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ZJ4gOoMrQwSya2z9rS+I9hg4y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80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diogo@semasaitajai.com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3096" y="2935314"/>
            <a:ext cx="77724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4400"/>
              <a:t>A ADI DA ASSEMAE FRENTE A LEI QUE ALTERA A POLÍTICA NACIONAL DO SANEAMENTO: ESTUDO DE CASO</a:t>
            </a:r>
            <a:endParaRPr sz="4400"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253380" y="4722598"/>
            <a:ext cx="290362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Autor: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Diogo Vitor Pinheiro</a:t>
            </a:r>
            <a:br>
              <a:rPr b="1" lang="pt-BR"/>
            </a:br>
            <a:r>
              <a:rPr b="1" lang="pt-BR" sz="2200"/>
              <a:t>Procurador</a:t>
            </a:r>
            <a:br>
              <a:rPr b="1" lang="pt-BR" sz="2200"/>
            </a:br>
            <a:r>
              <a:rPr b="1" lang="pt-BR" sz="2200"/>
              <a:t>Depto. Jurídico  - SEMASA Itajaí - SC</a:t>
            </a:r>
            <a:endParaRPr sz="2200"/>
          </a:p>
        </p:txBody>
      </p:sp>
      <p:graphicFrame>
        <p:nvGraphicFramePr>
          <p:cNvPr id="86" name="Google Shape;86;p1"/>
          <p:cNvGraphicFramePr/>
          <p:nvPr/>
        </p:nvGraphicFramePr>
        <p:xfrm>
          <a:off x="7431202" y="5277050"/>
          <a:ext cx="1553933" cy="1101310"/>
        </p:xfrm>
        <a:graphic>
          <a:graphicData uri="http://schemas.openxmlformats.org/presentationml/2006/ole">
            <mc:AlternateContent>
              <mc:Choice Requires="v">
                <p:oleObj r:id="rId4" imgH="1101310" imgW="1553933" progId="CorelDRAW.Graphic.11" spid="_x0000_s1">
                  <p:embed/>
                </p:oleObj>
              </mc:Choice>
              <mc:Fallback>
                <p:oleObj r:id="rId5" imgH="1101310" imgW="1553933" progId="CorelDRAW.Graphic.11">
                  <p:embed/>
                  <p:pic>
                    <p:nvPicPr>
                      <p:cNvPr id="86" name="Google Shape;86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7431202" y="5277050"/>
                        <a:ext cx="1553933" cy="1101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idx="1" type="subTitle"/>
          </p:nvPr>
        </p:nvSpPr>
        <p:spPr>
          <a:xfrm>
            <a:off x="343926" y="1380021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Introdução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Este trabalho tem por base a Ação Direta de Inconstitucionalidade número 6583 proposta pela Associação Nacional dos Serviços Municipais de Agua e Esgoto – ASSEMAE, junto STF buscando a declaração de inconstitucionalidade de diversos dispositivos da Lei 14.026 de 2020 que alterou a lei 11.445 de 2007, o chamado Marco Legal do saneamento básico.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idx="1" type="subTitle"/>
          </p:nvPr>
        </p:nvSpPr>
        <p:spPr>
          <a:xfrm>
            <a:off x="343930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Objetivos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Objetivo geral é estudar ação, seus principais argumentos constantes na petição inicial, seus detalhes jurídicos e possíveis reflexos fáticos.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Os objetivos específicos do presente estudo de caso é a análise do andamento processual, principais teses, bem como a legitimidade da ASSEMAE.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Segundo a inicial da ADI, a lei da política nacional apresenta rol de normas verdadeiramente impositivas, cogentes. </a:t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Tal condição, segundo a Autora ASSEMAE, viola diretamente: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a) art. 21, inc. XX/CF (extrapolação de competência da União);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b) art. 23, inc. IX c/c art. 30, inc. I e V/CF (esvaziamento da competência municipal);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c) art. 34, caput e inc. VII, “c”/CF (intervenção federal que elimina a autonomia municipal) e,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d) art. 1º c/c art. 18/CF (violação ao Pacto Federativo). (BRASIL, 1988)</a:t>
            </a:r>
            <a:endParaRPr b="1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Diante da propositura da ação direta de inconstitucionalidade, a ASSEMAE defendeu a possibilidade de possuir legitimidade ativa, pois segundo a mesma, preenche, para efeito de incidência do art. 103, IX da Constituição Federal, os requisitos jurídicos exigidos pelo STF para a definição de entidade de âmbito nacional: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i) abrangência nacional; </a:t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ii) representatividade de classe; e </a:t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iii) pertinência temática.</a:t>
            </a:r>
            <a:endParaRPr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Apesar de no mérito ter ocorrido a improcedência, os ministros concordaram com a tese da ASSEMAE, garantindo a mesma a condição de legítima para figurar no polo ativo de Ações Diretas de Inconstitucionalidade, respondendo a primeira hipótese de forma positiva.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Todavia o julgamento de mérito, foi entendido pela improcedência da ação, ou seja, que não há vícios de constitucionalidade na Lei 14.026 de 2020 que alterou a lei 11.445 de 2007, respondendo com um ‘não’ a segunda hipótese levantada.</a:t>
            </a:r>
            <a:endParaRPr sz="2800"/>
          </a:p>
          <a:p>
            <a:pPr indent="0" lvl="2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/>
          <p:nvPr>
            <p:ph idx="1" type="subTitle"/>
          </p:nvPr>
        </p:nvSpPr>
        <p:spPr>
          <a:xfrm>
            <a:off x="343932" y="1380018"/>
            <a:ext cx="7776864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Decisão: O Tribunal, por maioria, julgou improcedente o pedido formulado na ação direta, nos termos do voto do Ministro Luiz Fux (Presidente e Relator), vencidos parcialmente os Ministros Edson Fachin, Rosa Weber e Ricardo Lewandowski. </a:t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sz="2400"/>
              <a:t>Nesta assentada, o Ministro Nunes Marques reajustou seu voto para acompanhar, na íntegra, o Relator. Plenário, 2.12.2021.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/>
          <p:nvPr>
            <p:ph idx="1" type="subTitle"/>
          </p:nvPr>
        </p:nvSpPr>
        <p:spPr>
          <a:xfrm>
            <a:off x="361346" y="1380023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>
                <a:solidFill>
                  <a:schemeClr val="dk1"/>
                </a:solidFill>
              </a:rPr>
              <a:t>Agradecimentos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Professor Dr. Rafael Burlani – UFSC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Prof. Dr. Asensio Navarro Ortega - Universidade de Granada - Espanha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/>
          <p:nvPr>
            <p:ph idx="1" type="subTitle"/>
          </p:nvPr>
        </p:nvSpPr>
        <p:spPr>
          <a:xfrm>
            <a:off x="692277" y="1632572"/>
            <a:ext cx="7272808" cy="4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t-BR" sz="4000">
                <a:solidFill>
                  <a:schemeClr val="dk1"/>
                </a:solidFill>
              </a:rPr>
              <a:t>OBRIGADO!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Diogo Vitor Pinheiro</a:t>
            </a:r>
            <a:br>
              <a:rPr b="1" lang="pt-BR"/>
            </a:br>
            <a:r>
              <a:rPr b="1" lang="pt-BR"/>
              <a:t>Procurador</a:t>
            </a:r>
            <a:br>
              <a:rPr b="1" lang="pt-BR"/>
            </a:br>
            <a:r>
              <a:rPr b="1" lang="pt-BR"/>
              <a:t>Depto. Jurídico  - SEMASA Itajaí – SC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47 996580040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 u="sng">
                <a:solidFill>
                  <a:schemeClr val="hlink"/>
                </a:solidFill>
                <a:hlinkClick r:id="rId3"/>
              </a:rPr>
              <a:t>diogo@semasaitajai.com.br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2022-04-25T15:52:50Z</dcterms:created>
  <dc:creator>Paulo Scalize</dc:creator>
</cp:coreProperties>
</file>