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5" r:id="rId3"/>
    <p:sldId id="304" r:id="rId4"/>
    <p:sldId id="305" r:id="rId5"/>
    <p:sldId id="306" r:id="rId6"/>
    <p:sldId id="296" r:id="rId7"/>
    <p:sldId id="299" r:id="rId8"/>
    <p:sldId id="307" r:id="rId9"/>
    <p:sldId id="308" r:id="rId10"/>
    <p:sldId id="300" r:id="rId11"/>
    <p:sldId id="311" r:id="rId12"/>
    <p:sldId id="314" r:id="rId13"/>
    <p:sldId id="313" r:id="rId14"/>
    <p:sldId id="310" r:id="rId15"/>
    <p:sldId id="312" r:id="rId16"/>
    <p:sldId id="315" r:id="rId17"/>
    <p:sldId id="316" r:id="rId18"/>
    <p:sldId id="301" r:id="rId19"/>
    <p:sldId id="317" r:id="rId20"/>
    <p:sldId id="292" r:id="rId21"/>
    <p:sldId id="30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07/05/2022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07/05/2022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07/05/2022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07/05/2022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07/05/2022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07/05/2022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07/05/2022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bvsms.saude.gov.br/bvs/saudelegis/gm/2021/prt0888_07_05_2021.html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amon.cerqueira@gmail.com" TargetMode="External"/><Relationship Id="rId2" Type="http://schemas.openxmlformats.org/officeDocument/2006/relationships/hyperlink" Target="mailto:adrianoasilva610@hot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685800" y="2771030"/>
            <a:ext cx="7772400" cy="1051560"/>
          </a:xfrm>
        </p:spPr>
        <p:txBody>
          <a:bodyPr>
            <a:normAutofit fontScale="90000"/>
          </a:bodyPr>
          <a:lstStyle/>
          <a:p>
            <a:r>
              <a:rPr lang="pt-BR" sz="4800" dirty="0">
                <a:latin typeface="+mn-lt"/>
              </a:rPr>
              <a:t>RESULTADOS DA FASE INICIAL DE IMPLANTAÇÃO DO PLANO DE SEGURANÇA DA ÁGUA NO MUNICÍPIO DE ALAGOINHAS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79504" y="4290424"/>
            <a:ext cx="3586440" cy="1655762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Autores: </a:t>
            </a:r>
          </a:p>
          <a:p>
            <a:pPr algn="l"/>
            <a:r>
              <a:rPr lang="pt-BR" dirty="0"/>
              <a:t>Adriano Almeida da Silva</a:t>
            </a:r>
            <a:r>
              <a:rPr lang="pt-BR" sz="2400" b="1" baseline="30000" dirty="0"/>
              <a:t>(1)</a:t>
            </a:r>
            <a:endParaRPr lang="pt-BR" dirty="0"/>
          </a:p>
          <a:p>
            <a:pPr algn="l"/>
            <a:r>
              <a:rPr lang="pt-BR" dirty="0"/>
              <a:t>Ramon da Silva Cerqueira</a:t>
            </a:r>
            <a:r>
              <a:rPr lang="pt-BR" sz="2400" b="1" baseline="30000" dirty="0"/>
              <a:t>(2)</a:t>
            </a:r>
            <a:endParaRPr lang="pt-BR" sz="2400" dirty="0"/>
          </a:p>
          <a:p>
            <a:pPr algn="l"/>
            <a:endParaRPr lang="pt-BR" dirty="0"/>
          </a:p>
          <a:p>
            <a:pPr algn="l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B482231-4356-4CF8-9305-71BFD033F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15" y="4411634"/>
            <a:ext cx="2590800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8374766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sz="2400" u="sng" dirty="0">
                <a:solidFill>
                  <a:schemeClr val="tx1"/>
                </a:solidFill>
              </a:rPr>
              <a:t>DIAGNÓSTICO:</a:t>
            </a:r>
          </a:p>
          <a:p>
            <a:pPr algn="l"/>
            <a:endParaRPr lang="pt-BR" sz="2400" u="sng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Resíduos operacionais espalhados pela ETA;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R</a:t>
            </a:r>
            <a:r>
              <a:rPr lang="pt-BR" sz="2400" dirty="0">
                <a:solidFill>
                  <a:schemeClr val="tx1"/>
                </a:solidFill>
              </a:rPr>
              <a:t>edes de água obsoletas e frágeis ao longo de trechos de alta pressão,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N</a:t>
            </a:r>
            <a:r>
              <a:rPr lang="pt-BR" sz="2400" dirty="0">
                <a:solidFill>
                  <a:schemeClr val="tx1"/>
                </a:solidFill>
              </a:rPr>
              <a:t>ecessidade de reservatórios;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2476FAE-8F51-4BB9-97A1-D443159E3F1D}"/>
              </a:ext>
            </a:extLst>
          </p:cNvPr>
          <p:cNvSpPr/>
          <p:nvPr/>
        </p:nvSpPr>
        <p:spPr>
          <a:xfrm>
            <a:off x="829341" y="3710765"/>
            <a:ext cx="7621698" cy="27644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tx1"/>
                </a:solidFill>
              </a:rPr>
              <a:t>OCORRÊNCIA POUCO FREQUENTE - </a:t>
            </a:r>
            <a:r>
              <a:rPr lang="pt-BR" sz="1400" b="1" dirty="0">
                <a:solidFill>
                  <a:schemeClr val="tx1"/>
                </a:solidFill>
              </a:rPr>
              <a:t>RISCO ALTO </a:t>
            </a:r>
            <a:r>
              <a:rPr lang="pt-BR" sz="1400" dirty="0">
                <a:solidFill>
                  <a:schemeClr val="tx1"/>
                </a:solidFill>
              </a:rPr>
              <a:t>– NECESSIDADE ESPECIAL DE TENÇÃO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007B87B-224D-4CD2-988C-DF938F153861}"/>
              </a:ext>
            </a:extLst>
          </p:cNvPr>
          <p:cNvSpPr/>
          <p:nvPr/>
        </p:nvSpPr>
        <p:spPr>
          <a:xfrm>
            <a:off x="831186" y="4958319"/>
            <a:ext cx="7621698" cy="276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tx1"/>
                </a:solidFill>
              </a:rPr>
              <a:t>OCORRÊNCIA FREQUENTE - </a:t>
            </a:r>
            <a:r>
              <a:rPr lang="pt-BR" sz="1400" b="1" dirty="0">
                <a:solidFill>
                  <a:schemeClr val="tx1"/>
                </a:solidFill>
              </a:rPr>
              <a:t>RISCO MODERADO </a:t>
            </a:r>
            <a:r>
              <a:rPr lang="pt-BR" sz="1400" dirty="0">
                <a:solidFill>
                  <a:schemeClr val="tx1"/>
                </a:solidFill>
              </a:rPr>
              <a:t>– NECESSIDADE DE ATENÇÃO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A689FD3-B4FB-4677-92D5-7FC9DBE04216}"/>
              </a:ext>
            </a:extLst>
          </p:cNvPr>
          <p:cNvSpPr/>
          <p:nvPr/>
        </p:nvSpPr>
        <p:spPr>
          <a:xfrm>
            <a:off x="829341" y="5852558"/>
            <a:ext cx="7623543" cy="27644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tx1"/>
                </a:solidFill>
              </a:rPr>
              <a:t>OCORRÊNCIA FREQUENTE - </a:t>
            </a:r>
            <a:r>
              <a:rPr lang="pt-BR" sz="1400" b="1" dirty="0">
                <a:solidFill>
                  <a:schemeClr val="tx1"/>
                </a:solidFill>
              </a:rPr>
              <a:t>RISCO BAIXO</a:t>
            </a:r>
            <a:r>
              <a:rPr lang="pt-BR" sz="1400" dirty="0">
                <a:solidFill>
                  <a:schemeClr val="tx1"/>
                </a:solidFill>
              </a:rPr>
              <a:t> – CONTROLÁVEL POR MEIO DE PROCEDIMENTOS DE ROTINA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A2A7D48-38FD-4F59-AA66-8E4E4D3FF1D9}"/>
              </a:ext>
            </a:extLst>
          </p:cNvPr>
          <p:cNvSpPr/>
          <p:nvPr/>
        </p:nvSpPr>
        <p:spPr>
          <a:xfrm>
            <a:off x="829341" y="3710765"/>
            <a:ext cx="7621698" cy="276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tx1"/>
                </a:solidFill>
              </a:rPr>
              <a:t>OCORRÊNCIA FREQUENTE - </a:t>
            </a:r>
            <a:r>
              <a:rPr lang="pt-BR" sz="1400" b="1" dirty="0">
                <a:solidFill>
                  <a:schemeClr val="tx1"/>
                </a:solidFill>
              </a:rPr>
              <a:t>RISCO MODERADO </a:t>
            </a:r>
            <a:r>
              <a:rPr lang="pt-BR" sz="1400" dirty="0">
                <a:solidFill>
                  <a:schemeClr val="tx1"/>
                </a:solidFill>
              </a:rPr>
              <a:t>– NECESSIDADE DE ATENÇÃO</a:t>
            </a:r>
          </a:p>
        </p:txBody>
      </p:sp>
    </p:spTree>
    <p:extLst>
      <p:ext uri="{BB962C8B-B14F-4D97-AF65-F5344CB8AC3E}">
        <p14:creationId xmlns:p14="http://schemas.microsoft.com/office/powerpoint/2010/main" val="197487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4302496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endParaRPr lang="pt-BR" u="sn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Recolhimento e separação de resíduos operacionais em áreas sensíveis dentro das </a:t>
            </a:r>
            <a:r>
              <a:rPr lang="pt-BR" sz="2400" dirty="0" err="1">
                <a:solidFill>
                  <a:schemeClr val="tx1"/>
                </a:solidFill>
              </a:rPr>
              <a:t>ETA’s</a:t>
            </a:r>
            <a:r>
              <a:rPr lang="pt-BR" dirty="0"/>
              <a:t>;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18D5D67-F098-4CD9-827C-B024E1242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58" y="1613710"/>
            <a:ext cx="3664640" cy="4383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F18BF9D-527B-45E1-94AC-AAB952495FBF}"/>
              </a:ext>
            </a:extLst>
          </p:cNvPr>
          <p:cNvSpPr txBox="1"/>
          <p:nvPr/>
        </p:nvSpPr>
        <p:spPr>
          <a:xfrm>
            <a:off x="7378996" y="6075288"/>
            <a:ext cx="12971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CAPTAÇÃO SOBOCÓ</a:t>
            </a:r>
          </a:p>
        </p:txBody>
      </p:sp>
    </p:spTree>
    <p:extLst>
      <p:ext uri="{BB962C8B-B14F-4D97-AF65-F5344CB8AC3E}">
        <p14:creationId xmlns:p14="http://schemas.microsoft.com/office/powerpoint/2010/main" val="269050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4111110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endParaRPr lang="pt-BR" u="sn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S</a:t>
            </a:r>
            <a:r>
              <a:rPr lang="pt-BR" sz="2400" dirty="0">
                <a:solidFill>
                  <a:schemeClr val="tx1"/>
                </a:solidFill>
              </a:rPr>
              <a:t>ubstituição de mais de um 1.500 metros de rede de água de cimento amianto por PVC;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4FCF933-4FCA-47D1-A4EC-8E368196B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9"/>
          <a:stretch/>
        </p:blipFill>
        <p:spPr>
          <a:xfrm>
            <a:off x="4742125" y="1765005"/>
            <a:ext cx="3833005" cy="4242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B9E627F-EBC7-45C7-95CC-19F0ABB92FF2}"/>
              </a:ext>
            </a:extLst>
          </p:cNvPr>
          <p:cNvSpPr txBox="1"/>
          <p:nvPr/>
        </p:nvSpPr>
        <p:spPr>
          <a:xfrm>
            <a:off x="7378996" y="6075288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RUA 14 DE JANEIRO</a:t>
            </a:r>
          </a:p>
        </p:txBody>
      </p:sp>
    </p:spTree>
    <p:extLst>
      <p:ext uri="{BB962C8B-B14F-4D97-AF65-F5344CB8AC3E}">
        <p14:creationId xmlns:p14="http://schemas.microsoft.com/office/powerpoint/2010/main" val="202874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4100477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endParaRPr lang="pt-BR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I</a:t>
            </a:r>
            <a:r>
              <a:rPr lang="pt-BR" sz="2400" dirty="0">
                <a:solidFill>
                  <a:schemeClr val="tx1"/>
                </a:solidFill>
              </a:rPr>
              <a:t>nstalação de dois novos reservatórios</a:t>
            </a:r>
            <a:r>
              <a:rPr lang="pt-BR" dirty="0"/>
              <a:t>;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ECAAF1A-2287-49B5-B489-25421EF3A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 b="10578"/>
          <a:stretch/>
        </p:blipFill>
        <p:spPr>
          <a:xfrm>
            <a:off x="4699593" y="1479807"/>
            <a:ext cx="4053524" cy="4552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3A59DA-1425-40F6-B2DA-DB91EF2956A8}"/>
              </a:ext>
            </a:extLst>
          </p:cNvPr>
          <p:cNvSpPr txBox="1"/>
          <p:nvPr/>
        </p:nvSpPr>
        <p:spPr>
          <a:xfrm>
            <a:off x="7378996" y="6075288"/>
            <a:ext cx="1547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BAIRRO NOVA BRASILIA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8C6911-5273-4ED2-A005-FC10650ECE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84" r="10516" b="28526"/>
          <a:stretch/>
        </p:blipFill>
        <p:spPr>
          <a:xfrm>
            <a:off x="905097" y="3099569"/>
            <a:ext cx="2965155" cy="2933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DDE3C1F-133E-4EBE-95C7-3F1A90808BE3}"/>
              </a:ext>
            </a:extLst>
          </p:cNvPr>
          <p:cNvSpPr txBox="1"/>
          <p:nvPr/>
        </p:nvSpPr>
        <p:spPr>
          <a:xfrm>
            <a:off x="840456" y="6079384"/>
            <a:ext cx="12971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PARQUE STA MARIA</a:t>
            </a:r>
          </a:p>
        </p:txBody>
      </p:sp>
    </p:spTree>
    <p:extLst>
      <p:ext uri="{BB962C8B-B14F-4D97-AF65-F5344CB8AC3E}">
        <p14:creationId xmlns:p14="http://schemas.microsoft.com/office/powerpoint/2010/main" val="189148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8374766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sz="2400" u="sng" dirty="0">
                <a:solidFill>
                  <a:schemeClr val="tx1"/>
                </a:solidFill>
              </a:rPr>
              <a:t>DIAGNÓSTICO:</a:t>
            </a:r>
          </a:p>
          <a:p>
            <a:pPr algn="l"/>
            <a:endParaRPr lang="pt-BR" sz="2400" u="sng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Necessidade de melhoria no tratamento;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E</a:t>
            </a:r>
            <a:r>
              <a:rPr lang="pt-BR" sz="2400" dirty="0">
                <a:solidFill>
                  <a:schemeClr val="tx1"/>
                </a:solidFill>
              </a:rPr>
              <a:t>xistência de áreas de poços sem delimitação e segurança devida;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R</a:t>
            </a:r>
            <a:r>
              <a:rPr lang="pt-BR" sz="2400" dirty="0">
                <a:solidFill>
                  <a:schemeClr val="tx1"/>
                </a:solidFill>
              </a:rPr>
              <a:t>uas ao redor da captação sem rede de esgoto domiciliar.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2476FAE-8F51-4BB9-97A1-D443159E3F1D}"/>
              </a:ext>
            </a:extLst>
          </p:cNvPr>
          <p:cNvSpPr/>
          <p:nvPr/>
        </p:nvSpPr>
        <p:spPr>
          <a:xfrm>
            <a:off x="829341" y="3710765"/>
            <a:ext cx="7527849" cy="276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tx1"/>
                </a:solidFill>
              </a:rPr>
              <a:t>OCORRÊNCIA POUCO FREQUENTE - </a:t>
            </a:r>
            <a:r>
              <a:rPr lang="pt-BR" sz="1400" b="1" dirty="0">
                <a:solidFill>
                  <a:schemeClr val="tx1"/>
                </a:solidFill>
              </a:rPr>
              <a:t>RISCO MODERADO </a:t>
            </a:r>
            <a:r>
              <a:rPr lang="pt-BR" sz="1400" dirty="0">
                <a:solidFill>
                  <a:schemeClr val="tx1"/>
                </a:solidFill>
              </a:rPr>
              <a:t>– NECESSIDADE DE ATENÇÃO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007B87B-224D-4CD2-988C-DF938F153861}"/>
              </a:ext>
            </a:extLst>
          </p:cNvPr>
          <p:cNvSpPr/>
          <p:nvPr/>
        </p:nvSpPr>
        <p:spPr>
          <a:xfrm>
            <a:off x="831186" y="4958319"/>
            <a:ext cx="7526003" cy="27644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bg1"/>
                </a:solidFill>
              </a:rPr>
              <a:t>OCORRÊNCIA FREQUENTE – </a:t>
            </a:r>
            <a:r>
              <a:rPr lang="pt-BR" sz="1400" b="1" dirty="0">
                <a:solidFill>
                  <a:schemeClr val="bg1"/>
                </a:solidFill>
              </a:rPr>
              <a:t>RISCO MUITO ALTO  </a:t>
            </a:r>
            <a:r>
              <a:rPr lang="pt-BR" sz="1400" dirty="0">
                <a:solidFill>
                  <a:schemeClr val="bg1"/>
                </a:solidFill>
              </a:rPr>
              <a:t>– NECESSIDADE DE AÇÃO IMEDIATA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A689FD3-B4FB-4677-92D5-7FC9DBE04216}"/>
              </a:ext>
            </a:extLst>
          </p:cNvPr>
          <p:cNvSpPr/>
          <p:nvPr/>
        </p:nvSpPr>
        <p:spPr>
          <a:xfrm>
            <a:off x="829341" y="5852558"/>
            <a:ext cx="7526003" cy="27644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bg1"/>
                </a:solidFill>
              </a:rPr>
              <a:t>POUCO FREQUENTE - </a:t>
            </a:r>
            <a:r>
              <a:rPr lang="pt-BR" sz="1400" b="1" dirty="0">
                <a:solidFill>
                  <a:schemeClr val="bg1"/>
                </a:solidFill>
              </a:rPr>
              <a:t>RISCO MUITO ALTO  </a:t>
            </a:r>
            <a:r>
              <a:rPr lang="pt-BR" sz="1400" dirty="0">
                <a:solidFill>
                  <a:schemeClr val="bg1"/>
                </a:solidFill>
              </a:rPr>
              <a:t>– NECESSIDADE DE AÇÃO IMEDIATA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A574033-69B7-44F6-813C-5F4741185DB8}"/>
              </a:ext>
            </a:extLst>
          </p:cNvPr>
          <p:cNvSpPr/>
          <p:nvPr/>
        </p:nvSpPr>
        <p:spPr>
          <a:xfrm>
            <a:off x="829341" y="4954777"/>
            <a:ext cx="7526003" cy="27644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tx1"/>
                </a:solidFill>
              </a:rPr>
              <a:t>OCORRÊNCIA FREQUENTE - </a:t>
            </a:r>
            <a:r>
              <a:rPr lang="pt-BR" sz="1400" b="1" dirty="0">
                <a:solidFill>
                  <a:schemeClr val="tx1"/>
                </a:solidFill>
              </a:rPr>
              <a:t>RISCO ALTO </a:t>
            </a:r>
            <a:r>
              <a:rPr lang="pt-BR" sz="1400" dirty="0">
                <a:solidFill>
                  <a:schemeClr val="tx1"/>
                </a:solidFill>
              </a:rPr>
              <a:t>– NECESSIDADE ESPECIAL DE ATENÇÃO</a:t>
            </a:r>
          </a:p>
        </p:txBody>
      </p:sp>
    </p:spTree>
    <p:extLst>
      <p:ext uri="{BB962C8B-B14F-4D97-AF65-F5344CB8AC3E}">
        <p14:creationId xmlns:p14="http://schemas.microsoft.com/office/powerpoint/2010/main" val="149884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4493882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endParaRPr lang="pt-BR" u="sn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Atualização do plano de amostragem, mudança do alcalinizante e aplicação de complexante no tratamento do sistema </a:t>
            </a:r>
            <a:r>
              <a:rPr lang="pt-BR" sz="2400" dirty="0" err="1">
                <a:solidFill>
                  <a:schemeClr val="tx1"/>
                </a:solidFill>
              </a:rPr>
              <a:t>Sobocó</a:t>
            </a:r>
            <a:r>
              <a:rPr lang="pt-BR" dirty="0"/>
              <a:t>;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92EC0A6-37A1-439B-A7CA-197799F06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6" r="21103" b="11324"/>
          <a:stretch/>
        </p:blipFill>
        <p:spPr>
          <a:xfrm>
            <a:off x="5135379" y="1398177"/>
            <a:ext cx="3675321" cy="2351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5B9AEAF-F3FF-40D0-BCFB-59D481EF9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6" r="21103" b="11324"/>
          <a:stretch/>
        </p:blipFill>
        <p:spPr>
          <a:xfrm>
            <a:off x="5135379" y="3860931"/>
            <a:ext cx="3675321" cy="2326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A694733-CAA3-3F2C-BA05-5FEA19757B79}"/>
              </a:ext>
            </a:extLst>
          </p:cNvPr>
          <p:cNvSpPr txBox="1"/>
          <p:nvPr/>
        </p:nvSpPr>
        <p:spPr>
          <a:xfrm>
            <a:off x="7579635" y="6219796"/>
            <a:ext cx="12747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RUA DO EUCALIPTO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0958E5-BF02-628E-7A50-C58E176919FB}"/>
              </a:ext>
            </a:extLst>
          </p:cNvPr>
          <p:cNvSpPr txBox="1"/>
          <p:nvPr/>
        </p:nvSpPr>
        <p:spPr>
          <a:xfrm>
            <a:off x="7557193" y="1100721"/>
            <a:ext cx="12971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CAPTAÇÃO SOBOCÓ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50194FE-BBC2-DEA0-CFF4-29EFDEC222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" t="16157" r="5736" b="8885"/>
          <a:stretch/>
        </p:blipFill>
        <p:spPr>
          <a:xfrm>
            <a:off x="5146011" y="1452792"/>
            <a:ext cx="3664689" cy="2326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C0399BD-D2EE-DDDA-8F00-0D613276CE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24031"/>
          <a:stretch/>
        </p:blipFill>
        <p:spPr>
          <a:xfrm>
            <a:off x="5156642" y="1393871"/>
            <a:ext cx="3643426" cy="238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62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3" y="1380018"/>
            <a:ext cx="4228068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endParaRPr lang="pt-BR" u="sn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C</a:t>
            </a:r>
            <a:r>
              <a:rPr lang="pt-BR" sz="2400" dirty="0">
                <a:solidFill>
                  <a:schemeClr val="tx1"/>
                </a:solidFill>
              </a:rPr>
              <a:t>ercamento e limitação de acesso em sistemas independentes para evitar entrada e ações de vândalos</a:t>
            </a:r>
            <a:r>
              <a:rPr lang="pt-BR" dirty="0"/>
              <a:t>;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1495AA0-59C3-4A0A-9341-7376B6BA5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28" y="1337487"/>
            <a:ext cx="3249872" cy="2437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B094229-734A-45C1-87B1-20CFC3DD31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9" b="43057"/>
          <a:stretch/>
        </p:blipFill>
        <p:spPr>
          <a:xfrm>
            <a:off x="5560826" y="3902349"/>
            <a:ext cx="3249873" cy="2260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1D2EFB4-37B2-48E4-859E-EA8147DF7E2A}"/>
              </a:ext>
            </a:extLst>
          </p:cNvPr>
          <p:cNvSpPr txBox="1"/>
          <p:nvPr/>
        </p:nvSpPr>
        <p:spPr>
          <a:xfrm>
            <a:off x="7390112" y="6163445"/>
            <a:ext cx="1566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PARQUE SÃO BERNARDO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21BB2A1-8F8A-4A6B-BA18-5252A31B9AC6}"/>
              </a:ext>
            </a:extLst>
          </p:cNvPr>
          <p:cNvSpPr txBox="1"/>
          <p:nvPr/>
        </p:nvSpPr>
        <p:spPr>
          <a:xfrm>
            <a:off x="7270942" y="1079499"/>
            <a:ext cx="16722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CAPTAÇÃO NOVA BRASÍLIA</a:t>
            </a:r>
          </a:p>
        </p:txBody>
      </p:sp>
    </p:spTree>
    <p:extLst>
      <p:ext uri="{BB962C8B-B14F-4D97-AF65-F5344CB8AC3E}">
        <p14:creationId xmlns:p14="http://schemas.microsoft.com/office/powerpoint/2010/main" val="221923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8374766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endParaRPr lang="pt-BR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I</a:t>
            </a:r>
            <a:r>
              <a:rPr lang="pt-BR" sz="2400" dirty="0">
                <a:solidFill>
                  <a:schemeClr val="tx1"/>
                </a:solidFill>
              </a:rPr>
              <a:t>mplantação de 1.300 metros de redes de esgoto coletoras e condominiais em ruas próximas as </a:t>
            </a:r>
            <a:r>
              <a:rPr lang="pt-BR" sz="2400" dirty="0" err="1">
                <a:solidFill>
                  <a:schemeClr val="tx1"/>
                </a:solidFill>
              </a:rPr>
              <a:t>ETA’s</a:t>
            </a:r>
            <a:r>
              <a:rPr lang="pt-BR" dirty="0"/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611FAB-ADC3-493F-B0AA-812843F1B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30" y="3492797"/>
            <a:ext cx="3465458" cy="2194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D579E2A-9FB1-4427-BAAE-DF3B4E801133}"/>
              </a:ext>
            </a:extLst>
          </p:cNvPr>
          <p:cNvSpPr txBox="1"/>
          <p:nvPr/>
        </p:nvSpPr>
        <p:spPr>
          <a:xfrm rot="1210916">
            <a:off x="1116092" y="4870781"/>
            <a:ext cx="2057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1"/>
                </a:solidFill>
              </a:rPr>
              <a:t>CAPTAÇÃO SOBOCÓ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EA72F8C-BEBE-4643-8B6A-A0F01B0EFA99}"/>
              </a:ext>
            </a:extLst>
          </p:cNvPr>
          <p:cNvSpPr txBox="1"/>
          <p:nvPr/>
        </p:nvSpPr>
        <p:spPr>
          <a:xfrm>
            <a:off x="1145286" y="5813620"/>
            <a:ext cx="1859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TV. ALTO DO SANTO ANTÔNIO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C0B0DF7-A2A5-D613-C740-6CB4BAE4F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65" y="3494815"/>
            <a:ext cx="2722631" cy="2192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00F8B08-EF8A-C4E3-5E2A-3CE5F0F97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68" y="3492796"/>
            <a:ext cx="2722631" cy="219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4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1" y="1380024"/>
            <a:ext cx="8417307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Importância do Estudo Realizado;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Continuidade do Trabalho;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Necessidade de Atenção ao PSA nos Serviços de Abastecimento de Água;</a:t>
            </a:r>
            <a:endParaRPr lang="pt-BR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PSA de Modo Geral.</a:t>
            </a:r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ADFAAA7-DB4D-15A3-B96B-A50D09FE8D0C}"/>
              </a:ext>
            </a:extLst>
          </p:cNvPr>
          <p:cNvSpPr/>
          <p:nvPr/>
        </p:nvSpPr>
        <p:spPr>
          <a:xfrm>
            <a:off x="212651" y="2169052"/>
            <a:ext cx="8644270" cy="3040911"/>
          </a:xfrm>
          <a:prstGeom prst="rect">
            <a:avLst/>
          </a:prstGeom>
          <a:solidFill>
            <a:srgbClr val="E2F7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1" y="2028620"/>
            <a:ext cx="8513000" cy="475252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pt-BR" sz="3600" b="1" dirty="0">
                <a:solidFill>
                  <a:schemeClr val="tx1"/>
                </a:solidFill>
              </a:rPr>
              <a:t>“A água merece o seu respeito.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pt-BR" sz="3600" b="1" dirty="0">
                <a:solidFill>
                  <a:schemeClr val="tx1"/>
                </a:solidFill>
              </a:rPr>
              <a:t>Se ela estiver doente, você também estará.”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accent1"/>
                </a:solidFill>
              </a:rPr>
              <a:t>(Autor Desconhecido)</a:t>
            </a:r>
          </a:p>
        </p:txBody>
      </p:sp>
    </p:spTree>
    <p:extLst>
      <p:ext uri="{BB962C8B-B14F-4D97-AF65-F5344CB8AC3E}">
        <p14:creationId xmlns:p14="http://schemas.microsoft.com/office/powerpoint/2010/main" val="65948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46632A9-F27F-40D1-9854-B3E78A7DC2D1}"/>
              </a:ext>
            </a:extLst>
          </p:cNvPr>
          <p:cNvSpPr txBox="1">
            <a:spLocks/>
          </p:cNvSpPr>
          <p:nvPr/>
        </p:nvSpPr>
        <p:spPr>
          <a:xfrm>
            <a:off x="457200" y="1254649"/>
            <a:ext cx="3710763" cy="6104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dirty="0"/>
              <a:t>ALAGOINHAS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DBC62864-F500-4E0E-A0CF-DC1058D9DAF7}"/>
              </a:ext>
            </a:extLst>
          </p:cNvPr>
          <p:cNvSpPr txBox="1">
            <a:spLocks/>
          </p:cNvSpPr>
          <p:nvPr/>
        </p:nvSpPr>
        <p:spPr>
          <a:xfrm>
            <a:off x="457200" y="196171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Município baiano;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Área 707.835 km² </a:t>
            </a:r>
            <a:r>
              <a:rPr lang="pt-BR" sz="1600" dirty="0">
                <a:solidFill>
                  <a:schemeClr val="accent1"/>
                </a:solidFill>
              </a:rPr>
              <a:t>(IBGE - 2021)</a:t>
            </a:r>
            <a:r>
              <a:rPr lang="pt-BR" dirty="0"/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Aproximadamente 150.000 habitantes </a:t>
            </a:r>
            <a:r>
              <a:rPr lang="pt-BR" sz="1600" dirty="0">
                <a:solidFill>
                  <a:schemeClr val="accent1"/>
                </a:solidFill>
              </a:rPr>
              <a:t>(IBGE - 2021)</a:t>
            </a:r>
            <a:r>
              <a:rPr lang="pt-BR" dirty="0"/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/>
              <a:t>Água para Consumo - Mananciais Subterrâneos;</a:t>
            </a:r>
          </a:p>
          <a:p>
            <a:pPr algn="l"/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/>
              <a:t>Aquífero São Sebastião - área de recarga 6.783 km² </a:t>
            </a:r>
            <a:r>
              <a:rPr lang="pt-BR" sz="1500" dirty="0">
                <a:solidFill>
                  <a:schemeClr val="accent1"/>
                </a:solidFill>
              </a:rPr>
              <a:t>(ANA - 2007)</a:t>
            </a:r>
            <a:r>
              <a:rPr lang="pt-BR" sz="2400" dirty="0"/>
              <a:t>;</a:t>
            </a:r>
          </a:p>
          <a:p>
            <a:pPr algn="l"/>
            <a:endParaRPr lang="pt-BR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/>
              <a:t>Profundidade média de captação 100 metros;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/>
              <a:t>7% de toda disponibilidade hídrica do recôncavo baiano </a:t>
            </a:r>
            <a:r>
              <a:rPr lang="pt-BR" sz="1500" dirty="0">
                <a:solidFill>
                  <a:schemeClr val="accent1"/>
                </a:solidFill>
              </a:rPr>
              <a:t>(NASCIMENTO et al.- 2003)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55E953E-F452-4A43-A574-291C6923C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24" y="1329080"/>
            <a:ext cx="2456122" cy="2575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4" y="1380025"/>
            <a:ext cx="8034521" cy="432048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Referências</a:t>
            </a:r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BRASIL. Plano de segurança da água: garantindo a qualidade e promovendo a saúde: um olhar do SUS / Ministério da Saúde, Secretaria de Vigilância em Saúde, Departamento de Vigilância em Saúde Ambiental e Saúde do Trabalhador. – Brasília: Ministério da Saúde, 2012.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BRASIL. Portaria GM/MS Nº 888 de 04 de maio de 2021. Disponível em: &lt;</a:t>
            </a:r>
            <a:r>
              <a:rPr lang="pt-BR" sz="2000" dirty="0">
                <a:hlinkClick r:id="rId2"/>
              </a:rPr>
              <a:t>https://bvsms.saude.gov.br/</a:t>
            </a:r>
            <a:r>
              <a:rPr lang="pt-BR" sz="2000" dirty="0" err="1">
                <a:hlinkClick r:id="rId2"/>
              </a:rPr>
              <a:t>bvs</a:t>
            </a:r>
            <a:r>
              <a:rPr lang="pt-BR" sz="2000" dirty="0">
                <a:hlinkClick r:id="rId2"/>
              </a:rPr>
              <a:t>/</a:t>
            </a:r>
            <a:r>
              <a:rPr lang="pt-BR" sz="2000" dirty="0" err="1">
                <a:hlinkClick r:id="rId2"/>
              </a:rPr>
              <a:t>saudelegis</a:t>
            </a:r>
            <a:r>
              <a:rPr lang="pt-BR" sz="2000" dirty="0">
                <a:hlinkClick r:id="rId2"/>
              </a:rPr>
              <a:t>/</a:t>
            </a:r>
            <a:r>
              <a:rPr lang="pt-BR" sz="2000" dirty="0" err="1">
                <a:hlinkClick r:id="rId2"/>
              </a:rPr>
              <a:t>gm</a:t>
            </a:r>
            <a:r>
              <a:rPr lang="pt-BR" sz="2000" dirty="0">
                <a:hlinkClick r:id="rId2"/>
              </a:rPr>
              <a:t>/2021/prt0888_07_05_2021.html</a:t>
            </a:r>
            <a:r>
              <a:rPr lang="pt-BR" sz="2000" dirty="0"/>
              <a:t>&gt;.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Nascimento, S. A. de M., Moraes, L. R. S., Reis, M. das G. de C., &amp; Santana, A. V. A. (2006). Estudo </a:t>
            </a:r>
            <a:r>
              <a:rPr lang="pt-BR" sz="2000" dirty="0" err="1">
                <a:solidFill>
                  <a:schemeClr val="tx1"/>
                </a:solidFill>
              </a:rPr>
              <a:t>Quali</a:t>
            </a:r>
            <a:r>
              <a:rPr lang="pt-BR" sz="2000" dirty="0">
                <a:solidFill>
                  <a:schemeClr val="tx1"/>
                </a:solidFill>
              </a:rPr>
              <a:t>-quantitativo Das Águas Subterrâneas No Município De Alagoinhas-</a:t>
            </a:r>
            <a:r>
              <a:rPr lang="pt-BR" sz="2000" dirty="0" err="1">
                <a:solidFill>
                  <a:schemeClr val="tx1"/>
                </a:solidFill>
              </a:rPr>
              <a:t>bahia</a:t>
            </a:r>
            <a:r>
              <a:rPr lang="pt-BR" sz="2000" dirty="0">
                <a:solidFill>
                  <a:schemeClr val="tx1"/>
                </a:solidFill>
              </a:rPr>
              <a:t> Como Componente Do Plano Municipal De Saneamento Ambiental. Águas Subterrâneas. Recuperado de https://aguassubterraneas.abas.org/asubterraneas/article/view/22647.</a:t>
            </a: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2277" y="1632572"/>
            <a:ext cx="7272808" cy="4320480"/>
          </a:xfrm>
        </p:spPr>
        <p:txBody>
          <a:bodyPr>
            <a:normAutofit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b="1" dirty="0">
                <a:solidFill>
                  <a:schemeClr val="tx1"/>
                </a:solidFill>
              </a:rPr>
              <a:t>OBRIGADO!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Adriano Almeida da Silva(1)</a:t>
            </a:r>
          </a:p>
          <a:p>
            <a:pPr lvl="1" algn="l"/>
            <a:r>
              <a:rPr lang="pt-BR" sz="1800" dirty="0">
                <a:solidFill>
                  <a:schemeClr val="tx1"/>
                </a:solidFill>
                <a:hlinkClick r:id="rId2"/>
              </a:rPr>
              <a:t>adrianoasilva610@hotmail.com</a:t>
            </a:r>
            <a:endParaRPr lang="pt-BR" sz="1800" dirty="0">
              <a:solidFill>
                <a:schemeClr val="tx1"/>
              </a:solidFill>
            </a:endParaRPr>
          </a:p>
          <a:p>
            <a:pPr algn="l"/>
            <a:endParaRPr lang="pt-BR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Ramon da Silva Cerqueira(2)</a:t>
            </a:r>
          </a:p>
          <a:p>
            <a:pPr lvl="1" algn="l"/>
            <a:r>
              <a:rPr lang="pt-BR" sz="1800" dirty="0">
                <a:solidFill>
                  <a:schemeClr val="tx1"/>
                </a:solidFill>
                <a:hlinkClick r:id="rId3"/>
              </a:rPr>
              <a:t>ramon.cerqueira@gmail.com</a:t>
            </a:r>
            <a:endParaRPr lang="pt-BR" sz="1800" dirty="0">
              <a:solidFill>
                <a:schemeClr val="tx1"/>
              </a:solidFill>
            </a:endParaRPr>
          </a:p>
          <a:p>
            <a:pPr algn="l"/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46632A9-F27F-40D1-9854-B3E78A7DC2D1}"/>
              </a:ext>
            </a:extLst>
          </p:cNvPr>
          <p:cNvSpPr txBox="1">
            <a:spLocks/>
          </p:cNvSpPr>
          <p:nvPr/>
        </p:nvSpPr>
        <p:spPr>
          <a:xfrm>
            <a:off x="457200" y="1254649"/>
            <a:ext cx="4199860" cy="6104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dirty="0"/>
              <a:t>SAAE - ALAGOINHAS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DBC62864-F500-4E0E-A0CF-DC1058D9DAF7}"/>
              </a:ext>
            </a:extLst>
          </p:cNvPr>
          <p:cNvSpPr txBox="1">
            <a:spLocks/>
          </p:cNvSpPr>
          <p:nvPr/>
        </p:nvSpPr>
        <p:spPr>
          <a:xfrm>
            <a:off x="457200" y="2333861"/>
            <a:ext cx="8229600" cy="3641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/>
              <a:t>Serviço Autônomo de água e esgoto;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/>
              <a:t>Autarquia municipal, criada pela Lei Municipal n.º337, em 03 de agosto de 1965;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Exclusividade em operar, manter, conservar e explorar os serviços públicos de água potável e de esgotamento sanitário em todo município;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B137D6B-032E-424D-90A6-1E999FE8A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77" y="1254649"/>
            <a:ext cx="2590800" cy="176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231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46632A9-F27F-40D1-9854-B3E78A7DC2D1}"/>
              </a:ext>
            </a:extLst>
          </p:cNvPr>
          <p:cNvSpPr txBox="1">
            <a:spLocks/>
          </p:cNvSpPr>
          <p:nvPr/>
        </p:nvSpPr>
        <p:spPr>
          <a:xfrm>
            <a:off x="457200" y="1254649"/>
            <a:ext cx="4199860" cy="6104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dirty="0"/>
              <a:t>PSA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3C7EC53C-A445-4A8A-8244-08813DA8BA53}"/>
              </a:ext>
            </a:extLst>
          </p:cNvPr>
          <p:cNvSpPr txBox="1">
            <a:spLocks/>
          </p:cNvSpPr>
          <p:nvPr/>
        </p:nvSpPr>
        <p:spPr>
          <a:xfrm>
            <a:off x="457200" y="196171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Plano de Segurança da Água;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Ferramenta metodológica de avaliação e gerenciamento de riscos à saúde, associados aos sistemas de abastecimento de água, desde a captação até o consumidor final;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Monitorar eventos perigosos que possam comprometer a qualidade da água;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Maximizar a eficácia dos processos envolvidos nos Sistemas de Abastecimento de Água.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675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46632A9-F27F-40D1-9854-B3E78A7DC2D1}"/>
              </a:ext>
            </a:extLst>
          </p:cNvPr>
          <p:cNvSpPr txBox="1">
            <a:spLocks/>
          </p:cNvSpPr>
          <p:nvPr/>
        </p:nvSpPr>
        <p:spPr>
          <a:xfrm>
            <a:off x="457200" y="1254649"/>
            <a:ext cx="4199860" cy="6104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dirty="0"/>
              <a:t>PSA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3C7EC53C-A445-4A8A-8244-08813DA8BA53}"/>
              </a:ext>
            </a:extLst>
          </p:cNvPr>
          <p:cNvSpPr txBox="1">
            <a:spLocks/>
          </p:cNvSpPr>
          <p:nvPr/>
        </p:nvSpPr>
        <p:spPr>
          <a:xfrm>
            <a:off x="457200" y="196171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590D67E-A73C-40EE-AA3C-D144B1DE4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33" t="30879" r="38721" b="33979"/>
          <a:stretch/>
        </p:blipFill>
        <p:spPr>
          <a:xfrm>
            <a:off x="1951074" y="1865142"/>
            <a:ext cx="5241851" cy="397819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DED240A-0CAD-4132-A296-FB8EF2E823F1}"/>
              </a:ext>
            </a:extLst>
          </p:cNvPr>
          <p:cNvSpPr txBox="1"/>
          <p:nvPr/>
        </p:nvSpPr>
        <p:spPr>
          <a:xfrm>
            <a:off x="1951074" y="5843333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accent1"/>
                </a:solidFill>
              </a:rPr>
              <a:t>(BRASIL, 2012)</a:t>
            </a:r>
          </a:p>
        </p:txBody>
      </p:sp>
    </p:spTree>
    <p:extLst>
      <p:ext uri="{BB962C8B-B14F-4D97-AF65-F5344CB8AC3E}">
        <p14:creationId xmlns:p14="http://schemas.microsoft.com/office/powerpoint/2010/main" val="19730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18"/>
            <a:ext cx="8296487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Objetivo</a:t>
            </a:r>
          </a:p>
          <a:p>
            <a:pPr algn="l"/>
            <a:endParaRPr lang="pt-BR" sz="2400" b="1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Demonstrar a importância da inserção do Plano de Segurança da Água no serviço público de abastecimento do  município de Alagoinhas garantindo a manutenção da qualidade da água aos cidadãos alagoinhenses.</a:t>
            </a:r>
          </a:p>
        </p:txBody>
      </p:sp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1" y="1380021"/>
            <a:ext cx="449388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Referencia Norteadora – “Plano de Segurança da Água, Garantindo a Qualidade e Promovendo a Saúde” – Ministério as Saúde (2012).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E96F4E9-49A1-4963-B439-EFDC9FAC5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81" t="14548" r="31744" b="4626"/>
          <a:stretch/>
        </p:blipFill>
        <p:spPr>
          <a:xfrm>
            <a:off x="5136719" y="1528880"/>
            <a:ext cx="3667044" cy="4425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69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6843825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M</a:t>
            </a:r>
            <a:r>
              <a:rPr lang="pt-BR" dirty="0">
                <a:solidFill>
                  <a:schemeClr val="tx1"/>
                </a:solidFill>
              </a:rPr>
              <a:t>atriz </a:t>
            </a:r>
            <a:r>
              <a:rPr lang="pt-BR" dirty="0"/>
              <a:t>Q</a:t>
            </a:r>
            <a:r>
              <a:rPr lang="pt-BR" dirty="0">
                <a:solidFill>
                  <a:schemeClr val="tx1"/>
                </a:solidFill>
              </a:rPr>
              <a:t>ualitativa de Priorização de Riscos.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E4C7654-8C49-4C76-9E04-967456CCA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21" t="44315" r="37442" b="13928"/>
          <a:stretch/>
        </p:blipFill>
        <p:spPr>
          <a:xfrm>
            <a:off x="2232837" y="2466751"/>
            <a:ext cx="4784651" cy="358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7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8406665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Formação de equipe de trabalho interna com agentes pontuais e estratégicos;</a:t>
            </a:r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Avaliação </a:t>
            </a:r>
            <a:r>
              <a:rPr lang="pt-BR" i="1" dirty="0"/>
              <a:t>in loco</a:t>
            </a:r>
            <a:r>
              <a:rPr lang="pt-BR" dirty="0"/>
              <a:t>;</a:t>
            </a:r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Levantamento de dados e compartilhamento de informações entre os setores existentes;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Elaboração de Diagnóstico.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823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846</Words>
  <Application>Microsoft Office PowerPoint</Application>
  <PresentationFormat>Apresentação na tela (4:3)</PresentationFormat>
  <Paragraphs>128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RESULTADOS DA FASE INICIAL DE IMPLANTAÇÃO DO PLANO DE SEGURANÇA DA ÁGUA NO MUNICÍPIO DE ALAGOINHAS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David Phelps</cp:lastModifiedBy>
  <cp:revision>15</cp:revision>
  <dcterms:created xsi:type="dcterms:W3CDTF">2022-04-25T15:52:50Z</dcterms:created>
  <dcterms:modified xsi:type="dcterms:W3CDTF">2022-05-08T01:58:12Z</dcterms:modified>
</cp:coreProperties>
</file>