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5" r:id="rId2"/>
    <p:sldMasterId id="2147483687" r:id="rId3"/>
  </p:sldMasterIdLst>
  <p:handoutMasterIdLst>
    <p:handoutMasterId r:id="rId21"/>
  </p:handoutMasterIdLst>
  <p:sldIdLst>
    <p:sldId id="256" r:id="rId4"/>
    <p:sldId id="265" r:id="rId5"/>
    <p:sldId id="266" r:id="rId6"/>
    <p:sldId id="267" r:id="rId7"/>
    <p:sldId id="263" r:id="rId8"/>
    <p:sldId id="270" r:id="rId9"/>
    <p:sldId id="260" r:id="rId10"/>
    <p:sldId id="262" r:id="rId11"/>
    <p:sldId id="261" r:id="rId12"/>
    <p:sldId id="271" r:id="rId13"/>
    <p:sldId id="273" r:id="rId14"/>
    <p:sldId id="272" r:id="rId15"/>
    <p:sldId id="264" r:id="rId16"/>
    <p:sldId id="268" r:id="rId17"/>
    <p:sldId id="259" r:id="rId18"/>
    <p:sldId id="269" r:id="rId19"/>
    <p:sldId id="258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BF9000"/>
    <a:srgbClr val="FFFF00"/>
    <a:srgbClr val="B2B2B2"/>
    <a:srgbClr val="808080"/>
    <a:srgbClr val="DDDDDD"/>
    <a:srgbClr val="FF3399"/>
    <a:srgbClr val="4D4D4D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3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63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136C20-A044-463B-8FF4-19A0DCFB6E89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</dgm:pt>
    <dgm:pt modelId="{0E696AA4-E469-49C1-8A3F-39317BD5AB8B}">
      <dgm:prSet phldrT="[Texto]" custT="1"/>
      <dgm:spPr/>
      <dgm:t>
        <a:bodyPr lIns="36000"/>
        <a:lstStyle/>
        <a:p>
          <a:r>
            <a:rPr lang="pt-BR" sz="1400" dirty="0"/>
            <a:t>1. Entendimento das necessidades dos analistas/ tomadores de decisão</a:t>
          </a:r>
        </a:p>
      </dgm:t>
    </dgm:pt>
    <dgm:pt modelId="{F3BCA9FA-D66E-483F-9DCB-B431D731D291}" type="parTrans" cxnId="{BACD6BC6-B581-4376-9250-E1DD7FDAAE17}">
      <dgm:prSet/>
      <dgm:spPr/>
      <dgm:t>
        <a:bodyPr/>
        <a:lstStyle/>
        <a:p>
          <a:endParaRPr lang="pt-BR"/>
        </a:p>
      </dgm:t>
    </dgm:pt>
    <dgm:pt modelId="{B1D601E9-DDA7-4A4D-B414-9A2CD1B13756}" type="sibTrans" cxnId="{BACD6BC6-B581-4376-9250-E1DD7FDAAE17}">
      <dgm:prSet/>
      <dgm:spPr/>
      <dgm:t>
        <a:bodyPr/>
        <a:lstStyle/>
        <a:p>
          <a:endParaRPr lang="pt-BR"/>
        </a:p>
      </dgm:t>
    </dgm:pt>
    <dgm:pt modelId="{70C3E7C9-E4B8-4C7D-BEE5-0DCD8D3DC936}">
      <dgm:prSet phldrT="[Texto]" custT="1"/>
      <dgm:spPr/>
      <dgm:t>
        <a:bodyPr anchor="b"/>
        <a:lstStyle/>
        <a:p>
          <a:pPr algn="r"/>
          <a:r>
            <a:rPr lang="pt-BR" sz="1400" dirty="0"/>
            <a:t>2. Compreensão da dinâmica de coleta e análises pelo laboratório</a:t>
          </a:r>
        </a:p>
      </dgm:t>
    </dgm:pt>
    <dgm:pt modelId="{F8489B01-D14B-415A-A689-A3F9E38C0478}" type="parTrans" cxnId="{682268FF-C534-4FDA-ADEF-CF2367E21026}">
      <dgm:prSet/>
      <dgm:spPr/>
      <dgm:t>
        <a:bodyPr/>
        <a:lstStyle/>
        <a:p>
          <a:endParaRPr lang="pt-BR"/>
        </a:p>
      </dgm:t>
    </dgm:pt>
    <dgm:pt modelId="{249E0505-4540-4333-9BEF-C4EAD9A42FF5}" type="sibTrans" cxnId="{682268FF-C534-4FDA-ADEF-CF2367E21026}">
      <dgm:prSet/>
      <dgm:spPr/>
      <dgm:t>
        <a:bodyPr/>
        <a:lstStyle/>
        <a:p>
          <a:endParaRPr lang="pt-BR"/>
        </a:p>
      </dgm:t>
    </dgm:pt>
    <dgm:pt modelId="{9D109A68-CD29-4ACB-9B23-F45649749125}">
      <dgm:prSet phldrT="[Texto]" custT="1"/>
      <dgm:spPr/>
      <dgm:t>
        <a:bodyPr/>
        <a:lstStyle/>
        <a:p>
          <a:r>
            <a:rPr lang="pt-BR" sz="1400" dirty="0"/>
            <a:t>3. Definição da modelagem do sistema e convenção sobre expressão dos dados</a:t>
          </a:r>
        </a:p>
      </dgm:t>
    </dgm:pt>
    <dgm:pt modelId="{9E0B8CE7-827B-4923-9F0E-3DF43C1C1785}" type="parTrans" cxnId="{F53C7A2E-4F31-4FE6-A55A-1A60E2B33970}">
      <dgm:prSet/>
      <dgm:spPr/>
      <dgm:t>
        <a:bodyPr/>
        <a:lstStyle/>
        <a:p>
          <a:endParaRPr lang="pt-BR"/>
        </a:p>
      </dgm:t>
    </dgm:pt>
    <dgm:pt modelId="{2FC267B6-4B4F-495F-924B-E9096018B8D3}" type="sibTrans" cxnId="{F53C7A2E-4F31-4FE6-A55A-1A60E2B33970}">
      <dgm:prSet/>
      <dgm:spPr/>
      <dgm:t>
        <a:bodyPr/>
        <a:lstStyle/>
        <a:p>
          <a:endParaRPr lang="pt-BR"/>
        </a:p>
      </dgm:t>
    </dgm:pt>
    <dgm:pt modelId="{040B4AA5-1BFD-4EC8-A7DE-8470E8070137}">
      <dgm:prSet phldrT="[Texto]" custT="1"/>
      <dgm:spPr/>
      <dgm:t>
        <a:bodyPr lIns="72000" anchor="b"/>
        <a:lstStyle/>
        <a:p>
          <a:pPr algn="r"/>
          <a:r>
            <a:rPr lang="pt-BR" sz="1400" dirty="0"/>
            <a:t>4. Construção do banco de dados</a:t>
          </a:r>
        </a:p>
      </dgm:t>
    </dgm:pt>
    <dgm:pt modelId="{5CBCC80A-7595-496D-8621-4E6841778575}" type="parTrans" cxnId="{F407C467-BE50-4530-987D-4212156BC41A}">
      <dgm:prSet/>
      <dgm:spPr/>
      <dgm:t>
        <a:bodyPr/>
        <a:lstStyle/>
        <a:p>
          <a:endParaRPr lang="pt-BR"/>
        </a:p>
      </dgm:t>
    </dgm:pt>
    <dgm:pt modelId="{D4FDCBD5-767C-4409-BAB0-52B34A3CD8EB}" type="sibTrans" cxnId="{F407C467-BE50-4530-987D-4212156BC41A}">
      <dgm:prSet/>
      <dgm:spPr/>
      <dgm:t>
        <a:bodyPr/>
        <a:lstStyle/>
        <a:p>
          <a:endParaRPr lang="pt-BR"/>
        </a:p>
      </dgm:t>
    </dgm:pt>
    <dgm:pt modelId="{37D79F8B-BB89-4DD6-BB3E-07D1B0903C61}">
      <dgm:prSet phldrT="[Texto]" custT="1"/>
      <dgm:spPr/>
      <dgm:t>
        <a:bodyPr lIns="72000"/>
        <a:lstStyle/>
        <a:p>
          <a:r>
            <a:rPr lang="pt-BR" sz="1400" dirty="0"/>
            <a:t>5. Implementação do sistema de inserção e análise de dados</a:t>
          </a:r>
        </a:p>
      </dgm:t>
    </dgm:pt>
    <dgm:pt modelId="{812CB6D1-114D-428B-B255-C3834604E0D8}" type="parTrans" cxnId="{C529433C-4705-4A7B-8003-98CDF23B6417}">
      <dgm:prSet/>
      <dgm:spPr/>
      <dgm:t>
        <a:bodyPr/>
        <a:lstStyle/>
        <a:p>
          <a:endParaRPr lang="pt-BR"/>
        </a:p>
      </dgm:t>
    </dgm:pt>
    <dgm:pt modelId="{29F513C3-C45B-4E62-9848-0FFF08BD9D24}" type="sibTrans" cxnId="{C529433C-4705-4A7B-8003-98CDF23B6417}">
      <dgm:prSet/>
      <dgm:spPr/>
      <dgm:t>
        <a:bodyPr/>
        <a:lstStyle/>
        <a:p>
          <a:endParaRPr lang="pt-BR"/>
        </a:p>
      </dgm:t>
    </dgm:pt>
    <dgm:pt modelId="{9BCF218E-5A72-4B95-A75B-69EE56927E9B}">
      <dgm:prSet phldrT="[Texto]"/>
      <dgm:spPr/>
      <dgm:t>
        <a:bodyPr/>
        <a:lstStyle/>
        <a:p>
          <a:endParaRPr lang="pt-BR"/>
        </a:p>
      </dgm:t>
    </dgm:pt>
    <dgm:pt modelId="{754E3898-3A39-4057-8620-E03F5165CE82}" type="parTrans" cxnId="{98A4F203-0A59-4B9B-AFE6-7B8B7B0FB64C}">
      <dgm:prSet/>
      <dgm:spPr/>
      <dgm:t>
        <a:bodyPr/>
        <a:lstStyle/>
        <a:p>
          <a:endParaRPr lang="pt-BR"/>
        </a:p>
      </dgm:t>
    </dgm:pt>
    <dgm:pt modelId="{4D484031-2150-42B7-AF42-ADC5EA229AD9}" type="sibTrans" cxnId="{98A4F203-0A59-4B9B-AFE6-7B8B7B0FB64C}">
      <dgm:prSet/>
      <dgm:spPr/>
      <dgm:t>
        <a:bodyPr/>
        <a:lstStyle/>
        <a:p>
          <a:endParaRPr lang="pt-BR"/>
        </a:p>
      </dgm:t>
    </dgm:pt>
    <dgm:pt modelId="{AC06C7D9-DC66-4370-9EF9-E723EA3C3565}" type="pres">
      <dgm:prSet presAssocID="{7E136C20-A044-463B-8FF4-19A0DCFB6E89}" presName="arrowDiagram" presStyleCnt="0">
        <dgm:presLayoutVars>
          <dgm:chMax val="5"/>
          <dgm:dir/>
          <dgm:resizeHandles val="exact"/>
        </dgm:presLayoutVars>
      </dgm:prSet>
      <dgm:spPr/>
    </dgm:pt>
    <dgm:pt modelId="{7107B41B-6B49-45D6-A778-1EB0161690CE}" type="pres">
      <dgm:prSet presAssocID="{7E136C20-A044-463B-8FF4-19A0DCFB6E89}" presName="arrow" presStyleLbl="bgShp" presStyleIdx="0" presStyleCnt="1" custLinFactNeighborY="655"/>
      <dgm:spPr>
        <a:solidFill>
          <a:schemeClr val="accent3">
            <a:lumMod val="60000"/>
            <a:lumOff val="40000"/>
          </a:schemeClr>
        </a:solidFill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68CAEDAA-73D2-4B57-A1F3-77BA36579ADF}" type="pres">
      <dgm:prSet presAssocID="{7E136C20-A044-463B-8FF4-19A0DCFB6E89}" presName="arrowDiagram5" presStyleCnt="0"/>
      <dgm:spPr/>
    </dgm:pt>
    <dgm:pt modelId="{2D877147-D247-46E8-905C-47414F25B41D}" type="pres">
      <dgm:prSet presAssocID="{0E696AA4-E469-49C1-8A3F-39317BD5AB8B}" presName="bullet5a" presStyleLbl="node1" presStyleIdx="0" presStyleCnt="5"/>
      <dgm:spPr>
        <a:effectLst>
          <a:outerShdw blurRad="50800" dist="38100" dir="13500000" algn="br" rotWithShape="0">
            <a:prstClr val="black">
              <a:alpha val="40000"/>
            </a:prstClr>
          </a:outerShdw>
          <a:softEdge rad="12700"/>
        </a:effectLst>
        <a:scene3d>
          <a:camera prst="orthographicFront"/>
          <a:lightRig rig="threePt" dir="t"/>
        </a:scene3d>
        <a:sp3d>
          <a:bevelT/>
        </a:sp3d>
      </dgm:spPr>
    </dgm:pt>
    <dgm:pt modelId="{BD822254-98A0-4E09-B820-654AC543B05B}" type="pres">
      <dgm:prSet presAssocID="{0E696AA4-E469-49C1-8A3F-39317BD5AB8B}" presName="textBox5a" presStyleLbl="revTx" presStyleIdx="0" presStyleCnt="5" custScaleX="198208" custScaleY="84107" custLinFactNeighborX="57296" custLinFactNeighborY="-1904">
        <dgm:presLayoutVars>
          <dgm:bulletEnabled val="1"/>
        </dgm:presLayoutVars>
      </dgm:prSet>
      <dgm:spPr/>
    </dgm:pt>
    <dgm:pt modelId="{927EB353-FE55-4EAD-A48F-61798AC9FB49}" type="pres">
      <dgm:prSet presAssocID="{70C3E7C9-E4B8-4C7D-BEE5-0DCD8D3DC936}" presName="bullet5b" presStyleLbl="node1" presStyleIdx="1" presStyleCnt="5"/>
      <dgm:spPr>
        <a:effectLst>
          <a:outerShdw blurRad="50800" dist="38100" dir="13500000" algn="br" rotWithShape="0">
            <a:prstClr val="black">
              <a:alpha val="40000"/>
            </a:prstClr>
          </a:outerShdw>
          <a:softEdge rad="12700"/>
        </a:effectLst>
        <a:scene3d>
          <a:camera prst="orthographicFront"/>
          <a:lightRig rig="threePt" dir="t"/>
        </a:scene3d>
        <a:sp3d>
          <a:bevelT/>
        </a:sp3d>
      </dgm:spPr>
    </dgm:pt>
    <dgm:pt modelId="{BA77EF5E-31F2-462B-B226-F7EEB201E07F}" type="pres">
      <dgm:prSet presAssocID="{70C3E7C9-E4B8-4C7D-BEE5-0DCD8D3DC936}" presName="textBox5b" presStyleLbl="revTx" presStyleIdx="1" presStyleCnt="5" custScaleX="115919" custScaleY="48966" custLinFactX="-22630" custLinFactNeighborX="-100000" custLinFactNeighborY="-81332">
        <dgm:presLayoutVars>
          <dgm:bulletEnabled val="1"/>
        </dgm:presLayoutVars>
      </dgm:prSet>
      <dgm:spPr/>
    </dgm:pt>
    <dgm:pt modelId="{B7E43C4F-B751-481F-A365-0CD8ED2DFCBE}" type="pres">
      <dgm:prSet presAssocID="{9D109A68-CD29-4ACB-9B23-F45649749125}" presName="bullet5c" presStyleLbl="node1" presStyleIdx="2" presStyleCnt="5"/>
      <dgm:spPr>
        <a:effectLst>
          <a:outerShdw blurRad="50800" dist="38100" dir="13500000" algn="br" rotWithShape="0">
            <a:prstClr val="black">
              <a:alpha val="40000"/>
            </a:prstClr>
          </a:outerShdw>
          <a:softEdge rad="12700"/>
        </a:effectLst>
        <a:scene3d>
          <a:camera prst="orthographicFront"/>
          <a:lightRig rig="threePt" dir="t"/>
        </a:scene3d>
        <a:sp3d>
          <a:bevelT/>
        </a:sp3d>
      </dgm:spPr>
    </dgm:pt>
    <dgm:pt modelId="{682E4379-E178-480F-B4E1-5B3942DF2CAB}" type="pres">
      <dgm:prSet presAssocID="{9D109A68-CD29-4ACB-9B23-F45649749125}" presName="textBox5c" presStyleLbl="revTx" presStyleIdx="2" presStyleCnt="5" custScaleX="162483" custScaleY="56970" custLinFactNeighborX="26156" custLinFactNeighborY="-11687">
        <dgm:presLayoutVars>
          <dgm:bulletEnabled val="1"/>
        </dgm:presLayoutVars>
      </dgm:prSet>
      <dgm:spPr/>
    </dgm:pt>
    <dgm:pt modelId="{588640D1-10F7-4DDF-9BB8-A7ACF57AD4A9}" type="pres">
      <dgm:prSet presAssocID="{040B4AA5-1BFD-4EC8-A7DE-8470E8070137}" presName="bullet5d" presStyleLbl="node1" presStyleIdx="3" presStyleCnt="5"/>
      <dgm:spPr>
        <a:effectLst>
          <a:outerShdw blurRad="50800" dist="38100" dir="13500000" algn="br" rotWithShape="0">
            <a:prstClr val="black">
              <a:alpha val="40000"/>
            </a:prstClr>
          </a:outerShdw>
          <a:softEdge rad="12700"/>
        </a:effectLst>
        <a:scene3d>
          <a:camera prst="orthographicFront"/>
          <a:lightRig rig="threePt" dir="t"/>
        </a:scene3d>
        <a:sp3d>
          <a:bevelT/>
        </a:sp3d>
      </dgm:spPr>
    </dgm:pt>
    <dgm:pt modelId="{A2EE9C6A-B47D-4F96-A4D4-59A471B45357}" type="pres">
      <dgm:prSet presAssocID="{040B4AA5-1BFD-4EC8-A7DE-8470E8070137}" presName="textBox5d" presStyleLbl="revTx" presStyleIdx="3" presStyleCnt="5" custScaleY="34081" custLinFactX="-16449" custLinFactNeighborX="-100000" custLinFactNeighborY="-77188">
        <dgm:presLayoutVars>
          <dgm:bulletEnabled val="1"/>
        </dgm:presLayoutVars>
      </dgm:prSet>
      <dgm:spPr/>
    </dgm:pt>
    <dgm:pt modelId="{208E2017-7083-430D-8547-EC872CA9457B}" type="pres">
      <dgm:prSet presAssocID="{37D79F8B-BB89-4DD6-BB3E-07D1B0903C61}" presName="bullet5e" presStyleLbl="node1" presStyleIdx="4" presStyleCnt="5"/>
      <dgm:spPr>
        <a:effectLst>
          <a:outerShdw blurRad="50800" dist="38100" dir="13500000" algn="br" rotWithShape="0">
            <a:prstClr val="black">
              <a:alpha val="40000"/>
            </a:prstClr>
          </a:outerShdw>
          <a:softEdge rad="12700"/>
        </a:effectLst>
        <a:scene3d>
          <a:camera prst="orthographicFront"/>
          <a:lightRig rig="threePt" dir="t"/>
        </a:scene3d>
        <a:sp3d>
          <a:bevelT/>
        </a:sp3d>
      </dgm:spPr>
    </dgm:pt>
    <dgm:pt modelId="{715B704C-AA3D-42A4-A549-F2D859060AC2}" type="pres">
      <dgm:prSet presAssocID="{37D79F8B-BB89-4DD6-BB3E-07D1B0903C61}" presName="textBox5e" presStyleLbl="revTx" presStyleIdx="4" presStyleCnt="5" custScaleX="105808" custScaleY="25807" custLinFactNeighborX="-76208" custLinFactNeighborY="-70872">
        <dgm:presLayoutVars>
          <dgm:bulletEnabled val="1"/>
        </dgm:presLayoutVars>
      </dgm:prSet>
      <dgm:spPr/>
    </dgm:pt>
  </dgm:ptLst>
  <dgm:cxnLst>
    <dgm:cxn modelId="{98A4F203-0A59-4B9B-AFE6-7B8B7B0FB64C}" srcId="{7E136C20-A044-463B-8FF4-19A0DCFB6E89}" destId="{9BCF218E-5A72-4B95-A75B-69EE56927E9B}" srcOrd="5" destOrd="0" parTransId="{754E3898-3A39-4057-8620-E03F5165CE82}" sibTransId="{4D484031-2150-42B7-AF42-ADC5EA229AD9}"/>
    <dgm:cxn modelId="{4F39CA16-A3BB-4C4A-B10B-60AED2E315CF}" type="presOf" srcId="{7E136C20-A044-463B-8FF4-19A0DCFB6E89}" destId="{AC06C7D9-DC66-4370-9EF9-E723EA3C3565}" srcOrd="0" destOrd="0" presId="urn:microsoft.com/office/officeart/2005/8/layout/arrow2"/>
    <dgm:cxn modelId="{5A3F9725-5748-4BB9-82AA-8C4B9D899344}" type="presOf" srcId="{70C3E7C9-E4B8-4C7D-BEE5-0DCD8D3DC936}" destId="{BA77EF5E-31F2-462B-B226-F7EEB201E07F}" srcOrd="0" destOrd="0" presId="urn:microsoft.com/office/officeart/2005/8/layout/arrow2"/>
    <dgm:cxn modelId="{F53C7A2E-4F31-4FE6-A55A-1A60E2B33970}" srcId="{7E136C20-A044-463B-8FF4-19A0DCFB6E89}" destId="{9D109A68-CD29-4ACB-9B23-F45649749125}" srcOrd="2" destOrd="0" parTransId="{9E0B8CE7-827B-4923-9F0E-3DF43C1C1785}" sibTransId="{2FC267B6-4B4F-495F-924B-E9096018B8D3}"/>
    <dgm:cxn modelId="{C529433C-4705-4A7B-8003-98CDF23B6417}" srcId="{7E136C20-A044-463B-8FF4-19A0DCFB6E89}" destId="{37D79F8B-BB89-4DD6-BB3E-07D1B0903C61}" srcOrd="4" destOrd="0" parTransId="{812CB6D1-114D-428B-B255-C3834604E0D8}" sibTransId="{29F513C3-C45B-4E62-9848-0FFF08BD9D24}"/>
    <dgm:cxn modelId="{979F0364-D93D-4F08-A60B-731676144B0B}" type="presOf" srcId="{9D109A68-CD29-4ACB-9B23-F45649749125}" destId="{682E4379-E178-480F-B4E1-5B3942DF2CAB}" srcOrd="0" destOrd="0" presId="urn:microsoft.com/office/officeart/2005/8/layout/arrow2"/>
    <dgm:cxn modelId="{F407C467-BE50-4530-987D-4212156BC41A}" srcId="{7E136C20-A044-463B-8FF4-19A0DCFB6E89}" destId="{040B4AA5-1BFD-4EC8-A7DE-8470E8070137}" srcOrd="3" destOrd="0" parTransId="{5CBCC80A-7595-496D-8621-4E6841778575}" sibTransId="{D4FDCBD5-767C-4409-BAB0-52B34A3CD8EB}"/>
    <dgm:cxn modelId="{108FB985-B30F-4F35-9A12-486450634C76}" type="presOf" srcId="{0E696AA4-E469-49C1-8A3F-39317BD5AB8B}" destId="{BD822254-98A0-4E09-B820-654AC543B05B}" srcOrd="0" destOrd="0" presId="urn:microsoft.com/office/officeart/2005/8/layout/arrow2"/>
    <dgm:cxn modelId="{06AF4C87-E3AB-4C3A-AEB5-E0A9A89217EC}" type="presOf" srcId="{040B4AA5-1BFD-4EC8-A7DE-8470E8070137}" destId="{A2EE9C6A-B47D-4F96-A4D4-59A471B45357}" srcOrd="0" destOrd="0" presId="urn:microsoft.com/office/officeart/2005/8/layout/arrow2"/>
    <dgm:cxn modelId="{EECABCA5-4BEA-4CBB-9DEB-FE59B13C7BF6}" type="presOf" srcId="{37D79F8B-BB89-4DD6-BB3E-07D1B0903C61}" destId="{715B704C-AA3D-42A4-A549-F2D859060AC2}" srcOrd="0" destOrd="0" presId="urn:microsoft.com/office/officeart/2005/8/layout/arrow2"/>
    <dgm:cxn modelId="{BACD6BC6-B581-4376-9250-E1DD7FDAAE17}" srcId="{7E136C20-A044-463B-8FF4-19A0DCFB6E89}" destId="{0E696AA4-E469-49C1-8A3F-39317BD5AB8B}" srcOrd="0" destOrd="0" parTransId="{F3BCA9FA-D66E-483F-9DCB-B431D731D291}" sibTransId="{B1D601E9-DDA7-4A4D-B414-9A2CD1B13756}"/>
    <dgm:cxn modelId="{682268FF-C534-4FDA-ADEF-CF2367E21026}" srcId="{7E136C20-A044-463B-8FF4-19A0DCFB6E89}" destId="{70C3E7C9-E4B8-4C7D-BEE5-0DCD8D3DC936}" srcOrd="1" destOrd="0" parTransId="{F8489B01-D14B-415A-A689-A3F9E38C0478}" sibTransId="{249E0505-4540-4333-9BEF-C4EAD9A42FF5}"/>
    <dgm:cxn modelId="{C47D13D4-31D8-4227-A2C7-4CF2EF20D56A}" type="presParOf" srcId="{AC06C7D9-DC66-4370-9EF9-E723EA3C3565}" destId="{7107B41B-6B49-45D6-A778-1EB0161690CE}" srcOrd="0" destOrd="0" presId="urn:microsoft.com/office/officeart/2005/8/layout/arrow2"/>
    <dgm:cxn modelId="{019E0FCD-ABD4-4BBE-B0A4-D3F3C0387089}" type="presParOf" srcId="{AC06C7D9-DC66-4370-9EF9-E723EA3C3565}" destId="{68CAEDAA-73D2-4B57-A1F3-77BA36579ADF}" srcOrd="1" destOrd="0" presId="urn:microsoft.com/office/officeart/2005/8/layout/arrow2"/>
    <dgm:cxn modelId="{A47AB9A9-CB66-417C-B8F4-90FCB98B8686}" type="presParOf" srcId="{68CAEDAA-73D2-4B57-A1F3-77BA36579ADF}" destId="{2D877147-D247-46E8-905C-47414F25B41D}" srcOrd="0" destOrd="0" presId="urn:microsoft.com/office/officeart/2005/8/layout/arrow2"/>
    <dgm:cxn modelId="{7B55CCA7-5679-4184-91B7-D3A8E68A6BF6}" type="presParOf" srcId="{68CAEDAA-73D2-4B57-A1F3-77BA36579ADF}" destId="{BD822254-98A0-4E09-B820-654AC543B05B}" srcOrd="1" destOrd="0" presId="urn:microsoft.com/office/officeart/2005/8/layout/arrow2"/>
    <dgm:cxn modelId="{3A8067F3-EB72-4135-8D10-3BD107637341}" type="presParOf" srcId="{68CAEDAA-73D2-4B57-A1F3-77BA36579ADF}" destId="{927EB353-FE55-4EAD-A48F-61798AC9FB49}" srcOrd="2" destOrd="0" presId="urn:microsoft.com/office/officeart/2005/8/layout/arrow2"/>
    <dgm:cxn modelId="{D1FFB53C-2A84-429A-90AF-85C553EE6051}" type="presParOf" srcId="{68CAEDAA-73D2-4B57-A1F3-77BA36579ADF}" destId="{BA77EF5E-31F2-462B-B226-F7EEB201E07F}" srcOrd="3" destOrd="0" presId="urn:microsoft.com/office/officeart/2005/8/layout/arrow2"/>
    <dgm:cxn modelId="{E1C0EDF6-F653-485F-9776-B69D1C12EEBD}" type="presParOf" srcId="{68CAEDAA-73D2-4B57-A1F3-77BA36579ADF}" destId="{B7E43C4F-B751-481F-A365-0CD8ED2DFCBE}" srcOrd="4" destOrd="0" presId="urn:microsoft.com/office/officeart/2005/8/layout/arrow2"/>
    <dgm:cxn modelId="{E2D315E2-809B-4AD7-B7EC-BA9AE3E2F40C}" type="presParOf" srcId="{68CAEDAA-73D2-4B57-A1F3-77BA36579ADF}" destId="{682E4379-E178-480F-B4E1-5B3942DF2CAB}" srcOrd="5" destOrd="0" presId="urn:microsoft.com/office/officeart/2005/8/layout/arrow2"/>
    <dgm:cxn modelId="{24F88D8D-42ED-424B-88A4-E4FE59627602}" type="presParOf" srcId="{68CAEDAA-73D2-4B57-A1F3-77BA36579ADF}" destId="{588640D1-10F7-4DDF-9BB8-A7ACF57AD4A9}" srcOrd="6" destOrd="0" presId="urn:microsoft.com/office/officeart/2005/8/layout/arrow2"/>
    <dgm:cxn modelId="{15F200F9-1DDF-451C-835A-8CC42A2387FE}" type="presParOf" srcId="{68CAEDAA-73D2-4B57-A1F3-77BA36579ADF}" destId="{A2EE9C6A-B47D-4F96-A4D4-59A471B45357}" srcOrd="7" destOrd="0" presId="urn:microsoft.com/office/officeart/2005/8/layout/arrow2"/>
    <dgm:cxn modelId="{3659EEA4-6721-46D5-94F7-92011C30E5A6}" type="presParOf" srcId="{68CAEDAA-73D2-4B57-A1F3-77BA36579ADF}" destId="{208E2017-7083-430D-8547-EC872CA9457B}" srcOrd="8" destOrd="0" presId="urn:microsoft.com/office/officeart/2005/8/layout/arrow2"/>
    <dgm:cxn modelId="{DE0CF43B-F248-4390-A018-87CBCB8DCB4B}" type="presParOf" srcId="{68CAEDAA-73D2-4B57-A1F3-77BA36579ADF}" destId="{715B704C-AA3D-42A4-A549-F2D859060AC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7B41B-6B49-45D6-A778-1EB0161690CE}">
      <dsp:nvSpPr>
        <dsp:cNvPr id="0" name=""/>
        <dsp:cNvSpPr/>
      </dsp:nvSpPr>
      <dsp:spPr>
        <a:xfrm>
          <a:off x="938679" y="0"/>
          <a:ext cx="6974928" cy="435933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77147-D247-46E8-905C-47414F25B41D}">
      <dsp:nvSpPr>
        <dsp:cNvPr id="0" name=""/>
        <dsp:cNvSpPr/>
      </dsp:nvSpPr>
      <dsp:spPr>
        <a:xfrm>
          <a:off x="1625709" y="3241597"/>
          <a:ext cx="160423" cy="1604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  <a:softEdge rad="127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22254-98A0-4E09-B820-654AC543B05B}">
      <dsp:nvSpPr>
        <dsp:cNvPr id="0" name=""/>
        <dsp:cNvSpPr/>
      </dsp:nvSpPr>
      <dsp:spPr>
        <a:xfrm>
          <a:off x="1780772" y="3384501"/>
          <a:ext cx="1811057" cy="872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1. Entendimento das necessidades dos analistas/ tomadores de decisão</a:t>
          </a:r>
        </a:p>
      </dsp:txBody>
      <dsp:txXfrm>
        <a:off x="1780772" y="3384501"/>
        <a:ext cx="1811057" cy="872627"/>
      </dsp:txXfrm>
    </dsp:sp>
    <dsp:sp modelId="{927EB353-FE55-4EAD-A48F-61798AC9FB49}">
      <dsp:nvSpPr>
        <dsp:cNvPr id="0" name=""/>
        <dsp:cNvSpPr/>
      </dsp:nvSpPr>
      <dsp:spPr>
        <a:xfrm>
          <a:off x="2494088" y="2407222"/>
          <a:ext cx="251097" cy="251097"/>
        </a:xfrm>
        <a:prstGeom prst="ellipse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  <a:softEdge rad="127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7EF5E-31F2-462B-B226-F7EEB201E07F}">
      <dsp:nvSpPr>
        <dsp:cNvPr id="0" name=""/>
        <dsp:cNvSpPr/>
      </dsp:nvSpPr>
      <dsp:spPr>
        <a:xfrm>
          <a:off x="1107622" y="1513276"/>
          <a:ext cx="1342154" cy="894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051" tIns="0" rIns="0" bIns="0" numCol="1" spcCol="1270" anchor="b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2. Compreensão da dinâmica de coleta e análises pelo laboratório</a:t>
          </a:r>
        </a:p>
      </dsp:txBody>
      <dsp:txXfrm>
        <a:off x="1107622" y="1513276"/>
        <a:ext cx="1342154" cy="894393"/>
      </dsp:txXfrm>
    </dsp:sp>
    <dsp:sp modelId="{B7E43C4F-B751-481F-A365-0CD8ED2DFCBE}">
      <dsp:nvSpPr>
        <dsp:cNvPr id="0" name=""/>
        <dsp:cNvSpPr/>
      </dsp:nvSpPr>
      <dsp:spPr>
        <a:xfrm>
          <a:off x="3610076" y="1741988"/>
          <a:ext cx="334796" cy="334796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  <a:softEdge rad="127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E4379-E178-480F-B4E1-5B3942DF2CAB}">
      <dsp:nvSpPr>
        <dsp:cNvPr id="0" name=""/>
        <dsp:cNvSpPr/>
      </dsp:nvSpPr>
      <dsp:spPr>
        <a:xfrm>
          <a:off x="3709015" y="2150166"/>
          <a:ext cx="2187282" cy="1395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402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3. Definição da modelagem do sistema e convenção sobre expressão dos dados</a:t>
          </a:r>
        </a:p>
      </dsp:txBody>
      <dsp:txXfrm>
        <a:off x="3709015" y="2150166"/>
        <a:ext cx="2187282" cy="1395732"/>
      </dsp:txXfrm>
    </dsp:sp>
    <dsp:sp modelId="{588640D1-10F7-4DDF-9BB8-A7ACF57AD4A9}">
      <dsp:nvSpPr>
        <dsp:cNvPr id="0" name=""/>
        <dsp:cNvSpPr/>
      </dsp:nvSpPr>
      <dsp:spPr>
        <a:xfrm>
          <a:off x="4907413" y="1222356"/>
          <a:ext cx="432445" cy="432445"/>
        </a:xfrm>
        <a:prstGeom prst="ellipse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  <a:softEdge rad="127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E9C6A-B47D-4F96-A4D4-59A471B45357}">
      <dsp:nvSpPr>
        <dsp:cNvPr id="0" name=""/>
        <dsp:cNvSpPr/>
      </dsp:nvSpPr>
      <dsp:spPr>
        <a:xfrm>
          <a:off x="3499189" y="146774"/>
          <a:ext cx="1394985" cy="995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0" rIns="0" bIns="0" numCol="1" spcCol="1270" anchor="b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4. Construção do banco de dados</a:t>
          </a:r>
        </a:p>
      </dsp:txBody>
      <dsp:txXfrm>
        <a:off x="3499189" y="146774"/>
        <a:ext cx="1394985" cy="995421"/>
      </dsp:txXfrm>
    </dsp:sp>
    <dsp:sp modelId="{208E2017-7083-430D-8547-EC872CA9457B}">
      <dsp:nvSpPr>
        <dsp:cNvPr id="0" name=""/>
        <dsp:cNvSpPr/>
      </dsp:nvSpPr>
      <dsp:spPr>
        <a:xfrm>
          <a:off x="6243112" y="875353"/>
          <a:ext cx="551019" cy="551019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  <a:softEdge rad="12700"/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B704C-AA3D-42A4-A549-F2D859060AC2}">
      <dsp:nvSpPr>
        <dsp:cNvPr id="0" name=""/>
        <dsp:cNvSpPr/>
      </dsp:nvSpPr>
      <dsp:spPr>
        <a:xfrm>
          <a:off x="5415020" y="67187"/>
          <a:ext cx="1476006" cy="828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5. Implementação do sistema de inserção e análise de dados</a:t>
          </a:r>
        </a:p>
      </dsp:txBody>
      <dsp:txXfrm>
        <a:off x="5415020" y="67187"/>
        <a:ext cx="1476006" cy="82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5BC21-5119-40C1-94B1-28C70BBC3059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91CD8-6925-42CB-A7EC-CB77F34647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369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3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47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03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240"/>
            <a:ext cx="9168698" cy="68672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27"/>
          <a:stretch/>
        </p:blipFill>
        <p:spPr>
          <a:xfrm>
            <a:off x="724141" y="1780042"/>
            <a:ext cx="8019809" cy="4723628"/>
          </a:xfrm>
          <a:prstGeom prst="rect">
            <a:avLst/>
          </a:prstGeom>
        </p:spPr>
      </p:pic>
      <p:sp>
        <p:nvSpPr>
          <p:cNvPr id="9" name="Retângulo 8"/>
          <p:cNvSpPr/>
          <p:nvPr userDrawn="1"/>
        </p:nvSpPr>
        <p:spPr>
          <a:xfrm>
            <a:off x="3493008" y="1115568"/>
            <a:ext cx="5382768" cy="3657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aixaDeTexto 9"/>
          <p:cNvSpPr txBox="1"/>
          <p:nvPr userDrawn="1"/>
        </p:nvSpPr>
        <p:spPr>
          <a:xfrm>
            <a:off x="3547872" y="1127760"/>
            <a:ext cx="530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+mn-lt"/>
              </a:rPr>
              <a:t>9 a 13 de maio de 2022 – Porto Alegre/RS</a:t>
            </a:r>
          </a:p>
        </p:txBody>
      </p:sp>
    </p:spTree>
    <p:extLst>
      <p:ext uri="{BB962C8B-B14F-4D97-AF65-F5344CB8AC3E}">
        <p14:creationId xmlns:p14="http://schemas.microsoft.com/office/powerpoint/2010/main" val="306579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38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" y="0"/>
            <a:ext cx="9133585" cy="6858000"/>
          </a:xfrm>
          <a:prstGeom prst="rect">
            <a:avLst/>
          </a:prstGeom>
        </p:spPr>
      </p:pic>
      <p:sp>
        <p:nvSpPr>
          <p:cNvPr id="7" name="CaixaDeTexto 5"/>
          <p:cNvSpPr txBox="1">
            <a:spLocks noChangeArrowheads="1"/>
          </p:cNvSpPr>
          <p:nvPr userDrawn="1"/>
        </p:nvSpPr>
        <p:spPr bwMode="auto">
          <a:xfrm>
            <a:off x="395286" y="2655235"/>
            <a:ext cx="8353425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44000" algn="ctr">
              <a:spcBef>
                <a:spcPts val="300"/>
              </a:spcBef>
              <a:spcAft>
                <a:spcPts val="300"/>
              </a:spcAft>
              <a:buSzPct val="95000"/>
              <a:defRPr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</a:rPr>
              <a:t>DIRETORIA EXECUTIVA DA SANASA</a:t>
            </a:r>
            <a:endParaRPr lang="pt-BR" sz="1600" b="1" kern="1200" dirty="0">
              <a:solidFill>
                <a:schemeClr val="accent1">
                  <a:lumMod val="50000"/>
                </a:schemeClr>
              </a:solidFill>
              <a:ea typeface="MS PGothic" charset="0"/>
              <a:cs typeface="MS PGothic" charset="0"/>
            </a:endParaRPr>
          </a:p>
          <a:p>
            <a:pPr marL="144000"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pt-BR" sz="1400" b="1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Diretor Presidente  </a:t>
            </a:r>
            <a:r>
              <a:rPr lang="pt-BR" sz="1400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- </a:t>
            </a:r>
            <a:r>
              <a:rPr lang="pt-BR" sz="1400" kern="1200" dirty="0" err="1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Manuelito</a:t>
            </a:r>
            <a:r>
              <a:rPr lang="pt-BR" sz="1400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 P. Magalhães Júnior</a:t>
            </a:r>
          </a:p>
          <a:p>
            <a:pPr marL="144000"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pt-BR" sz="1400" b="1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Procurador Geral </a:t>
            </a:r>
            <a:r>
              <a:rPr lang="pt-BR" sz="1400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– </a:t>
            </a:r>
            <a:r>
              <a:rPr lang="pt-BR" sz="1400" dirty="0" err="1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Rander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 Augusto Andrade</a:t>
            </a:r>
          </a:p>
          <a:p>
            <a:pPr marL="144000"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pt-BR" sz="1400" b="1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Chefe de Gabinete </a:t>
            </a:r>
            <a:r>
              <a:rPr lang="pt-BR" sz="1400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– 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Eduardo </a:t>
            </a:r>
            <a:r>
              <a:rPr lang="pt-BR" sz="1400" dirty="0" err="1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Betenjane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 Romano</a:t>
            </a:r>
            <a:endParaRPr lang="pt-BR" sz="1400" b="1" kern="1200" dirty="0">
              <a:solidFill>
                <a:schemeClr val="accent1">
                  <a:lumMod val="50000"/>
                </a:schemeClr>
              </a:solidFill>
              <a:ea typeface="MS PGothic" charset="0"/>
              <a:cs typeface="MS PGothic" charset="0"/>
            </a:endParaRPr>
          </a:p>
          <a:p>
            <a:pPr marL="144000"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pt-BR" sz="1400" b="1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Diretor Administrativo </a:t>
            </a:r>
            <a:r>
              <a:rPr lang="pt-BR" sz="1400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– Paulo Jorge Zeraik</a:t>
            </a:r>
            <a:endParaRPr lang="pt-BR" sz="1400" b="1" kern="1200" dirty="0">
              <a:solidFill>
                <a:schemeClr val="accent1">
                  <a:lumMod val="50000"/>
                </a:schemeClr>
              </a:solidFill>
              <a:ea typeface="MS PGothic" charset="0"/>
              <a:cs typeface="MS PGothic" charset="0"/>
            </a:endParaRPr>
          </a:p>
          <a:p>
            <a:pPr marL="14400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Diretor Financeiro e de Rel. com Investidores</a:t>
            </a:r>
            <a:r>
              <a:rPr lang="pt-BR" sz="1400" b="1" kern="1200" baseline="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 </a:t>
            </a:r>
            <a:r>
              <a:rPr lang="pt-BR" sz="1400" b="0" kern="1200" baseline="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–</a:t>
            </a:r>
            <a:r>
              <a:rPr lang="pt-BR" sz="1400" b="1" kern="1200" baseline="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 </a:t>
            </a:r>
            <a:r>
              <a:rPr lang="pt-BR" sz="1400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Pedro Cláudio da Silva</a:t>
            </a:r>
          </a:p>
          <a:p>
            <a:pPr marL="14400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Diretor Comercial </a:t>
            </a:r>
            <a:r>
              <a:rPr lang="pt-BR" sz="1400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– Fernando Sérgio </a:t>
            </a:r>
            <a:r>
              <a:rPr lang="pt-BR" sz="1400" kern="1200" dirty="0" err="1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Mancilha</a:t>
            </a:r>
            <a:r>
              <a:rPr lang="pt-BR" sz="1400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 Neves</a:t>
            </a:r>
          </a:p>
          <a:p>
            <a:pPr marL="14400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Diretor Técnico </a:t>
            </a:r>
            <a:r>
              <a:rPr lang="pt-BR" sz="1400" kern="1200" dirty="0">
                <a:solidFill>
                  <a:schemeClr val="accent1">
                    <a:lumMod val="50000"/>
                  </a:schemeClr>
                </a:solidFill>
                <a:ea typeface="MS PGothic" charset="0"/>
                <a:cs typeface="MS PGothic" charset="0"/>
              </a:rPr>
              <a:t>– Marco Antônio dos Santos</a:t>
            </a:r>
          </a:p>
          <a:p>
            <a:pPr marL="144000" algn="ctr" eaLnBrk="1" hangingPunct="1">
              <a:spcBef>
                <a:spcPts val="300"/>
              </a:spcBef>
              <a:spcAft>
                <a:spcPts val="300"/>
              </a:spcAft>
            </a:pPr>
            <a:endParaRPr lang="pt-BR" sz="1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44000" algn="ctr">
              <a:spcBef>
                <a:spcPts val="300"/>
              </a:spcBef>
              <a:spcAft>
                <a:spcPts val="300"/>
              </a:spcAft>
              <a:buSzPct val="95000"/>
              <a:defRPr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</a:rPr>
              <a:t>www.sanasa.com.br    3735 5000</a:t>
            </a:r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5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451413" y="2479316"/>
            <a:ext cx="8333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</a:rPr>
              <a:t>CONSTRUÇÃO DE FERRAMENTA COMPUTACIONAL PARA ANÁLISE DA QUALIDADE DA ÁGUA </a:t>
            </a:r>
            <a:br>
              <a:rPr lang="pt-BR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</a:rPr>
              <a:t>DISTRIBUÍDA PARA A POPULAÇÃO</a:t>
            </a:r>
          </a:p>
        </p:txBody>
      </p:sp>
    </p:spTree>
    <p:extLst>
      <p:ext uri="{BB962C8B-B14F-4D97-AF65-F5344CB8AC3E}">
        <p14:creationId xmlns:p14="http://schemas.microsoft.com/office/powerpoint/2010/main" val="317571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Análise de Dados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CF0E3F4-B5E6-CFD3-CEEC-7FF84959A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7" y="808511"/>
            <a:ext cx="5099172" cy="548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Análise de Dados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8915E2-6E7E-BBAF-0830-0F11369E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65" y="741445"/>
            <a:ext cx="7299242" cy="57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75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Análise de Dados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D517649-A46A-2FF1-271B-8A2D10F89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72" y="679794"/>
            <a:ext cx="7561278" cy="60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3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CFE36D3-87A5-8795-511A-618CEC989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84" y="1252168"/>
            <a:ext cx="8035224" cy="520033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Aplicação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2" y="707860"/>
            <a:ext cx="2083221" cy="383779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Forma livre 2"/>
          <p:cNvSpPr/>
          <p:nvPr/>
        </p:nvSpPr>
        <p:spPr>
          <a:xfrm>
            <a:off x="2209800" y="3514725"/>
            <a:ext cx="257175" cy="390525"/>
          </a:xfrm>
          <a:custGeom>
            <a:avLst/>
            <a:gdLst>
              <a:gd name="connsiteX0" fmla="*/ 257175 w 257175"/>
              <a:gd name="connsiteY0" fmla="*/ 0 h 390525"/>
              <a:gd name="connsiteX1" fmla="*/ 180975 w 257175"/>
              <a:gd name="connsiteY1" fmla="*/ 390525 h 390525"/>
              <a:gd name="connsiteX2" fmla="*/ 0 w 257175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75" h="390525">
                <a:moveTo>
                  <a:pt x="257175" y="0"/>
                </a:moveTo>
                <a:lnTo>
                  <a:pt x="180975" y="390525"/>
                </a:lnTo>
                <a:lnTo>
                  <a:pt x="0" y="390525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4097866" y="4648200"/>
            <a:ext cx="2360083" cy="338667"/>
          </a:xfrm>
          <a:custGeom>
            <a:avLst/>
            <a:gdLst>
              <a:gd name="connsiteX0" fmla="*/ 0 w 2419350"/>
              <a:gd name="connsiteY0" fmla="*/ 342900 h 342900"/>
              <a:gd name="connsiteX1" fmla="*/ 552450 w 2419350"/>
              <a:gd name="connsiteY1" fmla="*/ 0 h 342900"/>
              <a:gd name="connsiteX2" fmla="*/ 2419350 w 241935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9350" h="342900">
                <a:moveTo>
                  <a:pt x="0" y="342900"/>
                </a:moveTo>
                <a:lnTo>
                  <a:pt x="552450" y="0"/>
                </a:lnTo>
                <a:lnTo>
                  <a:pt x="241935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597" y="2787593"/>
            <a:ext cx="2083222" cy="383779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8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Análises iniciais</a:t>
            </a:r>
          </a:p>
        </p:txBody>
      </p:sp>
      <p:sp>
        <p:nvSpPr>
          <p:cNvPr id="4" name="Retângulo 3"/>
          <p:cNvSpPr/>
          <p:nvPr/>
        </p:nvSpPr>
        <p:spPr>
          <a:xfrm>
            <a:off x="942973" y="1210360"/>
            <a:ext cx="579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Análise inicial – utilização do sistema e feedback direto em rodadas de conversa </a:t>
            </a:r>
            <a:r>
              <a:rPr lang="pt-BR" dirty="0">
                <a:solidFill>
                  <a:schemeClr val="tx2"/>
                </a:solidFill>
                <a:sym typeface="Wingdings" panose="05000000000000000000" pitchFamily="2" charset="2"/>
              </a:rPr>
              <a:t> Matriz SWOT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14450" y="2698744"/>
            <a:ext cx="262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Facilidade de uso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Disponibilidade dos dados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Análises comparativas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Horizontes temporais variados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1314450" y="4455843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Migração de plataforma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i="1" dirty="0"/>
              <a:t>Business </a:t>
            </a:r>
            <a:r>
              <a:rPr lang="pt-BR" sz="1600" i="1" dirty="0" err="1"/>
              <a:t>intelligence</a:t>
            </a:r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Análise de situação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5591175" y="2698744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Tamanho do arquivo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Segurança do arquivo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5591175" y="4455843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dirty="0"/>
              <a:t>Instabilidades da rede interna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dirty="0"/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56C964BC-5B18-952A-1CE4-BBCC4564A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496" y="2111737"/>
            <a:ext cx="7011008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Análises iniciais</a:t>
            </a:r>
          </a:p>
        </p:txBody>
      </p:sp>
      <p:sp>
        <p:nvSpPr>
          <p:cNvPr id="3" name="Retângulo 2"/>
          <p:cNvSpPr/>
          <p:nvPr/>
        </p:nvSpPr>
        <p:spPr>
          <a:xfrm>
            <a:off x="4772024" y="1930040"/>
            <a:ext cx="3667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A validação apresentou os resultados desejados e foi unanime a satisfação com as funcionalidades implementadas até o momento. </a:t>
            </a:r>
          </a:p>
        </p:txBody>
      </p:sp>
      <p:sp>
        <p:nvSpPr>
          <p:cNvPr id="4" name="AutoShape 2" descr="https://blogdolojista.com.br/wp-content/uploads/2015/08/Post_3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4" name="Picture 6" descr="https://qmkeditora.files.wordpress.com/2012/08/atitude-positiv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5650" y="4189232"/>
            <a:ext cx="1023075" cy="12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qmkeditora.files.wordpress.com/2012/08/atitude-positiv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908925" y="4189232"/>
            <a:ext cx="1023075" cy="12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tângulo 28"/>
          <p:cNvSpPr/>
          <p:nvPr/>
        </p:nvSpPr>
        <p:spPr>
          <a:xfrm>
            <a:off x="774700" y="3787415"/>
            <a:ext cx="6330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A possibilidade de análises em diferentes escalas temporais, bem como por padrões de coleta e por atendimento aos padrões estabelecidos abrem a possibilidade de análises e dá embasamento objetivo para tomadas de decisão. 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r>
              <a:rPr lang="pt-BR" dirty="0">
                <a:solidFill>
                  <a:schemeClr val="tx2"/>
                </a:solidFill>
              </a:rPr>
              <a:t>Existem, no entanto, preocupações com a funcionalidade futura do sistema se este for mantido em sua plataforma original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6EBC54B-08F4-662C-5D0E-9CAE55D00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9" y="1361328"/>
            <a:ext cx="3909841" cy="23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6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Conclusão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723899" y="1266468"/>
            <a:ext cx="71056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A ferramenta ainda encontra-se em implantação, não obstante, já apresenta bons sinais de seu potencial como instrumento de</a:t>
            </a:r>
            <a:br>
              <a:rPr lang="pt-BR" dirty="0">
                <a:solidFill>
                  <a:schemeClr val="tx2"/>
                </a:solidFill>
              </a:rPr>
            </a:br>
            <a:r>
              <a:rPr lang="pt-BR" dirty="0">
                <a:solidFill>
                  <a:schemeClr val="tx2"/>
                </a:solidFill>
              </a:rPr>
              <a:t>verificação da qualidade e segurança da água distribuída </a:t>
            </a:r>
            <a:br>
              <a:rPr lang="pt-BR" dirty="0">
                <a:solidFill>
                  <a:schemeClr val="tx2"/>
                </a:solidFill>
              </a:rPr>
            </a:br>
            <a:r>
              <a:rPr lang="pt-BR" dirty="0">
                <a:solidFill>
                  <a:schemeClr val="tx2"/>
                </a:solidFill>
              </a:rPr>
              <a:t>à população de Campinas/SP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pPr algn="r"/>
            <a:r>
              <a:rPr lang="pt-BR" dirty="0">
                <a:solidFill>
                  <a:schemeClr val="tx2"/>
                </a:solidFill>
              </a:rPr>
              <a:t>Também permite realizar análises temporais e </a:t>
            </a:r>
            <a:br>
              <a:rPr lang="pt-BR" dirty="0">
                <a:solidFill>
                  <a:schemeClr val="tx2"/>
                </a:solidFill>
              </a:rPr>
            </a:br>
            <a:r>
              <a:rPr lang="pt-BR" dirty="0">
                <a:solidFill>
                  <a:schemeClr val="tx2"/>
                </a:solidFill>
              </a:rPr>
              <a:t>espaciais dos dados. 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r>
              <a:rPr lang="pt-BR" dirty="0">
                <a:solidFill>
                  <a:schemeClr val="tx2"/>
                </a:solidFill>
              </a:rPr>
              <a:t>Integração aos dados </a:t>
            </a:r>
            <a:r>
              <a:rPr lang="pt-BR" dirty="0" err="1">
                <a:solidFill>
                  <a:schemeClr val="tx2"/>
                </a:solidFill>
              </a:rPr>
              <a:t>geoespaciais</a:t>
            </a:r>
            <a:r>
              <a:rPr lang="pt-BR" dirty="0">
                <a:solidFill>
                  <a:schemeClr val="tx2"/>
                </a:solidFill>
              </a:rPr>
              <a:t> e construtivos das redes </a:t>
            </a:r>
            <a:br>
              <a:rPr lang="pt-BR" dirty="0">
                <a:solidFill>
                  <a:schemeClr val="tx2"/>
                </a:solidFill>
              </a:rPr>
            </a:br>
            <a:r>
              <a:rPr lang="pt-BR" dirty="0">
                <a:solidFill>
                  <a:schemeClr val="tx2"/>
                </a:solidFill>
              </a:rPr>
              <a:t>de distribuição </a:t>
            </a:r>
            <a:r>
              <a:rPr lang="pt-BR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pt-BR" dirty="0">
                <a:solidFill>
                  <a:schemeClr val="tx2"/>
                </a:solidFill>
              </a:rPr>
              <a:t>fomenta tomadas de decisão (e.g. manutenções,</a:t>
            </a:r>
            <a:br>
              <a:rPr lang="pt-BR" dirty="0">
                <a:solidFill>
                  <a:schemeClr val="tx2"/>
                </a:solidFill>
              </a:rPr>
            </a:br>
            <a:r>
              <a:rPr lang="pt-BR" dirty="0">
                <a:solidFill>
                  <a:schemeClr val="tx2"/>
                </a:solidFill>
              </a:rPr>
              <a:t>trocas de rede...). 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pPr algn="r"/>
            <a:r>
              <a:rPr lang="pt-BR" dirty="0">
                <a:solidFill>
                  <a:schemeClr val="tx2"/>
                </a:solidFill>
              </a:rPr>
              <a:t>Em relação à capacidade de processamento da plataforma, está sendo estudada a possibilidade de que, em futuro próximo, se faça </a:t>
            </a:r>
            <a:br>
              <a:rPr lang="pt-BR" dirty="0">
                <a:solidFill>
                  <a:schemeClr val="tx2"/>
                </a:solidFill>
              </a:rPr>
            </a:br>
            <a:r>
              <a:rPr lang="pt-BR" dirty="0">
                <a:solidFill>
                  <a:schemeClr val="tx2"/>
                </a:solidFill>
              </a:rPr>
              <a:t>a transição para outra plataforma, com acesso a </a:t>
            </a:r>
            <a:br>
              <a:rPr lang="pt-BR" dirty="0">
                <a:solidFill>
                  <a:schemeClr val="tx2"/>
                </a:solidFill>
              </a:rPr>
            </a:br>
            <a:r>
              <a:rPr lang="pt-BR" dirty="0">
                <a:solidFill>
                  <a:schemeClr val="tx2"/>
                </a:solidFill>
              </a:rPr>
              <a:t>funcionalidades de </a:t>
            </a:r>
            <a:r>
              <a:rPr lang="pt-BR" i="1" dirty="0">
                <a:solidFill>
                  <a:schemeClr val="tx2"/>
                </a:solidFill>
              </a:rPr>
              <a:t>business </a:t>
            </a:r>
            <a:r>
              <a:rPr lang="pt-BR" i="1" dirty="0" err="1">
                <a:solidFill>
                  <a:schemeClr val="tx2"/>
                </a:solidFill>
              </a:rPr>
              <a:t>intelligence</a:t>
            </a:r>
            <a:r>
              <a:rPr lang="pt-BR" dirty="0">
                <a:solidFill>
                  <a:schemeClr val="tx2"/>
                </a:solidFill>
              </a:rPr>
              <a:t> e </a:t>
            </a:r>
            <a:br>
              <a:rPr lang="pt-BR" dirty="0">
                <a:solidFill>
                  <a:schemeClr val="tx2"/>
                </a:solidFill>
              </a:rPr>
            </a:br>
            <a:r>
              <a:rPr lang="pt-BR" dirty="0">
                <a:solidFill>
                  <a:schemeClr val="tx2"/>
                </a:solidFill>
              </a:rPr>
              <a:t>possibilidade de ampliação dos usuários.</a:t>
            </a:r>
          </a:p>
        </p:txBody>
      </p:sp>
      <p:pic>
        <p:nvPicPr>
          <p:cNvPr id="4098" name="Picture 2" descr="construçã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896" y="1412081"/>
            <a:ext cx="1189554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ts3a2030\Downloads\kisspng-geographic-information-system-geography-spatial-an-5b187577a290e1.5936821015283295916659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0136" y="2504074"/>
            <a:ext cx="1384040" cy="96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ts3a2030\Downloads\kisspng-decision-making-encapsulated-postscript-problem-5acbc67f86fc24.0270860715233040635529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653" y="3413816"/>
            <a:ext cx="1390079" cy="92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rts3a2030\Downloads\kisspng-business-intelligence-software-business-analytics-5af56cd8eec293.00114556152603362497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960" y="5326200"/>
            <a:ext cx="1812925" cy="101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011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/>
          </p:cNvSpPr>
          <p:nvPr/>
        </p:nvSpPr>
        <p:spPr bwMode="auto">
          <a:xfrm>
            <a:off x="219919" y="443479"/>
            <a:ext cx="8727312" cy="133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Victor </a:t>
            </a:r>
            <a:r>
              <a:rPr lang="pt-BR" sz="2400" b="1" dirty="0" err="1">
                <a:solidFill>
                  <a:schemeClr val="accent1">
                    <a:lumMod val="50000"/>
                  </a:schemeClr>
                </a:solidFill>
                <a:cs typeface="+mn-cs"/>
              </a:rPr>
              <a:t>Gardim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 Rodrigues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Assistente Administrativo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Plano de Segurança da Água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e-mail: victor.rodrigues@sanasa.com.br</a:t>
            </a:r>
          </a:p>
        </p:txBody>
      </p:sp>
    </p:spTree>
    <p:extLst>
      <p:ext uri="{BB962C8B-B14F-4D97-AF65-F5344CB8AC3E}">
        <p14:creationId xmlns:p14="http://schemas.microsoft.com/office/powerpoint/2010/main" val="273567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Sistema de Abastecimento de Água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075F031-AF68-438B-1ED3-6DF2D549C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74" y="1157329"/>
            <a:ext cx="887044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28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ts3a2030\Pictures\SIG\Agua_ETA+Sistemas.png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1127" y="1178571"/>
            <a:ext cx="6217651" cy="52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ETA Capivari A 06"/>
          <p:cNvPicPr>
            <a:picLocks noChangeAspect="1" noChangeArrowheads="1"/>
          </p:cNvPicPr>
          <p:nvPr/>
        </p:nvPicPr>
        <p:blipFill rotWithShape="1">
          <a:blip r:embed="rId3" cstate="screen">
            <a:lum contras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127" y="2308831"/>
            <a:ext cx="3501760" cy="2109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4D4D4D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rts3a2030\AppData\Local\Microsoft\Windows\INetCache\IE\M25IRIP2\seta-rosa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671042">
            <a:off x="2656588" y="4248371"/>
            <a:ext cx="1244445" cy="106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276" y="3730249"/>
            <a:ext cx="3948198" cy="2659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rts3a2030\AppData\Local\Microsoft\Windows\INetCache\IE\M25IRIP2\seta-rosa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56802">
            <a:off x="4482729" y="4266285"/>
            <a:ext cx="1244445" cy="106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190" y="826801"/>
            <a:ext cx="3740585" cy="233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rts3a2030\AppData\Local\Microsoft\Windows\INetCache\IE\M25IRIP2\seta-rosa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87764" flipH="1">
            <a:off x="4736857" y="2626634"/>
            <a:ext cx="1244445" cy="106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Sistema de Abastecimento de Água</a:t>
            </a:r>
          </a:p>
        </p:txBody>
      </p:sp>
    </p:spTree>
    <p:extLst>
      <p:ext uri="{BB962C8B-B14F-4D97-AF65-F5344CB8AC3E}">
        <p14:creationId xmlns:p14="http://schemas.microsoft.com/office/powerpoint/2010/main" val="75665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Dados amostrais no SAA</a:t>
            </a:r>
          </a:p>
        </p:txBody>
      </p:sp>
      <p:sp>
        <p:nvSpPr>
          <p:cNvPr id="77" name="Retângulo com Canto Diagonal Aparado 76"/>
          <p:cNvSpPr/>
          <p:nvPr/>
        </p:nvSpPr>
        <p:spPr>
          <a:xfrm rot="5400000">
            <a:off x="6116373" y="2579213"/>
            <a:ext cx="2088000" cy="2952000"/>
          </a:xfrm>
          <a:prstGeom prst="snip2DiagRect">
            <a:avLst>
              <a:gd name="adj1" fmla="val 0"/>
              <a:gd name="adj2" fmla="val 16821"/>
            </a:avLst>
          </a:prstGeom>
          <a:pattFill prst="pct20">
            <a:fgClr>
              <a:srgbClr val="7030A0"/>
            </a:fgClr>
            <a:bgClr>
              <a:schemeClr val="bg1"/>
            </a:bgClr>
          </a:patt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A94BBC-A7AA-2CA2-D410-D4E8FF02B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39" y="1188168"/>
            <a:ext cx="8218120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7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601BB104-E395-EB77-9031-789331B56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47" y="812890"/>
            <a:ext cx="8718036" cy="5706351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5134" y="4169119"/>
            <a:ext cx="4747254" cy="232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Dados amostrais</a:t>
            </a:r>
          </a:p>
        </p:txBody>
      </p:sp>
      <p:sp>
        <p:nvSpPr>
          <p:cNvPr id="8" name="Seta em curva para a esquerda 7"/>
          <p:cNvSpPr/>
          <p:nvPr/>
        </p:nvSpPr>
        <p:spPr>
          <a:xfrm rot="21347413">
            <a:off x="7799153" y="2868508"/>
            <a:ext cx="650955" cy="1540070"/>
          </a:xfrm>
          <a:prstGeom prst="curvedLeftArrow">
            <a:avLst>
              <a:gd name="adj1" fmla="val 18713"/>
              <a:gd name="adj2" fmla="val 40336"/>
              <a:gd name="adj3" fmla="val 40067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179037" y="6553200"/>
            <a:ext cx="1430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* 48% dos reservatórios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3EF7E2A-6DBD-5FC4-80FA-DBF78E241610}"/>
              </a:ext>
            </a:extLst>
          </p:cNvPr>
          <p:cNvSpPr txBox="1"/>
          <p:nvPr/>
        </p:nvSpPr>
        <p:spPr>
          <a:xfrm>
            <a:off x="5264082" y="5418356"/>
            <a:ext cx="241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*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DAEE59F-D46C-9A1F-3A6B-1012BD5EA37D}"/>
              </a:ext>
            </a:extLst>
          </p:cNvPr>
          <p:cNvSpPr/>
          <p:nvPr/>
        </p:nvSpPr>
        <p:spPr>
          <a:xfrm>
            <a:off x="5426015" y="5494865"/>
            <a:ext cx="183222" cy="189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540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8625" y="9314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As amostras coletadas </a:t>
            </a:r>
            <a:r>
              <a:rPr lang="pt-BR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chemeClr val="tx2"/>
                </a:solidFill>
              </a:rPr>
              <a:t> laboratório de análise e controle de água </a:t>
            </a:r>
            <a:r>
              <a:rPr lang="pt-BR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pt-BR" dirty="0">
                <a:solidFill>
                  <a:schemeClr val="tx2"/>
                </a:solidFill>
              </a:rPr>
              <a:t>garantia do padrão de potabilidade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Dados amostrais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084512" y="2236579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Os mesmos dados são utilizados dentro do Plano de Segurança da Água (PSA) para alimentar um indicador interno, o índice de Conformidade ao Padrão de Qualidade (ICPQ)</a:t>
            </a:r>
          </a:p>
        </p:txBody>
      </p:sp>
      <p:pic>
        <p:nvPicPr>
          <p:cNvPr id="1026" name="Picture 2" descr="Marca Ministério da Saúde - Vertica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083661"/>
            <a:ext cx="950912" cy="61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nis.gov.br/images/sn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745" y="1083661"/>
            <a:ext cx="680854" cy="61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BC2E922-DA4A-E6B0-DA9A-CF1F4FF05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36" y="2031464"/>
            <a:ext cx="8205927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60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Concepção do sistema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12736814"/>
              </p:ext>
            </p:extLst>
          </p:nvPr>
        </p:nvGraphicFramePr>
        <p:xfrm>
          <a:off x="34109" y="1456675"/>
          <a:ext cx="8892797" cy="435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Conector angulado 4"/>
          <p:cNvCxnSpPr/>
          <p:nvPr/>
        </p:nvCxnSpPr>
        <p:spPr>
          <a:xfrm rot="16200000" flipH="1">
            <a:off x="6208891" y="3250501"/>
            <a:ext cx="2160000" cy="1446608"/>
          </a:xfrm>
          <a:prstGeom prst="bentConnector3">
            <a:avLst>
              <a:gd name="adj1" fmla="val 100209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6572973" y="4436445"/>
            <a:ext cx="1439222" cy="58653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0" rIns="0" bIns="0" numCol="1" spcCol="1270" anchor="b" anchorCtr="0">
            <a:noAutofit/>
          </a:bodyPr>
          <a:lstStyle/>
          <a:p>
            <a:pPr lvl="0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300" dirty="0"/>
              <a:t>6. Avaliação das funcionalidades do sistema</a:t>
            </a:r>
            <a:endParaRPr lang="pt-BR" sz="1300" kern="1200" dirty="0"/>
          </a:p>
        </p:txBody>
      </p:sp>
      <p:sp>
        <p:nvSpPr>
          <p:cNvPr id="23" name="Retângulo 22"/>
          <p:cNvSpPr/>
          <p:nvPr/>
        </p:nvSpPr>
        <p:spPr>
          <a:xfrm>
            <a:off x="4846687" y="3823973"/>
            <a:ext cx="900000" cy="1800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3898615" y="4017797"/>
            <a:ext cx="2016000" cy="1800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reto 25"/>
          <p:cNvCxnSpPr>
            <a:stCxn id="24" idx="2"/>
          </p:cNvCxnSpPr>
          <p:nvPr/>
        </p:nvCxnSpPr>
        <p:spPr>
          <a:xfrm>
            <a:off x="4906615" y="4197797"/>
            <a:ext cx="0" cy="432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652023"/>
              </p:ext>
            </p:extLst>
          </p:nvPr>
        </p:nvGraphicFramePr>
        <p:xfrm>
          <a:off x="4194702" y="4610747"/>
          <a:ext cx="1620000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pt-BR" sz="1200" dirty="0"/>
                        <a:t>Situação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Convenção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&lt; 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&gt; LQ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9999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" name="Grupo 3"/>
          <p:cNvGrpSpPr/>
          <p:nvPr/>
        </p:nvGrpSpPr>
        <p:grpSpPr>
          <a:xfrm>
            <a:off x="777736" y="1089186"/>
            <a:ext cx="2300716" cy="844389"/>
            <a:chOff x="504825" y="1089186"/>
            <a:chExt cx="2690009" cy="987264"/>
          </a:xfrm>
        </p:grpSpPr>
        <p:pic>
          <p:nvPicPr>
            <p:cNvPr id="2050" name="Picture 2" descr="https://www.unoesc.edu.br/images/uploads/graduacao/27440/ciencia_da_computacao_-_png__large.pn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09675" y="1089186"/>
              <a:ext cx="1028700" cy="987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rts3a2030\Downloads\pngwing.com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863" y="1142354"/>
              <a:ext cx="844971" cy="880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Water drop river logo icon stock vector. Illustration of arousing -  211472538"/>
            <p:cNvPicPr>
              <a:picLocks noChangeAspect="1" noChangeArrowheads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4825" y="1164703"/>
              <a:ext cx="638175" cy="836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572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14087FA-AAF1-169D-EF95-2D2EF4162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6" y="1234196"/>
            <a:ext cx="8681456" cy="560880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Usuários e usabilidade</a:t>
            </a:r>
          </a:p>
        </p:txBody>
      </p:sp>
      <p:cxnSp>
        <p:nvCxnSpPr>
          <p:cNvPr id="22" name="Conector angulado 21"/>
          <p:cNvCxnSpPr/>
          <p:nvPr/>
        </p:nvCxnSpPr>
        <p:spPr>
          <a:xfrm rot="10800000" flipV="1">
            <a:off x="1355227" y="3079922"/>
            <a:ext cx="1114976" cy="1969233"/>
          </a:xfrm>
          <a:prstGeom prst="bentConnector2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449090" y="5063031"/>
            <a:ext cx="1819275" cy="95410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Possibilidade de geração de laudos individuais por amostragem</a:t>
            </a:r>
          </a:p>
        </p:txBody>
      </p:sp>
      <p:sp>
        <p:nvSpPr>
          <p:cNvPr id="25" name="Texto Explicativo 2 (Ênfase) 24"/>
          <p:cNvSpPr/>
          <p:nvPr/>
        </p:nvSpPr>
        <p:spPr>
          <a:xfrm>
            <a:off x="4682065" y="1635125"/>
            <a:ext cx="1169273" cy="609600"/>
          </a:xfrm>
          <a:prstGeom prst="accentCallout2">
            <a:avLst>
              <a:gd name="adj1" fmla="val 48438"/>
              <a:gd name="adj2" fmla="val -6704"/>
              <a:gd name="adj3" fmla="val 48438"/>
              <a:gd name="adj4" fmla="val -20740"/>
              <a:gd name="adj5" fmla="val 157813"/>
              <a:gd name="adj6" fmla="val -5725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</a:rPr>
              <a:t>72.500 linhas</a:t>
            </a:r>
            <a:br>
              <a:rPr lang="pt-BR" sz="1400" dirty="0">
                <a:solidFill>
                  <a:schemeClr val="tx1"/>
                </a:solidFill>
              </a:rPr>
            </a:br>
            <a:r>
              <a:rPr lang="pt-BR" sz="1400" dirty="0">
                <a:solidFill>
                  <a:schemeClr val="tx1"/>
                </a:solidFill>
              </a:rPr>
              <a:t>50 colunas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6015073" y="1667501"/>
            <a:ext cx="20383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Horizonte amostral: 2004</a:t>
            </a:r>
          </a:p>
        </p:txBody>
      </p:sp>
    </p:spTree>
    <p:extLst>
      <p:ext uri="{BB962C8B-B14F-4D97-AF65-F5344CB8AC3E}">
        <p14:creationId xmlns:p14="http://schemas.microsoft.com/office/powerpoint/2010/main" val="38642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83023" y="105059"/>
            <a:ext cx="717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Emissão de laudos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135E5D0-0AEC-2531-1D3E-7E25361D8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101" y="623565"/>
            <a:ext cx="4980864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52752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2905</TotalTime>
  <Words>458</Words>
  <Application>Microsoft Office PowerPoint</Application>
  <PresentationFormat>Apresentação na tela (4:3)</PresentationFormat>
  <Paragraphs>61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Corbel</vt:lpstr>
      <vt:lpstr>Wingdings</vt:lpstr>
      <vt:lpstr>Personalizar design</vt:lpstr>
      <vt:lpstr>1_Personalizar design</vt:lpstr>
      <vt:lpstr>2_Personalizar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 Rodrigues</dc:creator>
  <cp:lastModifiedBy>vg.rodrigues</cp:lastModifiedBy>
  <cp:revision>123</cp:revision>
  <dcterms:created xsi:type="dcterms:W3CDTF">2018-09-19T13:16:05Z</dcterms:created>
  <dcterms:modified xsi:type="dcterms:W3CDTF">2022-05-10T02:19:55Z</dcterms:modified>
</cp:coreProperties>
</file>