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  <p:sldMasterId id="2147483654" r:id="rId3"/>
  </p:sldMasterIdLst>
  <p:notesMasterIdLst>
    <p:notesMasterId r:id="rId38"/>
  </p:notesMasterIdLst>
  <p:sldIdLst>
    <p:sldId id="256" r:id="rId4"/>
    <p:sldId id="270" r:id="rId5"/>
    <p:sldId id="268" r:id="rId6"/>
    <p:sldId id="278" r:id="rId7"/>
    <p:sldId id="281" r:id="rId8"/>
    <p:sldId id="279" r:id="rId9"/>
    <p:sldId id="289" r:id="rId10"/>
    <p:sldId id="288" r:id="rId11"/>
    <p:sldId id="287" r:id="rId12"/>
    <p:sldId id="286" r:id="rId13"/>
    <p:sldId id="285" r:id="rId14"/>
    <p:sldId id="290" r:id="rId15"/>
    <p:sldId id="284" r:id="rId16"/>
    <p:sldId id="283" r:id="rId17"/>
    <p:sldId id="282" r:id="rId18"/>
    <p:sldId id="291" r:id="rId19"/>
    <p:sldId id="295" r:id="rId20"/>
    <p:sldId id="302" r:id="rId21"/>
    <p:sldId id="294" r:id="rId22"/>
    <p:sldId id="303" r:id="rId23"/>
    <p:sldId id="304" r:id="rId24"/>
    <p:sldId id="296" r:id="rId25"/>
    <p:sldId id="297" r:id="rId26"/>
    <p:sldId id="298" r:id="rId27"/>
    <p:sldId id="308" r:id="rId28"/>
    <p:sldId id="307" r:id="rId29"/>
    <p:sldId id="306" r:id="rId30"/>
    <p:sldId id="309" r:id="rId31"/>
    <p:sldId id="299" r:id="rId32"/>
    <p:sldId id="310" r:id="rId33"/>
    <p:sldId id="300" r:id="rId34"/>
    <p:sldId id="311" r:id="rId35"/>
    <p:sldId id="301" r:id="rId36"/>
    <p:sldId id="258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9170-B480-410D-97B6-0310CA4E2F8D}" type="datetimeFigureOut">
              <a:rPr lang="pt-BR" smtClean="0"/>
              <a:t>25/05/2015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ACFD5-DCF4-438D-8097-BD8A639E0A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078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CFD5-DCF4-438D-8097-BD8A639E0AF2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12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78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81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1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0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95263" y="2600325"/>
            <a:ext cx="857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DIRETORIA EXECUTIVA DA SANASA</a:t>
            </a:r>
          </a:p>
        </p:txBody>
      </p:sp>
      <p:sp>
        <p:nvSpPr>
          <p:cNvPr id="9" name="CaixaDeTexto 1"/>
          <p:cNvSpPr txBox="1">
            <a:spLocks noChangeArrowheads="1"/>
          </p:cNvSpPr>
          <p:nvPr userDrawn="1"/>
        </p:nvSpPr>
        <p:spPr bwMode="auto">
          <a:xfrm>
            <a:off x="195263" y="3087688"/>
            <a:ext cx="8570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Presidente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Arly de Lara  Romêo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Chefe de Gabinete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Fernando Ribeiro Rossilho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Procuradora Jurídica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Maria P.P.A. Balesteros 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Administrativo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Paulo Jorge Zeraik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Comercial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Luiz Carlos de Souza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Financeiro  e de Rel. com Investidores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Pedro Cláudio da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Técnico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Marco Antônio dos Santos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 sanasa.com.br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0800 77 21 195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 smtClean="0">
              <a:latin typeface="Arial" charset="0"/>
              <a:cs typeface="Arial" charset="0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30200" y="2428875"/>
            <a:ext cx="8558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1484313" y="2520950"/>
            <a:ext cx="7404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A-0032 - interno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xedfilmforum.com/q-and-a-forum/integrated-biological-process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63242" y="1700808"/>
            <a:ext cx="8801246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63243" y="1778040"/>
            <a:ext cx="88012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IMPLANTAÇÃO DE ESTAÇÃO DE TRATAMENTO DE ESGOTO MÓVEL PARA SISTEMAS PROVISÓRIOS NA SANASA</a:t>
            </a:r>
            <a:endParaRPr lang="pt-BR" sz="3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3966563"/>
            <a:ext cx="7321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baseline="30000" dirty="0" smtClean="0">
                <a:solidFill>
                  <a:schemeClr val="bg1"/>
                </a:solidFill>
              </a:rPr>
              <a:t>Autores: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          </a:t>
            </a:r>
            <a:r>
              <a:rPr lang="pt-BR" sz="2800" b="1" dirty="0">
                <a:solidFill>
                  <a:schemeClr val="bg1"/>
                </a:solidFill>
              </a:rPr>
              <a:t>José Gabriel Aboin Gomes Camargo 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sz="2600" b="1" dirty="0" smtClean="0">
              <a:solidFill>
                <a:schemeClr val="bg1"/>
              </a:solidFill>
            </a:endParaRPr>
          </a:p>
          <a:p>
            <a:r>
              <a:rPr lang="pt-BR" sz="2600" b="1" dirty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</a:rPr>
              <a:t>           </a:t>
            </a:r>
            <a:r>
              <a:rPr lang="x-none" sz="2800" b="1" dirty="0">
                <a:solidFill>
                  <a:schemeClr val="bg1"/>
                </a:solidFill>
              </a:rPr>
              <a:t>Luis Gustavo Alves de Lima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sz="2600" b="1" dirty="0" smtClean="0">
              <a:solidFill>
                <a:schemeClr val="bg1"/>
              </a:solidFill>
            </a:endParaRPr>
          </a:p>
          <a:p>
            <a:r>
              <a:rPr lang="pt-BR" sz="2600" b="1" dirty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</a:rPr>
              <a:t>           aaaaa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7826" y="116632"/>
            <a:ext cx="68406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200" dirty="0" smtClean="0">
                <a:solidFill>
                  <a:srgbClr val="003399"/>
                </a:solidFill>
              </a:rPr>
              <a:t>XIX Exposição de Experiências Municipais em Saneamento</a:t>
            </a:r>
          </a:p>
          <a:p>
            <a:r>
              <a:rPr lang="pt-BR" sz="2200" dirty="0" smtClean="0">
                <a:solidFill>
                  <a:srgbClr val="003399"/>
                </a:solidFill>
              </a:rPr>
              <a:t>24 a 29 de maio de 2015 – Poços de Caldas/MG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" y="116632"/>
            <a:ext cx="2170448" cy="1071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MÓVEL CASAS DO PARQUE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foto et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8" y="851789"/>
            <a:ext cx="4518025" cy="26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79" y="852739"/>
            <a:ext cx="3444012" cy="26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464602" y="3468989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Visão Geral da ETE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23565" y="3507465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Vista geral dos tanques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5" y="3808502"/>
            <a:ext cx="186806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idia fix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34" y="3808502"/>
            <a:ext cx="216198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15" y="3808502"/>
            <a:ext cx="1405649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34" y="3800261"/>
            <a:ext cx="215740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67384" y="5473507"/>
            <a:ext cx="5481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Biomidia Fixa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06777" y="5462799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Tanque de Equalização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310987" y="5467929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Detalhe da biomidia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878467" y="549709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Soprador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8456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MÓVEL CARACTERÍSTICAS TÉCNICAS 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22532"/>
              </p:ext>
            </p:extLst>
          </p:nvPr>
        </p:nvGraphicFramePr>
        <p:xfrm>
          <a:off x="1443932" y="797198"/>
          <a:ext cx="6143565" cy="50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751"/>
                <a:gridCol w="1996199"/>
                <a:gridCol w="1228713"/>
                <a:gridCol w="1092189"/>
                <a:gridCol w="1228713"/>
              </a:tblGrid>
              <a:tr h="291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CARACTERÍSTICA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Peneira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Peneira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Comprimento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Peneira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Fibra de Vidro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50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Bombas Submersíveis de Elevatória Esgoto Bruto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Vazão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/h</a:t>
                      </a:r>
                      <a:endParaRPr lang="pt-BR" sz="10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337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Bombas Submersíveis de Elevatória Esgoto Bruto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Pressão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descarga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m.c.a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50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Caixa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Gordura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Caixa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Gordura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Comprimento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Caixa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Gordura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Alvenaria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505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Tanque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Pré Sedimentador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Tanque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Pré Sedimentador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Diâmetro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33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Tanque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Pré Sedimentador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Altura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  <a:tr h="50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Tanque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Pré Sedimentador</a:t>
                      </a: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Fibra de Vidro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Conjugado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 tanque de equalização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2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94942"/>
            <a:ext cx="84158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MÓVEL CARACTERÍSTICAS TÉCNICAS 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34623"/>
              </p:ext>
            </p:extLst>
          </p:nvPr>
        </p:nvGraphicFramePr>
        <p:xfrm>
          <a:off x="1723203" y="804375"/>
          <a:ext cx="5732059" cy="5152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154"/>
                <a:gridCol w="2182045"/>
                <a:gridCol w="1296538"/>
                <a:gridCol w="736979"/>
                <a:gridCol w="955343"/>
              </a:tblGrid>
              <a:tr h="32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CARACTERÍSTICA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Tanque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Equalização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Tanque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Equalização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Diâmetro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Tanque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Equalização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Altura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9100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Tanque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Equalização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Fibra de Vidro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2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Bombas Submersíveis  Elevatória 2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Vazão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/h</a:t>
                      </a:r>
                      <a:endParaRPr lang="pt-BR" sz="10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2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Bombas Submersíveis  Elevatória 2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Pressão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descarga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m.c.a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2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Container para CEPT e Biológico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77,4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Container para CEPT e Biológico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Comprimento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12200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Container para CEPT e Biológico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Altura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Container para CEPT e Biológico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Largura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2440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Container para CEPT e Biológico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Aço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carbono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Bombas Submersíveis  Elevatória 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Vazão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/h</a:t>
                      </a:r>
                      <a:endParaRPr lang="pt-BR" sz="10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2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Bombas Submersíveis  Elevatória 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Pressão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descarga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m.c.a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3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89071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MÓVEL CARACTERÍSTICAS TÉCNICAS 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10329"/>
              </p:ext>
            </p:extLst>
          </p:nvPr>
        </p:nvGraphicFramePr>
        <p:xfrm>
          <a:off x="1647967" y="776013"/>
          <a:ext cx="5835775" cy="4833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915"/>
                <a:gridCol w="1877002"/>
                <a:gridCol w="1539106"/>
                <a:gridCol w="833682"/>
                <a:gridCol w="1026070"/>
              </a:tblGrid>
              <a:tr h="24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CARACTERÍSTICA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Container-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Casa de Maquinas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38,4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Container-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Casa de Maquinas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Comprimento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6060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Container-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Casa de Maquinas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Altura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Container-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Casa de Maquinas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Largura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2440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44450" marR="44450" marT="0" marB="0" anchor="ctr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Container-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Casa de Maquinas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Aço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carbono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3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Biomidia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MBBR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Carga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Orgânica Volumétrica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kgDBO/</a:t>
                      </a: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55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Biomidia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MBBR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Superficial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Biomidia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MBBR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Quantidade em volume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Biomidia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Fixa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Dimensões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55x55x55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cm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Biomidia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Fixa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Quantidade em volume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Soprador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Tipo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Roots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3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Soprador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Vazão de sucção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N.</a:t>
                      </a: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pt-BR" sz="1000" baseline="30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/h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Soprador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Potência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cv</a:t>
                      </a:r>
                    </a:p>
                  </a:txBody>
                  <a:tcPr marL="44450" marR="44450" marT="0" marB="0" anchor="ctr"/>
                </a:tc>
              </a:tr>
              <a:tr h="275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Bombas dosadoras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Vazão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L/h</a:t>
                      </a:r>
                      <a:endParaRPr lang="pt-BR" sz="1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7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 ETE MÓVEL  - CP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25" y="914400"/>
            <a:ext cx="6450995" cy="48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ETE MÓVEL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77" y="990513"/>
            <a:ext cx="2640000" cy="19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72" y="990513"/>
            <a:ext cx="2640001" cy="198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764" y="2970513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Limpeza da bomba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43439" y="297025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Limpeza do Cesto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77" y="3330703"/>
            <a:ext cx="2640000" cy="198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73" y="3315042"/>
            <a:ext cx="2640001" cy="1980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8655" y="5310703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Operador realizando descarte de lodo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92983" y="531044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Limpeza da Peneira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ETE MÓVEL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9" y="1086627"/>
            <a:ext cx="2387757" cy="17908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20" y="897445"/>
            <a:ext cx="1485000" cy="198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53" y="897445"/>
            <a:ext cx="2640000" cy="198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7" y="3506723"/>
            <a:ext cx="2640000" cy="198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92" y="3460091"/>
            <a:ext cx="2638800" cy="19791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97" y="3460091"/>
            <a:ext cx="2640000" cy="1980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-1467549" y="2864934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analise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69377" y="2862149"/>
            <a:ext cx="3488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Revezamento de Bombas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13273" y="2864934"/>
            <a:ext cx="3488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testes nos equipamentos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44838" y="3168046"/>
            <a:ext cx="3488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do Biofilme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2909" y="5454931"/>
            <a:ext cx="2458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52688" y="5439191"/>
            <a:ext cx="2458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838827" y="5441606"/>
            <a:ext cx="3351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Lavagem das biomidias com água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ETE CASAS DO PARQUE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0825" y="898525"/>
            <a:ext cx="8510588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Mão de Obra: Operadores da Equipe Volante  1º e 2º turno.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Dosagens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PAC testes em bancada e escala real  valor médio 16,65 ppm.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da serie de sólidos no tanque de aeração para avaliar MBBR a qual apresentou valores médios de 384 mg/L.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de OD apresentando acima de 3 mg/L  (METCALF e EDDY, 1991) recomendam no mínimo 2 mg/L.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operação do decantador secundário deve ser eficiente com frequentes descartes de lodo, evitando  ocorrer “arraste de lodo” para o tratado.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 semanal das unidades e retirada de 14m</a:t>
            </a:r>
            <a:r>
              <a:rPr lang="pt-BR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lodo com caminhão esgota –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fossa.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- ANALISES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4" y="787742"/>
            <a:ext cx="4273557" cy="445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1288" y="5254010"/>
            <a:ext cx="77768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Exemplo de laudo – Coleta ETE Casas do Parque – Março de 2013</a:t>
            </a:r>
            <a:endParaRPr lang="pt-BR" sz="11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08478" y="787742"/>
            <a:ext cx="38623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SANASA dispõem de 2 laboratórios sendo 1 específico para Águas Residuárias e 1 para Água de Abastecimento.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instantâneas ou compostas  de 24 horas todos os meses em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padronizados.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44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2012 E 2013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8" y="828531"/>
            <a:ext cx="756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94207" y="5513983"/>
            <a:ext cx="783740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5: Gráfico eficiência de Remoção DBO ETE Casas do Parque nos anos de 2012 e 2013.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7504" y="116632"/>
            <a:ext cx="8208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FFFF00"/>
                </a:solidFill>
                <a:latin typeface="Arial" charset="0"/>
              </a:rPr>
              <a:t>Campinas-SP</a:t>
            </a:r>
            <a:endParaRPr lang="pt-BR" sz="28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629552"/>
            <a:ext cx="6281211" cy="57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80" y="2848230"/>
            <a:ext cx="3455988" cy="322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131840" y="4365103"/>
            <a:ext cx="2808312" cy="99772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635375" y="5949280"/>
            <a:ext cx="1081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886778"/>
            <a:ext cx="5616624" cy="21082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1800" dirty="0" smtClean="0">
                <a:solidFill>
                  <a:schemeClr val="bg1"/>
                </a:solidFill>
              </a:rPr>
              <a:t> Campinas – 1.154.617 habitantes</a:t>
            </a:r>
          </a:p>
          <a:p>
            <a:pPr>
              <a:spcBef>
                <a:spcPts val="600"/>
              </a:spcBef>
            </a:pPr>
            <a:r>
              <a:rPr lang="pt-BR" sz="1800" dirty="0" smtClean="0">
                <a:solidFill>
                  <a:schemeClr val="bg1"/>
                </a:solidFill>
              </a:rPr>
              <a:t>Área Total 796 Km</a:t>
            </a:r>
            <a:r>
              <a:rPr lang="pt-BR" sz="1800" baseline="30000" dirty="0" smtClean="0">
                <a:solidFill>
                  <a:schemeClr val="bg1"/>
                </a:solidFill>
              </a:rPr>
              <a:t>2</a:t>
            </a:r>
            <a:r>
              <a:rPr lang="pt-BR" sz="1800" dirty="0" smtClean="0">
                <a:solidFill>
                  <a:schemeClr val="bg1"/>
                </a:solidFill>
              </a:rPr>
              <a:t>  Área Urbana 389 Km</a:t>
            </a:r>
            <a:r>
              <a:rPr lang="pt-BR" sz="1800" baseline="30000" dirty="0" smtClean="0">
                <a:solidFill>
                  <a:schemeClr val="bg1"/>
                </a:solidFill>
              </a:rPr>
              <a:t>2</a:t>
            </a:r>
          </a:p>
          <a:p>
            <a:pPr>
              <a:spcBef>
                <a:spcPts val="600"/>
              </a:spcBef>
            </a:pPr>
            <a:endParaRPr lang="pt-BR" sz="1800" baseline="30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800" dirty="0" smtClean="0">
                <a:solidFill>
                  <a:schemeClr val="bg1"/>
                </a:solidFill>
              </a:rPr>
              <a:t>Fonte: IBGE</a:t>
            </a:r>
            <a:endParaRPr lang="pt-BR" sz="1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800" dirty="0" smtClean="0">
                <a:solidFill>
                  <a:schemeClr val="bg1"/>
                </a:solidFill>
              </a:rPr>
              <a:t> </a:t>
            </a:r>
            <a:endParaRPr lang="pt-BR" sz="1800" baseline="30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2012 E 2013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8" y="802397"/>
            <a:ext cx="756084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29340" y="5508531"/>
            <a:ext cx="80648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Figura 6: Gráfico eficiência de Remoção SST ETE Casas do Parque nos anos de 2012 e 2013.</a:t>
            </a:r>
            <a:endParaRPr lang="pt-BR" altLang="pt-BR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2012 E 2013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8" y="816045"/>
            <a:ext cx="756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50544" y="5535827"/>
            <a:ext cx="66143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7: Gráfico eficiência de Remoção fosforo ETE Casas do Parque nos anos de 2012 e 2013</a:t>
            </a: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8443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ENCERRAMENTO ETE CASAS DO PARQUE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0824" y="898525"/>
            <a:ext cx="8756697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Interligação de esgoto da ETE Casas do Parque no  emissário da EPAR Capivari II no dia 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07/04/14.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 para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descomissionamento (drenagem e limpeza das unidades, desmontagem de tubulações e equipamentos, cancelamentos fornecimento de energia e água).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ETE para outra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localidade (transporte das unidades e equipamentos).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Desativação ETE Casas do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(demolir obras civis e aterrar as unidades).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da montagem da ETE Takanos Maio de 2014, conclusão da obra Julho de 2014 e inicio da operação Dezembro de 2014.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-363679" y="174302"/>
            <a:ext cx="8620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ENCERRAMENTO ETE CASAS DO PARQUE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Tanque de equalização reti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55" y="782160"/>
            <a:ext cx="313374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demostagem casa do oper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81" y="782160"/>
            <a:ext cx="309251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39610" y="3122160"/>
            <a:ext cx="72469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1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Figura 10 – Transferência e desmontagem da ETE Casas do Parque</a:t>
            </a:r>
            <a:endParaRPr lang="pt-BR" sz="1100" dirty="0"/>
          </a:p>
        </p:txBody>
      </p:sp>
      <p:pic>
        <p:nvPicPr>
          <p:cNvPr id="7" name="Picture 7" descr="Desmontagem Parte Civ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64" y="3383770"/>
            <a:ext cx="312343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lid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82" y="3383770"/>
            <a:ext cx="309251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59234" y="5723770"/>
            <a:ext cx="5987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hangingPunct="0"/>
            <a:r>
              <a:rPr lang="pt-BR" altLang="pt-BR" sz="11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Figura 11 – Início do processo de desativação da ETE Casas do Parque.</a:t>
            </a:r>
            <a:endParaRPr lang="pt-BR" altLang="pt-BR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TAKANOS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95259"/>
              </p:ext>
            </p:extLst>
          </p:nvPr>
        </p:nvGraphicFramePr>
        <p:xfrm>
          <a:off x="1611948" y="831680"/>
          <a:ext cx="5876925" cy="1879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52552"/>
                <a:gridCol w="2124373"/>
              </a:tblGrid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Dados ETE Takanos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Valor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População atendida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1800 habitantes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Número de Apartamentos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600 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Vazão média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201,6 m</a:t>
                      </a:r>
                      <a:r>
                        <a:rPr lang="pt-BR" sz="1100" baseline="30000" dirty="0">
                          <a:effectLst/>
                        </a:rPr>
                        <a:t>3</a:t>
                      </a:r>
                      <a:r>
                        <a:rPr lang="pt-BR" sz="1100" dirty="0">
                          <a:effectLst/>
                        </a:rPr>
                        <a:t>/dia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Início de Operação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Dezembro 2014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Remoção de DBO (Demanda Bioquímica de Oxigênio)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acima de 80 % em média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Remoção SST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acima 70 % em média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Remoção de Fosforo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acima de 80 % em média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88" y="2740569"/>
            <a:ext cx="5397043" cy="333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4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-363679" y="174302"/>
            <a:ext cx="8620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 TAKANOS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28" y="827029"/>
            <a:ext cx="3961184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0" y="3938254"/>
            <a:ext cx="2400000" cy="180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43" y="3938254"/>
            <a:ext cx="1350000" cy="180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66" y="3938254"/>
            <a:ext cx="2400000" cy="1800000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35366" y="3527029"/>
            <a:ext cx="47981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Figura 9 – Foto da Estação Móvel de Tratamento de Esgoto Takanos.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43568" y="5794844"/>
            <a:ext cx="28536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100" b="1" dirty="0" smtClean="0">
                <a:latin typeface="Arial" pitchFamily="34" charset="0"/>
                <a:cs typeface="Arial" pitchFamily="34" charset="0"/>
              </a:rPr>
              <a:t>Detalhe Caixa de Gordura e Elevatória 2</a:t>
            </a: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841649" y="5794844"/>
            <a:ext cx="242666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100" b="1" dirty="0" smtClean="0">
                <a:latin typeface="Arial" pitchFamily="34" charset="0"/>
                <a:cs typeface="Times New Roman" pitchFamily="18" charset="0"/>
              </a:rPr>
              <a:t>Detalhe da Peneira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861669" y="5790262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Bombas dosadoras PAC e Tanino</a:t>
            </a:r>
          </a:p>
        </p:txBody>
      </p:sp>
    </p:spTree>
    <p:extLst>
      <p:ext uri="{BB962C8B-B14F-4D97-AF65-F5344CB8AC3E}">
        <p14:creationId xmlns:p14="http://schemas.microsoft.com/office/powerpoint/2010/main" val="42700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TAKANOS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07052"/>
              </p:ext>
            </p:extLst>
          </p:nvPr>
        </p:nvGraphicFramePr>
        <p:xfrm>
          <a:off x="1316083" y="1187353"/>
          <a:ext cx="6336706" cy="1477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83"/>
                <a:gridCol w="504634"/>
                <a:gridCol w="712227"/>
                <a:gridCol w="876434"/>
                <a:gridCol w="463248"/>
                <a:gridCol w="654155"/>
                <a:gridCol w="805011"/>
                <a:gridCol w="463248"/>
                <a:gridCol w="654155"/>
                <a:gridCol w="805011"/>
              </a:tblGrid>
              <a:tr h="140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DBO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SST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FOSFORO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MÊS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Bruto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Tratado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Eficiência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Bruto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Tratado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Eficiência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Bruto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Tratado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Eficiência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JAN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494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86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520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146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FEV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**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**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**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**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**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**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MAR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503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392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60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10,8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2,58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ABR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477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50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90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280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84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8,67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0,85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90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416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57" y="3295381"/>
            <a:ext cx="2640001" cy="198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47" y="3295381"/>
            <a:ext cx="2640000" cy="198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49" y="3295381"/>
            <a:ext cx="1599642" cy="1980000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56896" y="863134"/>
            <a:ext cx="52742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Tabela 3 – Resumo dos resultados analíticos iniciais da ETE Móvel Takanos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66107" y="5415463"/>
            <a:ext cx="44117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Operação de limpeza e</a:t>
            </a:r>
            <a:r>
              <a:rPr kumimoji="0" lang="pt-BR" altLang="pt-B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retirada de lodo </a:t>
            </a: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da ETE Móvel Takanos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TAKANOS - APROVEITAMENTO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06287"/>
              </p:ext>
            </p:extLst>
          </p:nvPr>
        </p:nvGraphicFramePr>
        <p:xfrm>
          <a:off x="1400340" y="1425507"/>
          <a:ext cx="6210935" cy="4099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555"/>
                <a:gridCol w="1494790"/>
                <a:gridCol w="1206500"/>
                <a:gridCol w="1117600"/>
                <a:gridCol w="1761490"/>
              </a:tblGrid>
              <a:tr h="31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ITEM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COMPONENTES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APROVEITAMENTO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PORCENTAGEM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OBSERVAÇAO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Peneira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Foi necessário ajustar a cota de Instalação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Bombas Submersíveis de Elevatória Esgoto Bruto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Manutenção Preventiva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Tubulações em PVC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Optou-se por fazer novas para facilitar a implantação.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Tubulações em aço (sistema de aeração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Foi necessário adaptar a nova instalação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Difusores de ar (tanque de mídia livre)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Manutenção Preventiva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Bombas Submersíveis Elevatória 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Manutenção Preventiva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Bombas Dosadoras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Manutenção Preventiva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Biomidia (livre) MBBR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Ocorreu perda de pequeno volume durante operação de limpeza, drenagem e transporte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Biomidia (Fixa)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Algumas unidades não foram aproveitadas devido acumulo de lodo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Válvulas e Registros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Alguns danificaram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44722" y="1042426"/>
            <a:ext cx="47933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Tabela 3 – Tabela de Aproveitamento componentes na ETE Takanos.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TAKANOS - APROVEITAMENTO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70452" y="802396"/>
            <a:ext cx="47933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Tabela 3 – Tabela de Aproveitamento componentes na ETE Takanos.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61892"/>
              </p:ext>
            </p:extLst>
          </p:nvPr>
        </p:nvGraphicFramePr>
        <p:xfrm>
          <a:off x="1360114" y="1458917"/>
          <a:ext cx="6210935" cy="4264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555"/>
                <a:gridCol w="1494790"/>
                <a:gridCol w="1206500"/>
                <a:gridCol w="1117600"/>
                <a:gridCol w="1761490"/>
              </a:tblGrid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Eletrodutos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Alguns danificaram no transporte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Soprador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Foi necessário construir nova linha de distribuição de ar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Container 40 FT sistema biológico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Necessário transporte especial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Container 20 FT abrigo soprador e painel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Necessário transporte especial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Quadro de comando acionamento bombas submersíveis e soprador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Necessário ajustar a nova instalação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Container 20 FT escritório operador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Necessário transporte especial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Tanque de equalização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Necessário transporte especial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Macromedidor de Vazão Eletromagnético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Necessária nova instalação elétrica.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Pia para analises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Necessária nova construção de suportes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Cesto Entrada de Esgoto Bruto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Transporte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Bombas Submersíveis  Elevatória 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Manutenção Preventiva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19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TOTAL DE APROVEITAMENTO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37643"/>
              </p:ext>
            </p:extLst>
          </p:nvPr>
        </p:nvGraphicFramePr>
        <p:xfrm>
          <a:off x="1360114" y="1099086"/>
          <a:ext cx="6210935" cy="313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555"/>
                <a:gridCol w="1494790"/>
                <a:gridCol w="1206500"/>
                <a:gridCol w="1117600"/>
                <a:gridCol w="1761490"/>
              </a:tblGrid>
              <a:tr h="31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ITEM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COMPONENTES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APROVEITAMENTO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PORCENTAGEM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OBSERVAÇAO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99048"/>
              </p:ext>
            </p:extLst>
          </p:nvPr>
        </p:nvGraphicFramePr>
        <p:xfrm>
          <a:off x="484188" y="1237570"/>
          <a:ext cx="8219256" cy="2767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189"/>
                <a:gridCol w="1193292"/>
                <a:gridCol w="1670609"/>
                <a:gridCol w="834481"/>
                <a:gridCol w="834481"/>
                <a:gridCol w="954634"/>
                <a:gridCol w="954634"/>
                <a:gridCol w="771936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ETE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TIPO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CONCEPÇÃO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VAZÃO (L/s) Projeto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VAZÃO (L/s) Real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TDH GLOBAL Projeto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TDH GLOBAL Real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AREA (m</a:t>
                      </a:r>
                      <a:r>
                        <a:rPr lang="pt-BR" sz="1000" baseline="30000" dirty="0">
                          <a:effectLst/>
                        </a:rPr>
                        <a:t>2</a:t>
                      </a:r>
                      <a:r>
                        <a:rPr lang="pt-BR" sz="1000" dirty="0">
                          <a:effectLst/>
                        </a:rPr>
                        <a:t>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Ouro Verde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Alvenaria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Lodos Ativados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1,80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1,75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42,0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43,2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468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Flavia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Pré </a:t>
                      </a:r>
                      <a:r>
                        <a:rPr lang="pt-BR" sz="1100" dirty="0">
                          <a:effectLst/>
                        </a:rPr>
                        <a:t>Fabricada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UASB+ F.B.A.S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5,20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1,00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25,8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134,2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São  José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Pré </a:t>
                      </a:r>
                      <a:r>
                        <a:rPr lang="pt-BR" sz="1100" dirty="0">
                          <a:effectLst/>
                        </a:rPr>
                        <a:t>Fabricada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UASB+  Biofiltro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7,00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4,00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13,0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22,8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527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9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Bandeirantes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Alvenaria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Tanque </a:t>
                      </a:r>
                      <a:r>
                        <a:rPr lang="pt-BR" sz="1100" dirty="0" smtClean="0">
                          <a:effectLst/>
                        </a:rPr>
                        <a:t>Séptico </a:t>
                      </a:r>
                      <a:r>
                        <a:rPr lang="pt-BR" sz="1100" dirty="0">
                          <a:effectLst/>
                        </a:rPr>
                        <a:t>+ Filtro </a:t>
                      </a:r>
                      <a:r>
                        <a:rPr lang="pt-BR" sz="1100" dirty="0" smtClean="0">
                          <a:effectLst/>
                        </a:rPr>
                        <a:t>Anaeróbio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7,02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3,84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24,5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44,8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2.736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7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Casas do Parque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Móvel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CEPT + MBBR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2,31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2,27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16,0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16,2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310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Takanos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Móvel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CEPT + MBBR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2,33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3,26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15,8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350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45434" y="922099"/>
            <a:ext cx="40302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Quadro 1 – Comparação entre ETE móvel e demais ETEs.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4178" y="4131270"/>
            <a:ext cx="4301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alt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OBSERVAÇÃO F.B.A.S. = Filtro </a:t>
            </a:r>
            <a:r>
              <a:rPr lang="pt-BR" altLang="pt-BR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Biológico Aerado Submerso</a:t>
            </a:r>
            <a:endParaRPr lang="pt-BR" altLang="pt-BR" sz="12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0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7" y="122238"/>
            <a:ext cx="8620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CONTEXTO ATUAL E  PERSPECTIVA PARA 2016</a:t>
            </a:r>
          </a:p>
          <a:p>
            <a:pPr eaLnBrk="1" hangingPunct="1"/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73" y="903514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77384"/>
              </p:ext>
            </p:extLst>
          </p:nvPr>
        </p:nvGraphicFramePr>
        <p:xfrm>
          <a:off x="1240580" y="983588"/>
          <a:ext cx="6625004" cy="455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505"/>
                <a:gridCol w="3478499"/>
              </a:tblGrid>
              <a:tr h="2984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COMPARAÇÃO ENTRE ETE MÓVEL E DEMAIS ETES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VANTAGENS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DESVANTAGENS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75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Pequeno quantidade de obras civis, logo menor tempo para implantação.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Necessita de acompanhamento da equipe de operação principalmente no descarte de lodo no decantador secundário para evitar arraste de lodo no efluente tratado.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3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Aproveitamento de componentes gerando economia financeira e ambiental.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Constantes retiradas de lodo através de caminhão esgota fossa, visto falta de desidratação de lodo na ETE.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3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Eficiência na remoção de DBO, SST e ainda permite a  remoção de nutrientes como o fósforo.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Processo CEPT costuma gerar de 15 a 30% mais de lodo que um tratamento primário convencional (JORDÃO, 2009 p.234</a:t>
                      </a:r>
                      <a:r>
                        <a:rPr lang="pt-BR" sz="1100" dirty="0" smtClean="0">
                          <a:effectLst/>
                        </a:rPr>
                        <a:t>).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 área para implantação é pequena e possui facilidades e menor prazo para </a:t>
                      </a:r>
                      <a:r>
                        <a:rPr lang="pt-BR" sz="1100" dirty="0" smtClean="0">
                          <a:effectLst/>
                        </a:rPr>
                        <a:t>desativação.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Necessidade de utilizar produtos químicos encarecendo custo operacional.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Não ocorre problemas com odor e </a:t>
                      </a:r>
                      <a:r>
                        <a:rPr lang="pt-BR" sz="1100" dirty="0" smtClean="0">
                          <a:effectLst/>
                        </a:rPr>
                        <a:t>ruído </a:t>
                      </a:r>
                      <a:r>
                        <a:rPr lang="pt-BR" sz="1100" dirty="0">
                          <a:effectLst/>
                        </a:rPr>
                        <a:t>na circunvizinhança.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53364" y="721978"/>
            <a:ext cx="58144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Quadro 2 – Comparação entre ETE móvel e demais ETEs para sistemas provisórios.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0825" y="898525"/>
            <a:ext cx="8510588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das ETEs Móveis e suas </a:t>
            </a:r>
            <a:r>
              <a:rPr lang="pt-BR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limitações:</a:t>
            </a:r>
          </a:p>
          <a:p>
            <a:pPr>
              <a:lnSpc>
                <a:spcPct val="150000"/>
              </a:lnSpc>
            </a:pPr>
            <a:endParaRPr lang="pt-BR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Verificação da compatibilidade das vazões, concentrações, condições do terreno e adaptações ao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caminhão esgota fossa e estrutura para dispor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lodo líquido;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um tratamento de superfície para o container do sistema biológico  a cada deslocamento ou conforme 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tanque de acumulo de lodo para dar “folego” ao sistema devido a alta geração e constante produção 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lodo;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Dependendo da vazão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ETE Móvel é interessante instalar uma válvula temporizada/ automática de modo  a melhorar a retirada de lodo.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0825" y="898525"/>
            <a:ext cx="8510588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estudos em ETEs Móveis.</a:t>
            </a:r>
            <a:endParaRPr lang="pt-BR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Mensurar beneficio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econômico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ETEs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Móveis em R$;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Comparar os resultados analíticos das ETEs Móveis com demais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Devido ao sucesso na transferência da ETE Casas do Parque outras estão previstas para os próximos meses (ETE Porto Seguro/Taubaté)  as quais poderão ser objeto de estudos sob novas abordagens.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91319" y="2249653"/>
            <a:ext cx="7724633" cy="1559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A TODOS PELA </a:t>
            </a: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 txBox="1">
            <a:spLocks noChangeArrowheads="1"/>
          </p:cNvSpPr>
          <p:nvPr/>
        </p:nvSpPr>
        <p:spPr bwMode="auto">
          <a:xfrm>
            <a:off x="204788" y="19050"/>
            <a:ext cx="880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s-IS" altLang="pt-BR"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Contato(s):</a:t>
            </a:r>
            <a:endParaRPr lang="en-US" altLang="pt-B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CaixaDeTexto 6"/>
          <p:cNvSpPr txBox="1">
            <a:spLocks noChangeArrowheads="1"/>
          </p:cNvSpPr>
          <p:nvPr/>
        </p:nvSpPr>
        <p:spPr bwMode="auto">
          <a:xfrm>
            <a:off x="503237" y="66805"/>
            <a:ext cx="8208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buSzPct val="95000"/>
            </a:pPr>
            <a:r>
              <a:rPr lang="pt-BR" alt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Gabriel Aboin Gomes Camargo</a:t>
            </a:r>
            <a:endParaRPr lang="pt-BR" alt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 Operação de Tratamento de Esgoto</a:t>
            </a: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: 19 3735-5784</a:t>
            </a: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tratamento.esgoto6@sanasa.com.br</a:t>
            </a:r>
            <a:endParaRPr lang="pt-BR" alt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503236" y="1267134"/>
            <a:ext cx="8208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buSzPct val="95000"/>
            </a:pPr>
            <a:r>
              <a:rPr lang="pt-BR" alt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 Gustavo Alves de Lima</a:t>
            </a:r>
            <a:endParaRPr lang="pt-BR" alt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Engenheiro Operação de Tratamento de Esgoto</a:t>
            </a: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: 19 3221-1066</a:t>
            </a: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tratamento.esgoto11@sanasa.com.br</a:t>
            </a:r>
            <a:endParaRPr lang="pt-BR" alt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</a:t>
            </a:r>
            <a:r>
              <a:rPr lang="pt-B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0825" y="1115695"/>
            <a:ext cx="8510588" cy="300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Municipal  8838 de 1996.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Diversas ETEs com diferentes vazões e tecnologias de tratamento.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de tratamento de esgoto de 2014  foi  de 81% e a capacidade instalada atual é de  92%.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temos 85 E.E.E.s devido a  topografia acidentada e extensão do município.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do conceito de ETE Móvel –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TECNOLOGIAS DE TRATAMENTO 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0825" y="1024255"/>
            <a:ext cx="8510588" cy="724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 – TRATAMENTO PRIMARIO QUIMICAMENTE ASSISTIDO - Chemically Enhanced Prymary Treatment</a:t>
            </a:r>
            <a:r>
              <a:rPr lang="pt-BR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se baseia na remoção de sólidos suspensos através de processos físico químicos de coagulação, floculação 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sedimentação;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desenvolvida a 100 anos atrás voltou a ser utilizada entre 1960 - 70 com desenvolvimento de novos coagulantes 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polieletrólitos;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85% de sólidos suspensão, 60% de matéria orgânica e até 90% de fósforo mesmo sob altas taxas de aplicação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redução de dimensões das unidades subsequentes. Pode assimilar eventual sobrecarga orgânica e variação de vazão.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TECNOLOGIAS DE TRATAMENTO 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0825" y="898525"/>
            <a:ext cx="8510588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MBBR – REATOR DE LEITO MÓVEL DE BIOFILME - (Moving Bed Biofilm Reactor)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se baseia na adesão de colônia de microrganismos em anéis de material plástico que ficam em movimento no tanque de aeração formando 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biofilme;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desenvolvida na Noruega entre 1980 e 1990 e consolidada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Dispensa o tradicional reciclo de lodo encontrado em sistemas convencionais.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de se utilizar em sistemas reduzidos e compactos, além de dispor de grande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flexibilidade;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sensibilidade a choques de carga orgânica e hidráulica.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TECNOLOGIAS DE TRATAMENTO 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16" y="1094499"/>
            <a:ext cx="4621368" cy="252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13111" y="3639868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Esquema teórico MBBR. Fonte: </a:t>
            </a: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www.fixedfilmforum.com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12" y="4111011"/>
            <a:ext cx="2948575" cy="221143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63906" y="6322442"/>
            <a:ext cx="3616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ensaio de Jair Test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8" y="12223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TECNOLOGIAS DE TRATAMENTO 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1288" y="1229315"/>
            <a:ext cx="8510588" cy="2169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SANASA possui  5 ETEs que adotam a concepção CEPT + MBBR das quais 4 são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Móveis: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Santa Lúcia, Campo Florido, Porto Seguro, Casas do Parque/Takanos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Abaeté sistema biológico móvel + preliminar e equalização em  alvenaria.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2520000" cy="189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19" y="3429000"/>
            <a:ext cx="2520000" cy="189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26" y="3429000"/>
            <a:ext cx="2520000" cy="1890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57562" y="5423599"/>
            <a:ext cx="970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 Abaeté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15352" y="5423599"/>
            <a:ext cx="2341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 Porto Seguro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33739" y="5423599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 Santa Lúcia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41287" y="157743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MÓVEL CASAS DO PARQUE</a:t>
            </a:r>
            <a:endParaRPr lang="pt-BR" alt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91150"/>
              </p:ext>
            </p:extLst>
          </p:nvPr>
        </p:nvGraphicFramePr>
        <p:xfrm>
          <a:off x="1576750" y="921544"/>
          <a:ext cx="5899378" cy="19500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52552"/>
                <a:gridCol w="2146826"/>
              </a:tblGrid>
              <a:tr h="305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Dados ETE Casas do Parque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Valor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População atendida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1608 habitantes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Número de lotes (casas)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402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Vazão média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200m</a:t>
                      </a:r>
                      <a:r>
                        <a:rPr lang="pt-BR" sz="1100" baseline="30000" dirty="0">
                          <a:effectLst/>
                        </a:rPr>
                        <a:t>3</a:t>
                      </a:r>
                      <a:r>
                        <a:rPr lang="pt-BR" sz="1100" dirty="0">
                          <a:effectLst/>
                        </a:rPr>
                        <a:t>/dia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Inicio de Operação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Setembro 2010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Remoção de DBO (Demanda Bioquímica de Oxigênio)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90% em média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Remoção SST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acima de 80 % em média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Remoção de Fosforo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acima de 80 % em média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10" y="2973189"/>
            <a:ext cx="5942918" cy="32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1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2158</Words>
  <Application>Microsoft Office PowerPoint</Application>
  <PresentationFormat>Apresentação na tela (4:3)</PresentationFormat>
  <Paragraphs>634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MS PGothic</vt:lpstr>
      <vt:lpstr>Arial</vt:lpstr>
      <vt:lpstr>Calibri</vt:lpstr>
      <vt:lpstr>Times New Roman</vt:lpstr>
      <vt:lpstr>Wingdings</vt:lpstr>
      <vt:lpstr>Personalizar design</vt:lpstr>
      <vt:lpstr>2_Personalizar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DMC</dc:creator>
  <cp:lastModifiedBy>Acer</cp:lastModifiedBy>
  <cp:revision>70</cp:revision>
  <dcterms:created xsi:type="dcterms:W3CDTF">2015-03-10T18:20:36Z</dcterms:created>
  <dcterms:modified xsi:type="dcterms:W3CDTF">2015-05-25T21:58:02Z</dcterms:modified>
</cp:coreProperties>
</file>