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18"/>
  </p:notesMasterIdLst>
  <p:handoutMasterIdLst>
    <p:handoutMasterId r:id="rId19"/>
  </p:handoutMasterIdLst>
  <p:sldIdLst>
    <p:sldId id="260" r:id="rId4"/>
    <p:sldId id="263" r:id="rId5"/>
    <p:sldId id="264" r:id="rId6"/>
    <p:sldId id="265" r:id="rId7"/>
    <p:sldId id="269" r:id="rId8"/>
    <p:sldId id="270" r:id="rId9"/>
    <p:sldId id="266" r:id="rId10"/>
    <p:sldId id="268" r:id="rId11"/>
    <p:sldId id="271" r:id="rId12"/>
    <p:sldId id="272" r:id="rId13"/>
    <p:sldId id="273" r:id="rId14"/>
    <p:sldId id="274" r:id="rId15"/>
    <p:sldId id="275" r:id="rId16"/>
    <p:sldId id="261" r:id="rId17"/>
  </p:sldIdLst>
  <p:sldSz cx="9144000" cy="6858000" type="screen4x3"/>
  <p:notesSz cx="6858000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6809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853" y="0"/>
            <a:ext cx="2972547" cy="496809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242"/>
            <a:ext cx="2972547" cy="496809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853" y="9428242"/>
            <a:ext cx="2972547" cy="496809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6809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853" y="0"/>
            <a:ext cx="2972547" cy="496809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481" y="4715710"/>
            <a:ext cx="5487041" cy="4466511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242"/>
            <a:ext cx="2972547" cy="496809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853" y="9428242"/>
            <a:ext cx="2972547" cy="496809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9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76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B642771-3085-4049-83A0-E5F3C837B3AC}" type="datetimeFigureOut">
              <a:rPr lang="pt-BR"/>
              <a:pPr>
                <a:defRPr/>
              </a:pPr>
              <a:t>17/06/2017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60401BD-568A-494E-806F-F35579D5FD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07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784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539750" y="1484784"/>
            <a:ext cx="777716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900" b="1" dirty="0" smtClean="0">
                <a:solidFill>
                  <a:srgbClr val="002060"/>
                </a:solidFill>
                <a:latin typeface="Arial" charset="0"/>
              </a:rPr>
              <a:t>ETE MÓVEL </a:t>
            </a:r>
          </a:p>
          <a:p>
            <a:pPr algn="ctr" eaLnBrk="1" hangingPunct="1"/>
            <a:r>
              <a:rPr lang="pt-BR" sz="2300" b="1" dirty="0" smtClean="0">
                <a:solidFill>
                  <a:srgbClr val="002060"/>
                </a:solidFill>
                <a:latin typeface="Arial" charset="0"/>
              </a:rPr>
              <a:t>CEPT – Tratamento Primário Quimicamente Assistido + MBBR – Reator Biológico de Leito Móvel</a:t>
            </a:r>
            <a:endParaRPr lang="pt-BR" sz="23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6049168" y="4149080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b="1" dirty="0" smtClean="0">
                <a:solidFill>
                  <a:srgbClr val="003399"/>
                </a:solidFill>
              </a:rPr>
              <a:t>19 de Junho de 2017</a:t>
            </a:r>
            <a:endParaRPr lang="pt-BR" altLang="pt-BR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DESATIVAÇÃO –ETE MÓVEL CASAS DO PARQUE 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 descr="Tanque de equalização reti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35" y="908720"/>
            <a:ext cx="337480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demostagem casa do oper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37253"/>
            <a:ext cx="325268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esmontagem Parte Civ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4" y="3829943"/>
            <a:ext cx="33637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lid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8848"/>
            <a:ext cx="333039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39138" y="3457253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pt-BR" altLang="pt-B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11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Transferência e desmontagem da ETE Casas do Parque</a:t>
            </a:r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734818" y="6321196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BR" altLang="pt-BR" sz="800" dirty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pt-BR" altLang="pt-BR" sz="1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11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Início do processo de desativação da ETE Casas do Parque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8895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671509" y="4031486"/>
            <a:ext cx="35846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Estação Móvel de Tratamento de Esgoto Takanos.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4" y="4293096"/>
            <a:ext cx="2640000" cy="19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03" y="4363735"/>
            <a:ext cx="1485000" cy="198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9253"/>
            <a:ext cx="2640000" cy="19800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6343735"/>
            <a:ext cx="285366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100" b="1" dirty="0" smtClean="0">
                <a:latin typeface="Arial" pitchFamily="34" charset="0"/>
                <a:cs typeface="Arial" pitchFamily="34" charset="0"/>
              </a:rPr>
              <a:t>Detalhe Caixa de Gordura e Elevatória 2</a:t>
            </a: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37002" y="6339450"/>
            <a:ext cx="242666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100" b="1" dirty="0" smtClean="0">
                <a:latin typeface="Arial" pitchFamily="34" charset="0"/>
                <a:cs typeface="Times New Roman" pitchFamily="18" charset="0"/>
              </a:rPr>
              <a:t>Detalhe da Peneira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41629" y="6355275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Bombas dosadoras PAC e Tanino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65493" y="332656"/>
            <a:ext cx="51247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MÓVEL TAKANOS </a:t>
            </a:r>
            <a:r>
              <a:rPr lang="en-US" altLang="pt-BR" sz="2200" b="1" dirty="0">
                <a:solidFill>
                  <a:srgbClr val="FFFFFF"/>
                </a:solidFill>
                <a:latin typeface="Arial" panose="020B0604020202020204" pitchFamily="34" charset="0"/>
              </a:rPr>
              <a:t>– </a:t>
            </a:r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202 </a:t>
            </a:r>
            <a:r>
              <a:rPr lang="en-US" altLang="pt-BR" sz="2200" b="1" dirty="0">
                <a:solidFill>
                  <a:srgbClr val="FFFFFF"/>
                </a:solidFill>
                <a:latin typeface="Arial" panose="020B0604020202020204" pitchFamily="34" charset="0"/>
              </a:rPr>
              <a:t>m</a:t>
            </a:r>
            <a:r>
              <a:rPr lang="en-US" altLang="pt-BR" sz="2200" b="1" baseline="300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n-US" altLang="pt-BR" sz="2200" b="1" dirty="0">
                <a:solidFill>
                  <a:srgbClr val="FFFFFF"/>
                </a:solidFill>
                <a:latin typeface="Arial" panose="020B0604020202020204" pitchFamily="34" charset="0"/>
              </a:rPr>
              <a:t> /</a:t>
            </a:r>
            <a:r>
              <a:rPr lang="en-US" altLang="pt-BR" sz="22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dia</a:t>
            </a:r>
            <a:r>
              <a:rPr lang="en-US" altLang="pt-BR" sz="22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7503" y="789856"/>
            <a:ext cx="8818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Início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Operação: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Novembro 2014  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Encerramento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Outubro de 2015  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População: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1.800 hab.</a:t>
            </a:r>
            <a:endParaRPr lang="pt-BR" sz="16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48" y="1128410"/>
            <a:ext cx="3911051" cy="29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260648"/>
            <a:ext cx="6120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200" b="1" dirty="0">
                <a:solidFill>
                  <a:srgbClr val="FFFFFF"/>
                </a:solidFill>
                <a:latin typeface="Arial" panose="020B0604020202020204" pitchFamily="34" charset="0"/>
              </a:rPr>
              <a:t>DESATIVAÇÃO</a:t>
            </a:r>
            <a:r>
              <a:rPr lang="en-US" altLang="pt-BR" b="1" dirty="0">
                <a:solidFill>
                  <a:srgbClr val="FFFFFF"/>
                </a:solidFill>
                <a:latin typeface="Arial" panose="020B0604020202020204" pitchFamily="34" charset="0"/>
              </a:rPr>
              <a:t> –ETE MÓVEL </a:t>
            </a:r>
            <a:r>
              <a:rPr lang="en-US" altLang="pt-B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TAKANOS </a:t>
            </a:r>
            <a:endParaRPr lang="en-US" altLang="pt-BR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4" y="1071804"/>
            <a:ext cx="3270369" cy="245277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1" y="3983147"/>
            <a:ext cx="3256452" cy="2485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72" y="1052736"/>
            <a:ext cx="3439337" cy="245200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67331" y="3524723"/>
            <a:ext cx="27556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>
                <a:latin typeface="Arial" pitchFamily="34" charset="0"/>
                <a:cs typeface="Times New Roman" pitchFamily="18" charset="0"/>
              </a:rPr>
              <a:t>Retirada dos tanques</a:t>
            </a:r>
            <a:endParaRPr lang="pt-BR" sz="1100" dirty="0"/>
          </a:p>
        </p:txBody>
      </p:sp>
      <p:sp>
        <p:nvSpPr>
          <p:cNvPr id="7" name="Retângulo 6"/>
          <p:cNvSpPr/>
          <p:nvPr/>
        </p:nvSpPr>
        <p:spPr>
          <a:xfrm>
            <a:off x="4167302" y="3504745"/>
            <a:ext cx="4781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>
                <a:latin typeface="Arial" pitchFamily="34" charset="0"/>
                <a:cs typeface="Times New Roman" pitchFamily="18" charset="0"/>
              </a:rPr>
              <a:t>Demolição do dique de contenção e caixa de gordura</a:t>
            </a:r>
            <a:endParaRPr lang="pt-BR" sz="1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8254" y="6469146"/>
            <a:ext cx="4176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Aterramento da elevatória de esgoto bruto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08" y="3967442"/>
            <a:ext cx="3359301" cy="248599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292458" y="6495788"/>
            <a:ext cx="3144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da ETE Takanos encerrada a operação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260648"/>
            <a:ext cx="6912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b="1" dirty="0">
                <a:solidFill>
                  <a:srgbClr val="FFFFFF"/>
                </a:solidFill>
                <a:latin typeface="Arial" panose="020B0604020202020204" pitchFamily="34" charset="0"/>
              </a:rPr>
              <a:t>ETE MÓVEL </a:t>
            </a:r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SANTA</a:t>
            </a:r>
            <a:r>
              <a:rPr lang="en-US" altLang="pt-B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LUZIA </a:t>
            </a:r>
            <a:r>
              <a:rPr lang="en-US" altLang="pt-BR" b="1" dirty="0">
                <a:solidFill>
                  <a:srgbClr val="FFFFFF"/>
                </a:solidFill>
                <a:latin typeface="Arial" panose="020B0604020202020204" pitchFamily="34" charset="0"/>
              </a:rPr>
              <a:t>– </a:t>
            </a:r>
            <a:r>
              <a:rPr lang="en-US" altLang="pt-B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150 </a:t>
            </a:r>
            <a:r>
              <a:rPr lang="en-US" altLang="pt-BR" b="1" dirty="0">
                <a:solidFill>
                  <a:srgbClr val="FFFFFF"/>
                </a:solidFill>
                <a:latin typeface="Arial" panose="020B0604020202020204" pitchFamily="34" charset="0"/>
              </a:rPr>
              <a:t>m</a:t>
            </a:r>
            <a:r>
              <a:rPr lang="en-US" altLang="pt-BR" b="1" baseline="300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n-US" altLang="pt-BR" b="1" dirty="0">
                <a:solidFill>
                  <a:srgbClr val="FFFFFF"/>
                </a:solidFill>
                <a:latin typeface="Arial" panose="020B0604020202020204" pitchFamily="34" charset="0"/>
              </a:rPr>
              <a:t> /</a:t>
            </a:r>
            <a:r>
              <a:rPr lang="en-US" altLang="pt-BR" b="1" dirty="0" err="1">
                <a:solidFill>
                  <a:srgbClr val="FFFFFF"/>
                </a:solidFill>
                <a:latin typeface="Arial" panose="020B0604020202020204" pitchFamily="34" charset="0"/>
              </a:rPr>
              <a:t>dia</a:t>
            </a:r>
            <a:r>
              <a:rPr lang="en-US" altLang="pt-BR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908720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Início de Operação: Agosto  2016      População: 913  hab</a:t>
            </a:r>
            <a:r>
              <a:rPr lang="pt-BR" sz="1600" dirty="0" smtClean="0"/>
              <a:t>. 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7" y="1340768"/>
            <a:ext cx="4788024" cy="35910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56784" y="4866342"/>
            <a:ext cx="1725655" cy="23008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2" y="5178426"/>
            <a:ext cx="2177988" cy="16334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143146"/>
            <a:ext cx="1278037" cy="170404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67621"/>
            <a:ext cx="2239432" cy="16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1" y="254000"/>
            <a:ext cx="9144000" cy="15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err="1" smtClean="0">
                <a:solidFill>
                  <a:srgbClr val="000066"/>
                </a:solidFill>
                <a:latin typeface="Arial" charset="0"/>
              </a:rPr>
              <a:t>Eng</a:t>
            </a:r>
            <a:r>
              <a:rPr lang="pt-BR" sz="2200" b="1" dirty="0" err="1">
                <a:solidFill>
                  <a:srgbClr val="000066"/>
                </a:solidFill>
                <a:latin typeface="Arial" charset="0"/>
              </a:rPr>
              <a:t>º</a:t>
            </a: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 José Gabriel Aboin Gomes Camargo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Coordenador do Setor de Tratamento de Esgoto - TS5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 3735 – 5784 – e-mail: tratamento.esgoto6@sanasa.com.br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CEPT – ETE MÓVEL ABAETÉ </a:t>
            </a:r>
            <a:endParaRPr lang="pt-BR" altLang="pt-B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1650"/>
          <a:stretch/>
        </p:blipFill>
        <p:spPr>
          <a:xfrm>
            <a:off x="285276" y="1385762"/>
            <a:ext cx="8439848" cy="525658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391" y="961564"/>
            <a:ext cx="91336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/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CEPT -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Tratamento Primário Quimicamente Assistido,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ou Tratamento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Primário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Avançado</a:t>
            </a:r>
          </a:p>
          <a:p>
            <a:pPr marL="180000" algn="ctr"/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57678" y="5985180"/>
            <a:ext cx="485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ELEVATÓRIA ESGOTO BRUTO</a:t>
            </a:r>
          </a:p>
          <a:p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14616" y="3789575"/>
            <a:ext cx="160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PENEIRA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36385" y="4655814"/>
            <a:ext cx="306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CAIXA DE GORDURA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91151" y="3662000"/>
            <a:ext cx="255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CAIXA DE MISTURA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598497" y="2974534"/>
            <a:ext cx="278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TANQUE DE EQUALIZAÇÃO 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560" y="2271327"/>
            <a:ext cx="344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REATORES BIOLÓGICOS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03773" y="4471148"/>
            <a:ext cx="348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ELEVATÓRIA DE E. TRATADO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208993" y="5687107"/>
            <a:ext cx="3935007" cy="1198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População </a:t>
            </a:r>
            <a:r>
              <a:rPr lang="pt-B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Atendida: 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6.038 hab.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Área </a:t>
            </a:r>
            <a:r>
              <a:rPr lang="pt-B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 ETE:  1.200  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Vazão ETE  600 m</a:t>
            </a:r>
            <a:r>
              <a:rPr lang="pt-BR" sz="16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/dia  - 25 m</a:t>
            </a:r>
            <a:r>
              <a:rPr lang="pt-BR" sz="16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/h – 7L/s</a:t>
            </a:r>
          </a:p>
        </p:txBody>
      </p:sp>
    </p:spTree>
    <p:extLst>
      <p:ext uri="{BB962C8B-B14F-4D97-AF65-F5344CB8AC3E}">
        <p14:creationId xmlns:p14="http://schemas.microsoft.com/office/powerpoint/2010/main" val="16846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ETE MÓVEL ABAETÉ</a:t>
            </a:r>
            <a:endParaRPr lang="pt-BR" altLang="pt-BR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51520" y="1457187"/>
            <a:ext cx="8568952" cy="4564101"/>
            <a:chOff x="251520" y="1457187"/>
            <a:chExt cx="8568952" cy="4564101"/>
          </a:xfrm>
        </p:grpSpPr>
        <p:sp>
          <p:nvSpPr>
            <p:cNvPr id="4" name="CaixaDeTexto 3"/>
            <p:cNvSpPr txBox="1"/>
            <p:nvPr/>
          </p:nvSpPr>
          <p:spPr>
            <a:xfrm>
              <a:off x="287524" y="195521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Esgoto Bruto</a:t>
              </a:r>
              <a:endParaRPr lang="pt-BR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798305" y="1832227"/>
              <a:ext cx="1368152" cy="832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chemeClr val="tx1"/>
                  </a:solidFill>
                </a:rPr>
                <a:t>Estação </a:t>
              </a:r>
              <a:r>
                <a:rPr lang="pt-BR" sz="1400" dirty="0" err="1" smtClean="0">
                  <a:solidFill>
                    <a:schemeClr val="tx1"/>
                  </a:solidFill>
                </a:rPr>
                <a:t>Elev</a:t>
              </a:r>
              <a:r>
                <a:rPr lang="pt-BR" sz="1400" dirty="0" smtClean="0">
                  <a:solidFill>
                    <a:schemeClr val="tx1"/>
                  </a:solidFill>
                </a:rPr>
                <a:t>. De Esgoto Bruto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Conector de seta reta 5"/>
            <p:cNvCxnSpPr/>
            <p:nvPr/>
          </p:nvCxnSpPr>
          <p:spPr>
            <a:xfrm>
              <a:off x="395536" y="2377841"/>
              <a:ext cx="12241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6"/>
            <p:cNvGrpSpPr/>
            <p:nvPr/>
          </p:nvGrpSpPr>
          <p:grpSpPr>
            <a:xfrm>
              <a:off x="3707904" y="2008509"/>
              <a:ext cx="504056" cy="544706"/>
              <a:chOff x="3995936" y="652046"/>
              <a:chExt cx="1008112" cy="544706"/>
            </a:xfrm>
          </p:grpSpPr>
          <p:cxnSp>
            <p:nvCxnSpPr>
              <p:cNvPr id="96" name="Conector reto 95"/>
              <p:cNvCxnSpPr/>
              <p:nvPr/>
            </p:nvCxnSpPr>
            <p:spPr>
              <a:xfrm>
                <a:off x="3995936" y="652046"/>
                <a:ext cx="0" cy="5447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ector reto 96"/>
              <p:cNvCxnSpPr/>
              <p:nvPr/>
            </p:nvCxnSpPr>
            <p:spPr>
              <a:xfrm>
                <a:off x="3995936" y="1196752"/>
                <a:ext cx="100811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ector reto 97"/>
              <p:cNvCxnSpPr/>
              <p:nvPr/>
            </p:nvCxnSpPr>
            <p:spPr>
              <a:xfrm flipV="1">
                <a:off x="5004048" y="652046"/>
                <a:ext cx="0" cy="5447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tângulo 7"/>
            <p:cNvSpPr/>
            <p:nvPr/>
          </p:nvSpPr>
          <p:spPr>
            <a:xfrm>
              <a:off x="3554372" y="2614770"/>
              <a:ext cx="8111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600" dirty="0" smtClean="0"/>
                <a:t>Peneira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Conector de seta reta 8"/>
            <p:cNvCxnSpPr/>
            <p:nvPr/>
          </p:nvCxnSpPr>
          <p:spPr>
            <a:xfrm>
              <a:off x="3273557" y="2280862"/>
              <a:ext cx="362339" cy="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>
              <a:off x="4328120" y="2288701"/>
              <a:ext cx="362339" cy="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4849395" y="2008509"/>
              <a:ext cx="1008112" cy="544706"/>
              <a:chOff x="3995936" y="652046"/>
              <a:chExt cx="1008112" cy="544706"/>
            </a:xfrm>
          </p:grpSpPr>
          <p:cxnSp>
            <p:nvCxnSpPr>
              <p:cNvPr id="93" name="Conector reto 92"/>
              <p:cNvCxnSpPr/>
              <p:nvPr/>
            </p:nvCxnSpPr>
            <p:spPr>
              <a:xfrm>
                <a:off x="3995936" y="652046"/>
                <a:ext cx="0" cy="5447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ector reto 93"/>
              <p:cNvCxnSpPr/>
              <p:nvPr/>
            </p:nvCxnSpPr>
            <p:spPr>
              <a:xfrm>
                <a:off x="3995936" y="1196752"/>
                <a:ext cx="100811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ector reto 94"/>
              <p:cNvCxnSpPr/>
              <p:nvPr/>
            </p:nvCxnSpPr>
            <p:spPr>
              <a:xfrm flipV="1">
                <a:off x="5004048" y="652046"/>
                <a:ext cx="0" cy="5447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tângulo 11"/>
            <p:cNvSpPr/>
            <p:nvPr/>
          </p:nvSpPr>
          <p:spPr>
            <a:xfrm>
              <a:off x="4982772" y="2553215"/>
              <a:ext cx="7413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200" dirty="0" smtClean="0"/>
                <a:t>Caixa de </a:t>
              </a:r>
            </a:p>
            <a:p>
              <a:pPr algn="ctr"/>
              <a:r>
                <a:rPr lang="pt-BR" sz="1200" dirty="0" smtClean="0"/>
                <a:t>gordura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Conector reto 12"/>
            <p:cNvCxnSpPr/>
            <p:nvPr/>
          </p:nvCxnSpPr>
          <p:spPr>
            <a:xfrm flipV="1">
              <a:off x="4982772" y="2096196"/>
              <a:ext cx="741357" cy="385011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>
              <a:off x="5940152" y="2288701"/>
              <a:ext cx="362339" cy="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6516216" y="199840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6668616" y="215080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upo 16"/>
            <p:cNvGrpSpPr/>
            <p:nvPr/>
          </p:nvGrpSpPr>
          <p:grpSpPr>
            <a:xfrm>
              <a:off x="4690459" y="1761127"/>
              <a:ext cx="2325775" cy="504056"/>
              <a:chOff x="4978491" y="404664"/>
              <a:chExt cx="2325775" cy="504056"/>
            </a:xfrm>
          </p:grpSpPr>
          <p:cxnSp>
            <p:nvCxnSpPr>
              <p:cNvPr id="89" name="Conector reto 88"/>
              <p:cNvCxnSpPr/>
              <p:nvPr/>
            </p:nvCxnSpPr>
            <p:spPr>
              <a:xfrm>
                <a:off x="5167082" y="428328"/>
                <a:ext cx="2122204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ector de seta reta 89"/>
              <p:cNvCxnSpPr/>
              <p:nvPr/>
            </p:nvCxnSpPr>
            <p:spPr>
              <a:xfrm>
                <a:off x="7289286" y="404664"/>
                <a:ext cx="14980" cy="50391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ector reto 90"/>
              <p:cNvCxnSpPr/>
              <p:nvPr/>
            </p:nvCxnSpPr>
            <p:spPr>
              <a:xfrm>
                <a:off x="4978491" y="580728"/>
                <a:ext cx="2122204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ector de seta reta 91"/>
              <p:cNvCxnSpPr/>
              <p:nvPr/>
            </p:nvCxnSpPr>
            <p:spPr>
              <a:xfrm>
                <a:off x="7092280" y="573651"/>
                <a:ext cx="0" cy="335069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CaixaDeTexto 17"/>
            <p:cNvSpPr txBox="1"/>
            <p:nvPr/>
          </p:nvSpPr>
          <p:spPr>
            <a:xfrm>
              <a:off x="4298888" y="1733841"/>
              <a:ext cx="550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PAC</a:t>
              </a:r>
              <a:endParaRPr lang="pt-BR" sz="1400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923928" y="1457187"/>
              <a:ext cx="2534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Quaternário de Amônia (tanino)</a:t>
              </a:r>
              <a:endParaRPr lang="pt-BR" sz="1400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2987824" y="2481207"/>
              <a:ext cx="0" cy="183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3059832" y="2481207"/>
              <a:ext cx="0" cy="183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2915816" y="2481207"/>
              <a:ext cx="0" cy="165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2915816" y="2481207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2987824" y="2664965"/>
              <a:ext cx="0" cy="28835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3273557" y="2563844"/>
              <a:ext cx="434347" cy="924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3273557" y="2573086"/>
              <a:ext cx="0" cy="38023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/>
            <p:cNvCxnSpPr/>
            <p:nvPr/>
          </p:nvCxnSpPr>
          <p:spPr>
            <a:xfrm flipH="1">
              <a:off x="2195736" y="2953324"/>
              <a:ext cx="1077821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/>
            <p:cNvSpPr txBox="1"/>
            <p:nvPr/>
          </p:nvSpPr>
          <p:spPr>
            <a:xfrm>
              <a:off x="251520" y="2763205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Resíduo Grosseiro</a:t>
              </a:r>
              <a:endParaRPr lang="pt-BR" sz="1600" dirty="0"/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6372200" y="2041618"/>
              <a:ext cx="790556" cy="544706"/>
              <a:chOff x="3995936" y="652046"/>
              <a:chExt cx="1008112" cy="544706"/>
            </a:xfrm>
          </p:grpSpPr>
          <p:cxnSp>
            <p:nvCxnSpPr>
              <p:cNvPr id="86" name="Conector reto 85"/>
              <p:cNvCxnSpPr/>
              <p:nvPr/>
            </p:nvCxnSpPr>
            <p:spPr>
              <a:xfrm>
                <a:off x="3995936" y="652046"/>
                <a:ext cx="0" cy="5447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ector reto 86"/>
              <p:cNvCxnSpPr/>
              <p:nvPr/>
            </p:nvCxnSpPr>
            <p:spPr>
              <a:xfrm>
                <a:off x="3995936" y="1196752"/>
                <a:ext cx="100811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to 87"/>
              <p:cNvCxnSpPr/>
              <p:nvPr/>
            </p:nvCxnSpPr>
            <p:spPr>
              <a:xfrm flipV="1">
                <a:off x="5004048" y="652046"/>
                <a:ext cx="0" cy="5447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tângulo 29"/>
            <p:cNvSpPr/>
            <p:nvPr/>
          </p:nvSpPr>
          <p:spPr>
            <a:xfrm>
              <a:off x="6228184" y="2614770"/>
              <a:ext cx="10081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 smtClean="0"/>
                <a:t>Tanque de mistura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upo 30"/>
            <p:cNvGrpSpPr/>
            <p:nvPr/>
          </p:nvGrpSpPr>
          <p:grpSpPr>
            <a:xfrm>
              <a:off x="7635686" y="2041618"/>
              <a:ext cx="936103" cy="940523"/>
              <a:chOff x="3923928" y="3356992"/>
              <a:chExt cx="938245" cy="1584176"/>
            </a:xfrm>
          </p:grpSpPr>
          <p:sp>
            <p:nvSpPr>
              <p:cNvPr id="82" name="Triângulo isósceles 81"/>
              <p:cNvSpPr/>
              <p:nvPr/>
            </p:nvSpPr>
            <p:spPr>
              <a:xfrm rot="10800000">
                <a:off x="3923928" y="4149080"/>
                <a:ext cx="938245" cy="79208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83" name="Conector reto 82"/>
              <p:cNvCxnSpPr>
                <a:stCxn id="82" idx="4"/>
              </p:cNvCxnSpPr>
              <p:nvPr/>
            </p:nvCxnSpPr>
            <p:spPr>
              <a:xfrm flipV="1">
                <a:off x="3923928" y="3356992"/>
                <a:ext cx="0" cy="7920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to 83"/>
              <p:cNvCxnSpPr/>
              <p:nvPr/>
            </p:nvCxnSpPr>
            <p:spPr>
              <a:xfrm flipV="1">
                <a:off x="4862173" y="3356992"/>
                <a:ext cx="0" cy="7920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reto 84"/>
              <p:cNvCxnSpPr>
                <a:stCxn id="82" idx="4"/>
                <a:endCxn id="82" idx="2"/>
              </p:cNvCxnSpPr>
              <p:nvPr/>
            </p:nvCxnSpPr>
            <p:spPr>
              <a:xfrm>
                <a:off x="3923928" y="4149080"/>
                <a:ext cx="93824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ector de seta reta 31"/>
            <p:cNvCxnSpPr/>
            <p:nvPr/>
          </p:nvCxnSpPr>
          <p:spPr>
            <a:xfrm>
              <a:off x="7236296" y="2306711"/>
              <a:ext cx="362339" cy="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/>
            <p:cNvSpPr/>
            <p:nvPr/>
          </p:nvSpPr>
          <p:spPr>
            <a:xfrm>
              <a:off x="7524328" y="2049159"/>
              <a:ext cx="115212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 dirty="0" smtClean="0"/>
                <a:t>Pré-</a:t>
              </a:r>
            </a:p>
            <a:p>
              <a:pPr algn="ctr"/>
              <a:r>
                <a:rPr lang="pt-BR" sz="1100" dirty="0" smtClean="0"/>
                <a:t>sedimentador</a:t>
              </a:r>
              <a:endParaRPr lang="pt-BR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8676457" y="2264603"/>
              <a:ext cx="144015" cy="1416196"/>
              <a:chOff x="8676457" y="908139"/>
              <a:chExt cx="144015" cy="2232829"/>
            </a:xfrm>
          </p:grpSpPr>
          <p:cxnSp>
            <p:nvCxnSpPr>
              <p:cNvPr id="80" name="Conector reto 79"/>
              <p:cNvCxnSpPr>
                <a:stCxn id="33" idx="3"/>
              </p:cNvCxnSpPr>
              <p:nvPr/>
            </p:nvCxnSpPr>
            <p:spPr>
              <a:xfrm>
                <a:off x="8676457" y="3046792"/>
                <a:ext cx="144015" cy="580"/>
              </a:xfrm>
              <a:prstGeom prst="line">
                <a:avLst/>
              </a:prstGeom>
              <a:ln w="190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ector reto 80"/>
              <p:cNvCxnSpPr/>
              <p:nvPr/>
            </p:nvCxnSpPr>
            <p:spPr>
              <a:xfrm>
                <a:off x="8820472" y="908139"/>
                <a:ext cx="0" cy="2232829"/>
              </a:xfrm>
              <a:prstGeom prst="line">
                <a:avLst/>
              </a:prstGeom>
              <a:ln w="190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o 34"/>
            <p:cNvGrpSpPr/>
            <p:nvPr/>
          </p:nvGrpSpPr>
          <p:grpSpPr>
            <a:xfrm>
              <a:off x="6121321" y="3391677"/>
              <a:ext cx="1127371" cy="544706"/>
              <a:chOff x="3995936" y="652046"/>
              <a:chExt cx="1008112" cy="544706"/>
            </a:xfrm>
          </p:grpSpPr>
          <p:cxnSp>
            <p:nvCxnSpPr>
              <p:cNvPr id="77" name="Conector reto 76"/>
              <p:cNvCxnSpPr/>
              <p:nvPr/>
            </p:nvCxnSpPr>
            <p:spPr>
              <a:xfrm>
                <a:off x="3995936" y="652046"/>
                <a:ext cx="0" cy="5447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ector reto 77"/>
              <p:cNvCxnSpPr/>
              <p:nvPr/>
            </p:nvCxnSpPr>
            <p:spPr>
              <a:xfrm>
                <a:off x="3995936" y="1196752"/>
                <a:ext cx="100811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to 78"/>
              <p:cNvCxnSpPr/>
              <p:nvPr/>
            </p:nvCxnSpPr>
            <p:spPr>
              <a:xfrm flipV="1">
                <a:off x="5004048" y="652046"/>
                <a:ext cx="0" cy="5447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Conector de seta reta 35"/>
            <p:cNvCxnSpPr/>
            <p:nvPr/>
          </p:nvCxnSpPr>
          <p:spPr>
            <a:xfrm flipH="1">
              <a:off x="7417465" y="3674916"/>
              <a:ext cx="1403007" cy="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ângulo 36"/>
            <p:cNvSpPr/>
            <p:nvPr/>
          </p:nvSpPr>
          <p:spPr>
            <a:xfrm>
              <a:off x="6180950" y="3391677"/>
              <a:ext cx="10081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 smtClean="0"/>
                <a:t>Tanque de equalização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4849395" y="3391677"/>
              <a:ext cx="806332" cy="544706"/>
              <a:chOff x="3995936" y="652046"/>
              <a:chExt cx="1008112" cy="544706"/>
            </a:xfrm>
          </p:grpSpPr>
          <p:cxnSp>
            <p:nvCxnSpPr>
              <p:cNvPr id="74" name="Conector reto 73"/>
              <p:cNvCxnSpPr/>
              <p:nvPr/>
            </p:nvCxnSpPr>
            <p:spPr>
              <a:xfrm>
                <a:off x="3995936" y="652046"/>
                <a:ext cx="0" cy="544706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to 74"/>
              <p:cNvCxnSpPr/>
              <p:nvPr/>
            </p:nvCxnSpPr>
            <p:spPr>
              <a:xfrm>
                <a:off x="3995936" y="1196752"/>
                <a:ext cx="1008112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ector reto 75"/>
              <p:cNvCxnSpPr/>
              <p:nvPr/>
            </p:nvCxnSpPr>
            <p:spPr>
              <a:xfrm flipV="1">
                <a:off x="5004048" y="652046"/>
                <a:ext cx="0" cy="544706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tângulo 38"/>
            <p:cNvSpPr/>
            <p:nvPr/>
          </p:nvSpPr>
          <p:spPr>
            <a:xfrm>
              <a:off x="4725525" y="4005742"/>
              <a:ext cx="10081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 smtClean="0"/>
                <a:t>Mídias livres (MBBR)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4879050" y="3416437"/>
              <a:ext cx="701062" cy="495187"/>
            </a:xfrm>
            <a:prstGeom prst="rect">
              <a:avLst/>
            </a:prstGeom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1" name="Conector de seta reta 40"/>
            <p:cNvCxnSpPr/>
            <p:nvPr/>
          </p:nvCxnSpPr>
          <p:spPr>
            <a:xfrm flipH="1">
              <a:off x="5796136" y="3622509"/>
              <a:ext cx="332350" cy="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/>
            <p:cNvCxnSpPr/>
            <p:nvPr/>
          </p:nvCxnSpPr>
          <p:spPr>
            <a:xfrm flipH="1">
              <a:off x="4455674" y="3654962"/>
              <a:ext cx="332350" cy="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de seta reta 42"/>
            <p:cNvCxnSpPr/>
            <p:nvPr/>
          </p:nvCxnSpPr>
          <p:spPr>
            <a:xfrm flipH="1">
              <a:off x="3203848" y="3654962"/>
              <a:ext cx="332350" cy="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upo 43"/>
            <p:cNvGrpSpPr/>
            <p:nvPr/>
          </p:nvGrpSpPr>
          <p:grpSpPr>
            <a:xfrm>
              <a:off x="3635896" y="3376661"/>
              <a:ext cx="806332" cy="544706"/>
              <a:chOff x="3995936" y="652046"/>
              <a:chExt cx="1008112" cy="544706"/>
            </a:xfrm>
          </p:grpSpPr>
          <p:cxnSp>
            <p:nvCxnSpPr>
              <p:cNvPr id="71" name="Conector reto 70"/>
              <p:cNvCxnSpPr/>
              <p:nvPr/>
            </p:nvCxnSpPr>
            <p:spPr>
              <a:xfrm>
                <a:off x="3995936" y="652046"/>
                <a:ext cx="0" cy="544706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/>
              <p:cNvCxnSpPr/>
              <p:nvPr/>
            </p:nvCxnSpPr>
            <p:spPr>
              <a:xfrm>
                <a:off x="3995936" y="1196752"/>
                <a:ext cx="1008112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to 72"/>
              <p:cNvCxnSpPr/>
              <p:nvPr/>
            </p:nvCxnSpPr>
            <p:spPr>
              <a:xfrm flipV="1">
                <a:off x="5004048" y="652046"/>
                <a:ext cx="0" cy="544706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o 44"/>
            <p:cNvGrpSpPr/>
            <p:nvPr/>
          </p:nvGrpSpPr>
          <p:grpSpPr>
            <a:xfrm>
              <a:off x="2397516" y="3402563"/>
              <a:ext cx="806332" cy="544706"/>
              <a:chOff x="3995936" y="652046"/>
              <a:chExt cx="1008112" cy="544706"/>
            </a:xfrm>
          </p:grpSpPr>
          <p:cxnSp>
            <p:nvCxnSpPr>
              <p:cNvPr id="68" name="Conector reto 67"/>
              <p:cNvCxnSpPr/>
              <p:nvPr/>
            </p:nvCxnSpPr>
            <p:spPr>
              <a:xfrm>
                <a:off x="3995936" y="652046"/>
                <a:ext cx="0" cy="544706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to 68"/>
              <p:cNvCxnSpPr/>
              <p:nvPr/>
            </p:nvCxnSpPr>
            <p:spPr>
              <a:xfrm>
                <a:off x="3995936" y="1196752"/>
                <a:ext cx="1008112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/>
              <p:cNvCxnSpPr/>
              <p:nvPr/>
            </p:nvCxnSpPr>
            <p:spPr>
              <a:xfrm flipV="1">
                <a:off x="5004048" y="652046"/>
                <a:ext cx="0" cy="544706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Conector de seta reta 45"/>
            <p:cNvCxnSpPr/>
            <p:nvPr/>
          </p:nvCxnSpPr>
          <p:spPr>
            <a:xfrm flipH="1">
              <a:off x="2003795" y="3665848"/>
              <a:ext cx="332350" cy="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upo 46"/>
            <p:cNvGrpSpPr/>
            <p:nvPr/>
          </p:nvGrpSpPr>
          <p:grpSpPr>
            <a:xfrm>
              <a:off x="1184017" y="3387547"/>
              <a:ext cx="806332" cy="544706"/>
              <a:chOff x="3995936" y="652046"/>
              <a:chExt cx="1008112" cy="544706"/>
            </a:xfrm>
          </p:grpSpPr>
          <p:cxnSp>
            <p:nvCxnSpPr>
              <p:cNvPr id="65" name="Conector reto 64"/>
              <p:cNvCxnSpPr/>
              <p:nvPr/>
            </p:nvCxnSpPr>
            <p:spPr>
              <a:xfrm>
                <a:off x="3995936" y="652046"/>
                <a:ext cx="0" cy="544706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/>
              <p:cNvCxnSpPr/>
              <p:nvPr/>
            </p:nvCxnSpPr>
            <p:spPr>
              <a:xfrm>
                <a:off x="3995936" y="1196752"/>
                <a:ext cx="1008112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/>
              <p:cNvCxnSpPr/>
              <p:nvPr/>
            </p:nvCxnSpPr>
            <p:spPr>
              <a:xfrm flipV="1">
                <a:off x="5004048" y="652046"/>
                <a:ext cx="0" cy="544706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Conector angulado 47"/>
            <p:cNvCxnSpPr/>
            <p:nvPr/>
          </p:nvCxnSpPr>
          <p:spPr>
            <a:xfrm rot="5400000">
              <a:off x="41226" y="4179125"/>
              <a:ext cx="1464704" cy="468052"/>
            </a:xfrm>
            <a:prstGeom prst="bentConnector3">
              <a:avLst>
                <a:gd name="adj1" fmla="val 949"/>
              </a:avLst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tângulo 48"/>
            <p:cNvSpPr/>
            <p:nvPr/>
          </p:nvSpPr>
          <p:spPr>
            <a:xfrm>
              <a:off x="3660196" y="4005741"/>
              <a:ext cx="1055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 err="1"/>
                <a:t>Sedimentador</a:t>
              </a:r>
              <a:r>
                <a:rPr lang="pt-BR" sz="1200" dirty="0"/>
                <a:t> </a:t>
              </a:r>
              <a:r>
                <a:rPr lang="pt-BR" sz="1200" dirty="0" smtClean="0"/>
                <a:t>1</a:t>
              </a:r>
              <a:r>
                <a:rPr lang="pt-BR" sz="1200" baseline="30000" dirty="0" smtClean="0"/>
                <a:t>ario</a:t>
              </a:r>
              <a:endParaRPr lang="pt-BR" sz="1200" baseline="30000" dirty="0"/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2296626" y="4014257"/>
              <a:ext cx="10081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 smtClean="0"/>
                <a:t>Mídias fixas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986649" y="4003371"/>
              <a:ext cx="10868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 err="1" smtClean="0"/>
                <a:t>Sedimentador</a:t>
              </a:r>
              <a:r>
                <a:rPr lang="pt-BR" sz="1200" dirty="0" smtClean="0"/>
                <a:t> 2</a:t>
              </a:r>
              <a:r>
                <a:rPr lang="pt-BR" sz="1200" baseline="30000" dirty="0" smtClean="0"/>
                <a:t>ario</a:t>
              </a:r>
              <a:endParaRPr lang="pt-BR" sz="12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2450151" y="3416437"/>
              <a:ext cx="701062" cy="495187"/>
            </a:xfrm>
            <a:prstGeom prst="rect">
              <a:avLst/>
            </a:prstGeom>
            <a:pattFill prst="shingle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1055678" y="3168629"/>
              <a:ext cx="4707800" cy="15841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251520" y="5188550"/>
              <a:ext cx="1368152" cy="832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chemeClr val="tx1"/>
                  </a:solidFill>
                </a:rPr>
                <a:t>Estação </a:t>
              </a:r>
              <a:r>
                <a:rPr lang="pt-BR" sz="1400" dirty="0" err="1" smtClean="0">
                  <a:solidFill>
                    <a:schemeClr val="tx1"/>
                  </a:solidFill>
                </a:rPr>
                <a:t>Elev</a:t>
              </a:r>
              <a:r>
                <a:rPr lang="pt-BR" sz="1400" dirty="0" smtClean="0">
                  <a:solidFill>
                    <a:schemeClr val="tx1"/>
                  </a:solidFill>
                </a:rPr>
                <a:t>. De Esgoto tratado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Conector reto 54"/>
            <p:cNvCxnSpPr>
              <a:stCxn id="82" idx="0"/>
            </p:cNvCxnSpPr>
            <p:nvPr/>
          </p:nvCxnSpPr>
          <p:spPr>
            <a:xfrm flipH="1">
              <a:off x="8100392" y="2982142"/>
              <a:ext cx="3345" cy="2533145"/>
            </a:xfrm>
            <a:prstGeom prst="line">
              <a:avLst/>
            </a:prstGeom>
            <a:ln w="19050">
              <a:solidFill>
                <a:srgbClr val="CC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4030772" y="3960717"/>
              <a:ext cx="0" cy="1554569"/>
            </a:xfrm>
            <a:prstGeom prst="line">
              <a:avLst/>
            </a:prstGeom>
            <a:ln w="19050">
              <a:solidFill>
                <a:srgbClr val="CC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1747719" y="3960717"/>
              <a:ext cx="0" cy="1593919"/>
            </a:xfrm>
            <a:prstGeom prst="line">
              <a:avLst/>
            </a:prstGeom>
            <a:ln w="19050">
              <a:solidFill>
                <a:srgbClr val="CC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H="1">
              <a:off x="1798305" y="5515287"/>
              <a:ext cx="6590119" cy="0"/>
            </a:xfrm>
            <a:prstGeom prst="line">
              <a:avLst/>
            </a:prstGeom>
            <a:ln w="19050">
              <a:solidFill>
                <a:srgbClr val="CC9900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/>
            <p:cNvSpPr txBox="1"/>
            <p:nvPr/>
          </p:nvSpPr>
          <p:spPr>
            <a:xfrm>
              <a:off x="7369188" y="5145503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accent6">
                      <a:lumMod val="50000"/>
                    </a:schemeClr>
                  </a:solidFill>
                </a:rPr>
                <a:t>Lodo</a:t>
              </a:r>
              <a:endParaRPr lang="pt-B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1547664" y="4508464"/>
              <a:ext cx="2845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/>
                <a:t>Container reator biológico</a:t>
              </a:r>
              <a:endParaRPr lang="pt-BR" dirty="0"/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7452417" y="5569876"/>
              <a:ext cx="136805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dirty="0" smtClean="0"/>
                <a:t>Remoção via caminhão</a:t>
              </a:r>
              <a:endParaRPr lang="pt-BR" sz="1400" dirty="0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2051720" y="2466399"/>
              <a:ext cx="13597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dirty="0" smtClean="0"/>
                <a:t>cesto</a:t>
              </a:r>
              <a:endParaRPr lang="pt-BR" sz="1100" dirty="0"/>
            </a:p>
          </p:txBody>
        </p:sp>
        <p:cxnSp>
          <p:nvCxnSpPr>
            <p:cNvPr id="63" name="Conector reto 62"/>
            <p:cNvCxnSpPr/>
            <p:nvPr/>
          </p:nvCxnSpPr>
          <p:spPr>
            <a:xfrm flipH="1">
              <a:off x="5659072" y="2511880"/>
              <a:ext cx="1" cy="589879"/>
            </a:xfrm>
            <a:prstGeom prst="line">
              <a:avLst/>
            </a:prstGeom>
            <a:ln w="19050">
              <a:solidFill>
                <a:srgbClr val="CC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H="1">
              <a:off x="5659074" y="3076435"/>
              <a:ext cx="2430194" cy="0"/>
            </a:xfrm>
            <a:prstGeom prst="line">
              <a:avLst/>
            </a:prstGeom>
            <a:ln w="19050">
              <a:solidFill>
                <a:srgbClr val="CC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68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ETE MÓVEL ABAETÉ</a:t>
            </a:r>
            <a:endParaRPr lang="pt-BR" altLang="pt-BR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14808" y="1262365"/>
            <a:ext cx="51448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Início de Operação: </a:t>
            </a:r>
            <a:r>
              <a:rPr lang="pt-BR" sz="1600" dirty="0" smtClean="0"/>
              <a:t>Abril/2014</a:t>
            </a:r>
          </a:p>
          <a:p>
            <a:endParaRPr lang="pt-BR" sz="800" b="1" dirty="0" smtClean="0"/>
          </a:p>
          <a:p>
            <a:r>
              <a:rPr lang="pt-BR" sz="1600" b="1" dirty="0" smtClean="0"/>
              <a:t>Caixa </a:t>
            </a:r>
            <a:r>
              <a:rPr lang="pt-BR" sz="1600" b="1" dirty="0"/>
              <a:t>de </a:t>
            </a:r>
            <a:r>
              <a:rPr lang="pt-BR" sz="1600" b="1" dirty="0" smtClean="0"/>
              <a:t>Gordura: </a:t>
            </a:r>
            <a:r>
              <a:rPr lang="pt-BR" sz="1600" dirty="0"/>
              <a:t>5,5 </a:t>
            </a:r>
            <a:r>
              <a:rPr lang="pt-BR" sz="1600" dirty="0" smtClean="0"/>
              <a:t>m³</a:t>
            </a:r>
            <a:endParaRPr lang="pt-BR" sz="1600" dirty="0"/>
          </a:p>
          <a:p>
            <a:endParaRPr lang="pt-BR" sz="800" dirty="0"/>
          </a:p>
          <a:p>
            <a:r>
              <a:rPr lang="pt-BR" sz="1600" b="1" dirty="0"/>
              <a:t>Tanque de Mistura</a:t>
            </a:r>
          </a:p>
          <a:p>
            <a:r>
              <a:rPr lang="pt-BR" sz="1600" dirty="0" smtClean="0"/>
              <a:t>Volume </a:t>
            </a:r>
            <a:r>
              <a:rPr lang="pt-BR" sz="1600" dirty="0"/>
              <a:t>= 8,5 </a:t>
            </a:r>
            <a:r>
              <a:rPr lang="pt-BR" sz="1600" dirty="0" smtClean="0"/>
              <a:t>m³</a:t>
            </a:r>
            <a:endParaRPr lang="pt-BR" sz="1600" dirty="0"/>
          </a:p>
          <a:p>
            <a:r>
              <a:rPr lang="pt-BR" sz="1600" dirty="0" smtClean="0"/>
              <a:t>Dosagem Média de PAC  45 </a:t>
            </a:r>
            <a:r>
              <a:rPr lang="pt-BR" sz="1600" dirty="0" err="1" smtClean="0"/>
              <a:t>ppm</a:t>
            </a:r>
            <a:r>
              <a:rPr lang="pt-BR" sz="1600" dirty="0" smtClean="0"/>
              <a:t>.</a:t>
            </a:r>
          </a:p>
          <a:p>
            <a:r>
              <a:rPr lang="pt-BR" sz="1600" dirty="0" smtClean="0"/>
              <a:t>Dosagem Média de Tanino 15 </a:t>
            </a:r>
            <a:r>
              <a:rPr lang="pt-BR" sz="1600" dirty="0" err="1" smtClean="0"/>
              <a:t>ppm</a:t>
            </a:r>
            <a:r>
              <a:rPr lang="pt-BR" sz="1600" dirty="0" smtClean="0"/>
              <a:t>.</a:t>
            </a:r>
          </a:p>
          <a:p>
            <a:endParaRPr lang="pt-BR" sz="800" dirty="0"/>
          </a:p>
          <a:p>
            <a:r>
              <a:rPr lang="pt-BR" sz="1600" b="1" dirty="0" smtClean="0"/>
              <a:t>Pré </a:t>
            </a:r>
            <a:r>
              <a:rPr lang="pt-BR" sz="1600" b="1" dirty="0" err="1"/>
              <a:t>sedimentador</a:t>
            </a:r>
            <a:endParaRPr lang="pt-BR" sz="1600" b="1" dirty="0"/>
          </a:p>
          <a:p>
            <a:r>
              <a:rPr lang="pt-BR" sz="1600" dirty="0" smtClean="0"/>
              <a:t>Volume </a:t>
            </a:r>
            <a:r>
              <a:rPr lang="pt-BR" sz="1600" dirty="0"/>
              <a:t>= 94 </a:t>
            </a:r>
            <a:r>
              <a:rPr lang="pt-BR" sz="1600" dirty="0" smtClean="0"/>
              <a:t>m³</a:t>
            </a:r>
            <a:endParaRPr lang="pt-BR" sz="1600" dirty="0"/>
          </a:p>
          <a:p>
            <a:r>
              <a:rPr lang="pt-BR" sz="1600" dirty="0"/>
              <a:t>Local de acumulo de lodo da estação </a:t>
            </a:r>
            <a:r>
              <a:rPr lang="pt-BR" sz="1600" dirty="0" smtClean="0"/>
              <a:t>com </a:t>
            </a:r>
            <a:r>
              <a:rPr lang="pt-BR" sz="1600" dirty="0"/>
              <a:t>passagem para a próxima unidade por </a:t>
            </a:r>
            <a:r>
              <a:rPr lang="pt-BR" sz="1600" dirty="0" smtClean="0"/>
              <a:t>gravidade. Retirada do Lodo com caminhão esgota fossa. </a:t>
            </a:r>
            <a:endParaRPr lang="pt-BR" sz="1600" dirty="0"/>
          </a:p>
          <a:p>
            <a:endParaRPr lang="pt-BR" sz="800" dirty="0"/>
          </a:p>
          <a:p>
            <a:r>
              <a:rPr lang="pt-BR" sz="1600" b="1" dirty="0"/>
              <a:t>Tanque de Equalização.</a:t>
            </a:r>
          </a:p>
          <a:p>
            <a:r>
              <a:rPr lang="pt-BR" sz="1600" dirty="0"/>
              <a:t>Material: Em alvenaria</a:t>
            </a:r>
          </a:p>
          <a:p>
            <a:r>
              <a:rPr lang="pt-BR" sz="1600" dirty="0"/>
              <a:t>Comprimento 6,61 m  Altura 4,79 m  Largura 7,15 m  Volume = 226 </a:t>
            </a:r>
            <a:r>
              <a:rPr lang="pt-BR" sz="1600" dirty="0" smtClean="0"/>
              <a:t>m³</a:t>
            </a:r>
            <a:endParaRPr lang="pt-BR" sz="1600" dirty="0"/>
          </a:p>
          <a:p>
            <a:r>
              <a:rPr lang="pt-BR" sz="1600" dirty="0"/>
              <a:t>Volume útil de 150 </a:t>
            </a:r>
            <a:r>
              <a:rPr lang="pt-BR" sz="1600" dirty="0" smtClean="0"/>
              <a:t>m³ </a:t>
            </a:r>
            <a:r>
              <a:rPr lang="pt-BR" sz="1600" dirty="0"/>
              <a:t>com recalque para os 02 reatores biológicos através de 2 bombas submersível de vazão de 46 </a:t>
            </a:r>
            <a:r>
              <a:rPr lang="pt-BR" sz="1600" dirty="0" smtClean="0"/>
              <a:t>m³/h </a:t>
            </a:r>
            <a:r>
              <a:rPr lang="pt-BR" sz="1600" dirty="0"/>
              <a:t>, pressão de descarga de 10 m.c.a e potencia de 3 </a:t>
            </a:r>
            <a:r>
              <a:rPr lang="pt-BR" sz="1600" dirty="0" err="1"/>
              <a:t>CVs</a:t>
            </a:r>
            <a:endParaRPr lang="pt-BR" sz="1600" dirty="0"/>
          </a:p>
          <a:p>
            <a:r>
              <a:rPr lang="pt-BR" sz="1600" dirty="0" smtClean="0"/>
              <a:t>Eficiência média em DBO 50 - 60%. 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41" y="858559"/>
            <a:ext cx="1998192" cy="315840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67472" y="6461114"/>
            <a:ext cx="2419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Tanque de Equalização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77341" y="4016966"/>
            <a:ext cx="199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Pré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Sedimentador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91" y="4393420"/>
            <a:ext cx="3675900" cy="20676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58560"/>
            <a:ext cx="2073292" cy="315840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138570" y="4016965"/>
            <a:ext cx="1785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Peneira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8822" y="836712"/>
            <a:ext cx="48321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Reator Biológico - material de Aço </a:t>
            </a:r>
            <a:r>
              <a:rPr lang="pt-BR" dirty="0" smtClean="0"/>
              <a:t>Carbono </a:t>
            </a:r>
            <a:r>
              <a:rPr lang="pt-BR" dirty="0"/>
              <a:t>Volume </a:t>
            </a:r>
            <a:r>
              <a:rPr lang="pt-BR" dirty="0" smtClean="0"/>
              <a:t>cada container = 66,5 m³</a:t>
            </a:r>
          </a:p>
          <a:p>
            <a:pPr algn="just"/>
            <a:endParaRPr lang="pt-B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Tanque </a:t>
            </a:r>
            <a:r>
              <a:rPr lang="pt-BR" dirty="0"/>
              <a:t>de </a:t>
            </a:r>
            <a:r>
              <a:rPr lang="pt-BR" dirty="0" smtClean="0"/>
              <a:t>Biomídia </a:t>
            </a:r>
            <a:r>
              <a:rPr lang="pt-BR" dirty="0"/>
              <a:t>Livre MBBR -</a:t>
            </a:r>
            <a:r>
              <a:rPr lang="pt-BR" dirty="0" smtClean="0"/>
              <a:t> Reator Biológico de Leito Móvel      Volume </a:t>
            </a:r>
            <a:r>
              <a:rPr lang="pt-BR" dirty="0"/>
              <a:t>= 16,8 </a:t>
            </a:r>
            <a:r>
              <a:rPr lang="pt-BR" dirty="0" smtClean="0"/>
              <a:t>m³</a:t>
            </a:r>
          </a:p>
          <a:p>
            <a:pPr algn="just"/>
            <a:r>
              <a:rPr lang="pt-BR" dirty="0" smtClean="0"/>
              <a:t>      Volume de mídia livre </a:t>
            </a:r>
            <a:r>
              <a:rPr lang="pt-BR" dirty="0"/>
              <a:t>4,6 </a:t>
            </a:r>
            <a:r>
              <a:rPr lang="pt-BR" dirty="0" smtClean="0"/>
              <a:t>m³ = 28%</a:t>
            </a:r>
            <a:endParaRPr lang="pt-BR" dirty="0"/>
          </a:p>
          <a:p>
            <a:pPr algn="just"/>
            <a:r>
              <a:rPr lang="pt-BR" dirty="0" smtClean="0"/>
              <a:t>      Oxigênio Dissolvido = 1,5 – 2,0 mg/L</a:t>
            </a:r>
          </a:p>
          <a:p>
            <a:pPr algn="just"/>
            <a:endParaRPr lang="pt-B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Tanque </a:t>
            </a:r>
            <a:r>
              <a:rPr lang="pt-BR" dirty="0"/>
              <a:t>de </a:t>
            </a:r>
            <a:r>
              <a:rPr lang="pt-BR" dirty="0" smtClean="0"/>
              <a:t>Biomídia </a:t>
            </a:r>
            <a:r>
              <a:rPr lang="pt-BR" dirty="0"/>
              <a:t>Fixa - Volume = 16,8 </a:t>
            </a:r>
            <a:r>
              <a:rPr lang="pt-BR" dirty="0" smtClean="0"/>
              <a:t>m³</a:t>
            </a:r>
            <a:endParaRPr lang="pt-BR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ETE MÓVEL ABAETÉ</a:t>
            </a:r>
            <a:endParaRPr lang="pt-BR" altLang="pt-BR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32040" y="3933056"/>
            <a:ext cx="4014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Reator Biológico com Leito Móvel/Fixo</a:t>
            </a:r>
            <a:endParaRPr lang="pt-BR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3772" y="638132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Mídia Livre 13 x 9 mm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20686" y="6407228"/>
            <a:ext cx="238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Mídia Fixa 55 x 54 x 55 cm</a:t>
            </a:r>
          </a:p>
        </p:txBody>
      </p:sp>
      <p:pic>
        <p:nvPicPr>
          <p:cNvPr id="12" name="Picture 2" descr="C:\Users\RTS2001\Desktop\biomídica livre detal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40833"/>
            <a:ext cx="2468258" cy="214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TS2001\Desktop\mídia fixa detal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72" y="4259034"/>
            <a:ext cx="2127052" cy="21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903034" y="4487459"/>
            <a:ext cx="420547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Modelo de </a:t>
            </a:r>
            <a:r>
              <a:rPr lang="pt-BR" dirty="0" err="1"/>
              <a:t>biomídia</a:t>
            </a:r>
            <a:r>
              <a:rPr lang="pt-BR" dirty="0"/>
              <a:t>  </a:t>
            </a:r>
            <a:r>
              <a:rPr lang="pt-BR" dirty="0" err="1"/>
              <a:t>Bioblock</a:t>
            </a:r>
            <a:r>
              <a:rPr lang="pt-BR" dirty="0"/>
              <a:t> 100  Superfície, condição seca   100 m²/m³  Dimensões 54 x 55x 55 cm </a:t>
            </a:r>
          </a:p>
          <a:p>
            <a:endParaRPr lang="pt-BR" sz="1400" dirty="0"/>
          </a:p>
          <a:p>
            <a:r>
              <a:rPr lang="pt-BR" dirty="0" err="1"/>
              <a:t>Decantador</a:t>
            </a:r>
            <a:r>
              <a:rPr lang="pt-BR" dirty="0"/>
              <a:t> Primário - Volume = 16,8 m³</a:t>
            </a:r>
          </a:p>
          <a:p>
            <a:endParaRPr lang="pt-BR" sz="1400" dirty="0"/>
          </a:p>
          <a:p>
            <a:r>
              <a:rPr lang="pt-BR" dirty="0" err="1"/>
              <a:t>Decantador</a:t>
            </a:r>
            <a:r>
              <a:rPr lang="pt-BR" dirty="0"/>
              <a:t>  Secundário - Volume = </a:t>
            </a:r>
            <a:r>
              <a:rPr lang="pt-BR" dirty="0" smtClean="0"/>
              <a:t>16,8m³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04" y="910529"/>
            <a:ext cx="3493916" cy="33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ETE MÓVEL ABAETÉ</a:t>
            </a:r>
            <a:endParaRPr lang="pt-BR" altLang="pt-BR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028343"/>
            <a:ext cx="878497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Estação Elevatória de </a:t>
            </a:r>
            <a:r>
              <a:rPr lang="pt-BR" dirty="0" smtClean="0"/>
              <a:t>Esgoto </a:t>
            </a:r>
            <a:r>
              <a:rPr lang="pt-BR" dirty="0"/>
              <a:t>T</a:t>
            </a:r>
            <a:r>
              <a:rPr lang="pt-BR" dirty="0" smtClean="0"/>
              <a:t>ratado  </a:t>
            </a:r>
            <a:r>
              <a:rPr lang="pt-BR" dirty="0"/>
              <a:t>- 02 Bombas Submersível  vazão  75 m³/h  </a:t>
            </a:r>
            <a:endParaRPr lang="pt-BR" dirty="0" smtClean="0"/>
          </a:p>
          <a:p>
            <a:r>
              <a:rPr lang="pt-BR" dirty="0" smtClean="0"/>
              <a:t>Potencia  </a:t>
            </a:r>
            <a:r>
              <a:rPr lang="pt-BR" dirty="0"/>
              <a:t>6 CV   Pressão de descarga  33  m.c.a</a:t>
            </a:r>
          </a:p>
          <a:p>
            <a:r>
              <a:rPr lang="pt-BR" dirty="0"/>
              <a:t>Volume útil = 5,3  </a:t>
            </a:r>
            <a:r>
              <a:rPr lang="pt-BR" dirty="0" smtClean="0"/>
              <a:t>m³</a:t>
            </a:r>
          </a:p>
          <a:p>
            <a:endParaRPr lang="pt-BR" sz="300" dirty="0"/>
          </a:p>
          <a:p>
            <a:r>
              <a:rPr lang="pt-BR" dirty="0" smtClean="0"/>
              <a:t>Demais </a:t>
            </a:r>
            <a:r>
              <a:rPr lang="pt-BR" dirty="0"/>
              <a:t>Equipamentos</a:t>
            </a:r>
          </a:p>
          <a:p>
            <a:r>
              <a:rPr lang="pt-BR" dirty="0"/>
              <a:t>02 Soprador </a:t>
            </a:r>
            <a:r>
              <a:rPr lang="pt-BR" dirty="0" smtClean="0"/>
              <a:t>(tipo </a:t>
            </a:r>
            <a:r>
              <a:rPr lang="pt-BR" dirty="0"/>
              <a:t>Roots) Vazão de 288 </a:t>
            </a:r>
            <a:r>
              <a:rPr lang="pt-BR" dirty="0" smtClean="0"/>
              <a:t>Nm³/h Potência </a:t>
            </a:r>
            <a:r>
              <a:rPr lang="pt-BR" dirty="0"/>
              <a:t>de 5,0 </a:t>
            </a:r>
            <a:r>
              <a:rPr lang="pt-BR" dirty="0" err="1" smtClean="0"/>
              <a:t>CVs</a:t>
            </a:r>
            <a:r>
              <a:rPr lang="pt-BR" dirty="0" smtClean="0"/>
              <a:t>   </a:t>
            </a:r>
            <a:r>
              <a:rPr lang="pt-BR" dirty="0"/>
              <a:t>Fabricante Kaeser modelo OMEGA 21P</a:t>
            </a:r>
          </a:p>
          <a:p>
            <a:endParaRPr lang="pt-BR" sz="300" dirty="0"/>
          </a:p>
          <a:p>
            <a:r>
              <a:rPr lang="pt-BR" dirty="0"/>
              <a:t>Sistema Difusor de Ar Fabricante BF Dias difusores circulares de bolha grossa</a:t>
            </a:r>
          </a:p>
          <a:p>
            <a:endParaRPr lang="pt-BR" sz="300" dirty="0"/>
          </a:p>
          <a:p>
            <a:r>
              <a:rPr lang="pt-BR" dirty="0"/>
              <a:t>03 Bombas Dosadoras de  vazão 10 L/h ( PAC/Tanino/</a:t>
            </a:r>
            <a:r>
              <a:rPr lang="pt-BR" dirty="0" err="1"/>
              <a:t>Anti</a:t>
            </a:r>
            <a:r>
              <a:rPr lang="pt-BR" dirty="0"/>
              <a:t> – espumante)</a:t>
            </a:r>
          </a:p>
          <a:p>
            <a:endParaRPr lang="pt-BR" sz="300" dirty="0"/>
          </a:p>
          <a:p>
            <a:r>
              <a:rPr lang="pt-BR" dirty="0"/>
              <a:t>Gerador </a:t>
            </a:r>
            <a:r>
              <a:rPr lang="pt-BR" dirty="0" smtClean="0"/>
              <a:t>Potência </a:t>
            </a:r>
            <a:r>
              <a:rPr lang="pt-BR" dirty="0"/>
              <a:t>de 125  kVA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6474743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Soprador                                            Gerador                                              EEE Tratado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55"/>
          <a:stretch/>
        </p:blipFill>
        <p:spPr>
          <a:xfrm>
            <a:off x="6300192" y="3671417"/>
            <a:ext cx="2213632" cy="27989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7" y="4648733"/>
            <a:ext cx="2376264" cy="18260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18" y="4644338"/>
            <a:ext cx="2381555" cy="18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27601"/>
              </p:ext>
            </p:extLst>
          </p:nvPr>
        </p:nvGraphicFramePr>
        <p:xfrm>
          <a:off x="107503" y="980733"/>
          <a:ext cx="8928994" cy="4883991"/>
        </p:xfrm>
        <a:graphic>
          <a:graphicData uri="http://schemas.openxmlformats.org/drawingml/2006/table">
            <a:tbl>
              <a:tblPr/>
              <a:tblGrid>
                <a:gridCol w="723170"/>
                <a:gridCol w="723170"/>
                <a:gridCol w="641893"/>
                <a:gridCol w="41573"/>
                <a:gridCol w="39704"/>
                <a:gridCol w="153808"/>
                <a:gridCol w="550473"/>
                <a:gridCol w="550473"/>
                <a:gridCol w="550473"/>
                <a:gridCol w="550473"/>
                <a:gridCol w="550473"/>
                <a:gridCol w="550473"/>
                <a:gridCol w="550473"/>
                <a:gridCol w="550473"/>
                <a:gridCol w="550473"/>
                <a:gridCol w="550473"/>
                <a:gridCol w="550473"/>
                <a:gridCol w="550473"/>
              </a:tblGrid>
              <a:tr h="405983"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pt-BR" sz="10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/ 2016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DEZ / 2016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JAN / 2017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FEV / 2017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MAR / 2017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ABR / 2017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9707"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P A R Â M E T R O S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effectLst/>
                          <a:latin typeface="Arial" panose="020B0604020202020204" pitchFamily="34" charset="0"/>
                        </a:rPr>
                        <a:t>EB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ET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effectLst/>
                          <a:latin typeface="Arial" panose="020B0604020202020204" pitchFamily="34" charset="0"/>
                        </a:rPr>
                        <a:t>EB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effectLst/>
                          <a:latin typeface="Arial" panose="020B0604020202020204" pitchFamily="34" charset="0"/>
                        </a:rPr>
                        <a:t>ET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EB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ET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EB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ET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EB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ET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EB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ET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246050">
                <a:tc gridSpan="5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2011">
                <a:tc gridSpan="5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2011">
                <a:tc gridSpan="3">
                  <a:txBody>
                    <a:bodyPr/>
                    <a:lstStyle/>
                    <a:p>
                      <a:pPr algn="l" fontAlgn="b"/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4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pH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4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Turbidez (NTU)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88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127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116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68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4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DBO</a:t>
                      </a:r>
                      <a:r>
                        <a:rPr lang="pt-BR" sz="1000" b="1" i="0" u="none" strike="noStrike" baseline="-2500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 (mg/L-DBO)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603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442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465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650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4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DQO (mg/L-O</a:t>
                      </a:r>
                      <a:r>
                        <a:rPr lang="pt-BR" sz="1000" b="1" i="0" u="none" strike="noStrike" baseline="-2500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1010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890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820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748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1180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4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Temperatura </a:t>
                      </a:r>
                      <a:r>
                        <a:rPr lang="pt-BR" sz="1000" b="1" i="0" u="none" strike="noStrike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pt-BR" sz="1000" b="1" i="0" u="none" strike="noStrike" dirty="0" err="1">
                          <a:effectLst/>
                          <a:latin typeface="Arial" panose="020B0604020202020204" pitchFamily="34" charset="0"/>
                        </a:rPr>
                        <a:t>ºC</a:t>
                      </a:r>
                      <a:r>
                        <a:rPr lang="pt-BR" sz="10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Sólidos Totais (mg/L)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882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1026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538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Sólidos Totais Fixos (mg/L)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422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426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390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effectLst/>
                          <a:latin typeface="Arial" panose="020B0604020202020204" pitchFamily="34" charset="0"/>
                        </a:rPr>
                        <a:t>Sólidos Totais Voláteis (mg/L)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460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effectLst/>
                          <a:latin typeface="Arial" panose="020B0604020202020204" pitchFamily="34" charset="0"/>
                        </a:rPr>
                        <a:t>Sólidos Dissolvidos Totais (mg/L)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622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586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Sólidos Dissolvidos Fixos (mg/L)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Sólidos Dissolvidos Voláteis (mg/L)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Sólidos Suspensos Totais (mg/L)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540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472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23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effectLst/>
                          <a:latin typeface="Arial" panose="020B0604020202020204" pitchFamily="34" charset="0"/>
                        </a:rPr>
                        <a:t>Sólidos Suspensos Fixos (mg/L)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&lt;2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Sólidos Susp. Voláteis (mg/L)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468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444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effectLst/>
                          <a:latin typeface="Arial" panose="020B0604020202020204" pitchFamily="34" charset="0"/>
                        </a:rPr>
                        <a:t>Sólidos Sedimentáveis (mg/L)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&lt;1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&lt;1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&lt;1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&lt;1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&lt;1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4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effectLst/>
                          <a:latin typeface="Arial" panose="020B0604020202020204" pitchFamily="34" charset="0"/>
                        </a:rPr>
                        <a:t>Solúveis em </a:t>
                      </a:r>
                      <a:r>
                        <a:rPr lang="pt-BR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Hexano(mg/L</a:t>
                      </a:r>
                      <a:r>
                        <a:rPr lang="pt-BR" sz="10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112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51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ETE MÓVEL ABAETÉ</a:t>
            </a:r>
            <a:endParaRPr lang="pt-BR" altLang="pt-BR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0825" y="1340768"/>
            <a:ext cx="8856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</a:t>
            </a:r>
          </a:p>
          <a:p>
            <a:pPr marL="180000" indent="-180000">
              <a:buFont typeface="Wingdings" pitchFamily="2" charset="2"/>
              <a:buChar char="§"/>
            </a:pPr>
            <a:endParaRPr lang="pt-BR" sz="20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anques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contêineres removíveis; facilidades para implantação, desativação e aproveitamento da ETE em outro local;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remoção de DBO;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Minimização de maus odores;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requer operador fixo.</a:t>
            </a:r>
          </a:p>
          <a:p>
            <a:pPr marL="180000" indent="-180000">
              <a:buFont typeface="Wingdings" pitchFamily="2" charset="2"/>
              <a:buChar char="§"/>
            </a:pPr>
            <a:endParaRPr lang="pt-BR" sz="2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endParaRPr lang="pt-BR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Desvantagens</a:t>
            </a:r>
          </a:p>
          <a:p>
            <a:endParaRPr lang="pt-BR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produção de lodo, com remoção semanal através de caminhão esgota-fossa para outra ETE</a:t>
            </a:r>
            <a:r>
              <a:rPr lang="pt-B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 elevados de </a:t>
            </a:r>
            <a:r>
              <a:rPr lang="pt-B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(consumo de produtos químicos);</a:t>
            </a:r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endParaRPr lang="pt-BR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</a:pPr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CEPT – ETE MÓVEL 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 et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8" y="1312865"/>
            <a:ext cx="45180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07562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idia fix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3" y="4581128"/>
            <a:ext cx="2402205" cy="18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44" y="1310709"/>
            <a:ext cx="3917741" cy="29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1561832" cy="18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26" y="4581128"/>
            <a:ext cx="2397115" cy="18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47925" y="319266"/>
            <a:ext cx="6501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MÓVEL CASAS DO PARQUE – 200 m</a:t>
            </a:r>
            <a:r>
              <a:rPr lang="en-US" altLang="pt-BR" sz="2200" b="1" baseline="30000" dirty="0" smtClean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/</a:t>
            </a:r>
            <a:r>
              <a:rPr lang="en-US" altLang="pt-BR" sz="22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dia</a:t>
            </a:r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908720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Início de Operação: Dezembro 2010    Encerramento: Abril de 2014     População: 1.500 hab</a:t>
            </a:r>
            <a:r>
              <a:rPr lang="pt-BR" sz="1600" dirty="0" smtClean="0"/>
              <a:t>. 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85258" y="4266937"/>
            <a:ext cx="4358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Visão Geral da ETE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17808" y="4262177"/>
            <a:ext cx="2398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Vista geral dos tanques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420212" y="6459358"/>
            <a:ext cx="2151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Biomidia Fixa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822418" y="6459358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Tanque de Equalização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269736" y="643534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Soprador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222836" y="6427715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Detalhe da biomidia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972</Words>
  <Application>Microsoft Office PowerPoint</Application>
  <PresentationFormat>Apresentação na tela (4:3)</PresentationFormat>
  <Paragraphs>376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Gabriel Aboin</cp:lastModifiedBy>
  <cp:revision>93</cp:revision>
  <cp:lastPrinted>2017-06-13T16:52:56Z</cp:lastPrinted>
  <dcterms:created xsi:type="dcterms:W3CDTF">2013-01-21T13:05:03Z</dcterms:created>
  <dcterms:modified xsi:type="dcterms:W3CDTF">2017-06-17T16:18:52Z</dcterms:modified>
</cp:coreProperties>
</file>