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7" r:id="rId1"/>
    <p:sldMasterId id="2147484039" r:id="rId2"/>
  </p:sldMasterIdLst>
  <p:notesMasterIdLst>
    <p:notesMasterId r:id="rId42"/>
  </p:notesMasterIdLst>
  <p:handoutMasterIdLst>
    <p:handoutMasterId r:id="rId43"/>
  </p:handoutMasterIdLst>
  <p:sldIdLst>
    <p:sldId id="828" r:id="rId3"/>
    <p:sldId id="909" r:id="rId4"/>
    <p:sldId id="935" r:id="rId5"/>
    <p:sldId id="942" r:id="rId6"/>
    <p:sldId id="943" r:id="rId7"/>
    <p:sldId id="940" r:id="rId8"/>
    <p:sldId id="941" r:id="rId9"/>
    <p:sldId id="936" r:id="rId10"/>
    <p:sldId id="937" r:id="rId11"/>
    <p:sldId id="938" r:id="rId12"/>
    <p:sldId id="945" r:id="rId13"/>
    <p:sldId id="946" r:id="rId14"/>
    <p:sldId id="939" r:id="rId15"/>
    <p:sldId id="917" r:id="rId16"/>
    <p:sldId id="918" r:id="rId17"/>
    <p:sldId id="944" r:id="rId18"/>
    <p:sldId id="930" r:id="rId19"/>
    <p:sldId id="919" r:id="rId20"/>
    <p:sldId id="934" r:id="rId21"/>
    <p:sldId id="920" r:id="rId22"/>
    <p:sldId id="949" r:id="rId23"/>
    <p:sldId id="921" r:id="rId24"/>
    <p:sldId id="922" r:id="rId25"/>
    <p:sldId id="923" r:id="rId26"/>
    <p:sldId id="924" r:id="rId27"/>
    <p:sldId id="925" r:id="rId28"/>
    <p:sldId id="926" r:id="rId29"/>
    <p:sldId id="893" r:id="rId30"/>
    <p:sldId id="872" r:id="rId31"/>
    <p:sldId id="869" r:id="rId32"/>
    <p:sldId id="892" r:id="rId33"/>
    <p:sldId id="947" r:id="rId34"/>
    <p:sldId id="887" r:id="rId35"/>
    <p:sldId id="861" r:id="rId36"/>
    <p:sldId id="862" r:id="rId37"/>
    <p:sldId id="835" r:id="rId38"/>
    <p:sldId id="894" r:id="rId39"/>
    <p:sldId id="904" r:id="rId40"/>
    <p:sldId id="792" r:id="rId41"/>
  </p:sldIdLst>
  <p:sldSz cx="9144000" cy="6858000" type="screen4x3"/>
  <p:notesSz cx="6797675" cy="9926638"/>
  <p:defaultTextStyle>
    <a:defPPr>
      <a:defRPr lang="pt-B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sc"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509A"/>
    <a:srgbClr val="50CADA"/>
    <a:srgbClr val="198139"/>
    <a:srgbClr val="54B7D6"/>
    <a:srgbClr val="5ABAD0"/>
    <a:srgbClr val="1767C7"/>
    <a:srgbClr val="0E407C"/>
    <a:srgbClr val="FFFFFF"/>
    <a:srgbClr val="0033CC"/>
    <a:srgbClr val="0D2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8" autoAdjust="0"/>
    <p:restoredTop sz="94493" autoAdjust="0"/>
  </p:normalViewPr>
  <p:slideViewPr>
    <p:cSldViewPr>
      <p:cViewPr varScale="1">
        <p:scale>
          <a:sx n="94" d="100"/>
          <a:sy n="94" d="100"/>
        </p:scale>
        <p:origin x="1230" y="7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49" d="100"/>
          <a:sy n="49" d="100"/>
        </p:scale>
        <p:origin x="-2970"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oleObject" Target="file:///\\serv_densp\cgesa\COSAE\%23%20Documentos%20diversos%20em%20Constru&#231;&#227;o\APRESENTA&#199;&#195;O%20GILSON%20SEMIN&#193;RIO%20INTERNACIONAL\IBGE%20Porte%20dos%20Munic&#237;pios%20Grafic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3054610443703547E-2"/>
          <c:y val="4.6323376547778426E-2"/>
          <c:w val="0.9004195689375073"/>
          <c:h val="0.69470013222123372"/>
        </c:manualLayout>
      </c:layout>
      <c:barChart>
        <c:barDir val="col"/>
        <c:grouping val="clustered"/>
        <c:varyColors val="0"/>
        <c:ser>
          <c:idx val="0"/>
          <c:order val="0"/>
          <c:tx>
            <c:strRef>
              <c:f>Brasil!$B$16</c:f>
              <c:strCache>
                <c:ptCount val="1"/>
                <c:pt idx="0">
                  <c:v>Rural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a:lstStyle/>
              <a:p>
                <a:pPr>
                  <a:defRPr sz="14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Brasil!$A$17:$A$23</c:f>
              <c:strCache>
                <c:ptCount val="7"/>
                <c:pt idx="0">
                  <c:v>Até 5.000 hab.</c:v>
                </c:pt>
                <c:pt idx="1">
                  <c:v>De 5.001 a 10.000 hab.</c:v>
                </c:pt>
                <c:pt idx="2">
                  <c:v>De 10.001 a 20.000 hab.</c:v>
                </c:pt>
                <c:pt idx="3">
                  <c:v>De 20.001 a 30.000 hab.</c:v>
                </c:pt>
                <c:pt idx="4">
                  <c:v>De 30.001 a 40.000 hab.</c:v>
                </c:pt>
                <c:pt idx="5">
                  <c:v>De 40.001 a 50.000 hab.</c:v>
                </c:pt>
                <c:pt idx="6">
                  <c:v>Acima de 50.000 hab.</c:v>
                </c:pt>
              </c:strCache>
            </c:strRef>
          </c:cat>
          <c:val>
            <c:numRef>
              <c:f>Brasil!$B$17:$B$23</c:f>
              <c:numCache>
                <c:formatCode>0%</c:formatCode>
                <c:ptCount val="7"/>
                <c:pt idx="0">
                  <c:v>0.43721768220400525</c:v>
                </c:pt>
                <c:pt idx="1">
                  <c:v>0.39985842907207242</c:v>
                </c:pt>
                <c:pt idx="2">
                  <c:v>0.39174328170919731</c:v>
                </c:pt>
                <c:pt idx="3">
                  <c:v>0.32796820988039954</c:v>
                </c:pt>
                <c:pt idx="4">
                  <c:v>0.30015258244847531</c:v>
                </c:pt>
                <c:pt idx="5">
                  <c:v>0.22726957482564727</c:v>
                </c:pt>
                <c:pt idx="6">
                  <c:v>5.8948683670756799E-2</c:v>
                </c:pt>
              </c:numCache>
            </c:numRef>
          </c:val>
          <c:extLst>
            <c:ext xmlns:c16="http://schemas.microsoft.com/office/drawing/2014/chart" uri="{C3380CC4-5D6E-409C-BE32-E72D297353CC}">
              <c16:uniqueId val="{00000000-EF2E-4F9C-9F6C-B6D8394EB0C7}"/>
            </c:ext>
          </c:extLst>
        </c:ser>
        <c:ser>
          <c:idx val="1"/>
          <c:order val="1"/>
          <c:tx>
            <c:strRef>
              <c:f>Brasil!$C$16</c:f>
              <c:strCache>
                <c:ptCount val="1"/>
                <c:pt idx="0">
                  <c:v>Urbano %</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a:lstStyle/>
              <a:p>
                <a:pPr>
                  <a:defRPr sz="14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Brasil!$A$17:$A$23</c:f>
              <c:strCache>
                <c:ptCount val="7"/>
                <c:pt idx="0">
                  <c:v>Até 5.000 hab.</c:v>
                </c:pt>
                <c:pt idx="1">
                  <c:v>De 5.001 a 10.000 hab.</c:v>
                </c:pt>
                <c:pt idx="2">
                  <c:v>De 10.001 a 20.000 hab.</c:v>
                </c:pt>
                <c:pt idx="3">
                  <c:v>De 20.001 a 30.000 hab.</c:v>
                </c:pt>
                <c:pt idx="4">
                  <c:v>De 30.001 a 40.000 hab.</c:v>
                </c:pt>
                <c:pt idx="5">
                  <c:v>De 40.001 a 50.000 hab.</c:v>
                </c:pt>
                <c:pt idx="6">
                  <c:v>Acima de 50.000 hab.</c:v>
                </c:pt>
              </c:strCache>
            </c:strRef>
          </c:cat>
          <c:val>
            <c:numRef>
              <c:f>Brasil!$C$17:$C$23</c:f>
              <c:numCache>
                <c:formatCode>0%</c:formatCode>
                <c:ptCount val="7"/>
                <c:pt idx="0">
                  <c:v>0.56278231779599852</c:v>
                </c:pt>
                <c:pt idx="1">
                  <c:v>0.60014157092793441</c:v>
                </c:pt>
                <c:pt idx="2">
                  <c:v>0.60825671829080363</c:v>
                </c:pt>
                <c:pt idx="3">
                  <c:v>0.67203179011961112</c:v>
                </c:pt>
                <c:pt idx="4">
                  <c:v>0.69984741755153712</c:v>
                </c:pt>
                <c:pt idx="5">
                  <c:v>0.77273042517435264</c:v>
                </c:pt>
                <c:pt idx="6">
                  <c:v>0.94105131632924854</c:v>
                </c:pt>
              </c:numCache>
            </c:numRef>
          </c:val>
          <c:extLst>
            <c:ext xmlns:c16="http://schemas.microsoft.com/office/drawing/2014/chart" uri="{C3380CC4-5D6E-409C-BE32-E72D297353CC}">
              <c16:uniqueId val="{00000001-EF2E-4F9C-9F6C-B6D8394EB0C7}"/>
            </c:ext>
          </c:extLst>
        </c:ser>
        <c:dLbls>
          <c:showLegendKey val="0"/>
          <c:showVal val="1"/>
          <c:showCatName val="0"/>
          <c:showSerName val="0"/>
          <c:showPercent val="0"/>
          <c:showBubbleSize val="0"/>
        </c:dLbls>
        <c:gapWidth val="150"/>
        <c:axId val="72956160"/>
        <c:axId val="72962048"/>
      </c:barChart>
      <c:catAx>
        <c:axId val="72956160"/>
        <c:scaling>
          <c:orientation val="minMax"/>
        </c:scaling>
        <c:delete val="0"/>
        <c:axPos val="b"/>
        <c:numFmt formatCode="General" sourceLinked="0"/>
        <c:majorTickMark val="out"/>
        <c:minorTickMark val="none"/>
        <c:tickLblPos val="nextTo"/>
        <c:txPr>
          <a:bodyPr/>
          <a:lstStyle/>
          <a:p>
            <a:pPr>
              <a:defRPr sz="1400" b="1"/>
            </a:pPr>
            <a:endParaRPr lang="pt-BR"/>
          </a:p>
        </c:txPr>
        <c:crossAx val="72962048"/>
        <c:crosses val="autoZero"/>
        <c:auto val="1"/>
        <c:lblAlgn val="ctr"/>
        <c:lblOffset val="100"/>
        <c:noMultiLvlLbl val="0"/>
      </c:catAx>
      <c:valAx>
        <c:axId val="72962048"/>
        <c:scaling>
          <c:orientation val="minMax"/>
        </c:scaling>
        <c:delete val="0"/>
        <c:axPos val="l"/>
        <c:majorGridlines/>
        <c:numFmt formatCode="0%" sourceLinked="1"/>
        <c:majorTickMark val="out"/>
        <c:minorTickMark val="none"/>
        <c:tickLblPos val="nextTo"/>
        <c:txPr>
          <a:bodyPr/>
          <a:lstStyle/>
          <a:p>
            <a:pPr>
              <a:defRPr sz="1200"/>
            </a:pPr>
            <a:endParaRPr lang="pt-BR"/>
          </a:p>
        </c:txPr>
        <c:crossAx val="72956160"/>
        <c:crosses val="autoZero"/>
        <c:crossBetween val="between"/>
      </c:valAx>
    </c:plotArea>
    <c:legend>
      <c:legendPos val="b"/>
      <c:layout/>
      <c:overlay val="0"/>
      <c:txPr>
        <a:bodyPr/>
        <a:lstStyle/>
        <a:p>
          <a:pPr>
            <a:defRPr sz="1400"/>
          </a:pPr>
          <a:endParaRPr lang="pt-BR"/>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24" tIns="45712" rIns="91424" bIns="45712" rtlCol="0"/>
          <a:lstStyle>
            <a:lvl1pPr algn="l">
              <a:defRPr sz="1200">
                <a:latin typeface="Arial" charset="0"/>
                <a:cs typeface="+mn-cs"/>
              </a:defRPr>
            </a:lvl1pPr>
          </a:lstStyle>
          <a:p>
            <a:pPr>
              <a:defRPr/>
            </a:pPr>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24" tIns="45712" rIns="91424" bIns="45712" rtlCol="0"/>
          <a:lstStyle>
            <a:lvl1pPr algn="r">
              <a:defRPr sz="1200">
                <a:latin typeface="Arial" charset="0"/>
                <a:cs typeface="+mn-cs"/>
              </a:defRPr>
            </a:lvl1pPr>
          </a:lstStyle>
          <a:p>
            <a:pPr>
              <a:defRPr/>
            </a:pPr>
            <a:fld id="{B11F8BD3-BAB3-48A4-932F-BF637AF9F8E5}" type="datetimeFigureOut">
              <a:rPr lang="pt-BR"/>
              <a:pPr>
                <a:defRPr/>
              </a:pPr>
              <a:t>20/06/2017</a:t>
            </a:fld>
            <a:endParaRPr lang="pt-BR"/>
          </a:p>
        </p:txBody>
      </p:sp>
      <p:sp>
        <p:nvSpPr>
          <p:cNvPr id="4" name="Espaço Reservado para Rodapé 3"/>
          <p:cNvSpPr>
            <a:spLocks noGrp="1"/>
          </p:cNvSpPr>
          <p:nvPr>
            <p:ph type="ftr" sz="quarter" idx="2"/>
          </p:nvPr>
        </p:nvSpPr>
        <p:spPr>
          <a:xfrm>
            <a:off x="0" y="9428165"/>
            <a:ext cx="2946400" cy="496887"/>
          </a:xfrm>
          <a:prstGeom prst="rect">
            <a:avLst/>
          </a:prstGeom>
        </p:spPr>
        <p:txBody>
          <a:bodyPr vert="horz" lIns="91424" tIns="45712" rIns="91424" bIns="45712" rtlCol="0" anchor="b"/>
          <a:lstStyle>
            <a:lvl1pPr algn="l">
              <a:defRPr sz="1200">
                <a:latin typeface="Arial" charset="0"/>
                <a:cs typeface="+mn-cs"/>
              </a:defRPr>
            </a:lvl1pPr>
          </a:lstStyle>
          <a:p>
            <a:pPr>
              <a:defRPr/>
            </a:pPr>
            <a:endParaRPr lang="pt-BR"/>
          </a:p>
        </p:txBody>
      </p:sp>
      <p:sp>
        <p:nvSpPr>
          <p:cNvPr id="5" name="Espaço Reservado para Número de Slide 4"/>
          <p:cNvSpPr>
            <a:spLocks noGrp="1"/>
          </p:cNvSpPr>
          <p:nvPr>
            <p:ph type="sldNum" sz="quarter" idx="3"/>
          </p:nvPr>
        </p:nvSpPr>
        <p:spPr>
          <a:xfrm>
            <a:off x="3849688" y="9428165"/>
            <a:ext cx="2946400" cy="496887"/>
          </a:xfrm>
          <a:prstGeom prst="rect">
            <a:avLst/>
          </a:prstGeom>
        </p:spPr>
        <p:txBody>
          <a:bodyPr vert="horz" lIns="91424" tIns="45712" rIns="91424" bIns="45712" rtlCol="0" anchor="b"/>
          <a:lstStyle>
            <a:lvl1pPr algn="r">
              <a:defRPr sz="1200">
                <a:latin typeface="Arial" charset="0"/>
                <a:cs typeface="+mn-cs"/>
              </a:defRPr>
            </a:lvl1pPr>
          </a:lstStyle>
          <a:p>
            <a:pPr>
              <a:defRPr/>
            </a:pPr>
            <a:fld id="{A58CFE56-82D4-4F7E-B232-D1128FCCE168}" type="slidenum">
              <a:rPr lang="pt-BR"/>
              <a:pPr>
                <a:defRPr/>
              </a:pPr>
              <a:t>‹nº›</a:t>
            </a:fld>
            <a:endParaRPr lang="pt-BR"/>
          </a:p>
        </p:txBody>
      </p:sp>
    </p:spTree>
    <p:extLst>
      <p:ext uri="{BB962C8B-B14F-4D97-AF65-F5344CB8AC3E}">
        <p14:creationId xmlns:p14="http://schemas.microsoft.com/office/powerpoint/2010/main" val="2687431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24" tIns="45712" rIns="91424" bIns="45712" rtlCol="0"/>
          <a:lstStyle>
            <a:lvl1pPr algn="l">
              <a:defRPr sz="1200">
                <a:latin typeface="Arial" charset="0"/>
                <a:cs typeface="+mn-cs"/>
              </a:defRPr>
            </a:lvl1pPr>
          </a:lstStyle>
          <a:p>
            <a:pPr>
              <a:defRPr/>
            </a:pPr>
            <a:endParaRPr lang="pt-BR"/>
          </a:p>
        </p:txBody>
      </p:sp>
      <p:sp>
        <p:nvSpPr>
          <p:cNvPr id="3" name="Espaço Reservado para Data 2"/>
          <p:cNvSpPr>
            <a:spLocks noGrp="1"/>
          </p:cNvSpPr>
          <p:nvPr>
            <p:ph type="dt" idx="1"/>
          </p:nvPr>
        </p:nvSpPr>
        <p:spPr>
          <a:xfrm>
            <a:off x="3849688" y="0"/>
            <a:ext cx="2946400" cy="496888"/>
          </a:xfrm>
          <a:prstGeom prst="rect">
            <a:avLst/>
          </a:prstGeom>
        </p:spPr>
        <p:txBody>
          <a:bodyPr vert="horz" lIns="91424" tIns="45712" rIns="91424" bIns="45712" rtlCol="0"/>
          <a:lstStyle>
            <a:lvl1pPr algn="r">
              <a:defRPr sz="1200">
                <a:latin typeface="Arial" charset="0"/>
                <a:cs typeface="+mn-cs"/>
              </a:defRPr>
            </a:lvl1pPr>
          </a:lstStyle>
          <a:p>
            <a:pPr>
              <a:defRPr/>
            </a:pPr>
            <a:fld id="{188601F9-8861-4819-89A7-137BDBE467D9}" type="datetimeFigureOut">
              <a:rPr lang="pt-BR"/>
              <a:pPr>
                <a:defRPr/>
              </a:pPr>
              <a:t>20/06/2017</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4" tIns="45712" rIns="91424" bIns="45712" rtlCol="0" anchor="ctr"/>
          <a:lstStyle/>
          <a:p>
            <a:pPr lvl="0"/>
            <a:endParaRPr lang="pt-BR" noProof="0" smtClean="0"/>
          </a:p>
        </p:txBody>
      </p:sp>
      <p:sp>
        <p:nvSpPr>
          <p:cNvPr id="5" name="Espaço Reservado para Anotações 4"/>
          <p:cNvSpPr>
            <a:spLocks noGrp="1"/>
          </p:cNvSpPr>
          <p:nvPr>
            <p:ph type="body" sz="quarter" idx="3"/>
          </p:nvPr>
        </p:nvSpPr>
        <p:spPr>
          <a:xfrm>
            <a:off x="679452" y="4714877"/>
            <a:ext cx="5438775" cy="4467225"/>
          </a:xfrm>
          <a:prstGeom prst="rect">
            <a:avLst/>
          </a:prstGeom>
        </p:spPr>
        <p:txBody>
          <a:bodyPr vert="horz" lIns="91424" tIns="45712" rIns="91424" bIns="45712"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9428165"/>
            <a:ext cx="2946400" cy="496887"/>
          </a:xfrm>
          <a:prstGeom prst="rect">
            <a:avLst/>
          </a:prstGeom>
        </p:spPr>
        <p:txBody>
          <a:bodyPr vert="horz" lIns="91424" tIns="45712" rIns="91424" bIns="45712" rtlCol="0" anchor="b"/>
          <a:lstStyle>
            <a:lvl1pPr algn="l">
              <a:defRPr sz="1200">
                <a:latin typeface="Arial" charset="0"/>
                <a:cs typeface="+mn-cs"/>
              </a:defRPr>
            </a:lvl1pPr>
          </a:lstStyle>
          <a:p>
            <a:pPr>
              <a:defRPr/>
            </a:pPr>
            <a:endParaRPr lang="pt-BR"/>
          </a:p>
        </p:txBody>
      </p:sp>
      <p:sp>
        <p:nvSpPr>
          <p:cNvPr id="7" name="Espaço Reservado para Número de Slide 6"/>
          <p:cNvSpPr>
            <a:spLocks noGrp="1"/>
          </p:cNvSpPr>
          <p:nvPr>
            <p:ph type="sldNum" sz="quarter" idx="5"/>
          </p:nvPr>
        </p:nvSpPr>
        <p:spPr>
          <a:xfrm>
            <a:off x="3849688" y="9428165"/>
            <a:ext cx="2946400" cy="496887"/>
          </a:xfrm>
          <a:prstGeom prst="rect">
            <a:avLst/>
          </a:prstGeom>
        </p:spPr>
        <p:txBody>
          <a:bodyPr vert="horz" lIns="91424" tIns="45712" rIns="91424" bIns="45712" rtlCol="0" anchor="b"/>
          <a:lstStyle>
            <a:lvl1pPr algn="r">
              <a:defRPr sz="1200">
                <a:latin typeface="Arial" charset="0"/>
                <a:cs typeface="+mn-cs"/>
              </a:defRPr>
            </a:lvl1pPr>
          </a:lstStyle>
          <a:p>
            <a:pPr>
              <a:defRPr/>
            </a:pPr>
            <a:fld id="{DD136257-1B25-4707-8129-A3CFC81D5DC6}" type="slidenum">
              <a:rPr lang="pt-BR"/>
              <a:pPr>
                <a:defRPr/>
              </a:pPr>
              <a:t>‹nº›</a:t>
            </a:fld>
            <a:endParaRPr lang="pt-BR"/>
          </a:p>
        </p:txBody>
      </p:sp>
    </p:spTree>
    <p:extLst>
      <p:ext uri="{BB962C8B-B14F-4D97-AF65-F5344CB8AC3E}">
        <p14:creationId xmlns:p14="http://schemas.microsoft.com/office/powerpoint/2010/main" val="3470619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10</a:t>
            </a:fld>
            <a:endParaRPr lang="pt-BR" dirty="0"/>
          </a:p>
        </p:txBody>
      </p:sp>
    </p:spTree>
    <p:extLst>
      <p:ext uri="{BB962C8B-B14F-4D97-AF65-F5344CB8AC3E}">
        <p14:creationId xmlns:p14="http://schemas.microsoft.com/office/powerpoint/2010/main" val="72525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11</a:t>
            </a:fld>
            <a:endParaRPr lang="pt-BR" dirty="0"/>
          </a:p>
        </p:txBody>
      </p:sp>
    </p:spTree>
    <p:extLst>
      <p:ext uri="{BB962C8B-B14F-4D97-AF65-F5344CB8AC3E}">
        <p14:creationId xmlns:p14="http://schemas.microsoft.com/office/powerpoint/2010/main" val="725255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12</a:t>
            </a:fld>
            <a:endParaRPr lang="pt-BR" dirty="0"/>
          </a:p>
        </p:txBody>
      </p:sp>
    </p:spTree>
    <p:extLst>
      <p:ext uri="{BB962C8B-B14F-4D97-AF65-F5344CB8AC3E}">
        <p14:creationId xmlns:p14="http://schemas.microsoft.com/office/powerpoint/2010/main" val="72525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dirty="0"/>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13</a:t>
            </a:fld>
            <a:endParaRPr lang="pt-BR" dirty="0"/>
          </a:p>
        </p:txBody>
      </p:sp>
    </p:spTree>
    <p:extLst>
      <p:ext uri="{BB962C8B-B14F-4D97-AF65-F5344CB8AC3E}">
        <p14:creationId xmlns:p14="http://schemas.microsoft.com/office/powerpoint/2010/main" val="156708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7"/>
          <p:cNvSpPr>
            <a:spLocks noGrp="1" noChangeArrowheads="1"/>
          </p:cNvSpPr>
          <p:nvPr>
            <p:ph type="sldNum" sz="quarter" idx="5"/>
          </p:nvPr>
        </p:nvSpPr>
        <p:spPr>
          <a:noFill/>
          <a:ln>
            <a:round/>
            <a:headEnd/>
            <a:tailEnd/>
          </a:ln>
        </p:spPr>
        <p:txBody>
          <a:bodyPr/>
          <a:lstStyle/>
          <a:p>
            <a:pPr>
              <a:tabLst>
                <a:tab pos="684678" algn="l"/>
                <a:tab pos="1369355" algn="l"/>
                <a:tab pos="2054033" algn="l"/>
                <a:tab pos="2738711" algn="l"/>
              </a:tabLst>
            </a:pPr>
            <a:fld id="{3310538C-7C5B-40E6-B358-37BC488AE05B}" type="slidenum">
              <a:rPr lang="pt-BR" smtClean="0">
                <a:solidFill>
                  <a:srgbClr val="000000"/>
                </a:solidFill>
                <a:latin typeface="Times New Roman" pitchFamily="18" charset="0"/>
              </a:rPr>
              <a:pPr>
                <a:tabLst>
                  <a:tab pos="684678" algn="l"/>
                  <a:tab pos="1369355" algn="l"/>
                  <a:tab pos="2054033" algn="l"/>
                  <a:tab pos="2738711" algn="l"/>
                </a:tabLst>
              </a:pPr>
              <a:t>14</a:t>
            </a:fld>
            <a:endParaRPr lang="pt-BR" dirty="0" smtClean="0">
              <a:solidFill>
                <a:srgbClr val="000000"/>
              </a:solidFill>
              <a:latin typeface="Times New Roman" pitchFamily="18" charset="0"/>
            </a:endParaRPr>
          </a:p>
        </p:txBody>
      </p:sp>
      <p:sp>
        <p:nvSpPr>
          <p:cNvPr id="69635" name="Text Box 1"/>
          <p:cNvSpPr txBox="1">
            <a:spLocks noChangeArrowheads="1"/>
          </p:cNvSpPr>
          <p:nvPr/>
        </p:nvSpPr>
        <p:spPr bwMode="auto">
          <a:xfrm>
            <a:off x="954449" y="745155"/>
            <a:ext cx="4876978" cy="3707718"/>
          </a:xfrm>
          <a:prstGeom prst="rect">
            <a:avLst/>
          </a:prstGeom>
          <a:solidFill>
            <a:srgbClr val="FFFFFF"/>
          </a:solidFill>
          <a:ln w="9360">
            <a:solidFill>
              <a:srgbClr val="000000"/>
            </a:solidFill>
            <a:miter lim="800000"/>
            <a:headEnd/>
            <a:tailEnd/>
          </a:ln>
        </p:spPr>
        <p:txBody>
          <a:bodyPr wrap="none" lIns="86485" tIns="43243" rIns="86485" bIns="43243" anchor="ctr"/>
          <a:lstStyle/>
          <a:p>
            <a:endParaRPr lang="pt-BR" sz="1900" dirty="0"/>
          </a:p>
        </p:txBody>
      </p:sp>
      <p:sp>
        <p:nvSpPr>
          <p:cNvPr id="69636" name="Rectangle 2"/>
          <p:cNvSpPr>
            <a:spLocks noGrp="1" noChangeArrowheads="1"/>
          </p:cNvSpPr>
          <p:nvPr>
            <p:ph type="body"/>
          </p:nvPr>
        </p:nvSpPr>
        <p:spPr>
          <a:xfrm>
            <a:off x="678587" y="4713841"/>
            <a:ext cx="5424274" cy="4452872"/>
          </a:xfrm>
          <a:noFill/>
        </p:spPr>
        <p:txBody>
          <a:bodyPr wrap="none" anchor="ctr"/>
          <a:lstStyle/>
          <a:p>
            <a:endParaRPr lang="pt-BR" dirty="0" smtClean="0"/>
          </a:p>
        </p:txBody>
      </p:sp>
    </p:spTree>
    <p:extLst>
      <p:ext uri="{BB962C8B-B14F-4D97-AF65-F5344CB8AC3E}">
        <p14:creationId xmlns:p14="http://schemas.microsoft.com/office/powerpoint/2010/main" val="2610424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7"/>
          <p:cNvSpPr>
            <a:spLocks noGrp="1" noChangeArrowheads="1"/>
          </p:cNvSpPr>
          <p:nvPr>
            <p:ph type="sldNum" sz="quarter" idx="5"/>
          </p:nvPr>
        </p:nvSpPr>
        <p:spPr>
          <a:noFill/>
          <a:ln>
            <a:round/>
            <a:headEnd/>
            <a:tailEnd/>
          </a:ln>
        </p:spPr>
        <p:txBody>
          <a:bodyPr/>
          <a:lstStyle/>
          <a:p>
            <a:pPr>
              <a:tabLst>
                <a:tab pos="684678" algn="l"/>
                <a:tab pos="1369355" algn="l"/>
                <a:tab pos="2054033" algn="l"/>
                <a:tab pos="2738711" algn="l"/>
              </a:tabLst>
            </a:pPr>
            <a:fld id="{3310538C-7C5B-40E6-B358-37BC488AE05B}" type="slidenum">
              <a:rPr lang="pt-BR" smtClean="0">
                <a:solidFill>
                  <a:srgbClr val="000000"/>
                </a:solidFill>
                <a:latin typeface="Times New Roman" pitchFamily="18" charset="0"/>
              </a:rPr>
              <a:pPr>
                <a:tabLst>
                  <a:tab pos="684678" algn="l"/>
                  <a:tab pos="1369355" algn="l"/>
                  <a:tab pos="2054033" algn="l"/>
                  <a:tab pos="2738711" algn="l"/>
                </a:tabLst>
              </a:pPr>
              <a:t>15</a:t>
            </a:fld>
            <a:endParaRPr lang="pt-BR" dirty="0" smtClean="0">
              <a:solidFill>
                <a:srgbClr val="000000"/>
              </a:solidFill>
              <a:latin typeface="Times New Roman" pitchFamily="18" charset="0"/>
            </a:endParaRPr>
          </a:p>
        </p:txBody>
      </p:sp>
      <p:sp>
        <p:nvSpPr>
          <p:cNvPr id="69635" name="Text Box 1"/>
          <p:cNvSpPr txBox="1">
            <a:spLocks noChangeArrowheads="1"/>
          </p:cNvSpPr>
          <p:nvPr/>
        </p:nvSpPr>
        <p:spPr bwMode="auto">
          <a:xfrm>
            <a:off x="954449" y="745155"/>
            <a:ext cx="4876978" cy="3707718"/>
          </a:xfrm>
          <a:prstGeom prst="rect">
            <a:avLst/>
          </a:prstGeom>
          <a:solidFill>
            <a:srgbClr val="FFFFFF"/>
          </a:solidFill>
          <a:ln w="9360">
            <a:solidFill>
              <a:srgbClr val="000000"/>
            </a:solidFill>
            <a:miter lim="800000"/>
            <a:headEnd/>
            <a:tailEnd/>
          </a:ln>
        </p:spPr>
        <p:txBody>
          <a:bodyPr wrap="none" lIns="86485" tIns="43243" rIns="86485" bIns="43243" anchor="ctr"/>
          <a:lstStyle/>
          <a:p>
            <a:endParaRPr lang="pt-BR" sz="1900" dirty="0"/>
          </a:p>
        </p:txBody>
      </p:sp>
      <p:sp>
        <p:nvSpPr>
          <p:cNvPr id="69636" name="Rectangle 2"/>
          <p:cNvSpPr>
            <a:spLocks noGrp="1" noChangeArrowheads="1"/>
          </p:cNvSpPr>
          <p:nvPr>
            <p:ph type="body"/>
          </p:nvPr>
        </p:nvSpPr>
        <p:spPr>
          <a:xfrm>
            <a:off x="678587" y="4713841"/>
            <a:ext cx="5424274" cy="4452872"/>
          </a:xfrm>
          <a:noFill/>
        </p:spPr>
        <p:txBody>
          <a:bodyPr wrap="none" anchor="ctr"/>
          <a:lstStyle/>
          <a:p>
            <a:endParaRPr lang="pt-BR" dirty="0" smtClean="0"/>
          </a:p>
        </p:txBody>
      </p:sp>
    </p:spTree>
    <p:extLst>
      <p:ext uri="{BB962C8B-B14F-4D97-AF65-F5344CB8AC3E}">
        <p14:creationId xmlns:p14="http://schemas.microsoft.com/office/powerpoint/2010/main" val="2330785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16</a:t>
            </a:fld>
            <a:endParaRPr lang="pt-BR" dirty="0"/>
          </a:p>
        </p:txBody>
      </p:sp>
    </p:spTree>
    <p:extLst>
      <p:ext uri="{BB962C8B-B14F-4D97-AF65-F5344CB8AC3E}">
        <p14:creationId xmlns:p14="http://schemas.microsoft.com/office/powerpoint/2010/main" val="3962211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 name="Shape 92"/>
          <p:cNvSpPr txBox="1">
            <a:spLocks noGrp="1"/>
          </p:cNvSpPr>
          <p:nvPr>
            <p:ph type="body" idx="1"/>
          </p:nvPr>
        </p:nvSpPr>
        <p:spPr>
          <a:xfrm>
            <a:off x="679769" y="4715153"/>
            <a:ext cx="5438139" cy="4466987"/>
          </a:xfrm>
          <a:prstGeom prst="rect">
            <a:avLst/>
          </a:prstGeom>
          <a:noFill/>
          <a:ln>
            <a:noFill/>
          </a:ln>
        </p:spPr>
        <p:txBody>
          <a:bodyPr lIns="95538" tIns="47756" rIns="95538" bIns="47756" anchor="t" anchorCtr="0">
            <a:noAutofit/>
          </a:bodyPr>
          <a:lstStyle/>
          <a:p>
            <a:pPr>
              <a:spcBef>
                <a:spcPts val="0"/>
              </a:spcBef>
              <a:buSzPct val="25000"/>
            </a:pPr>
            <a:endParaRPr sz="130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50442" y="9428583"/>
            <a:ext cx="2945658" cy="496332"/>
          </a:xfrm>
          <a:prstGeom prst="rect">
            <a:avLst/>
          </a:prstGeom>
          <a:noFill/>
          <a:ln>
            <a:noFill/>
          </a:ln>
        </p:spPr>
        <p:txBody>
          <a:bodyPr lIns="95538" tIns="47756" rIns="95538" bIns="47756" anchor="b" anchorCtr="0">
            <a:noAutofit/>
          </a:bodyPr>
          <a:lstStyle/>
          <a:p>
            <a:pPr>
              <a:spcBef>
                <a:spcPts val="0"/>
              </a:spcBef>
              <a:buSzPct val="25000"/>
            </a:pPr>
            <a:fld id="{00000000-1234-1234-1234-123412341234}" type="slidenum">
              <a:rPr lang="pt-BR" sz="1300">
                <a:solidFill>
                  <a:schemeClr val="dk1"/>
                </a:solidFill>
                <a:latin typeface="Calibri"/>
                <a:ea typeface="Calibri"/>
                <a:cs typeface="Calibri"/>
                <a:sym typeface="Calibri"/>
              </a:rPr>
              <a:pPr>
                <a:spcBef>
                  <a:spcPts val="0"/>
                </a:spcBef>
                <a:buSzPct val="25000"/>
              </a:pPr>
              <a:t>17</a:t>
            </a:fld>
            <a:endParaRPr lang="pt-BR" sz="1300" dirty="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
        <p:nvSpPr>
          <p:cNvPr id="4" name="Espaço Reservado para Número de Slide 3"/>
          <p:cNvSpPr>
            <a:spLocks noGrp="1"/>
          </p:cNvSpPr>
          <p:nvPr>
            <p:ph type="sldNum" sz="quarter" idx="5"/>
          </p:nvPr>
        </p:nvSpPr>
        <p:spPr/>
        <p:txBody>
          <a:bodyPr/>
          <a:lstStyle/>
          <a:p>
            <a:pPr>
              <a:defRPr/>
            </a:pPr>
            <a:fld id="{43626C5F-1E4F-4565-A9A7-076CEDC1E5DE}" type="slidenum">
              <a:rPr lang="pt-BR" smtClean="0"/>
              <a:pPr>
                <a:defRPr/>
              </a:pPr>
              <a:t>18</a:t>
            </a:fld>
            <a:endParaRPr lang="pt-BR"/>
          </a:p>
        </p:txBody>
      </p:sp>
    </p:spTree>
    <p:extLst>
      <p:ext uri="{BB962C8B-B14F-4D97-AF65-F5344CB8AC3E}">
        <p14:creationId xmlns:p14="http://schemas.microsoft.com/office/powerpoint/2010/main" val="365680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505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5239EA2F-7F91-47FB-B77F-842A57D925BB}" type="slidenum">
              <a:rPr lang="pt-BR" smtClean="0"/>
              <a:pPr>
                <a:defRPr/>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2</a:t>
            </a:fld>
            <a:endParaRPr lang="pt-BR" dirty="0"/>
          </a:p>
        </p:txBody>
      </p:sp>
    </p:spTree>
    <p:extLst>
      <p:ext uri="{BB962C8B-B14F-4D97-AF65-F5344CB8AC3E}">
        <p14:creationId xmlns:p14="http://schemas.microsoft.com/office/powerpoint/2010/main" val="291709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
        <p:nvSpPr>
          <p:cNvPr id="4" name="Espaço Reservado para Número de Slide 3"/>
          <p:cNvSpPr>
            <a:spLocks noGrp="1"/>
          </p:cNvSpPr>
          <p:nvPr>
            <p:ph type="sldNum" sz="quarter" idx="5"/>
          </p:nvPr>
        </p:nvSpPr>
        <p:spPr/>
        <p:txBody>
          <a:bodyPr/>
          <a:lstStyle/>
          <a:p>
            <a:pPr>
              <a:defRPr/>
            </a:pPr>
            <a:fld id="{43626C5F-1E4F-4565-A9A7-076CEDC1E5DE}" type="slidenum">
              <a:rPr lang="pt-BR" smtClean="0"/>
              <a:pPr>
                <a:defRPr/>
              </a:pPr>
              <a:t>20</a:t>
            </a:fld>
            <a:endParaRPr lang="pt-BR"/>
          </a:p>
        </p:txBody>
      </p:sp>
    </p:spTree>
    <p:extLst>
      <p:ext uri="{BB962C8B-B14F-4D97-AF65-F5344CB8AC3E}">
        <p14:creationId xmlns:p14="http://schemas.microsoft.com/office/powerpoint/2010/main" val="1870935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26C5F-1E4F-4565-A9A7-076CEDC1E5D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989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686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dirty="0" smtClean="0"/>
          </a:p>
        </p:txBody>
      </p:sp>
      <p:sp>
        <p:nvSpPr>
          <p:cNvPr id="4" name="Espaço Reservado para Número de Slide 3"/>
          <p:cNvSpPr>
            <a:spLocks noGrp="1"/>
          </p:cNvSpPr>
          <p:nvPr>
            <p:ph type="sldNum" sz="quarter" idx="5"/>
          </p:nvPr>
        </p:nvSpPr>
        <p:spPr/>
        <p:txBody>
          <a:bodyPr/>
          <a:lstStyle/>
          <a:p>
            <a:pPr>
              <a:defRPr/>
            </a:pPr>
            <a:fld id="{43626C5F-1E4F-4565-A9A7-076CEDC1E5DE}" type="slidenum">
              <a:rPr lang="pt-BR" smtClean="0"/>
              <a:pPr>
                <a:defRPr/>
              </a:pPr>
              <a:t>22</a:t>
            </a:fld>
            <a:endParaRPr lang="pt-BR"/>
          </a:p>
        </p:txBody>
      </p:sp>
    </p:spTree>
    <p:extLst>
      <p:ext uri="{BB962C8B-B14F-4D97-AF65-F5344CB8AC3E}">
        <p14:creationId xmlns:p14="http://schemas.microsoft.com/office/powerpoint/2010/main" val="2719325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891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594D1457-8E58-469D-AFA4-F2853F2ABBC2}" type="slidenum">
              <a:rPr lang="pt-BR" smtClean="0"/>
              <a:pPr>
                <a:defRPr/>
              </a:pPr>
              <a:t>23</a:t>
            </a:fld>
            <a:endParaRPr lang="pt-BR"/>
          </a:p>
        </p:txBody>
      </p:sp>
    </p:spTree>
    <p:extLst>
      <p:ext uri="{BB962C8B-B14F-4D97-AF65-F5344CB8AC3E}">
        <p14:creationId xmlns:p14="http://schemas.microsoft.com/office/powerpoint/2010/main" val="227777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522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5353FF2A-B260-49C4-A854-83A55BF7F448}" type="slidenum">
              <a:rPr lang="pt-BR" smtClean="0"/>
              <a:pPr>
                <a:defRPr/>
              </a:pPr>
              <a:t>24</a:t>
            </a:fld>
            <a:endParaRPr lang="pt-BR"/>
          </a:p>
        </p:txBody>
      </p:sp>
    </p:spTree>
    <p:extLst>
      <p:ext uri="{BB962C8B-B14F-4D97-AF65-F5344CB8AC3E}">
        <p14:creationId xmlns:p14="http://schemas.microsoft.com/office/powerpoint/2010/main" val="1673737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33B88E3A-131E-4608-BCD5-DE8F5E1CAA46}" type="slidenum">
              <a:rPr lang="pt-BR" smtClean="0"/>
              <a:pPr>
                <a:defRPr/>
              </a:pPr>
              <a:t>25</a:t>
            </a:fld>
            <a:endParaRPr lang="pt-BR"/>
          </a:p>
        </p:txBody>
      </p:sp>
    </p:spTree>
    <p:extLst>
      <p:ext uri="{BB962C8B-B14F-4D97-AF65-F5344CB8AC3E}">
        <p14:creationId xmlns:p14="http://schemas.microsoft.com/office/powerpoint/2010/main" val="179486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710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3808957A-A69F-4A9C-AE88-40E47E01913E}" type="slidenum">
              <a:rPr lang="pt-BR" smtClean="0"/>
              <a:pPr>
                <a:defRPr/>
              </a:pPr>
              <a:t>26</a:t>
            </a:fld>
            <a:endParaRPr lang="pt-BR"/>
          </a:p>
        </p:txBody>
      </p:sp>
    </p:spTree>
    <p:extLst>
      <p:ext uri="{BB962C8B-B14F-4D97-AF65-F5344CB8AC3E}">
        <p14:creationId xmlns:p14="http://schemas.microsoft.com/office/powerpoint/2010/main" val="1029130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81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52D8687A-5B01-4D81-A98B-73C1F5AA67B6}" type="slidenum">
              <a:rPr lang="pt-BR" smtClean="0"/>
              <a:pPr>
                <a:defRPr/>
              </a:pPr>
              <a:t>27</a:t>
            </a:fld>
            <a:endParaRPr lang="pt-BR"/>
          </a:p>
        </p:txBody>
      </p:sp>
    </p:spTree>
    <p:extLst>
      <p:ext uri="{BB962C8B-B14F-4D97-AF65-F5344CB8AC3E}">
        <p14:creationId xmlns:p14="http://schemas.microsoft.com/office/powerpoint/2010/main" val="1653521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28</a:t>
            </a:fld>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 name="Shape 92"/>
          <p:cNvSpPr txBox="1">
            <a:spLocks noGrp="1"/>
          </p:cNvSpPr>
          <p:nvPr>
            <p:ph type="body" idx="1"/>
          </p:nvPr>
        </p:nvSpPr>
        <p:spPr>
          <a:xfrm>
            <a:off x="679769" y="4715153"/>
            <a:ext cx="5438139" cy="4466987"/>
          </a:xfrm>
          <a:prstGeom prst="rect">
            <a:avLst/>
          </a:prstGeom>
          <a:noFill/>
          <a:ln>
            <a:noFill/>
          </a:ln>
        </p:spPr>
        <p:txBody>
          <a:bodyPr lIns="95538" tIns="47756" rIns="95538" bIns="47756" anchor="t" anchorCtr="0">
            <a:noAutofit/>
          </a:bodyPr>
          <a:lstStyle/>
          <a:p>
            <a:pPr>
              <a:spcBef>
                <a:spcPts val="0"/>
              </a:spcBef>
              <a:buSzPct val="25000"/>
            </a:pPr>
            <a:endParaRPr sz="130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50442" y="9428583"/>
            <a:ext cx="2945658" cy="496332"/>
          </a:xfrm>
          <a:prstGeom prst="rect">
            <a:avLst/>
          </a:prstGeom>
          <a:noFill/>
          <a:ln>
            <a:noFill/>
          </a:ln>
        </p:spPr>
        <p:txBody>
          <a:bodyPr lIns="95538" tIns="47756" rIns="95538" bIns="47756" anchor="b" anchorCtr="0">
            <a:noAutofit/>
          </a:bodyPr>
          <a:lstStyle/>
          <a:p>
            <a:pPr>
              <a:spcBef>
                <a:spcPts val="0"/>
              </a:spcBef>
              <a:buSzPct val="25000"/>
            </a:pPr>
            <a:fld id="{00000000-1234-1234-1234-123412341234}" type="slidenum">
              <a:rPr lang="pt-BR" sz="1300">
                <a:solidFill>
                  <a:schemeClr val="dk1"/>
                </a:solidFill>
                <a:latin typeface="Calibri"/>
                <a:ea typeface="Calibri"/>
                <a:cs typeface="Calibri"/>
                <a:sym typeface="Calibri"/>
              </a:rPr>
              <a:pPr>
                <a:spcBef>
                  <a:spcPts val="0"/>
                </a:spcBef>
                <a:buSzPct val="25000"/>
              </a:pPr>
              <a:t>29</a:t>
            </a:fld>
            <a:endParaRPr lang="pt-BR" sz="1300"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3</a:t>
            </a:fld>
            <a:endParaRPr lang="pt-BR" dirty="0"/>
          </a:p>
        </p:txBody>
      </p:sp>
    </p:spTree>
    <p:extLst>
      <p:ext uri="{BB962C8B-B14F-4D97-AF65-F5344CB8AC3E}">
        <p14:creationId xmlns:p14="http://schemas.microsoft.com/office/powerpoint/2010/main" val="3125186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5222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991D076B-B5A8-4E9B-AC7B-26E3BAF807A7}" type="slidenum">
              <a:rPr lang="pt-BR" smtClean="0"/>
              <a:pPr>
                <a:defRPr/>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 name="Shape 92"/>
          <p:cNvSpPr txBox="1">
            <a:spLocks noGrp="1"/>
          </p:cNvSpPr>
          <p:nvPr>
            <p:ph type="body" idx="1"/>
          </p:nvPr>
        </p:nvSpPr>
        <p:spPr>
          <a:xfrm>
            <a:off x="679769" y="4715153"/>
            <a:ext cx="5438139" cy="4466987"/>
          </a:xfrm>
          <a:prstGeom prst="rect">
            <a:avLst/>
          </a:prstGeom>
          <a:noFill/>
          <a:ln>
            <a:noFill/>
          </a:ln>
        </p:spPr>
        <p:txBody>
          <a:bodyPr lIns="95538" tIns="47756" rIns="95538" bIns="47756" anchor="t" anchorCtr="0">
            <a:noAutofit/>
          </a:bodyPr>
          <a:lstStyle/>
          <a:p>
            <a:pPr>
              <a:spcBef>
                <a:spcPts val="0"/>
              </a:spcBef>
              <a:buSzPct val="25000"/>
            </a:pPr>
            <a:endParaRPr sz="130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50442" y="9428583"/>
            <a:ext cx="2945658" cy="496332"/>
          </a:xfrm>
          <a:prstGeom prst="rect">
            <a:avLst/>
          </a:prstGeom>
          <a:noFill/>
          <a:ln>
            <a:noFill/>
          </a:ln>
        </p:spPr>
        <p:txBody>
          <a:bodyPr lIns="95538" tIns="47756" rIns="95538" bIns="47756" anchor="b" anchorCtr="0">
            <a:noAutofit/>
          </a:bodyPr>
          <a:lstStyle/>
          <a:p>
            <a:pPr>
              <a:spcBef>
                <a:spcPts val="0"/>
              </a:spcBef>
              <a:buSzPct val="25000"/>
            </a:pPr>
            <a:fld id="{00000000-1234-1234-1234-123412341234}" type="slidenum">
              <a:rPr lang="pt-BR" sz="1300">
                <a:solidFill>
                  <a:schemeClr val="dk1"/>
                </a:solidFill>
                <a:latin typeface="Calibri"/>
                <a:ea typeface="Calibri"/>
                <a:cs typeface="Calibri"/>
                <a:sym typeface="Calibri"/>
              </a:rPr>
              <a:pPr>
                <a:spcBef>
                  <a:spcPts val="0"/>
                </a:spcBef>
                <a:buSzPct val="25000"/>
              </a:pPr>
              <a:t>31</a:t>
            </a:fld>
            <a:endParaRPr lang="pt-BR" sz="1300" dirty="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 name="Shape 92"/>
          <p:cNvSpPr txBox="1">
            <a:spLocks noGrp="1"/>
          </p:cNvSpPr>
          <p:nvPr>
            <p:ph type="body" idx="1"/>
          </p:nvPr>
        </p:nvSpPr>
        <p:spPr>
          <a:xfrm>
            <a:off x="679769" y="4715153"/>
            <a:ext cx="5438139" cy="4466987"/>
          </a:xfrm>
          <a:prstGeom prst="rect">
            <a:avLst/>
          </a:prstGeom>
          <a:noFill/>
          <a:ln>
            <a:noFill/>
          </a:ln>
        </p:spPr>
        <p:txBody>
          <a:bodyPr lIns="95538" tIns="47756" rIns="95538" bIns="47756" anchor="t" anchorCtr="0">
            <a:noAutofit/>
          </a:bodyPr>
          <a:lstStyle/>
          <a:p>
            <a:pPr>
              <a:spcBef>
                <a:spcPts val="0"/>
              </a:spcBef>
              <a:buSzPct val="25000"/>
            </a:pPr>
            <a:endParaRPr sz="130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50442" y="9428583"/>
            <a:ext cx="2945658" cy="496332"/>
          </a:xfrm>
          <a:prstGeom prst="rect">
            <a:avLst/>
          </a:prstGeom>
          <a:noFill/>
          <a:ln>
            <a:noFill/>
          </a:ln>
        </p:spPr>
        <p:txBody>
          <a:bodyPr lIns="95538" tIns="47756" rIns="95538" bIns="47756" anchor="b" anchorCtr="0">
            <a:noAutofit/>
          </a:bodyPr>
          <a:lstStyle/>
          <a:p>
            <a:pPr>
              <a:spcBef>
                <a:spcPts val="0"/>
              </a:spcBef>
              <a:buSzPct val="25000"/>
            </a:pPr>
            <a:fld id="{00000000-1234-1234-1234-123412341234}" type="slidenum">
              <a:rPr lang="pt-BR" sz="1300">
                <a:solidFill>
                  <a:schemeClr val="dk1"/>
                </a:solidFill>
                <a:latin typeface="Calibri"/>
                <a:ea typeface="Calibri"/>
                <a:cs typeface="Calibri"/>
                <a:sym typeface="Calibri"/>
              </a:rPr>
              <a:pPr>
                <a:spcBef>
                  <a:spcPts val="0"/>
                </a:spcBef>
                <a:buSzPct val="25000"/>
              </a:pPr>
              <a:t>32</a:t>
            </a:fld>
            <a:endParaRPr lang="pt-BR" sz="1300" dirty="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 name="Shape 92"/>
          <p:cNvSpPr txBox="1">
            <a:spLocks noGrp="1"/>
          </p:cNvSpPr>
          <p:nvPr>
            <p:ph type="body" idx="1"/>
          </p:nvPr>
        </p:nvSpPr>
        <p:spPr>
          <a:xfrm>
            <a:off x="679769" y="4715153"/>
            <a:ext cx="5438139" cy="4466987"/>
          </a:xfrm>
          <a:prstGeom prst="rect">
            <a:avLst/>
          </a:prstGeom>
          <a:noFill/>
          <a:ln>
            <a:noFill/>
          </a:ln>
        </p:spPr>
        <p:txBody>
          <a:bodyPr lIns="95538" tIns="47756" rIns="95538" bIns="47756" anchor="t" anchorCtr="0">
            <a:noAutofit/>
          </a:bodyPr>
          <a:lstStyle/>
          <a:p>
            <a:pPr>
              <a:spcBef>
                <a:spcPts val="0"/>
              </a:spcBef>
              <a:buSzPct val="25000"/>
            </a:pPr>
            <a:endParaRPr sz="130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50442" y="9428583"/>
            <a:ext cx="2945658" cy="496332"/>
          </a:xfrm>
          <a:prstGeom prst="rect">
            <a:avLst/>
          </a:prstGeom>
          <a:noFill/>
          <a:ln>
            <a:noFill/>
          </a:ln>
        </p:spPr>
        <p:txBody>
          <a:bodyPr lIns="95538" tIns="47756" rIns="95538" bIns="47756" anchor="b" anchorCtr="0">
            <a:noAutofit/>
          </a:bodyPr>
          <a:lstStyle/>
          <a:p>
            <a:pPr>
              <a:spcBef>
                <a:spcPts val="0"/>
              </a:spcBef>
              <a:buSzPct val="25000"/>
            </a:pPr>
            <a:fld id="{00000000-1234-1234-1234-123412341234}" type="slidenum">
              <a:rPr lang="pt-BR" sz="1300">
                <a:solidFill>
                  <a:schemeClr val="dk1"/>
                </a:solidFill>
                <a:latin typeface="Calibri"/>
                <a:ea typeface="Calibri"/>
                <a:cs typeface="Calibri"/>
                <a:sym typeface="Calibri"/>
              </a:rPr>
              <a:pPr>
                <a:spcBef>
                  <a:spcPts val="0"/>
                </a:spcBef>
                <a:buSzPct val="25000"/>
              </a:pPr>
              <a:t>33</a:t>
            </a:fld>
            <a:endParaRPr lang="pt-BR" sz="1300" dirty="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915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8F6EDD85-48F4-4CA9-B540-2C03CD7B0A5E}" type="slidenum">
              <a:rPr lang="pt-BR" smtClean="0"/>
              <a:pPr>
                <a:defRPr/>
              </a:pPr>
              <a:t>34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5120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07465B19-7173-4FE3-A48D-887396FE8312}" type="slidenum">
              <a:rPr lang="pt-BR" smtClean="0"/>
              <a:pPr>
                <a:defRPr/>
              </a:pPr>
              <a:t>35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5120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4" name="Espaço Reservado para Número de Slide 3"/>
          <p:cNvSpPr>
            <a:spLocks noGrp="1"/>
          </p:cNvSpPr>
          <p:nvPr>
            <p:ph type="sldNum" sz="quarter" idx="5"/>
          </p:nvPr>
        </p:nvSpPr>
        <p:spPr/>
        <p:txBody>
          <a:bodyPr/>
          <a:lstStyle/>
          <a:p>
            <a:pPr>
              <a:defRPr/>
            </a:pPr>
            <a:fld id="{07465B19-7173-4FE3-A48D-887396FE8312}" type="slidenum">
              <a:rPr lang="pt-BR" smtClean="0"/>
              <a:pPr>
                <a:defRPr/>
              </a:pPr>
              <a:t>36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dirty="0"/>
          </a:p>
        </p:txBody>
      </p:sp>
      <p:sp>
        <p:nvSpPr>
          <p:cNvPr id="308" name="Shape 308"/>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pPr>
            <a:fld id="{00000000-1234-1234-1234-123412341234}" type="slidenum">
              <a:rPr lang="pt-BR"/>
              <a:pPr>
                <a:spcBef>
                  <a:spcPts val="0"/>
                </a:spcBef>
              </a:pPr>
              <a:t>37</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79769" y="4715153"/>
            <a:ext cx="5438139" cy="4466987"/>
          </a:xfrm>
          <a:prstGeom prst="rect">
            <a:avLst/>
          </a:prstGeom>
        </p:spPr>
        <p:txBody>
          <a:bodyPr lIns="95538" tIns="95538" rIns="95538" bIns="95538" anchor="t" anchorCtr="0">
            <a:noAutofit/>
          </a:bodyPr>
          <a:lstStyle/>
          <a:p>
            <a:pPr>
              <a:spcBef>
                <a:spcPts val="0"/>
              </a:spcBef>
            </a:pPr>
            <a:endParaRPr/>
          </a:p>
        </p:txBody>
      </p:sp>
      <p:sp>
        <p:nvSpPr>
          <p:cNvPr id="199" name="Shape 199"/>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33B88E3A-131E-4608-BCD5-DE8F5E1CAA46}" type="slidenum">
              <a:rPr lang="pt-BR" smtClean="0"/>
              <a:pPr>
                <a:defRPr/>
              </a:pPr>
              <a:t>39</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4</a:t>
            </a:fld>
            <a:endParaRPr lang="pt-BR" dirty="0"/>
          </a:p>
        </p:txBody>
      </p:sp>
    </p:spTree>
    <p:extLst>
      <p:ext uri="{BB962C8B-B14F-4D97-AF65-F5344CB8AC3E}">
        <p14:creationId xmlns:p14="http://schemas.microsoft.com/office/powerpoint/2010/main" val="229613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5</a:t>
            </a:fld>
            <a:endParaRPr lang="pt-BR" dirty="0"/>
          </a:p>
        </p:txBody>
      </p:sp>
    </p:spTree>
    <p:extLst>
      <p:ext uri="{BB962C8B-B14F-4D97-AF65-F5344CB8AC3E}">
        <p14:creationId xmlns:p14="http://schemas.microsoft.com/office/powerpoint/2010/main" val="29138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6</a:t>
            </a:fld>
            <a:endParaRPr lang="pt-BR" dirty="0"/>
          </a:p>
        </p:txBody>
      </p:sp>
    </p:spTree>
    <p:extLst>
      <p:ext uri="{BB962C8B-B14F-4D97-AF65-F5344CB8AC3E}">
        <p14:creationId xmlns:p14="http://schemas.microsoft.com/office/powerpoint/2010/main" val="78138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dirty="0"/>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7</a:t>
            </a:fld>
            <a:endParaRPr lang="pt-BR" dirty="0"/>
          </a:p>
        </p:txBody>
      </p:sp>
    </p:spTree>
    <p:extLst>
      <p:ext uri="{BB962C8B-B14F-4D97-AF65-F5344CB8AC3E}">
        <p14:creationId xmlns:p14="http://schemas.microsoft.com/office/powerpoint/2010/main" val="131615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8</a:t>
            </a:fld>
            <a:endParaRPr lang="pt-BR" dirty="0"/>
          </a:p>
        </p:txBody>
      </p:sp>
    </p:spTree>
    <p:extLst>
      <p:ext uri="{BB962C8B-B14F-4D97-AF65-F5344CB8AC3E}">
        <p14:creationId xmlns:p14="http://schemas.microsoft.com/office/powerpoint/2010/main" val="30822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79768" y="4777195"/>
            <a:ext cx="5438140" cy="3908777"/>
          </a:xfrm>
          <a:prstGeom prst="rect">
            <a:avLst/>
          </a:prstGeom>
        </p:spPr>
        <p:txBody>
          <a:bodyPr lIns="95538" tIns="95538" rIns="95538" bIns="95538" anchor="t" anchorCtr="0">
            <a:noAutofit/>
          </a:bodyPr>
          <a:lstStyle/>
          <a:p>
            <a:pPr>
              <a:spcBef>
                <a:spcPts val="0"/>
              </a:spcBef>
            </a:pPr>
            <a:endParaRPr/>
          </a:p>
        </p:txBody>
      </p:sp>
      <p:sp>
        <p:nvSpPr>
          <p:cNvPr id="80" name="Shape 80"/>
          <p:cNvSpPr txBox="1">
            <a:spLocks noGrp="1"/>
          </p:cNvSpPr>
          <p:nvPr>
            <p:ph type="sldNum" idx="12"/>
          </p:nvPr>
        </p:nvSpPr>
        <p:spPr>
          <a:xfrm>
            <a:off x="3850443" y="9428584"/>
            <a:ext cx="2945659" cy="497960"/>
          </a:xfrm>
          <a:prstGeom prst="rect">
            <a:avLst/>
          </a:prstGeom>
        </p:spPr>
        <p:txBody>
          <a:bodyPr lIns="95538" tIns="47756" rIns="95538" bIns="47756" anchor="b" anchorCtr="0">
            <a:noAutofit/>
          </a:bodyPr>
          <a:lstStyle/>
          <a:p>
            <a:pPr>
              <a:spcBef>
                <a:spcPts val="0"/>
              </a:spcBef>
              <a:buClr>
                <a:srgbClr val="000000"/>
              </a:buClr>
              <a:buSzPct val="25000"/>
            </a:pPr>
            <a:fld id="{00000000-1234-1234-1234-123412341234}" type="slidenum">
              <a:rPr lang="pt-BR"/>
              <a:pPr>
                <a:spcBef>
                  <a:spcPts val="0"/>
                </a:spcBef>
                <a:buClr>
                  <a:srgbClr val="000000"/>
                </a:buClr>
                <a:buSzPct val="25000"/>
              </a:pPr>
              <a:t>9</a:t>
            </a:fld>
            <a:endParaRPr lang="pt-BR" dirty="0"/>
          </a:p>
        </p:txBody>
      </p:sp>
    </p:spTree>
    <p:extLst>
      <p:ext uri="{BB962C8B-B14F-4D97-AF65-F5344CB8AC3E}">
        <p14:creationId xmlns:p14="http://schemas.microsoft.com/office/powerpoint/2010/main" val="2263745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1"/>
            <a:ext cx="4044462"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2338" y="1600201"/>
            <a:ext cx="4044462"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8" y="6217622"/>
            <a:ext cx="548775"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abeçalho da Se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23082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abeçalho da Seção">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40230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abeçalho da Seção">
    <p:spTree>
      <p:nvGrpSpPr>
        <p:cNvPr id="1" name=""/>
        <p:cNvGrpSpPr/>
        <p:nvPr/>
      </p:nvGrpSpPr>
      <p:grpSpPr>
        <a:xfrm>
          <a:off x="0" y="0"/>
          <a:ext cx="0" cy="0"/>
          <a:chOff x="0" y="0"/>
          <a:chExt cx="0" cy="0"/>
        </a:xfrm>
      </p:grpSpPr>
      <p:sp>
        <p:nvSpPr>
          <p:cNvPr id="3" name="Rectangle 59"/>
          <p:cNvSpPr>
            <a:spLocks noChangeArrowheads="1"/>
          </p:cNvSpPr>
          <p:nvPr userDrawn="1"/>
        </p:nvSpPr>
        <p:spPr bwMode="auto">
          <a:xfrm>
            <a:off x="-32" y="621508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0" name="Rectangle 59"/>
          <p:cNvSpPr>
            <a:spLocks noChangeArrowheads="1"/>
          </p:cNvSpPr>
          <p:nvPr userDrawn="1"/>
        </p:nvSpPr>
        <p:spPr bwMode="auto">
          <a:xfrm>
            <a:off x="1" y="695306"/>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Tree>
    <p:extLst>
      <p:ext uri="{BB962C8B-B14F-4D97-AF65-F5344CB8AC3E}">
        <p14:creationId xmlns:p14="http://schemas.microsoft.com/office/powerpoint/2010/main" val="18182271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15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DC1FD4-DA97-4BE0-842C-91CF976B8799}" type="datetimeFigureOut">
              <a:rPr kumimoji="0" lang="pt-B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20/06/2017</a:t>
            </a:fld>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37287F-9E01-4C58-A135-6138A2C5B5B2}" type="slidenum">
              <a:rPr kumimoji="0" lang="pt-B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09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DC1FD4-DA97-4BE0-842C-91CF976B8799}" type="datetimeFigureOut">
              <a:rPr kumimoji="0" lang="pt-B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20/06/2017</a:t>
            </a:fld>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37287F-9E01-4C58-A135-6138A2C5B5B2}" type="slidenum">
              <a:rPr kumimoji="0" lang="pt-B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410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1"/>
            <a:ext cx="4044462"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2338" y="1600201"/>
            <a:ext cx="4044462"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692131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8DC1FD4-DA97-4BE0-842C-91CF976B8799}" type="datetimeFigureOut">
              <a:rPr lang="pt-BR" smtClean="0"/>
              <a:pPr/>
              <a:t>20/06/2017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7637287F-9E01-4C58-A135-6138A2C5B5B2}"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wmf"/><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m 6" descr="ondas.wmf"/>
          <p:cNvPicPr>
            <a:picLocks noChangeAspect="1"/>
          </p:cNvPicPr>
          <p:nvPr userDrawn="1"/>
        </p:nvPicPr>
        <p:blipFill>
          <a:blip r:embed="rId17" cstate="screen"/>
          <a:stretch>
            <a:fillRect/>
          </a:stretch>
        </p:blipFill>
        <p:spPr>
          <a:xfrm>
            <a:off x="0" y="5000636"/>
            <a:ext cx="9144000" cy="1857364"/>
          </a:xfrm>
          <a:prstGeom prst="rect">
            <a:avLst/>
          </a:prstGeom>
        </p:spPr>
      </p:pic>
      <p:sp>
        <p:nvSpPr>
          <p:cNvPr id="9" name="CaixaDeTexto 8"/>
          <p:cNvSpPr txBox="1"/>
          <p:nvPr userDrawn="1"/>
        </p:nvSpPr>
        <p:spPr>
          <a:xfrm>
            <a:off x="6988155" y="6172200"/>
            <a:ext cx="1774845" cy="461665"/>
          </a:xfrm>
          <a:prstGeom prst="rect">
            <a:avLst/>
          </a:prstGeom>
          <a:noFill/>
        </p:spPr>
        <p:txBody>
          <a:bodyPr wrap="square" rtlCol="0">
            <a:spAutoFit/>
          </a:bodyPr>
          <a:lstStyle/>
          <a:p>
            <a:pPr algn="r"/>
            <a:r>
              <a:rPr lang="pt-BR" sz="800" dirty="0" smtClean="0">
                <a:solidFill>
                  <a:schemeClr val="accent1"/>
                </a:solidFill>
                <a:latin typeface="Futura Md BT" pitchFamily="34" charset="0"/>
              </a:rPr>
              <a:t>www.funasa.gov.br</a:t>
            </a:r>
          </a:p>
          <a:p>
            <a:pPr algn="r"/>
            <a:r>
              <a:rPr lang="pt-BR" sz="800" dirty="0" smtClean="0">
                <a:solidFill>
                  <a:schemeClr val="accent1"/>
                </a:solidFill>
                <a:latin typeface="Futura Md BT" pitchFamily="34" charset="0"/>
              </a:rPr>
              <a:t>www.facebook.com/funasa.oficial</a:t>
            </a:r>
          </a:p>
          <a:p>
            <a:pPr algn="r"/>
            <a:r>
              <a:rPr lang="pt-BR" sz="800" dirty="0" smtClean="0">
                <a:solidFill>
                  <a:schemeClr val="tx2">
                    <a:lumMod val="60000"/>
                    <a:lumOff val="40000"/>
                  </a:schemeClr>
                </a:solidFill>
                <a:latin typeface="Futura Md BT" pitchFamily="34" charset="0"/>
              </a:rPr>
              <a:t>twitter.com/</a:t>
            </a:r>
            <a:r>
              <a:rPr lang="pt-BR" sz="800" dirty="0" err="1" smtClean="0">
                <a:solidFill>
                  <a:schemeClr val="tx2">
                    <a:lumMod val="60000"/>
                    <a:lumOff val="40000"/>
                  </a:schemeClr>
                </a:solidFill>
                <a:latin typeface="Futura Md BT" pitchFamily="34" charset="0"/>
              </a:rPr>
              <a:t>funasa</a:t>
            </a:r>
            <a:endParaRPr lang="pt-BR" sz="800" dirty="0">
              <a:solidFill>
                <a:schemeClr val="tx2">
                  <a:lumMod val="60000"/>
                  <a:lumOff val="40000"/>
                </a:schemeClr>
              </a:solidFill>
              <a:latin typeface="Futura Md BT" pitchFamily="34" charset="0"/>
            </a:endParaRPr>
          </a:p>
        </p:txBody>
      </p:sp>
      <p:pic>
        <p:nvPicPr>
          <p:cNvPr id="6" name="Picture 5" descr="nOVAaSSINATURA01.tif"/>
          <p:cNvPicPr>
            <a:picLocks noChangeAspect="1"/>
          </p:cNvPicPr>
          <p:nvPr userDrawn="1"/>
        </p:nvPicPr>
        <p:blipFill>
          <a:blip r:embed="rId18" cstate="screen">
            <a:clrChange>
              <a:clrFrom>
                <a:srgbClr val="FFFFFE"/>
              </a:clrFrom>
              <a:clrTo>
                <a:srgbClr val="FFFFFE">
                  <a:alpha val="0"/>
                </a:srgbClr>
              </a:clrTo>
            </a:clrChange>
          </a:blip>
          <a:stretch>
            <a:fillRect/>
          </a:stretch>
        </p:blipFill>
        <p:spPr>
          <a:xfrm>
            <a:off x="1098187" y="6040765"/>
            <a:ext cx="3545251" cy="579763"/>
          </a:xfrm>
          <a:prstGeom prst="rect">
            <a:avLst/>
          </a:prstGeom>
        </p:spPr>
      </p:pic>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5" r:id="rId7"/>
    <p:sldLayoutId id="2147484026" r:id="rId8"/>
    <p:sldLayoutId id="2147484027" r:id="rId9"/>
    <p:sldLayoutId id="2147484028" r:id="rId10"/>
    <p:sldLayoutId id="2147484029" r:id="rId11"/>
    <p:sldLayoutId id="2147484031" r:id="rId12"/>
    <p:sldLayoutId id="2147484036" r:id="rId13"/>
    <p:sldLayoutId id="2147484037" r:id="rId14"/>
    <p:sldLayoutId id="214748403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ondas.wmf"/>
          <p:cNvPicPr>
            <a:picLocks noChangeAspect="1"/>
          </p:cNvPicPr>
          <p:nvPr userDrawn="1"/>
        </p:nvPicPr>
        <p:blipFill>
          <a:blip r:embed="rId6" cstate="print"/>
          <a:stretch>
            <a:fillRect/>
          </a:stretch>
        </p:blipFill>
        <p:spPr>
          <a:xfrm>
            <a:off x="0" y="5000636"/>
            <a:ext cx="9144000" cy="1857364"/>
          </a:xfrm>
          <a:prstGeom prst="rect">
            <a:avLst/>
          </a:prstGeom>
        </p:spPr>
      </p:pic>
      <p:sp>
        <p:nvSpPr>
          <p:cNvPr id="9" name="CaixaDeTexto 8"/>
          <p:cNvSpPr txBox="1"/>
          <p:nvPr userDrawn="1"/>
        </p:nvSpPr>
        <p:spPr>
          <a:xfrm>
            <a:off x="6988155" y="6172200"/>
            <a:ext cx="177484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smtClean="0">
                <a:ln>
                  <a:noFill/>
                </a:ln>
                <a:solidFill>
                  <a:srgbClr val="4F81BD"/>
                </a:solidFill>
                <a:effectLst/>
                <a:uLnTx/>
                <a:uFillTx/>
                <a:latin typeface="Futura Md BT" pitchFamily="34" charset="0"/>
                <a:ea typeface="+mn-ea"/>
                <a:cs typeface="+mn-cs"/>
              </a:rPr>
              <a:t>www.funasa.gov.br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smtClean="0">
                <a:ln>
                  <a:noFill/>
                </a:ln>
                <a:solidFill>
                  <a:srgbClr val="4F81BD"/>
                </a:solidFill>
                <a:effectLst/>
                <a:uLnTx/>
                <a:uFillTx/>
                <a:latin typeface="Futura Md BT" pitchFamily="34" charset="0"/>
                <a:ea typeface="+mn-ea"/>
                <a:cs typeface="+mn-cs"/>
              </a:rPr>
              <a:t>www.facebook.com/funasa.oficial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smtClean="0">
                <a:ln>
                  <a:noFill/>
                </a:ln>
                <a:solidFill>
                  <a:srgbClr val="1F497D">
                    <a:lumMod val="60000"/>
                    <a:lumOff val="40000"/>
                  </a:srgbClr>
                </a:solidFill>
                <a:effectLst/>
                <a:uLnTx/>
                <a:uFillTx/>
                <a:latin typeface="Futura Md BT" pitchFamily="34" charset="0"/>
                <a:ea typeface="+mn-ea"/>
                <a:cs typeface="+mn-cs"/>
              </a:rPr>
              <a:t>twitter.com/</a:t>
            </a:r>
            <a:r>
              <a:rPr kumimoji="0" lang="pt-BR" sz="800" b="0" i="0" u="none" strike="noStrike" kern="1200" cap="none" spc="0" normalizeH="0" baseline="0" noProof="0" dirty="0" err="1" smtClean="0">
                <a:ln>
                  <a:noFill/>
                </a:ln>
                <a:solidFill>
                  <a:srgbClr val="1F497D">
                    <a:lumMod val="60000"/>
                    <a:lumOff val="40000"/>
                  </a:srgbClr>
                </a:solidFill>
                <a:effectLst/>
                <a:uLnTx/>
                <a:uFillTx/>
                <a:latin typeface="Futura Md BT" pitchFamily="34" charset="0"/>
                <a:ea typeface="+mn-ea"/>
                <a:cs typeface="+mn-cs"/>
              </a:rPr>
              <a:t>funasa</a:t>
            </a:r>
            <a:endParaRPr kumimoji="0" lang="pt-BR" sz="800" b="0" i="0" u="none" strike="noStrike" kern="1200" cap="none" spc="0" normalizeH="0" baseline="0" noProof="0" dirty="0">
              <a:ln>
                <a:noFill/>
              </a:ln>
              <a:solidFill>
                <a:srgbClr val="1F497D">
                  <a:lumMod val="60000"/>
                  <a:lumOff val="40000"/>
                </a:srgbClr>
              </a:solidFill>
              <a:effectLst/>
              <a:uLnTx/>
              <a:uFillTx/>
              <a:latin typeface="Futura Md BT" pitchFamily="34" charset="0"/>
              <a:ea typeface="+mn-ea"/>
              <a:cs typeface="+mn-cs"/>
            </a:endParaRPr>
          </a:p>
        </p:txBody>
      </p:sp>
      <p:pic>
        <p:nvPicPr>
          <p:cNvPr id="6" name="Picture 5" descr="nOVAaSSINATURA01.tif"/>
          <p:cNvPicPr>
            <a:picLocks noChangeAspect="1"/>
          </p:cNvPicPr>
          <p:nvPr userDrawn="1"/>
        </p:nvPicPr>
        <p:blipFill>
          <a:blip r:embed="rId7" cstate="print"/>
          <a:stretch>
            <a:fillRect/>
          </a:stretch>
        </p:blipFill>
        <p:spPr>
          <a:xfrm>
            <a:off x="1072896" y="6096000"/>
            <a:ext cx="3727704" cy="609600"/>
          </a:xfrm>
          <a:prstGeom prst="rect">
            <a:avLst/>
          </a:prstGeom>
        </p:spPr>
      </p:pic>
    </p:spTree>
    <p:extLst>
      <p:ext uri="{BB962C8B-B14F-4D97-AF65-F5344CB8AC3E}">
        <p14:creationId xmlns:p14="http://schemas.microsoft.com/office/powerpoint/2010/main" val="125958528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nacoesunidas.org/pos2015/ods6/"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8.xml"/><Relationship Id="rId16"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4.jpeg"/><Relationship Id="rId9" Type="http://schemas.openxmlformats.org/officeDocument/2006/relationships/image" Target="../media/image26.jpeg"/><Relationship Id="rId1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21.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19.xml"/><Relationship Id="rId16"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4.jpeg"/><Relationship Id="rId9" Type="http://schemas.openxmlformats.org/officeDocument/2006/relationships/image" Target="../media/image39.jpeg"/><Relationship Id="rId1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4.jpeg"/><Relationship Id="rId3" Type="http://schemas.openxmlformats.org/officeDocument/2006/relationships/image" Target="../media/image47.jpeg"/><Relationship Id="rId21" Type="http://schemas.openxmlformats.org/officeDocument/2006/relationships/image" Target="../media/image4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notesSlide" Target="../notesSlides/notesSlide21.xml"/><Relationship Id="rId16" Type="http://schemas.openxmlformats.org/officeDocument/2006/relationships/image" Target="../media/image60.jpeg"/><Relationship Id="rId20" Type="http://schemas.openxmlformats.org/officeDocument/2006/relationships/image" Target="../media/image63.jpg"/><Relationship Id="rId1" Type="http://schemas.openxmlformats.org/officeDocument/2006/relationships/slideLayout" Target="../slideLayouts/slideLayout19.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5.jpg"/><Relationship Id="rId10" Type="http://schemas.openxmlformats.org/officeDocument/2006/relationships/image" Target="../media/image54.jpeg"/><Relationship Id="rId19" Type="http://schemas.openxmlformats.org/officeDocument/2006/relationships/image" Target="../media/image62.JP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4.jp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68.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1.png"/><Relationship Id="rId7"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70.jpeg"/><Relationship Id="rId11" Type="http://schemas.openxmlformats.org/officeDocument/2006/relationships/image" Target="../media/image75.jpg"/><Relationship Id="rId5" Type="http://schemas.openxmlformats.org/officeDocument/2006/relationships/image" Target="../media/image4.jpeg"/><Relationship Id="rId10" Type="http://schemas.openxmlformats.org/officeDocument/2006/relationships/image" Target="../media/image74.jpg"/><Relationship Id="rId4" Type="http://schemas.openxmlformats.org/officeDocument/2006/relationships/hyperlink" Target="http://pnsr.desa.ufmg.br/oficinas/" TargetMode="External"/><Relationship Id="rId9"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jpeg"/><Relationship Id="rId4" Type="http://schemas.openxmlformats.org/officeDocument/2006/relationships/hyperlink" Target="http://pnsr.desa.ufmg.br/pns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21.pn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www.funasa.gov.br/site/museu-da-funasa/galeria-dos-presidentes-da-funasa/"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gif"/><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83" name="Shape 83"/>
          <p:cNvSpPr txBox="1"/>
          <p:nvPr/>
        </p:nvSpPr>
        <p:spPr>
          <a:xfrm>
            <a:off x="107504" y="1405887"/>
            <a:ext cx="8856984" cy="3506162"/>
          </a:xfrm>
          <a:prstGeom prst="rect">
            <a:avLst/>
          </a:prstGeom>
          <a:noFill/>
          <a:ln>
            <a:noFill/>
          </a:ln>
        </p:spPr>
        <p:txBody>
          <a:bodyPr lIns="91425" tIns="91425" rIns="91425" bIns="91425" anchor="ctr" anchorCtr="0">
            <a:noAutofit/>
          </a:bodyPr>
          <a:lstStyle/>
          <a:p>
            <a:pPr lvl="0" algn="ctr">
              <a:spcBef>
                <a:spcPts val="0"/>
              </a:spcBef>
              <a:buClr>
                <a:srgbClr val="000000"/>
              </a:buClr>
              <a:buSzPct val="25000"/>
            </a:pPr>
            <a:endParaRPr lang="pt-BR" sz="2800" b="1" dirty="0" smtClean="0">
              <a:solidFill>
                <a:srgbClr val="0D2F8F"/>
              </a:solidFill>
              <a:latin typeface="+mj-lt"/>
            </a:endParaRPr>
          </a:p>
          <a:p>
            <a:pPr lvl="0" algn="ctr">
              <a:spcBef>
                <a:spcPts val="0"/>
              </a:spcBef>
              <a:buClr>
                <a:srgbClr val="000000"/>
              </a:buClr>
              <a:buSzPct val="25000"/>
            </a:pPr>
            <a:endParaRPr lang="pt-BR" sz="2800" b="1" dirty="0" smtClean="0">
              <a:solidFill>
                <a:srgbClr val="198139"/>
              </a:solidFill>
              <a:latin typeface="+mj-lt"/>
            </a:endParaRPr>
          </a:p>
          <a:p>
            <a:pPr lvl="0" algn="ctr">
              <a:spcBef>
                <a:spcPts val="0"/>
              </a:spcBef>
              <a:buClr>
                <a:srgbClr val="000000"/>
              </a:buClr>
              <a:buSzPct val="25000"/>
            </a:pPr>
            <a:r>
              <a:rPr lang="pt-BR" sz="2800" b="1" dirty="0" smtClean="0">
                <a:solidFill>
                  <a:srgbClr val="198139"/>
                </a:solidFill>
                <a:latin typeface="+mj-lt"/>
              </a:rPr>
              <a:t>47º Congresso Nacional de Saneamento  da Assemae</a:t>
            </a:r>
          </a:p>
          <a:p>
            <a:pPr lvl="0" algn="ctr">
              <a:spcBef>
                <a:spcPts val="0"/>
              </a:spcBef>
              <a:buClr>
                <a:srgbClr val="000000"/>
              </a:buClr>
              <a:buSzPct val="25000"/>
            </a:pPr>
            <a:r>
              <a:rPr lang="pt-BR" sz="2800" b="1" dirty="0" smtClean="0">
                <a:solidFill>
                  <a:srgbClr val="198139"/>
                </a:solidFill>
                <a:latin typeface="+mj-lt"/>
              </a:rPr>
              <a:t>Saneamento Público Municipal: um caminho para o Brasil</a:t>
            </a:r>
          </a:p>
          <a:p>
            <a:pPr algn="ctr">
              <a:spcBef>
                <a:spcPts val="0"/>
              </a:spcBef>
              <a:buClr>
                <a:srgbClr val="000000"/>
              </a:buClr>
              <a:buSzPct val="25000"/>
            </a:pPr>
            <a:endParaRPr lang="pt-BR" sz="2800" b="1" dirty="0" smtClean="0">
              <a:solidFill>
                <a:srgbClr val="198139"/>
              </a:solidFill>
              <a:latin typeface="+mj-lt"/>
            </a:endParaRPr>
          </a:p>
          <a:p>
            <a:pPr algn="ctr">
              <a:spcBef>
                <a:spcPts val="0"/>
              </a:spcBef>
              <a:buClr>
                <a:srgbClr val="000000"/>
              </a:buClr>
              <a:buSzPct val="25000"/>
            </a:pPr>
            <a:endParaRPr lang="pt-BR" sz="2800" b="1" dirty="0" smtClean="0">
              <a:solidFill>
                <a:srgbClr val="198139"/>
              </a:solidFill>
              <a:latin typeface="+mj-lt"/>
            </a:endParaRPr>
          </a:p>
          <a:p>
            <a:pPr algn="ctr">
              <a:spcBef>
                <a:spcPts val="0"/>
              </a:spcBef>
              <a:buClr>
                <a:srgbClr val="000000"/>
              </a:buClr>
              <a:buSzPct val="25000"/>
            </a:pPr>
            <a:r>
              <a:rPr lang="pt-BR" sz="2800" b="1" dirty="0" smtClean="0">
                <a:solidFill>
                  <a:srgbClr val="198139"/>
                </a:solidFill>
                <a:latin typeface="+mj-lt"/>
              </a:rPr>
              <a:t>Programa Nacional </a:t>
            </a:r>
            <a:r>
              <a:rPr lang="pt-BR" sz="2800" b="1" dirty="0">
                <a:solidFill>
                  <a:srgbClr val="198139"/>
                </a:solidFill>
                <a:latin typeface="+mj-lt"/>
              </a:rPr>
              <a:t>de </a:t>
            </a:r>
            <a:r>
              <a:rPr lang="pt-BR" sz="2800" b="1" dirty="0" smtClean="0">
                <a:solidFill>
                  <a:srgbClr val="198139"/>
                </a:solidFill>
                <a:latin typeface="+mj-lt"/>
              </a:rPr>
              <a:t>Saneamento Rural</a:t>
            </a:r>
          </a:p>
          <a:p>
            <a:pPr algn="ctr">
              <a:spcBef>
                <a:spcPts val="0"/>
              </a:spcBef>
              <a:buClr>
                <a:srgbClr val="000000"/>
              </a:buClr>
              <a:buSzPct val="25000"/>
            </a:pPr>
            <a:r>
              <a:rPr lang="pt-BR" sz="2800" b="1" dirty="0" smtClean="0">
                <a:solidFill>
                  <a:srgbClr val="12509A"/>
                </a:solidFill>
                <a:latin typeface="+mj-lt"/>
              </a:rPr>
              <a:t>(em construção)</a:t>
            </a:r>
          </a:p>
          <a:p>
            <a:pPr algn="ctr">
              <a:spcBef>
                <a:spcPts val="0"/>
              </a:spcBef>
              <a:buClr>
                <a:srgbClr val="000000"/>
              </a:buClr>
              <a:buSzPct val="25000"/>
            </a:pPr>
            <a:endParaRPr lang="pt-BR" sz="2800" b="1" dirty="0" smtClean="0">
              <a:solidFill>
                <a:srgbClr val="198139"/>
              </a:solidFill>
              <a:latin typeface="+mj-lt"/>
            </a:endParaRPr>
          </a:p>
          <a:p>
            <a:pPr algn="ctr">
              <a:spcBef>
                <a:spcPts val="0"/>
              </a:spcBef>
              <a:buClr>
                <a:srgbClr val="000000"/>
              </a:buClr>
              <a:buSzPct val="25000"/>
            </a:pPr>
            <a:endParaRPr lang="pt-BR" sz="2800" b="1" dirty="0" smtClean="0">
              <a:solidFill>
                <a:srgbClr val="198139"/>
              </a:solidFill>
              <a:latin typeface="+mj-lt"/>
            </a:endParaRPr>
          </a:p>
          <a:p>
            <a:pPr algn="ctr">
              <a:spcBef>
                <a:spcPts val="0"/>
              </a:spcBef>
              <a:buClr>
                <a:srgbClr val="000000"/>
              </a:buClr>
              <a:buSzPct val="25000"/>
            </a:pPr>
            <a:r>
              <a:rPr lang="pt-BR" sz="2800" b="1" dirty="0">
                <a:solidFill>
                  <a:srgbClr val="0D2F8F"/>
                </a:solidFill>
                <a:latin typeface="+mj-lt"/>
              </a:rPr>
              <a:t>O PAPEL DA FUNASA NO DESENVOLVIMENTO DO PNSR</a:t>
            </a:r>
          </a:p>
          <a:p>
            <a:pPr algn="ctr">
              <a:spcBef>
                <a:spcPts val="0"/>
              </a:spcBef>
              <a:buClr>
                <a:srgbClr val="000000"/>
              </a:buClr>
              <a:buSzPct val="25000"/>
            </a:pPr>
            <a:endParaRPr lang="pt-BR" sz="3200" b="1" dirty="0">
              <a:solidFill>
                <a:srgbClr val="0D2F8F"/>
              </a:solidFill>
              <a:latin typeface="+mj-lt"/>
            </a:endParaRPr>
          </a:p>
          <a:p>
            <a:pPr lvl="0" algn="ctr">
              <a:spcBef>
                <a:spcPts val="0"/>
              </a:spcBef>
              <a:buClr>
                <a:srgbClr val="000000"/>
              </a:buClr>
              <a:buSzPct val="25000"/>
            </a:pPr>
            <a:endParaRPr lang="pt-BR" sz="3200" b="1" dirty="0">
              <a:solidFill>
                <a:srgbClr val="0D2F8F"/>
              </a:solidFill>
              <a:effectLst>
                <a:outerShdw blurRad="38100" dist="38100" dir="2700000" algn="tl">
                  <a:srgbClr val="000000">
                    <a:alpha val="43137"/>
                  </a:srgbClr>
                </a:outerShdw>
              </a:effectLst>
              <a:latin typeface="+mj-lt"/>
              <a:ea typeface="Dosis"/>
              <a:cs typeface="Dosis"/>
              <a:sym typeface="Dosis"/>
            </a:endParaRPr>
          </a:p>
        </p:txBody>
      </p:sp>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0" name="Retângulo 9"/>
          <p:cNvSpPr/>
          <p:nvPr/>
        </p:nvSpPr>
        <p:spPr>
          <a:xfrm>
            <a:off x="5580112" y="5085184"/>
            <a:ext cx="3278168" cy="707886"/>
          </a:xfrm>
          <a:prstGeom prst="rect">
            <a:avLst/>
          </a:prstGeom>
        </p:spPr>
        <p:txBody>
          <a:bodyPr wrap="square">
            <a:spAutoFit/>
          </a:bodyPr>
          <a:lstStyle/>
          <a:p>
            <a:pPr algn="ctr"/>
            <a:r>
              <a:rPr lang="pt-BR" sz="2000" b="1" dirty="0" smtClean="0">
                <a:solidFill>
                  <a:srgbClr val="0D2F8F"/>
                </a:solidFill>
              </a:rPr>
              <a:t>Campinas / SP</a:t>
            </a:r>
          </a:p>
          <a:p>
            <a:pPr algn="ctr"/>
            <a:r>
              <a:rPr lang="pt-BR" sz="2000" b="1" dirty="0" smtClean="0">
                <a:solidFill>
                  <a:srgbClr val="0D2F8F"/>
                </a:solidFill>
              </a:rPr>
              <a:t>21 de junho de 2017</a:t>
            </a: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14" name="Imagem 13"/>
          <p:cNvPicPr>
            <a:picLocks noChangeAspect="1"/>
          </p:cNvPicPr>
          <p:nvPr/>
        </p:nvPicPr>
        <p:blipFill>
          <a:blip r:embed="rId5"/>
          <a:stretch>
            <a:fillRect/>
          </a:stretch>
        </p:blipFill>
        <p:spPr>
          <a:xfrm>
            <a:off x="357158" y="183181"/>
            <a:ext cx="3497376" cy="911638"/>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07190" y="980728"/>
            <a:ext cx="8141273" cy="4801314"/>
          </a:xfrm>
          <a:prstGeom prst="rect">
            <a:avLst/>
          </a:prstGeom>
          <a:noFill/>
          <a:scene3d>
            <a:camera prst="orthographicFront"/>
            <a:lightRig rig="threePt" dir="t"/>
          </a:scene3d>
          <a:sp3d>
            <a:bevelT prst="relaxedInset"/>
          </a:sp3d>
        </p:spPr>
        <p:txBody>
          <a:bodyPr wrap="square" rtlCol="0">
            <a:spAutoFit/>
          </a:bodyPr>
          <a:lstStyle/>
          <a:p>
            <a:pPr indent="457200" algn="just">
              <a:buClr>
                <a:srgbClr val="C00000"/>
              </a:buClr>
              <a:buFont typeface="Wingdings" pitchFamily="2" charset="2"/>
              <a:buChar char="Ø"/>
            </a:pPr>
            <a:endParaRPr lang="pt-BR" sz="2400" b="1" dirty="0" smtClean="0">
              <a:solidFill>
                <a:srgbClr val="0E407C"/>
              </a:solidFill>
            </a:endParaRPr>
          </a:p>
          <a:p>
            <a:pPr algn="just">
              <a:buClr>
                <a:srgbClr val="C00000"/>
              </a:buClr>
            </a:pPr>
            <a:r>
              <a:rPr lang="pt-BR" sz="2400" b="1" dirty="0">
                <a:solidFill>
                  <a:srgbClr val="0E407C"/>
                </a:solidFill>
                <a:latin typeface="+mj-lt"/>
              </a:rPr>
              <a:t>O que significam os Direitos Humanos à água e ao esgotamento sanitário? </a:t>
            </a:r>
            <a:endParaRPr lang="pt-BR" sz="2400" b="1" dirty="0" smtClean="0">
              <a:solidFill>
                <a:srgbClr val="0E407C"/>
              </a:solidFill>
              <a:latin typeface="+mj-lt"/>
            </a:endParaRPr>
          </a:p>
          <a:p>
            <a:pPr algn="just">
              <a:buClr>
                <a:srgbClr val="C00000"/>
              </a:buClr>
            </a:pPr>
            <a:r>
              <a:rPr lang="pt-BR" sz="2400" b="1" dirty="0" smtClean="0">
                <a:solidFill>
                  <a:srgbClr val="0E407C"/>
                </a:solidFill>
                <a:latin typeface="+mj-lt"/>
              </a:rPr>
              <a:t>O </a:t>
            </a:r>
            <a:r>
              <a:rPr lang="pt-BR" sz="2400" b="1" dirty="0">
                <a:solidFill>
                  <a:srgbClr val="0E407C"/>
                </a:solidFill>
                <a:latin typeface="+mj-lt"/>
              </a:rPr>
              <a:t>direito humano à água assegura a todos, sem discriminação, água para o uso pessoal e doméstico em quantidade suficiente, segura, aceitável, acessível cultural e economicamente. </a:t>
            </a:r>
            <a:endParaRPr lang="pt-BR" sz="2400" b="1" dirty="0" smtClean="0">
              <a:solidFill>
                <a:srgbClr val="0E407C"/>
              </a:solidFill>
              <a:latin typeface="+mj-lt"/>
            </a:endParaRPr>
          </a:p>
          <a:p>
            <a:pPr algn="just">
              <a:buClr>
                <a:srgbClr val="C00000"/>
              </a:buClr>
            </a:pPr>
            <a:r>
              <a:rPr lang="pt-BR" sz="2400" b="1" dirty="0" smtClean="0">
                <a:solidFill>
                  <a:srgbClr val="0E407C"/>
                </a:solidFill>
                <a:latin typeface="+mj-lt"/>
              </a:rPr>
              <a:t>O </a:t>
            </a:r>
            <a:r>
              <a:rPr lang="pt-BR" sz="2400" b="1" dirty="0">
                <a:solidFill>
                  <a:srgbClr val="0E407C"/>
                </a:solidFill>
                <a:latin typeface="+mj-lt"/>
              </a:rPr>
              <a:t>direito humano ao esgotamento sanitário assegura a todos, sem discriminação, soluções física e economicamente acessíveis, em todas as esferas da vida, de forma segura, higiênica, social e culturalmente aceitável, promovendo privacidade e dignidade</a:t>
            </a:r>
            <a:endParaRPr lang="pt-BR" sz="2400" b="1" dirty="0" smtClean="0">
              <a:solidFill>
                <a:srgbClr val="0E407C"/>
              </a:solidFill>
              <a:latin typeface="+mj-lt"/>
            </a:endParaRPr>
          </a:p>
          <a:p>
            <a:pPr algn="just">
              <a:buClr>
                <a:srgbClr val="C00000"/>
              </a:buClr>
            </a:pPr>
            <a:endParaRPr lang="pt-BR" dirty="0"/>
          </a:p>
        </p:txBody>
      </p:sp>
      <p:pic>
        <p:nvPicPr>
          <p:cNvPr id="8" name="Imagem 7"/>
          <p:cNvPicPr>
            <a:picLocks noChangeAspect="1"/>
          </p:cNvPicPr>
          <p:nvPr/>
        </p:nvPicPr>
        <p:blipFill>
          <a:blip r:embed="rId5"/>
          <a:stretch>
            <a:fillRect/>
          </a:stretch>
        </p:blipFill>
        <p:spPr>
          <a:xfrm>
            <a:off x="357158" y="183181"/>
            <a:ext cx="3497376" cy="911638"/>
          </a:xfrm>
          <a:prstGeom prst="rect">
            <a:avLst/>
          </a:prstGeom>
        </p:spPr>
      </p:pic>
    </p:spTree>
    <p:extLst>
      <p:ext uri="{BB962C8B-B14F-4D97-AF65-F5344CB8AC3E}">
        <p14:creationId xmlns:p14="http://schemas.microsoft.com/office/powerpoint/2010/main" val="410026421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8" name="Imagem 7"/>
          <p:cNvPicPr>
            <a:picLocks noChangeAspect="1"/>
          </p:cNvPicPr>
          <p:nvPr/>
        </p:nvPicPr>
        <p:blipFill>
          <a:blip r:embed="rId5"/>
          <a:stretch>
            <a:fillRect/>
          </a:stretch>
        </p:blipFill>
        <p:spPr>
          <a:xfrm>
            <a:off x="357158" y="183181"/>
            <a:ext cx="3497376" cy="911638"/>
          </a:xfrm>
          <a:prstGeom prst="rect">
            <a:avLst/>
          </a:prstGeom>
        </p:spPr>
      </p:pic>
      <p:pic>
        <p:nvPicPr>
          <p:cNvPr id="104450" name="Picture 2" descr="Resultado de imagem para agenda 2030 onu"/>
          <p:cNvPicPr>
            <a:picLocks noChangeAspect="1" noChangeArrowheads="1"/>
          </p:cNvPicPr>
          <p:nvPr/>
        </p:nvPicPr>
        <p:blipFill>
          <a:blip r:embed="rId6"/>
          <a:srcRect/>
          <a:stretch>
            <a:fillRect/>
          </a:stretch>
        </p:blipFill>
        <p:spPr bwMode="auto">
          <a:xfrm>
            <a:off x="827584" y="2169126"/>
            <a:ext cx="6840760" cy="3851095"/>
          </a:xfrm>
          <a:prstGeom prst="rect">
            <a:avLst/>
          </a:prstGeom>
          <a:noFill/>
        </p:spPr>
      </p:pic>
      <p:sp>
        <p:nvSpPr>
          <p:cNvPr id="14" name="Retângulo 13"/>
          <p:cNvSpPr/>
          <p:nvPr/>
        </p:nvSpPr>
        <p:spPr>
          <a:xfrm>
            <a:off x="755576" y="1340768"/>
            <a:ext cx="7632848" cy="769441"/>
          </a:xfrm>
          <a:prstGeom prst="rect">
            <a:avLst/>
          </a:prstGeom>
        </p:spPr>
        <p:txBody>
          <a:bodyPr wrap="square">
            <a:spAutoFit/>
          </a:bodyPr>
          <a:lstStyle/>
          <a:p>
            <a:pPr algn="ctr"/>
            <a:r>
              <a:rPr lang="pt-BR" sz="2400" b="1" dirty="0" smtClean="0">
                <a:solidFill>
                  <a:srgbClr val="0E407C"/>
                </a:solidFill>
                <a:latin typeface="+mn-lt"/>
              </a:rPr>
              <a:t>Objetivos da Agenda 2030</a:t>
            </a:r>
          </a:p>
          <a:p>
            <a:pPr algn="ctr"/>
            <a:r>
              <a:rPr lang="pt-BR" sz="2000" b="1" dirty="0" smtClean="0">
                <a:solidFill>
                  <a:srgbClr val="0E407C"/>
                </a:solidFill>
                <a:latin typeface="+mn-lt"/>
              </a:rPr>
              <a:t>17 Objetivos de Desenvolvimento Sustentável e 169 metas</a:t>
            </a:r>
            <a:endParaRPr lang="pt-BR" sz="2000" b="1" dirty="0">
              <a:solidFill>
                <a:srgbClr val="0E407C"/>
              </a:solidFill>
              <a:latin typeface="+mn-lt"/>
            </a:endParaRPr>
          </a:p>
        </p:txBody>
      </p:sp>
    </p:spTree>
    <p:extLst>
      <p:ext uri="{BB962C8B-B14F-4D97-AF65-F5344CB8AC3E}">
        <p14:creationId xmlns:p14="http://schemas.microsoft.com/office/powerpoint/2010/main" val="410026421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8" name="Imagem 7"/>
          <p:cNvPicPr>
            <a:picLocks noChangeAspect="1"/>
          </p:cNvPicPr>
          <p:nvPr/>
        </p:nvPicPr>
        <p:blipFill>
          <a:blip r:embed="rId5"/>
          <a:stretch>
            <a:fillRect/>
          </a:stretch>
        </p:blipFill>
        <p:spPr>
          <a:xfrm>
            <a:off x="357158" y="183181"/>
            <a:ext cx="3497376" cy="911638"/>
          </a:xfrm>
          <a:prstGeom prst="rect">
            <a:avLst/>
          </a:prstGeom>
        </p:spPr>
      </p:pic>
      <p:sp>
        <p:nvSpPr>
          <p:cNvPr id="11" name="Retângulo 10"/>
          <p:cNvSpPr/>
          <p:nvPr/>
        </p:nvSpPr>
        <p:spPr>
          <a:xfrm>
            <a:off x="755576" y="1340768"/>
            <a:ext cx="7632848" cy="830997"/>
          </a:xfrm>
          <a:prstGeom prst="rect">
            <a:avLst/>
          </a:prstGeom>
        </p:spPr>
        <p:txBody>
          <a:bodyPr wrap="square">
            <a:spAutoFit/>
          </a:bodyPr>
          <a:lstStyle/>
          <a:p>
            <a:pPr algn="ctr">
              <a:buClr>
                <a:srgbClr val="C00000"/>
              </a:buClr>
            </a:pPr>
            <a:r>
              <a:rPr lang="pt-BR" sz="2400" b="1" dirty="0" smtClean="0">
                <a:solidFill>
                  <a:srgbClr val="0E407C"/>
                </a:solidFill>
                <a:latin typeface="+mj-lt"/>
              </a:rPr>
              <a:t>Objetivos da Agenda 2030</a:t>
            </a:r>
          </a:p>
          <a:p>
            <a:pPr algn="ctr">
              <a:buClr>
                <a:srgbClr val="C00000"/>
              </a:buClr>
            </a:pPr>
            <a:r>
              <a:rPr lang="pt-BR" sz="2400" b="1" dirty="0" smtClean="0">
                <a:solidFill>
                  <a:srgbClr val="0E407C"/>
                </a:solidFill>
                <a:latin typeface="+mj-lt"/>
              </a:rPr>
              <a:t>17 Objetivos de Desenvolvimento Sustentável e 169 metas</a:t>
            </a:r>
            <a:endParaRPr lang="pt-BR" sz="2400" b="1" dirty="0">
              <a:solidFill>
                <a:srgbClr val="0E407C"/>
              </a:solidFill>
              <a:latin typeface="+mj-lt"/>
            </a:endParaRPr>
          </a:p>
        </p:txBody>
      </p:sp>
      <p:sp>
        <p:nvSpPr>
          <p:cNvPr id="13" name="CaixaDeTexto 12"/>
          <p:cNvSpPr txBox="1"/>
          <p:nvPr/>
        </p:nvSpPr>
        <p:spPr>
          <a:xfrm>
            <a:off x="611560" y="2204864"/>
            <a:ext cx="8280920" cy="3600986"/>
          </a:xfrm>
          <a:prstGeom prst="rect">
            <a:avLst/>
          </a:prstGeom>
          <a:noFill/>
        </p:spPr>
        <p:txBody>
          <a:bodyPr wrap="square" rtlCol="0">
            <a:spAutoFit/>
          </a:bodyPr>
          <a:lstStyle/>
          <a:p>
            <a:pPr lvl="4" algn="just">
              <a:buClr>
                <a:srgbClr val="C00000"/>
              </a:buClr>
            </a:pPr>
            <a:r>
              <a:rPr lang="pt-BR" sz="2400" b="1" dirty="0" smtClean="0">
                <a:solidFill>
                  <a:srgbClr val="0E407C"/>
                </a:solidFill>
                <a:latin typeface="+mj-lt"/>
              </a:rPr>
              <a:t>Meta 6.3: até  2030, melhorar a qualidade da água, reduzindo a poluição, eliminando despejo e minimizando a liberação de produtos químicos e materiais perigosos, reduzindo à metade a proporção de águas residuais não tratadas, e aumentando substancialmente a reciclagem e reutilização segura em âmbito mundial.</a:t>
            </a:r>
          </a:p>
          <a:p>
            <a:pPr lvl="4" algn="just"/>
            <a:r>
              <a:rPr lang="pt-BR" sz="2000" dirty="0" smtClean="0">
                <a:solidFill>
                  <a:srgbClr val="0070C0"/>
                </a:solidFill>
                <a:hlinkClick r:id="rId6"/>
              </a:rPr>
              <a:t>https://nacoesunidas.org/pos2015/ods6/</a:t>
            </a:r>
            <a:endParaRPr lang="pt-BR" sz="2000" dirty="0" smtClean="0">
              <a:solidFill>
                <a:srgbClr val="0070C0"/>
              </a:solidFill>
            </a:endParaRPr>
          </a:p>
          <a:p>
            <a:pPr lvl="4" algn="just"/>
            <a:endParaRPr lang="pt-BR" sz="2000" dirty="0">
              <a:solidFill>
                <a:srgbClr val="0070C0"/>
              </a:solidFill>
            </a:endParaRPr>
          </a:p>
          <a:p>
            <a:pPr algn="just"/>
            <a:endParaRPr lang="pt-BR" sz="2000" dirty="0">
              <a:solidFill>
                <a:srgbClr val="0070C0"/>
              </a:solidFill>
            </a:endParaRPr>
          </a:p>
        </p:txBody>
      </p:sp>
      <p:pic>
        <p:nvPicPr>
          <p:cNvPr id="14" name="Imagem 13"/>
          <p:cNvPicPr>
            <a:picLocks noChangeAspect="1"/>
          </p:cNvPicPr>
          <p:nvPr/>
        </p:nvPicPr>
        <p:blipFill>
          <a:blip r:embed="rId7"/>
          <a:stretch>
            <a:fillRect/>
          </a:stretch>
        </p:blipFill>
        <p:spPr>
          <a:xfrm>
            <a:off x="323528" y="2348880"/>
            <a:ext cx="1800000" cy="1800000"/>
          </a:xfrm>
          <a:prstGeom prst="rect">
            <a:avLst/>
          </a:prstGeom>
        </p:spPr>
      </p:pic>
      <p:sp>
        <p:nvSpPr>
          <p:cNvPr id="15" name="Rectangle 17" descr="© INSCALE GmbH, 26.05.2010&#10;http://www.presentationload.com/"/>
          <p:cNvSpPr>
            <a:spLocks noChangeArrowheads="1"/>
          </p:cNvSpPr>
          <p:nvPr/>
        </p:nvSpPr>
        <p:spPr bwMode="gray">
          <a:xfrm>
            <a:off x="251520" y="4365104"/>
            <a:ext cx="2124710" cy="720513"/>
          </a:xfrm>
          <a:prstGeom prst="roundRect">
            <a:avLst>
              <a:gd name="adj" fmla="val 6490"/>
            </a:avLst>
          </a:prstGeom>
          <a:solidFill>
            <a:srgbClr val="54B7D6"/>
          </a:solidFill>
          <a:ln w="19050" algn="ctr">
            <a:noFill/>
            <a:miter lim="800000"/>
            <a:headEnd/>
            <a:tailEnd/>
          </a:ln>
          <a:effectLst>
            <a:outerShdw blurRad="127000" dist="63500" dir="2700000" algn="tl" rotWithShape="0">
              <a:prstClr val="black">
                <a:alpha val="40000"/>
              </a:prstClr>
            </a:outerShdw>
          </a:effectLst>
          <a:scene3d>
            <a:camera prst="orthographicFront"/>
            <a:lightRig rig="contrasting" dir="t">
              <a:rot lat="0" lon="0" rev="16200000"/>
            </a:lightRig>
          </a:scene3d>
          <a:sp3d prstMaterial="flat">
            <a:bevelT w="12700" h="12700" prst="convex"/>
            <a:bevelB w="0" h="0" prst="coolSlant"/>
          </a:sp3d>
        </p:spPr>
        <p:txBody>
          <a:bodyPr lIns="0" tIns="0" rIns="0" bIns="0" anchor="ctr"/>
          <a:lstStyle/>
          <a:p>
            <a:pPr algn="ctr" defTabSz="683129" eaLnBrk="0" hangingPunct="0"/>
            <a:r>
              <a:rPr lang="en-US" sz="1600" b="1" dirty="0" smtClean="0">
                <a:solidFill>
                  <a:srgbClr val="FFFFFF"/>
                </a:solidFill>
                <a:effectLst>
                  <a:outerShdw blurRad="190500" algn="tl" rotWithShape="0">
                    <a:prstClr val="black">
                      <a:alpha val="50000"/>
                    </a:prstClr>
                  </a:outerShdw>
                </a:effectLst>
                <a:cs typeface="Arial" charset="0"/>
              </a:rPr>
              <a:t>NINGUÉM </a:t>
            </a:r>
            <a:r>
              <a:rPr lang="en-US" sz="1600" b="1" dirty="0">
                <a:solidFill>
                  <a:srgbClr val="FFFFFF"/>
                </a:solidFill>
                <a:effectLst>
                  <a:outerShdw blurRad="190500" algn="tl" rotWithShape="0">
                    <a:prstClr val="black">
                      <a:alpha val="50000"/>
                    </a:prstClr>
                  </a:outerShdw>
                </a:effectLst>
                <a:cs typeface="Arial" charset="0"/>
              </a:rPr>
              <a:t>DEIXADO PARA </a:t>
            </a:r>
            <a:r>
              <a:rPr lang="en-US" sz="1600" b="1" dirty="0" smtClean="0">
                <a:solidFill>
                  <a:srgbClr val="FFFFFF"/>
                </a:solidFill>
                <a:effectLst>
                  <a:outerShdw blurRad="190500" algn="tl" rotWithShape="0">
                    <a:prstClr val="black">
                      <a:alpha val="50000"/>
                    </a:prstClr>
                  </a:outerShdw>
                </a:effectLst>
                <a:cs typeface="Arial" charset="0"/>
              </a:rPr>
              <a:t>TRÁS</a:t>
            </a:r>
            <a:endParaRPr lang="en-US" sz="2000" b="1" dirty="0">
              <a:solidFill>
                <a:srgbClr val="FFFFFF"/>
              </a:solidFill>
              <a:effectLst>
                <a:outerShdw blurRad="190500" algn="tl" rotWithShape="0">
                  <a:prstClr val="black">
                    <a:alpha val="50000"/>
                  </a:prstClr>
                </a:outerShdw>
              </a:effectLst>
              <a:cs typeface="Arial" charset="0"/>
            </a:endParaRPr>
          </a:p>
        </p:txBody>
      </p:sp>
    </p:spTree>
    <p:extLst>
      <p:ext uri="{BB962C8B-B14F-4D97-AF65-F5344CB8AC3E}">
        <p14:creationId xmlns:p14="http://schemas.microsoft.com/office/powerpoint/2010/main" val="410026421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pic>
        <p:nvPicPr>
          <p:cNvPr id="9" name="Picture 2" descr="D:\Meus documentos\FUNASA\Fotos Sistemas Digitalizações Antigas Saneamento\Direito à água.jpg"/>
          <p:cNvPicPr>
            <a:picLocks noChangeAspect="1" noChangeArrowheads="1"/>
          </p:cNvPicPr>
          <p:nvPr/>
        </p:nvPicPr>
        <p:blipFill>
          <a:blip r:embed="rId3"/>
          <a:srcRect/>
          <a:stretch>
            <a:fillRect/>
          </a:stretch>
        </p:blipFill>
        <p:spPr bwMode="auto">
          <a:xfrm>
            <a:off x="0" y="1268760"/>
            <a:ext cx="9143999" cy="4851541"/>
          </a:xfrm>
          <a:prstGeom prst="rect">
            <a:avLst/>
          </a:prstGeom>
          <a:noFill/>
        </p:spPr>
      </p:pic>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357157" y="1196752"/>
            <a:ext cx="8319299" cy="4524315"/>
          </a:xfrm>
          <a:prstGeom prst="rect">
            <a:avLst/>
          </a:prstGeom>
          <a:noFill/>
          <a:scene3d>
            <a:camera prst="orthographicFront"/>
            <a:lightRig rig="threePt" dir="t"/>
          </a:scene3d>
          <a:sp3d>
            <a:bevelT prst="relaxedInset"/>
          </a:sp3d>
        </p:spPr>
        <p:txBody>
          <a:bodyPr wrap="square" rtlCol="0">
            <a:spAutoFit/>
          </a:bodyPr>
          <a:lstStyle/>
          <a:p>
            <a:pPr indent="457200" algn="just">
              <a:buClr>
                <a:srgbClr val="C00000"/>
              </a:buClr>
              <a:buFont typeface="Wingdings" pitchFamily="2" charset="2"/>
              <a:buChar char="Ø"/>
            </a:pPr>
            <a:endParaRPr lang="pt-BR" sz="2400" b="1" dirty="0" smtClean="0">
              <a:solidFill>
                <a:srgbClr val="0E407C"/>
              </a:solidFill>
            </a:endParaRPr>
          </a:p>
          <a:p>
            <a:pPr algn="just">
              <a:buClr>
                <a:srgbClr val="C00000"/>
              </a:buClr>
            </a:pPr>
            <a:r>
              <a:rPr lang="pt-BR" sz="2400" b="1" dirty="0" smtClean="0">
                <a:solidFill>
                  <a:srgbClr val="0E407C"/>
                </a:solidFill>
                <a:latin typeface="+mj-lt"/>
              </a:rPr>
              <a:t>Direitos </a:t>
            </a:r>
            <a:r>
              <a:rPr lang="pt-BR" sz="2400" b="1" dirty="0">
                <a:solidFill>
                  <a:srgbClr val="0E407C"/>
                </a:solidFill>
                <a:latin typeface="+mj-lt"/>
              </a:rPr>
              <a:t>humanos à água e ao esgotamento </a:t>
            </a:r>
            <a:r>
              <a:rPr lang="pt-BR" sz="2400" b="1" dirty="0" smtClean="0">
                <a:solidFill>
                  <a:srgbClr val="0E407C"/>
                </a:solidFill>
                <a:latin typeface="+mj-lt"/>
              </a:rPr>
              <a:t>sanitário:</a:t>
            </a:r>
          </a:p>
          <a:p>
            <a:pPr algn="just">
              <a:buClr>
                <a:srgbClr val="C00000"/>
              </a:buClr>
            </a:pPr>
            <a:endParaRPr lang="pt-BR" sz="2400" b="1" dirty="0">
              <a:solidFill>
                <a:srgbClr val="0E407C"/>
              </a:solidFill>
              <a:latin typeface="+mj-lt"/>
            </a:endParaRPr>
          </a:p>
          <a:p>
            <a:pPr algn="just">
              <a:buClr>
                <a:srgbClr val="C00000"/>
              </a:buClr>
            </a:pPr>
            <a:r>
              <a:rPr lang="pt-BR" sz="2400" b="1" dirty="0">
                <a:solidFill>
                  <a:srgbClr val="0E407C"/>
                </a:solidFill>
                <a:latin typeface="+mj-lt"/>
              </a:rPr>
              <a:t>DISPONIBILIDADE: suficiente e contínuo para usos pessoais e domésticos</a:t>
            </a:r>
            <a:r>
              <a:rPr lang="pt-BR" sz="2400" b="1" dirty="0" smtClean="0">
                <a:solidFill>
                  <a:srgbClr val="0E407C"/>
                </a:solidFill>
                <a:latin typeface="+mj-lt"/>
              </a:rPr>
              <a:t>;</a:t>
            </a:r>
            <a:endParaRPr lang="pt-BR" sz="2400" b="1" dirty="0">
              <a:solidFill>
                <a:srgbClr val="0E407C"/>
              </a:solidFill>
              <a:latin typeface="+mj-lt"/>
            </a:endParaRPr>
          </a:p>
          <a:p>
            <a:pPr algn="just">
              <a:buClr>
                <a:srgbClr val="C00000"/>
              </a:buClr>
            </a:pPr>
            <a:r>
              <a:rPr lang="pt-BR" sz="2400" b="1" dirty="0">
                <a:solidFill>
                  <a:srgbClr val="0E407C"/>
                </a:solidFill>
                <a:latin typeface="+mj-lt"/>
              </a:rPr>
              <a:t>QUALIDADE: </a:t>
            </a:r>
            <a:r>
              <a:rPr lang="pt-BR" sz="2400" b="1" dirty="0" smtClean="0">
                <a:solidFill>
                  <a:srgbClr val="0E407C"/>
                </a:solidFill>
                <a:latin typeface="+mj-lt"/>
              </a:rPr>
              <a:t>técnica segura </a:t>
            </a:r>
            <a:r>
              <a:rPr lang="pt-BR" sz="2400" b="1" dirty="0">
                <a:solidFill>
                  <a:srgbClr val="0E407C"/>
                </a:solidFill>
                <a:latin typeface="+mj-lt"/>
              </a:rPr>
              <a:t>para consumo </a:t>
            </a:r>
            <a:r>
              <a:rPr lang="pt-BR" sz="2400" b="1" dirty="0" smtClean="0">
                <a:solidFill>
                  <a:srgbClr val="0E407C"/>
                </a:solidFill>
                <a:latin typeface="+mj-lt"/>
              </a:rPr>
              <a:t>humano;</a:t>
            </a:r>
            <a:endParaRPr lang="pt-BR" sz="2400" b="1" dirty="0">
              <a:solidFill>
                <a:srgbClr val="0E407C"/>
              </a:solidFill>
              <a:latin typeface="+mj-lt"/>
            </a:endParaRPr>
          </a:p>
          <a:p>
            <a:pPr algn="just">
              <a:buClr>
                <a:srgbClr val="C00000"/>
              </a:buClr>
            </a:pPr>
            <a:r>
              <a:rPr lang="pt-BR" sz="2400" b="1" dirty="0">
                <a:solidFill>
                  <a:srgbClr val="0E407C"/>
                </a:solidFill>
                <a:latin typeface="+mj-lt"/>
              </a:rPr>
              <a:t>ACESSIBILIDADE FÍSICA: </a:t>
            </a:r>
            <a:r>
              <a:rPr lang="pt-BR" sz="2400" b="1" dirty="0" smtClean="0">
                <a:solidFill>
                  <a:srgbClr val="0E407C"/>
                </a:solidFill>
                <a:latin typeface="+mj-lt"/>
              </a:rPr>
              <a:t> universalização</a:t>
            </a:r>
            <a:endParaRPr lang="pt-BR" sz="2400" b="1" dirty="0">
              <a:solidFill>
                <a:srgbClr val="0E407C"/>
              </a:solidFill>
              <a:latin typeface="+mj-lt"/>
            </a:endParaRPr>
          </a:p>
          <a:p>
            <a:pPr algn="just">
              <a:buClr>
                <a:srgbClr val="C00000"/>
              </a:buClr>
            </a:pPr>
            <a:r>
              <a:rPr lang="pt-BR" sz="2400" b="1" dirty="0">
                <a:solidFill>
                  <a:srgbClr val="0E407C"/>
                </a:solidFill>
                <a:latin typeface="+mj-lt"/>
              </a:rPr>
              <a:t>ACESSIBILIDADE FINANCEIRA: preço </a:t>
            </a:r>
            <a:r>
              <a:rPr lang="pt-BR" sz="2400" b="1" dirty="0" smtClean="0">
                <a:solidFill>
                  <a:srgbClr val="0E407C"/>
                </a:solidFill>
                <a:latin typeface="+mj-lt"/>
              </a:rPr>
              <a:t>accessível </a:t>
            </a:r>
            <a:r>
              <a:rPr lang="pt-BR" sz="2400" b="1" dirty="0">
                <a:solidFill>
                  <a:srgbClr val="0E407C"/>
                </a:solidFill>
                <a:latin typeface="+mj-lt"/>
              </a:rPr>
              <a:t>sem </a:t>
            </a:r>
            <a:r>
              <a:rPr lang="pt-BR" sz="2400" b="1" dirty="0" smtClean="0">
                <a:solidFill>
                  <a:srgbClr val="0E407C"/>
                </a:solidFill>
                <a:latin typeface="+mj-lt"/>
              </a:rPr>
              <a:t>comprometer as outras </a:t>
            </a:r>
            <a:r>
              <a:rPr lang="pt-BR" sz="2400" b="1" dirty="0">
                <a:solidFill>
                  <a:srgbClr val="0E407C"/>
                </a:solidFill>
                <a:latin typeface="+mj-lt"/>
              </a:rPr>
              <a:t>necessidades essenciais garantidas pelos direitos humanos</a:t>
            </a:r>
          </a:p>
          <a:p>
            <a:pPr algn="just">
              <a:buClr>
                <a:srgbClr val="C00000"/>
              </a:buClr>
            </a:pPr>
            <a:r>
              <a:rPr lang="pt-BR" sz="2400" b="1" dirty="0">
                <a:solidFill>
                  <a:srgbClr val="0E407C"/>
                </a:solidFill>
                <a:latin typeface="+mj-lt"/>
              </a:rPr>
              <a:t>ACEITABILIDADE: aceitável culturalmente e para todos os gêneros, garantindo a privacidade e a </a:t>
            </a:r>
            <a:r>
              <a:rPr lang="pt-BR" sz="2400" b="1" dirty="0" smtClean="0">
                <a:solidFill>
                  <a:srgbClr val="0E407C"/>
                </a:solidFill>
                <a:latin typeface="+mj-lt"/>
              </a:rPr>
              <a:t>dignidade.</a:t>
            </a:r>
            <a:endParaRPr lang="pt-BR" sz="2400" b="1" dirty="0">
              <a:solidFill>
                <a:srgbClr val="0E407C"/>
              </a:solidFill>
              <a:latin typeface="+mj-lt"/>
            </a:endParaRPr>
          </a:p>
        </p:txBody>
      </p:sp>
      <p:pic>
        <p:nvPicPr>
          <p:cNvPr id="8" name="Imagem 7"/>
          <p:cNvPicPr>
            <a:picLocks noChangeAspect="1"/>
          </p:cNvPicPr>
          <p:nvPr/>
        </p:nvPicPr>
        <p:blipFill>
          <a:blip r:embed="rId6"/>
          <a:stretch>
            <a:fillRect/>
          </a:stretch>
        </p:blipFill>
        <p:spPr>
          <a:xfrm>
            <a:off x="357158" y="183181"/>
            <a:ext cx="3497376" cy="911638"/>
          </a:xfrm>
          <a:prstGeom prst="rect">
            <a:avLst/>
          </a:prstGeom>
        </p:spPr>
      </p:pic>
    </p:spTree>
    <p:extLst>
      <p:ext uri="{BB962C8B-B14F-4D97-AF65-F5344CB8AC3E}">
        <p14:creationId xmlns:p14="http://schemas.microsoft.com/office/powerpoint/2010/main" val="183515064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eus documentos\FUNASA\Fotos Sistemas Digitalizações Antigas Saneamento\Saneamento no Brasil.jpg"/>
          <p:cNvPicPr>
            <a:picLocks noChangeAspect="1" noChangeArrowheads="1"/>
          </p:cNvPicPr>
          <p:nvPr/>
        </p:nvPicPr>
        <p:blipFill>
          <a:blip r:embed="rId3"/>
          <a:srcRect/>
          <a:stretch>
            <a:fillRect/>
          </a:stretch>
        </p:blipFill>
        <p:spPr bwMode="auto">
          <a:xfrm>
            <a:off x="0" y="620688"/>
            <a:ext cx="9144000" cy="6237312"/>
          </a:xfrm>
          <a:prstGeom prst="rect">
            <a:avLst/>
          </a:prstGeom>
          <a:noFill/>
        </p:spPr>
      </p:pic>
      <p:sp>
        <p:nvSpPr>
          <p:cNvPr id="56" name="Retângulo 55"/>
          <p:cNvSpPr/>
          <p:nvPr/>
        </p:nvSpPr>
        <p:spPr>
          <a:xfrm>
            <a:off x="0" y="6858000"/>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cxnSp>
        <p:nvCxnSpPr>
          <p:cNvPr id="72" name="Conector reto 71"/>
          <p:cNvCxnSpPr/>
          <p:nvPr/>
        </p:nvCxnSpPr>
        <p:spPr>
          <a:xfrm flipV="1">
            <a:off x="7332242" y="4213528"/>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ector reto 66"/>
          <p:cNvCxnSpPr/>
          <p:nvPr/>
        </p:nvCxnSpPr>
        <p:spPr>
          <a:xfrm flipV="1">
            <a:off x="6833594" y="156447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ector reto 60"/>
          <p:cNvCxnSpPr/>
          <p:nvPr/>
        </p:nvCxnSpPr>
        <p:spPr>
          <a:xfrm flipV="1">
            <a:off x="4627754" y="4216023"/>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flipV="1">
            <a:off x="3475626" y="4216023"/>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flipV="1">
            <a:off x="3032530" y="156447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2251490" y="4216023"/>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flipV="1">
            <a:off x="1694738" y="154923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44" name="CaixaDeTexto 43"/>
          <p:cNvSpPr txBox="1"/>
          <p:nvPr/>
        </p:nvSpPr>
        <p:spPr>
          <a:xfrm>
            <a:off x="1726726" y="1533992"/>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1940</a:t>
            </a:r>
            <a:endParaRPr lang="pt-BR" sz="1400" b="1" dirty="0">
              <a:solidFill>
                <a:srgbClr val="187F94"/>
              </a:solidFill>
              <a:latin typeface="+mj-lt"/>
              <a:cs typeface="Arial" pitchFamily="34" charset="0"/>
            </a:endParaRPr>
          </a:p>
        </p:txBody>
      </p:sp>
      <p:cxnSp>
        <p:nvCxnSpPr>
          <p:cNvPr id="41" name="Conector reto 40"/>
          <p:cNvCxnSpPr/>
          <p:nvPr/>
        </p:nvCxnSpPr>
        <p:spPr>
          <a:xfrm flipV="1">
            <a:off x="883218" y="4216023"/>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42" name="CaixaDeTexto 41"/>
          <p:cNvSpPr txBox="1"/>
          <p:nvPr/>
        </p:nvSpPr>
        <p:spPr>
          <a:xfrm>
            <a:off x="913698" y="5946001"/>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1919</a:t>
            </a:r>
            <a:endParaRPr lang="pt-BR" sz="1400" b="1" dirty="0">
              <a:solidFill>
                <a:srgbClr val="187F94"/>
              </a:solidFill>
              <a:latin typeface="+mj-lt"/>
              <a:cs typeface="Arial" pitchFamily="34" charset="0"/>
            </a:endParaRPr>
          </a:p>
        </p:txBody>
      </p:sp>
      <p:cxnSp>
        <p:nvCxnSpPr>
          <p:cNvPr id="40" name="Conector reto 39"/>
          <p:cNvCxnSpPr/>
          <p:nvPr/>
        </p:nvCxnSpPr>
        <p:spPr>
          <a:xfrm flipV="1">
            <a:off x="424882" y="154923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108" name="Retângulo 107"/>
          <p:cNvSpPr/>
          <p:nvPr/>
        </p:nvSpPr>
        <p:spPr>
          <a:xfrm>
            <a:off x="424882" y="2072159"/>
            <a:ext cx="1080120" cy="1331134"/>
          </a:xfrm>
          <a:prstGeom prst="rect">
            <a:avLst/>
          </a:prstGeom>
        </p:spPr>
        <p:txBody>
          <a:bodyPr wrap="square">
            <a:spAutoFit/>
          </a:bodyPr>
          <a:lstStyle/>
          <a:p>
            <a:pPr>
              <a:spcBef>
                <a:spcPts val="1200"/>
              </a:spcBef>
            </a:pPr>
            <a:r>
              <a:rPr lang="pt-BR" sz="1150" b="1" dirty="0" smtClean="0">
                <a:latin typeface="+mj-lt"/>
              </a:rPr>
              <a:t>Criação do IOCS (atual </a:t>
            </a:r>
            <a:r>
              <a:rPr lang="pt-BR" sz="1150" b="1" dirty="0" smtClean="0">
                <a:solidFill>
                  <a:srgbClr val="C00000"/>
                </a:solidFill>
                <a:latin typeface="+mj-lt"/>
              </a:rPr>
              <a:t>DNOCS</a:t>
            </a:r>
            <a:r>
              <a:rPr lang="pt-BR" sz="1150" b="1" dirty="0" smtClean="0">
                <a:latin typeface="+mj-lt"/>
              </a:rPr>
              <a:t> - Depto Nacional de Obras contra a Seca)</a:t>
            </a:r>
          </a:p>
        </p:txBody>
      </p:sp>
      <p:sp>
        <p:nvSpPr>
          <p:cNvPr id="81" name="CaixaDeTexto 80"/>
          <p:cNvSpPr txBox="1"/>
          <p:nvPr/>
        </p:nvSpPr>
        <p:spPr>
          <a:xfrm>
            <a:off x="472110" y="1533992"/>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1909</a:t>
            </a:r>
            <a:endParaRPr lang="pt-BR" sz="1400" b="1" dirty="0">
              <a:solidFill>
                <a:srgbClr val="187F94"/>
              </a:solidFill>
              <a:latin typeface="+mj-lt"/>
              <a:cs typeface="Arial" pitchFamily="34" charset="0"/>
            </a:endParaRPr>
          </a:p>
        </p:txBody>
      </p:sp>
      <p:sp>
        <p:nvSpPr>
          <p:cNvPr id="109" name="Retângulo 108"/>
          <p:cNvSpPr/>
          <p:nvPr/>
        </p:nvSpPr>
        <p:spPr>
          <a:xfrm>
            <a:off x="883218" y="4518777"/>
            <a:ext cx="1156320" cy="1408078"/>
          </a:xfrm>
          <a:prstGeom prst="rect">
            <a:avLst/>
          </a:prstGeom>
        </p:spPr>
        <p:txBody>
          <a:bodyPr wrap="square">
            <a:spAutoFit/>
          </a:bodyPr>
          <a:lstStyle/>
          <a:p>
            <a:pPr>
              <a:spcBef>
                <a:spcPts val="600"/>
              </a:spcBef>
            </a:pPr>
            <a:r>
              <a:rPr lang="pt-BR" sz="1150" b="1" dirty="0" smtClean="0">
                <a:latin typeface="+mj-lt"/>
              </a:rPr>
              <a:t>Criação do </a:t>
            </a:r>
            <a:r>
              <a:rPr lang="pt-BR" sz="1150" b="1" dirty="0" smtClean="0">
                <a:solidFill>
                  <a:srgbClr val="C00000"/>
                </a:solidFill>
                <a:latin typeface="+mj-lt"/>
              </a:rPr>
              <a:t>DNSP</a:t>
            </a:r>
            <a:r>
              <a:rPr lang="pt-BR" sz="1150" b="1" dirty="0" smtClean="0">
                <a:latin typeface="+mj-lt"/>
              </a:rPr>
              <a:t> – Depto Nacional de Saúde Pública</a:t>
            </a:r>
          </a:p>
          <a:p>
            <a:pPr>
              <a:spcBef>
                <a:spcPts val="600"/>
              </a:spcBef>
            </a:pPr>
            <a:r>
              <a:rPr lang="pt-BR" sz="1150" b="1" dirty="0" smtClean="0">
                <a:latin typeface="+mj-lt"/>
              </a:rPr>
              <a:t>(Dir. de Saneamento e Profilaxia Rural) </a:t>
            </a:r>
          </a:p>
        </p:txBody>
      </p:sp>
      <p:sp>
        <p:nvSpPr>
          <p:cNvPr id="112" name="Retângulo 111"/>
          <p:cNvSpPr/>
          <p:nvPr/>
        </p:nvSpPr>
        <p:spPr>
          <a:xfrm>
            <a:off x="1679498" y="2084820"/>
            <a:ext cx="1080000" cy="1331134"/>
          </a:xfrm>
          <a:prstGeom prst="rect">
            <a:avLst/>
          </a:prstGeom>
        </p:spPr>
        <p:txBody>
          <a:bodyPr wrap="square">
            <a:spAutoFit/>
          </a:bodyPr>
          <a:lstStyle/>
          <a:p>
            <a:pPr>
              <a:spcBef>
                <a:spcPts val="1200"/>
              </a:spcBef>
            </a:pPr>
            <a:r>
              <a:rPr lang="pt-BR" sz="1150" b="1" dirty="0" smtClean="0">
                <a:latin typeface="+mj-lt"/>
              </a:rPr>
              <a:t>Criação do </a:t>
            </a:r>
            <a:r>
              <a:rPr lang="pt-BR" sz="1150" b="1" dirty="0" smtClean="0">
                <a:solidFill>
                  <a:srgbClr val="C00000"/>
                </a:solidFill>
                <a:latin typeface="+mj-lt"/>
              </a:rPr>
              <a:t>DNOS </a:t>
            </a:r>
            <a:r>
              <a:rPr lang="pt-BR" sz="1150" b="1" dirty="0" smtClean="0">
                <a:latin typeface="+mj-lt"/>
              </a:rPr>
              <a:t>– Depto Nacional de Obras de Saneamento </a:t>
            </a:r>
            <a:r>
              <a:rPr lang="pt-BR" sz="1150" b="1" dirty="0" smtClean="0">
                <a:solidFill>
                  <a:schemeClr val="bg1">
                    <a:lumMod val="50000"/>
                  </a:schemeClr>
                </a:solidFill>
                <a:latin typeface="+mj-lt"/>
              </a:rPr>
              <a:t>(extinto em 1990)</a:t>
            </a:r>
          </a:p>
        </p:txBody>
      </p:sp>
      <p:sp>
        <p:nvSpPr>
          <p:cNvPr id="46" name="CaixaDeTexto 45"/>
          <p:cNvSpPr txBox="1"/>
          <p:nvPr/>
        </p:nvSpPr>
        <p:spPr>
          <a:xfrm>
            <a:off x="2281970" y="5903213"/>
            <a:ext cx="71438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1942</a:t>
            </a:r>
            <a:endParaRPr lang="pt-BR" sz="1400" b="1" dirty="0">
              <a:solidFill>
                <a:srgbClr val="187F94"/>
              </a:solidFill>
              <a:effectLst>
                <a:outerShdw blurRad="38100" dist="38100" dir="2700000" algn="tl">
                  <a:srgbClr val="000000">
                    <a:alpha val="43137"/>
                  </a:srgbClr>
                </a:outerShdw>
              </a:effectLst>
              <a:latin typeface="+mj-lt"/>
              <a:cs typeface="Arial" pitchFamily="34" charset="0"/>
            </a:endParaRPr>
          </a:p>
        </p:txBody>
      </p:sp>
      <p:sp>
        <p:nvSpPr>
          <p:cNvPr id="47" name="Retângulo 46"/>
          <p:cNvSpPr/>
          <p:nvPr/>
        </p:nvSpPr>
        <p:spPr>
          <a:xfrm>
            <a:off x="2283022" y="4534543"/>
            <a:ext cx="1008000" cy="1154162"/>
          </a:xfrm>
          <a:prstGeom prst="rect">
            <a:avLst/>
          </a:prstGeom>
          <a:solidFill>
            <a:schemeClr val="accent6">
              <a:lumMod val="40000"/>
              <a:lumOff val="60000"/>
            </a:schemeClr>
          </a:solidFill>
        </p:spPr>
        <p:txBody>
          <a:bodyPr wrap="square">
            <a:spAutoFit/>
          </a:bodyPr>
          <a:lstStyle/>
          <a:p>
            <a:pPr>
              <a:spcBef>
                <a:spcPts val="1200"/>
              </a:spcBef>
            </a:pPr>
            <a:r>
              <a:rPr lang="pt-BR" sz="1150" b="1" dirty="0" smtClean="0">
                <a:latin typeface="+mj-lt"/>
              </a:rPr>
              <a:t>Criação do </a:t>
            </a:r>
            <a:r>
              <a:rPr lang="pt-BR" sz="1150" b="1" dirty="0" smtClean="0">
                <a:solidFill>
                  <a:srgbClr val="C00000"/>
                </a:solidFill>
                <a:latin typeface="+mj-lt"/>
              </a:rPr>
              <a:t>SESP</a:t>
            </a:r>
            <a:r>
              <a:rPr lang="pt-BR" sz="1150" b="1" dirty="0" smtClean="0">
                <a:latin typeface="+mj-lt"/>
              </a:rPr>
              <a:t> – Serviço Especial de Saúde Pública</a:t>
            </a:r>
          </a:p>
        </p:txBody>
      </p:sp>
      <p:sp>
        <p:nvSpPr>
          <p:cNvPr id="49" name="CaixaDeTexto 48"/>
          <p:cNvSpPr txBox="1"/>
          <p:nvPr/>
        </p:nvSpPr>
        <p:spPr>
          <a:xfrm>
            <a:off x="3064518" y="1549232"/>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1956</a:t>
            </a:r>
            <a:endParaRPr lang="pt-BR" sz="1400" b="1" dirty="0">
              <a:solidFill>
                <a:srgbClr val="187F94"/>
              </a:solidFill>
              <a:latin typeface="+mj-lt"/>
              <a:cs typeface="Arial" pitchFamily="34" charset="0"/>
            </a:endParaRPr>
          </a:p>
        </p:txBody>
      </p:sp>
      <p:sp>
        <p:nvSpPr>
          <p:cNvPr id="50" name="Retângulo 49"/>
          <p:cNvSpPr/>
          <p:nvPr/>
        </p:nvSpPr>
        <p:spPr>
          <a:xfrm>
            <a:off x="3028338" y="2090598"/>
            <a:ext cx="1080000" cy="1154162"/>
          </a:xfrm>
          <a:prstGeom prst="rect">
            <a:avLst/>
          </a:prstGeom>
        </p:spPr>
        <p:txBody>
          <a:bodyPr wrap="square">
            <a:spAutoFit/>
          </a:bodyPr>
          <a:lstStyle/>
          <a:p>
            <a:pPr>
              <a:spcBef>
                <a:spcPts val="1200"/>
              </a:spcBef>
            </a:pPr>
            <a:r>
              <a:rPr lang="pt-BR" sz="1150" b="1" dirty="0" smtClean="0">
                <a:latin typeface="+mj-lt"/>
              </a:rPr>
              <a:t>Criação do </a:t>
            </a:r>
            <a:r>
              <a:rPr lang="pt-BR" sz="1150" b="1" dirty="0" err="1" smtClean="0">
                <a:solidFill>
                  <a:srgbClr val="C00000"/>
                </a:solidFill>
                <a:latin typeface="+mj-lt"/>
              </a:rPr>
              <a:t>DNERu</a:t>
            </a:r>
            <a:r>
              <a:rPr lang="pt-BR" sz="1150" b="1" dirty="0" smtClean="0">
                <a:latin typeface="+mj-lt"/>
              </a:rPr>
              <a:t> - Departamento Nacional de Endemias Rurais</a:t>
            </a:r>
          </a:p>
        </p:txBody>
      </p:sp>
      <p:sp>
        <p:nvSpPr>
          <p:cNvPr id="52" name="CaixaDeTexto 51"/>
          <p:cNvSpPr txBox="1"/>
          <p:nvPr/>
        </p:nvSpPr>
        <p:spPr>
          <a:xfrm>
            <a:off x="3506106" y="5903213"/>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1960</a:t>
            </a:r>
            <a:endParaRPr lang="pt-BR" sz="1400" b="1" dirty="0">
              <a:solidFill>
                <a:srgbClr val="187F94"/>
              </a:solidFill>
              <a:latin typeface="+mj-lt"/>
              <a:cs typeface="Arial" pitchFamily="34" charset="0"/>
            </a:endParaRPr>
          </a:p>
        </p:txBody>
      </p:sp>
      <p:sp>
        <p:nvSpPr>
          <p:cNvPr id="53" name="Retângulo 52"/>
          <p:cNvSpPr/>
          <p:nvPr/>
        </p:nvSpPr>
        <p:spPr>
          <a:xfrm>
            <a:off x="3475626" y="4560297"/>
            <a:ext cx="1080000" cy="1015663"/>
          </a:xfrm>
          <a:prstGeom prst="rect">
            <a:avLst/>
          </a:prstGeom>
        </p:spPr>
        <p:txBody>
          <a:bodyPr wrap="square">
            <a:spAutoFit/>
          </a:bodyPr>
          <a:lstStyle/>
          <a:p>
            <a:pPr>
              <a:spcBef>
                <a:spcPts val="1200"/>
              </a:spcBef>
            </a:pPr>
            <a:r>
              <a:rPr lang="pt-BR" sz="1150" b="1" dirty="0" smtClean="0">
                <a:latin typeface="+mj-lt"/>
              </a:rPr>
              <a:t>SESP </a:t>
            </a:r>
            <a:r>
              <a:rPr lang="pt-BR" sz="1150" b="1" dirty="0" smtClean="0">
                <a:latin typeface="+mj-lt"/>
                <a:sym typeface="Wingdings" pitchFamily="2" charset="2"/>
              </a:rPr>
              <a:t> </a:t>
            </a:r>
            <a:r>
              <a:rPr lang="pt-BR" sz="1150" b="1" dirty="0" smtClean="0">
                <a:solidFill>
                  <a:srgbClr val="C00000"/>
                </a:solidFill>
                <a:latin typeface="+mj-lt"/>
              </a:rPr>
              <a:t>FSESP </a:t>
            </a:r>
            <a:r>
              <a:rPr lang="pt-BR" sz="1150" b="1" dirty="0" smtClean="0">
                <a:latin typeface="+mj-lt"/>
              </a:rPr>
              <a:t>– Fundação Serviço Especial de Saúde Pública</a:t>
            </a:r>
          </a:p>
        </p:txBody>
      </p:sp>
      <p:cxnSp>
        <p:nvCxnSpPr>
          <p:cNvPr id="54" name="Conector reto 53"/>
          <p:cNvCxnSpPr/>
          <p:nvPr/>
        </p:nvCxnSpPr>
        <p:spPr>
          <a:xfrm flipV="1">
            <a:off x="4313314" y="156447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55" name="CaixaDeTexto 54"/>
          <p:cNvSpPr txBox="1"/>
          <p:nvPr/>
        </p:nvSpPr>
        <p:spPr>
          <a:xfrm>
            <a:off x="4345302" y="1549232"/>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1967</a:t>
            </a:r>
            <a:endParaRPr lang="pt-BR" sz="1400" b="1" dirty="0">
              <a:solidFill>
                <a:srgbClr val="187F94"/>
              </a:solidFill>
              <a:latin typeface="+mj-lt"/>
              <a:cs typeface="Arial" pitchFamily="34" charset="0"/>
            </a:endParaRPr>
          </a:p>
        </p:txBody>
      </p:sp>
      <p:sp>
        <p:nvSpPr>
          <p:cNvPr id="57" name="Retângulo 56"/>
          <p:cNvSpPr/>
          <p:nvPr/>
        </p:nvSpPr>
        <p:spPr>
          <a:xfrm>
            <a:off x="4313314" y="2093764"/>
            <a:ext cx="1080000" cy="1331134"/>
          </a:xfrm>
          <a:prstGeom prst="rect">
            <a:avLst/>
          </a:prstGeom>
        </p:spPr>
        <p:txBody>
          <a:bodyPr wrap="square">
            <a:spAutoFit/>
          </a:bodyPr>
          <a:lstStyle/>
          <a:p>
            <a:pPr>
              <a:spcBef>
                <a:spcPts val="0"/>
              </a:spcBef>
            </a:pPr>
            <a:r>
              <a:rPr lang="pt-BR" sz="1150" b="1" dirty="0" smtClean="0">
                <a:latin typeface="+mj-lt"/>
              </a:rPr>
              <a:t>Criação do BNH - </a:t>
            </a:r>
          </a:p>
          <a:p>
            <a:pPr>
              <a:spcBef>
                <a:spcPts val="0"/>
              </a:spcBef>
            </a:pPr>
            <a:r>
              <a:rPr lang="pt-BR" sz="1150" b="1" dirty="0" smtClean="0">
                <a:latin typeface="+mj-lt"/>
              </a:rPr>
              <a:t>Banco Nacional de Habitação </a:t>
            </a:r>
            <a:r>
              <a:rPr lang="pt-BR" sz="1150" b="1" dirty="0" smtClean="0">
                <a:solidFill>
                  <a:schemeClr val="bg1">
                    <a:lumMod val="50000"/>
                  </a:schemeClr>
                </a:solidFill>
                <a:latin typeface="+mj-lt"/>
              </a:rPr>
              <a:t>(extinto em 1986)</a:t>
            </a:r>
          </a:p>
        </p:txBody>
      </p:sp>
      <p:cxnSp>
        <p:nvCxnSpPr>
          <p:cNvPr id="58" name="Conector reto 57"/>
          <p:cNvCxnSpPr/>
          <p:nvPr/>
        </p:nvCxnSpPr>
        <p:spPr>
          <a:xfrm flipV="1">
            <a:off x="5454514" y="1564472"/>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59" name="CaixaDeTexto 58"/>
          <p:cNvSpPr txBox="1"/>
          <p:nvPr/>
        </p:nvSpPr>
        <p:spPr>
          <a:xfrm>
            <a:off x="5486502" y="1549232"/>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1970</a:t>
            </a:r>
            <a:endParaRPr lang="pt-BR" sz="1400" b="1" dirty="0">
              <a:solidFill>
                <a:srgbClr val="187F94"/>
              </a:solidFill>
              <a:latin typeface="+mj-lt"/>
              <a:cs typeface="Arial" pitchFamily="34" charset="0"/>
            </a:endParaRPr>
          </a:p>
        </p:txBody>
      </p:sp>
      <p:sp>
        <p:nvSpPr>
          <p:cNvPr id="60" name="Retângulo 59"/>
          <p:cNvSpPr/>
          <p:nvPr/>
        </p:nvSpPr>
        <p:spPr>
          <a:xfrm>
            <a:off x="5454514" y="2087925"/>
            <a:ext cx="1188000" cy="1331134"/>
          </a:xfrm>
          <a:prstGeom prst="rect">
            <a:avLst/>
          </a:prstGeom>
        </p:spPr>
        <p:txBody>
          <a:bodyPr wrap="square">
            <a:spAutoFit/>
          </a:bodyPr>
          <a:lstStyle/>
          <a:p>
            <a:pPr>
              <a:spcBef>
                <a:spcPts val="1200"/>
              </a:spcBef>
            </a:pPr>
            <a:r>
              <a:rPr lang="pt-BR" sz="1150" b="1" dirty="0" smtClean="0">
                <a:latin typeface="+mj-lt"/>
              </a:rPr>
              <a:t>Criação da </a:t>
            </a:r>
            <a:r>
              <a:rPr lang="pt-BR" sz="1150" b="1" dirty="0" smtClean="0">
                <a:solidFill>
                  <a:srgbClr val="C00000"/>
                </a:solidFill>
                <a:latin typeface="+mj-lt"/>
              </a:rPr>
              <a:t>SUCAM</a:t>
            </a:r>
            <a:r>
              <a:rPr lang="pt-BR" sz="1150" b="1" dirty="0" smtClean="0">
                <a:latin typeface="+mj-lt"/>
              </a:rPr>
              <a:t> – </a:t>
            </a:r>
            <a:r>
              <a:rPr lang="pt-BR" sz="1150" b="1" dirty="0" err="1" smtClean="0">
                <a:latin typeface="+mj-lt"/>
              </a:rPr>
              <a:t>Superint</a:t>
            </a:r>
            <a:r>
              <a:rPr lang="pt-BR" sz="1150" b="1" dirty="0" smtClean="0">
                <a:latin typeface="+mj-lt"/>
              </a:rPr>
              <a:t>. de Campanhas de Saúde Pública (Fusão </a:t>
            </a:r>
            <a:r>
              <a:rPr lang="pt-BR" sz="1150" b="1" dirty="0" err="1" smtClean="0">
                <a:latin typeface="+mj-lt"/>
              </a:rPr>
              <a:t>DNERu</a:t>
            </a:r>
            <a:r>
              <a:rPr lang="pt-BR" sz="1150" b="1" dirty="0" smtClean="0">
                <a:latin typeface="+mj-lt"/>
              </a:rPr>
              <a:t> + CEM + CEV)</a:t>
            </a:r>
          </a:p>
        </p:txBody>
      </p:sp>
      <p:sp>
        <p:nvSpPr>
          <p:cNvPr id="62" name="CaixaDeTexto 61"/>
          <p:cNvSpPr txBox="1"/>
          <p:nvPr/>
        </p:nvSpPr>
        <p:spPr>
          <a:xfrm>
            <a:off x="4658234" y="5903213"/>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1969</a:t>
            </a:r>
            <a:endParaRPr lang="pt-BR" sz="1400" b="1" dirty="0">
              <a:solidFill>
                <a:srgbClr val="187F94"/>
              </a:solidFill>
              <a:latin typeface="+mj-lt"/>
              <a:cs typeface="Arial" pitchFamily="34" charset="0"/>
            </a:endParaRPr>
          </a:p>
        </p:txBody>
      </p:sp>
      <p:sp>
        <p:nvSpPr>
          <p:cNvPr id="63" name="Retângulo 62"/>
          <p:cNvSpPr/>
          <p:nvPr/>
        </p:nvSpPr>
        <p:spPr>
          <a:xfrm>
            <a:off x="4627754" y="4568748"/>
            <a:ext cx="1044000" cy="1015663"/>
          </a:xfrm>
          <a:prstGeom prst="rect">
            <a:avLst/>
          </a:prstGeom>
        </p:spPr>
        <p:txBody>
          <a:bodyPr wrap="square">
            <a:spAutoFit/>
          </a:bodyPr>
          <a:lstStyle/>
          <a:p>
            <a:pPr>
              <a:spcBef>
                <a:spcPts val="1200"/>
              </a:spcBef>
            </a:pPr>
            <a:r>
              <a:rPr lang="pt-BR" sz="1150" b="1" dirty="0" smtClean="0">
                <a:latin typeface="+mj-lt"/>
              </a:rPr>
              <a:t>Criação do </a:t>
            </a:r>
            <a:r>
              <a:rPr lang="pt-BR" sz="1150" b="1" dirty="0" smtClean="0">
                <a:solidFill>
                  <a:srgbClr val="C00000"/>
                </a:solidFill>
                <a:latin typeface="+mj-lt"/>
              </a:rPr>
              <a:t>PLANASA</a:t>
            </a:r>
            <a:r>
              <a:rPr lang="pt-BR" sz="1150" b="1" dirty="0" smtClean="0">
                <a:latin typeface="+mj-lt"/>
              </a:rPr>
              <a:t> – Plano Nacional de Saneamento</a:t>
            </a:r>
          </a:p>
        </p:txBody>
      </p:sp>
      <p:cxnSp>
        <p:nvCxnSpPr>
          <p:cNvPr id="64" name="Conector reto 63"/>
          <p:cNvCxnSpPr/>
          <p:nvPr/>
        </p:nvCxnSpPr>
        <p:spPr>
          <a:xfrm flipV="1">
            <a:off x="5887890" y="4216023"/>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65" name="CaixaDeTexto 64"/>
          <p:cNvSpPr txBox="1"/>
          <p:nvPr/>
        </p:nvSpPr>
        <p:spPr>
          <a:xfrm>
            <a:off x="5918370" y="5903213"/>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1976</a:t>
            </a:r>
            <a:endParaRPr lang="pt-BR" sz="1400" b="1" dirty="0">
              <a:solidFill>
                <a:srgbClr val="187F94"/>
              </a:solidFill>
              <a:latin typeface="+mj-lt"/>
              <a:cs typeface="Arial" pitchFamily="34" charset="0"/>
            </a:endParaRPr>
          </a:p>
        </p:txBody>
      </p:sp>
      <p:sp>
        <p:nvSpPr>
          <p:cNvPr id="66" name="Retângulo 65"/>
          <p:cNvSpPr/>
          <p:nvPr/>
        </p:nvSpPr>
        <p:spPr>
          <a:xfrm>
            <a:off x="5887890" y="4560297"/>
            <a:ext cx="1044000" cy="1331134"/>
          </a:xfrm>
          <a:prstGeom prst="rect">
            <a:avLst/>
          </a:prstGeom>
        </p:spPr>
        <p:txBody>
          <a:bodyPr wrap="square">
            <a:spAutoFit/>
          </a:bodyPr>
          <a:lstStyle/>
          <a:p>
            <a:pPr>
              <a:spcBef>
                <a:spcPts val="1200"/>
              </a:spcBef>
            </a:pPr>
            <a:r>
              <a:rPr lang="pt-BR" sz="1150" b="1" dirty="0" smtClean="0">
                <a:latin typeface="+mj-lt"/>
              </a:rPr>
              <a:t>Criação do </a:t>
            </a:r>
            <a:r>
              <a:rPr lang="pt-BR" sz="1150" b="1" dirty="0" smtClean="0">
                <a:solidFill>
                  <a:srgbClr val="C00000"/>
                </a:solidFill>
                <a:latin typeface="+mj-lt"/>
              </a:rPr>
              <a:t>PIASS</a:t>
            </a:r>
            <a:r>
              <a:rPr lang="pt-BR" sz="1150" b="1" dirty="0" smtClean="0">
                <a:latin typeface="+mj-lt"/>
              </a:rPr>
              <a:t> –  Programa de Interiorização das Ações de Saúde e Saneamento</a:t>
            </a:r>
          </a:p>
        </p:txBody>
      </p:sp>
      <p:sp>
        <p:nvSpPr>
          <p:cNvPr id="83" name="Divisa 82"/>
          <p:cNvSpPr/>
          <p:nvPr/>
        </p:nvSpPr>
        <p:spPr>
          <a:xfrm>
            <a:off x="142844" y="3493448"/>
            <a:ext cx="9030502" cy="936104"/>
          </a:xfrm>
          <a:prstGeom prst="chevron">
            <a:avLst>
              <a:gd name="adj" fmla="val 33857"/>
            </a:avLst>
          </a:prstGeom>
          <a:gradFill flip="none" rotWithShape="1">
            <a:gsLst>
              <a:gs pos="0">
                <a:srgbClr val="187F94"/>
              </a:gs>
              <a:gs pos="50000">
                <a:srgbClr val="1B91A9">
                  <a:tint val="44500"/>
                  <a:satMod val="160000"/>
                </a:srgbClr>
              </a:gs>
              <a:gs pos="100000">
                <a:srgbClr val="1B91A9">
                  <a:tint val="23500"/>
                  <a:satMod val="160000"/>
                </a:srgbClr>
              </a:gs>
            </a:gsLst>
            <a:lin ang="10800000" scaled="1"/>
            <a:tileRect/>
          </a:gradFill>
          <a:ln w="28575">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mj-lt"/>
            </a:endParaRPr>
          </a:p>
        </p:txBody>
      </p:sp>
      <p:sp>
        <p:nvSpPr>
          <p:cNvPr id="138" name="CaixaDeTexto 137"/>
          <p:cNvSpPr txBox="1"/>
          <p:nvPr/>
        </p:nvSpPr>
        <p:spPr>
          <a:xfrm>
            <a:off x="4924050" y="3604449"/>
            <a:ext cx="1944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Portaria BSB nº 56/1977</a:t>
            </a:r>
          </a:p>
        </p:txBody>
      </p:sp>
      <p:sp>
        <p:nvSpPr>
          <p:cNvPr id="68" name="CaixaDeTexto 67"/>
          <p:cNvSpPr txBox="1"/>
          <p:nvPr/>
        </p:nvSpPr>
        <p:spPr>
          <a:xfrm>
            <a:off x="6866108" y="1549232"/>
            <a:ext cx="71280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1986</a:t>
            </a:r>
            <a:endParaRPr lang="pt-BR" sz="1400" b="1" dirty="0">
              <a:solidFill>
                <a:srgbClr val="187F94"/>
              </a:solidFill>
              <a:effectLst>
                <a:outerShdw blurRad="38100" dist="38100" dir="2700000" algn="tl">
                  <a:srgbClr val="000000">
                    <a:alpha val="43137"/>
                  </a:srgbClr>
                </a:outerShdw>
              </a:effectLst>
              <a:latin typeface="+mj-lt"/>
              <a:cs typeface="Arial" pitchFamily="34" charset="0"/>
            </a:endParaRPr>
          </a:p>
        </p:txBody>
      </p:sp>
      <p:sp>
        <p:nvSpPr>
          <p:cNvPr id="69" name="Retângulo 68"/>
          <p:cNvSpPr/>
          <p:nvPr/>
        </p:nvSpPr>
        <p:spPr>
          <a:xfrm>
            <a:off x="6864074" y="2107408"/>
            <a:ext cx="1196776" cy="1296000"/>
          </a:xfrm>
          <a:prstGeom prst="rect">
            <a:avLst/>
          </a:prstGeom>
          <a:noFill/>
        </p:spPr>
        <p:txBody>
          <a:bodyPr wrap="square">
            <a:spAutoFit/>
          </a:bodyPr>
          <a:lstStyle/>
          <a:p>
            <a:pPr>
              <a:spcBef>
                <a:spcPts val="1200"/>
              </a:spcBef>
            </a:pPr>
            <a:r>
              <a:rPr lang="pt-BR" sz="1150" b="1" dirty="0" smtClean="0">
                <a:latin typeface="+mj-lt"/>
              </a:rPr>
              <a:t>Criação do </a:t>
            </a:r>
            <a:r>
              <a:rPr lang="pt-BR" sz="1150" b="1" dirty="0" smtClean="0">
                <a:solidFill>
                  <a:srgbClr val="C00000"/>
                </a:solidFill>
                <a:latin typeface="+mj-lt"/>
              </a:rPr>
              <a:t>PNSR</a:t>
            </a:r>
            <a:r>
              <a:rPr lang="pt-BR" sz="1150" b="1" dirty="0" smtClean="0">
                <a:latin typeface="+mj-lt"/>
              </a:rPr>
              <a:t> – Projeto Nacional de Saneamento Rural        </a:t>
            </a:r>
            <a:r>
              <a:rPr lang="pt-BR" sz="1150" b="1" dirty="0" smtClean="0">
                <a:solidFill>
                  <a:schemeClr val="bg1">
                    <a:lumMod val="50000"/>
                  </a:schemeClr>
                </a:solidFill>
                <a:latin typeface="+mj-lt"/>
              </a:rPr>
              <a:t>(extinto em 1990)</a:t>
            </a:r>
            <a:endParaRPr lang="pt-BR" sz="1150" b="1" dirty="0" smtClean="0">
              <a:latin typeface="+mj-lt"/>
            </a:endParaRPr>
          </a:p>
        </p:txBody>
      </p:sp>
      <p:sp>
        <p:nvSpPr>
          <p:cNvPr id="137" name="CaixaDeTexto 136"/>
          <p:cNvSpPr txBox="1"/>
          <p:nvPr/>
        </p:nvSpPr>
        <p:spPr>
          <a:xfrm>
            <a:off x="6240845" y="4006017"/>
            <a:ext cx="1044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CF – 1988</a:t>
            </a:r>
          </a:p>
        </p:txBody>
      </p:sp>
      <p:sp>
        <p:nvSpPr>
          <p:cNvPr id="139" name="CaixaDeTexto 138"/>
          <p:cNvSpPr txBox="1"/>
          <p:nvPr/>
        </p:nvSpPr>
        <p:spPr>
          <a:xfrm>
            <a:off x="7362493" y="4006017"/>
            <a:ext cx="1461037" cy="297954"/>
          </a:xfrm>
          <a:prstGeom prst="roundRect">
            <a:avLst/>
          </a:prstGeom>
          <a:solidFill>
            <a:srgbClr val="FEF2E8"/>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8.080/1990</a:t>
            </a:r>
          </a:p>
        </p:txBody>
      </p:sp>
      <p:sp>
        <p:nvSpPr>
          <p:cNvPr id="140" name="CaixaDeTexto 139"/>
          <p:cNvSpPr txBox="1"/>
          <p:nvPr/>
        </p:nvSpPr>
        <p:spPr>
          <a:xfrm>
            <a:off x="6920842" y="3604449"/>
            <a:ext cx="1910099"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Portaria GM n.º 36/1990</a:t>
            </a:r>
          </a:p>
        </p:txBody>
      </p:sp>
      <p:sp>
        <p:nvSpPr>
          <p:cNvPr id="73" name="CaixaDeTexto 72"/>
          <p:cNvSpPr txBox="1"/>
          <p:nvPr/>
        </p:nvSpPr>
        <p:spPr>
          <a:xfrm>
            <a:off x="7362722" y="5900718"/>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1990</a:t>
            </a:r>
            <a:endParaRPr lang="pt-BR" sz="1400" b="1" dirty="0">
              <a:solidFill>
                <a:srgbClr val="187F94"/>
              </a:solidFill>
              <a:latin typeface="+mj-lt"/>
              <a:cs typeface="Arial" pitchFamily="34" charset="0"/>
            </a:endParaRPr>
          </a:p>
        </p:txBody>
      </p:sp>
      <p:sp>
        <p:nvSpPr>
          <p:cNvPr id="74" name="Retângulo 73"/>
          <p:cNvSpPr/>
          <p:nvPr/>
        </p:nvSpPr>
        <p:spPr>
          <a:xfrm>
            <a:off x="7332242" y="4571429"/>
            <a:ext cx="1224000" cy="1331134"/>
          </a:xfrm>
          <a:prstGeom prst="rect">
            <a:avLst/>
          </a:prstGeom>
        </p:spPr>
        <p:txBody>
          <a:bodyPr wrap="square">
            <a:spAutoFit/>
          </a:bodyPr>
          <a:lstStyle/>
          <a:p>
            <a:pPr>
              <a:spcBef>
                <a:spcPts val="1200"/>
              </a:spcBef>
            </a:pPr>
            <a:r>
              <a:rPr lang="pt-BR" sz="1150" b="1" dirty="0" smtClean="0">
                <a:latin typeface="+mj-lt"/>
              </a:rPr>
              <a:t>Criação da Secret. do Saneamento (Ministério da Ação Social - MAS) e do </a:t>
            </a:r>
            <a:r>
              <a:rPr lang="pt-BR" sz="1150" b="1" dirty="0" smtClean="0">
                <a:solidFill>
                  <a:srgbClr val="C00000"/>
                </a:solidFill>
                <a:latin typeface="+mj-lt"/>
              </a:rPr>
              <a:t>PRO-RURAL</a:t>
            </a:r>
          </a:p>
        </p:txBody>
      </p:sp>
      <p:sp>
        <p:nvSpPr>
          <p:cNvPr id="80" name="Retângulo 79"/>
          <p:cNvSpPr/>
          <p:nvPr/>
        </p:nvSpPr>
        <p:spPr>
          <a:xfrm rot="16200000">
            <a:off x="5007944" y="1117937"/>
            <a:ext cx="400560" cy="307777"/>
          </a:xfrm>
          <a:prstGeom prst="rect">
            <a:avLst/>
          </a:prstGeom>
        </p:spPr>
        <p:txBody>
          <a:bodyPr wrap="square">
            <a:spAutoFit/>
          </a:bodyPr>
          <a:lstStyle/>
          <a:p>
            <a:endParaRPr lang="pt-BR" sz="1400" dirty="0">
              <a:latin typeface="+mj-lt"/>
            </a:endParaRPr>
          </a:p>
        </p:txBody>
      </p:sp>
      <p:sp>
        <p:nvSpPr>
          <p:cNvPr id="71" name="CaixaDeTexto 70"/>
          <p:cNvSpPr txBox="1"/>
          <p:nvPr/>
        </p:nvSpPr>
        <p:spPr>
          <a:xfrm>
            <a:off x="3060190" y="3592870"/>
            <a:ext cx="1800000" cy="493752"/>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Decreto-Lei nº 248/1967</a:t>
            </a:r>
          </a:p>
          <a:p>
            <a:pPr algn="ctr">
              <a:spcBef>
                <a:spcPts val="0"/>
              </a:spcBef>
              <a:defRPr/>
            </a:pPr>
            <a:r>
              <a:rPr lang="pt-BR" sz="1150" b="1" dirty="0" smtClean="0">
                <a:solidFill>
                  <a:srgbClr val="1B91A9"/>
                </a:solidFill>
                <a:latin typeface="+mj-lt"/>
                <a:cs typeface="Arial" pitchFamily="34" charset="0"/>
              </a:rPr>
              <a:t>Lei nº5.318/1967</a:t>
            </a:r>
          </a:p>
        </p:txBody>
      </p:sp>
      <p:sp>
        <p:nvSpPr>
          <p:cNvPr id="70" name="CaixaDeTexto 69"/>
          <p:cNvSpPr txBox="1"/>
          <p:nvPr/>
        </p:nvSpPr>
        <p:spPr>
          <a:xfrm>
            <a:off x="142875" y="98425"/>
            <a:ext cx="8786843" cy="47625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Saneamento: linha de tempo</a:t>
            </a:r>
            <a:endParaRPr lang="pt-BR" sz="2200" b="1" dirty="0">
              <a:solidFill>
                <a:srgbClr val="C00000"/>
              </a:solidFill>
              <a:latin typeface="Arial" pitchFamily="34" charset="0"/>
              <a:cs typeface="Arial" pitchFamily="34" charset="0"/>
            </a:endParaRPr>
          </a:p>
        </p:txBody>
      </p:sp>
      <p:pic>
        <p:nvPicPr>
          <p:cNvPr id="5" name="Imagem 4"/>
          <p:cNvPicPr>
            <a:picLocks noChangeAspect="1"/>
          </p:cNvPicPr>
          <p:nvPr/>
        </p:nvPicPr>
        <p:blipFill>
          <a:blip r:embed="rId4"/>
          <a:stretch>
            <a:fillRect/>
          </a:stretch>
        </p:blipFill>
        <p:spPr>
          <a:xfrm>
            <a:off x="1136039" y="3689372"/>
            <a:ext cx="1491745" cy="392380"/>
          </a:xfrm>
          <a:prstGeom prst="rect">
            <a:avLst/>
          </a:prstGeom>
        </p:spPr>
      </p:pic>
    </p:spTree>
    <p:extLst>
      <p:ext uri="{BB962C8B-B14F-4D97-AF65-F5344CB8AC3E}">
        <p14:creationId xmlns:p14="http://schemas.microsoft.com/office/powerpoint/2010/main" val="54136578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D:\Meus documentos\FUNASA\Fotos Sistemas Digitalizações Antigas Saneamento\politica-governo-en-livros-raros-antigos-14335-MLB219534173_233-Y 1.jpg"/>
          <p:cNvPicPr>
            <a:picLocks noChangeAspect="1" noChangeArrowheads="1"/>
          </p:cNvPicPr>
          <p:nvPr/>
        </p:nvPicPr>
        <p:blipFill>
          <a:blip r:embed="rId3"/>
          <a:srcRect/>
          <a:stretch>
            <a:fillRect/>
          </a:stretch>
        </p:blipFill>
        <p:spPr bwMode="auto">
          <a:xfrm>
            <a:off x="0" y="620689"/>
            <a:ext cx="9144000" cy="6237312"/>
          </a:xfrm>
          <a:prstGeom prst="rect">
            <a:avLst/>
          </a:prstGeom>
          <a:noFill/>
        </p:spPr>
      </p:pic>
      <p:sp>
        <p:nvSpPr>
          <p:cNvPr id="45" name="Retângulo 44"/>
          <p:cNvSpPr/>
          <p:nvPr/>
        </p:nvSpPr>
        <p:spPr>
          <a:xfrm>
            <a:off x="0" y="7821488"/>
            <a:ext cx="9144000" cy="2536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cxnSp>
        <p:nvCxnSpPr>
          <p:cNvPr id="56" name="Conector reto 55"/>
          <p:cNvCxnSpPr/>
          <p:nvPr/>
        </p:nvCxnSpPr>
        <p:spPr>
          <a:xfrm flipV="1">
            <a:off x="5552521" y="3967891"/>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a:xfrm flipV="1">
            <a:off x="4024071" y="3967891"/>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77" name="Conector reto 76"/>
          <p:cNvCxnSpPr/>
          <p:nvPr/>
        </p:nvCxnSpPr>
        <p:spPr>
          <a:xfrm flipV="1">
            <a:off x="3217491" y="1316340"/>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flipV="1">
            <a:off x="2467355" y="3967891"/>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a:xfrm flipV="1">
            <a:off x="1863933" y="1301100"/>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85" name="CaixaDeTexto 84"/>
          <p:cNvSpPr txBox="1"/>
          <p:nvPr/>
        </p:nvSpPr>
        <p:spPr>
          <a:xfrm>
            <a:off x="1895921" y="1285860"/>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1999</a:t>
            </a:r>
            <a:endParaRPr lang="pt-BR" sz="1400" b="1" dirty="0">
              <a:solidFill>
                <a:srgbClr val="187F94"/>
              </a:solidFill>
              <a:latin typeface="+mj-lt"/>
              <a:cs typeface="Arial" pitchFamily="34" charset="0"/>
            </a:endParaRPr>
          </a:p>
        </p:txBody>
      </p:sp>
      <p:cxnSp>
        <p:nvCxnSpPr>
          <p:cNvPr id="86" name="Conector reto 85"/>
          <p:cNvCxnSpPr/>
          <p:nvPr/>
        </p:nvCxnSpPr>
        <p:spPr>
          <a:xfrm flipV="1">
            <a:off x="779639" y="4000504"/>
            <a:ext cx="0" cy="2304000"/>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87" name="CaixaDeTexto 86"/>
          <p:cNvSpPr txBox="1"/>
          <p:nvPr/>
        </p:nvSpPr>
        <p:spPr>
          <a:xfrm>
            <a:off x="814871" y="5945724"/>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1995</a:t>
            </a:r>
            <a:endParaRPr lang="pt-BR" sz="1400" b="1" dirty="0">
              <a:solidFill>
                <a:srgbClr val="187F94"/>
              </a:solidFill>
              <a:latin typeface="+mj-lt"/>
              <a:cs typeface="Arial" pitchFamily="34" charset="0"/>
            </a:endParaRPr>
          </a:p>
        </p:txBody>
      </p:sp>
      <p:cxnSp>
        <p:nvCxnSpPr>
          <p:cNvPr id="88" name="Conector reto 87"/>
          <p:cNvCxnSpPr/>
          <p:nvPr/>
        </p:nvCxnSpPr>
        <p:spPr>
          <a:xfrm flipV="1">
            <a:off x="436417" y="1301100"/>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89" name="Retângulo 88"/>
          <p:cNvSpPr/>
          <p:nvPr/>
        </p:nvSpPr>
        <p:spPr>
          <a:xfrm>
            <a:off x="467949" y="1774772"/>
            <a:ext cx="1116000" cy="1154162"/>
          </a:xfrm>
          <a:prstGeom prst="rect">
            <a:avLst/>
          </a:prstGeom>
          <a:solidFill>
            <a:schemeClr val="accent6">
              <a:lumMod val="40000"/>
              <a:lumOff val="60000"/>
            </a:schemeClr>
          </a:solidFill>
        </p:spPr>
        <p:txBody>
          <a:bodyPr wrap="square">
            <a:spAutoFit/>
          </a:bodyPr>
          <a:lstStyle/>
          <a:p>
            <a:pPr>
              <a:spcBef>
                <a:spcPts val="0"/>
              </a:spcBef>
            </a:pPr>
            <a:r>
              <a:rPr lang="pt-BR" sz="1150" b="1" dirty="0" smtClean="0">
                <a:latin typeface="+mj-lt"/>
              </a:rPr>
              <a:t>Criação da </a:t>
            </a:r>
            <a:r>
              <a:rPr lang="pt-BR" sz="1150" b="1" dirty="0" smtClean="0">
                <a:solidFill>
                  <a:srgbClr val="C00000"/>
                </a:solidFill>
                <a:latin typeface="+mj-lt"/>
              </a:rPr>
              <a:t>Fundação Nacional de Saúde </a:t>
            </a:r>
          </a:p>
          <a:p>
            <a:pPr>
              <a:spcBef>
                <a:spcPts val="0"/>
              </a:spcBef>
            </a:pPr>
            <a:r>
              <a:rPr lang="pt-BR" sz="1150" b="1" dirty="0" smtClean="0">
                <a:latin typeface="+mj-lt"/>
              </a:rPr>
              <a:t>(</a:t>
            </a:r>
            <a:r>
              <a:rPr lang="pt-BR" sz="1150" b="1" dirty="0" err="1" smtClean="0">
                <a:latin typeface="+mj-lt"/>
              </a:rPr>
              <a:t>Sucam</a:t>
            </a:r>
            <a:r>
              <a:rPr lang="pt-BR" sz="1150" b="1" dirty="0" smtClean="0">
                <a:latin typeface="+mj-lt"/>
              </a:rPr>
              <a:t>, </a:t>
            </a:r>
            <a:r>
              <a:rPr lang="pt-BR" sz="1150" b="1" dirty="0" err="1" smtClean="0">
                <a:latin typeface="+mj-lt"/>
              </a:rPr>
              <a:t>Fsesp</a:t>
            </a:r>
            <a:r>
              <a:rPr lang="pt-BR" sz="1150" b="1" dirty="0" smtClean="0">
                <a:latin typeface="+mj-lt"/>
              </a:rPr>
              <a:t>, </a:t>
            </a:r>
            <a:r>
              <a:rPr lang="pt-BR" sz="1150" b="1" dirty="0" err="1" smtClean="0">
                <a:latin typeface="+mj-lt"/>
              </a:rPr>
              <a:t>Snabs</a:t>
            </a:r>
            <a:r>
              <a:rPr lang="pt-BR" sz="1150" b="1" dirty="0" smtClean="0">
                <a:latin typeface="+mj-lt"/>
              </a:rPr>
              <a:t> e </a:t>
            </a:r>
            <a:r>
              <a:rPr lang="pt-BR" sz="1150" b="1" dirty="0" err="1" smtClean="0">
                <a:latin typeface="+mj-lt"/>
              </a:rPr>
              <a:t>Snpes</a:t>
            </a:r>
            <a:r>
              <a:rPr lang="pt-BR" sz="1150" b="1" dirty="0" smtClean="0">
                <a:latin typeface="+mj-lt"/>
              </a:rPr>
              <a:t>)</a:t>
            </a:r>
          </a:p>
        </p:txBody>
      </p:sp>
      <p:sp>
        <p:nvSpPr>
          <p:cNvPr id="90" name="CaixaDeTexto 89"/>
          <p:cNvSpPr txBox="1"/>
          <p:nvPr/>
        </p:nvSpPr>
        <p:spPr>
          <a:xfrm>
            <a:off x="483645" y="1285860"/>
            <a:ext cx="71438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1991</a:t>
            </a:r>
          </a:p>
        </p:txBody>
      </p:sp>
      <p:sp>
        <p:nvSpPr>
          <p:cNvPr id="91" name="Retângulo 90"/>
          <p:cNvSpPr/>
          <p:nvPr/>
        </p:nvSpPr>
        <p:spPr>
          <a:xfrm>
            <a:off x="746037" y="4253428"/>
            <a:ext cx="1584000" cy="1915909"/>
          </a:xfrm>
          <a:prstGeom prst="rect">
            <a:avLst/>
          </a:prstGeom>
        </p:spPr>
        <p:txBody>
          <a:bodyPr wrap="square">
            <a:spAutoFit/>
          </a:bodyPr>
          <a:lstStyle/>
          <a:p>
            <a:pPr>
              <a:spcBef>
                <a:spcPts val="600"/>
              </a:spcBef>
            </a:pPr>
            <a:r>
              <a:rPr lang="pt-BR" sz="1150" b="1" dirty="0" smtClean="0">
                <a:latin typeface="+mj-lt"/>
              </a:rPr>
              <a:t>Secretaria de Política Urbana – Sepurb      (M. Planej.)</a:t>
            </a:r>
          </a:p>
          <a:p>
            <a:pPr>
              <a:spcBef>
                <a:spcPts val="600"/>
              </a:spcBef>
            </a:pPr>
            <a:r>
              <a:rPr lang="pt-BR" sz="1150" b="1" dirty="0" smtClean="0">
                <a:latin typeface="+mj-lt"/>
              </a:rPr>
              <a:t>Projeto Alvorada.</a:t>
            </a:r>
          </a:p>
          <a:p>
            <a:pPr>
              <a:spcBef>
                <a:spcPts val="600"/>
              </a:spcBef>
            </a:pPr>
            <a:r>
              <a:rPr lang="pt-BR" sz="1150" b="1" dirty="0" smtClean="0">
                <a:latin typeface="+mj-lt"/>
              </a:rPr>
              <a:t>Criação do </a:t>
            </a:r>
            <a:r>
              <a:rPr lang="pt-BR" sz="1150" b="1" dirty="0" smtClean="0">
                <a:solidFill>
                  <a:srgbClr val="C00000"/>
                </a:solidFill>
                <a:latin typeface="+mj-lt"/>
              </a:rPr>
              <a:t>PMSS - </a:t>
            </a:r>
            <a:r>
              <a:rPr lang="pt-BR" sz="1150" b="1" dirty="0" smtClean="0">
                <a:latin typeface="+mj-lt"/>
              </a:rPr>
              <a:t>Programa de Modernização do Setor Saneamento</a:t>
            </a:r>
          </a:p>
          <a:p>
            <a:pPr>
              <a:spcBef>
                <a:spcPts val="600"/>
              </a:spcBef>
            </a:pPr>
            <a:endParaRPr lang="pt-BR" sz="1150" b="1" dirty="0" smtClean="0">
              <a:solidFill>
                <a:srgbClr val="C00000"/>
              </a:solidFill>
              <a:latin typeface="+mj-lt"/>
            </a:endParaRPr>
          </a:p>
        </p:txBody>
      </p:sp>
      <p:sp>
        <p:nvSpPr>
          <p:cNvPr id="92" name="Retângulo 91"/>
          <p:cNvSpPr/>
          <p:nvPr/>
        </p:nvSpPr>
        <p:spPr>
          <a:xfrm>
            <a:off x="1848693" y="1733148"/>
            <a:ext cx="1080000" cy="1331134"/>
          </a:xfrm>
          <a:prstGeom prst="rect">
            <a:avLst/>
          </a:prstGeom>
        </p:spPr>
        <p:txBody>
          <a:bodyPr wrap="square">
            <a:spAutoFit/>
          </a:bodyPr>
          <a:lstStyle/>
          <a:p>
            <a:pPr>
              <a:spcBef>
                <a:spcPts val="0"/>
              </a:spcBef>
            </a:pPr>
            <a:r>
              <a:rPr lang="pt-BR" sz="1150" b="1" dirty="0" smtClean="0">
                <a:latin typeface="+mj-lt"/>
              </a:rPr>
              <a:t>Secret. de Política Urbana – Sepurb (Secret. do Des. Urbano  - Sedu, PR)</a:t>
            </a:r>
          </a:p>
        </p:txBody>
      </p:sp>
      <p:sp>
        <p:nvSpPr>
          <p:cNvPr id="93" name="CaixaDeTexto 92"/>
          <p:cNvSpPr txBox="1"/>
          <p:nvPr/>
        </p:nvSpPr>
        <p:spPr>
          <a:xfrm>
            <a:off x="2506899" y="5655081"/>
            <a:ext cx="71438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2003</a:t>
            </a:r>
          </a:p>
        </p:txBody>
      </p:sp>
      <p:sp>
        <p:nvSpPr>
          <p:cNvPr id="94" name="Retângulo 93"/>
          <p:cNvSpPr/>
          <p:nvPr/>
        </p:nvSpPr>
        <p:spPr>
          <a:xfrm>
            <a:off x="2507951" y="4306413"/>
            <a:ext cx="1080000" cy="1152000"/>
          </a:xfrm>
          <a:prstGeom prst="rect">
            <a:avLst/>
          </a:prstGeom>
          <a:solidFill>
            <a:schemeClr val="accent6">
              <a:lumMod val="40000"/>
              <a:lumOff val="60000"/>
            </a:schemeClr>
          </a:solidFill>
        </p:spPr>
        <p:txBody>
          <a:bodyPr wrap="square">
            <a:spAutoFit/>
          </a:bodyPr>
          <a:lstStyle/>
          <a:p>
            <a:pPr>
              <a:spcBef>
                <a:spcPts val="0"/>
              </a:spcBef>
            </a:pPr>
            <a:r>
              <a:rPr lang="pt-BR" sz="1150" b="1" dirty="0" smtClean="0">
                <a:latin typeface="+mj-lt"/>
              </a:rPr>
              <a:t>Criação do </a:t>
            </a:r>
            <a:r>
              <a:rPr lang="pt-BR" sz="1150" b="1" dirty="0" smtClean="0">
                <a:solidFill>
                  <a:srgbClr val="C00000"/>
                </a:solidFill>
                <a:latin typeface="+mj-lt"/>
              </a:rPr>
              <a:t>Ministério das Cidades </a:t>
            </a:r>
            <a:r>
              <a:rPr lang="pt-BR" sz="1150" b="1" dirty="0" smtClean="0">
                <a:latin typeface="+mj-lt"/>
              </a:rPr>
              <a:t>e da Secretaria Nacional de Saneamento</a:t>
            </a:r>
          </a:p>
        </p:txBody>
      </p:sp>
      <p:sp>
        <p:nvSpPr>
          <p:cNvPr id="95" name="CaixaDeTexto 94"/>
          <p:cNvSpPr txBox="1"/>
          <p:nvPr/>
        </p:nvSpPr>
        <p:spPr>
          <a:xfrm>
            <a:off x="3249479" y="1301100"/>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2004</a:t>
            </a:r>
            <a:endParaRPr lang="pt-BR" sz="1400" b="1" dirty="0">
              <a:solidFill>
                <a:srgbClr val="187F94"/>
              </a:solidFill>
              <a:latin typeface="+mj-lt"/>
              <a:cs typeface="Arial" pitchFamily="34" charset="0"/>
            </a:endParaRPr>
          </a:p>
        </p:txBody>
      </p:sp>
      <p:sp>
        <p:nvSpPr>
          <p:cNvPr id="96" name="Retângulo 95"/>
          <p:cNvSpPr/>
          <p:nvPr/>
        </p:nvSpPr>
        <p:spPr>
          <a:xfrm>
            <a:off x="3213299" y="1744982"/>
            <a:ext cx="1116000" cy="977191"/>
          </a:xfrm>
          <a:prstGeom prst="rect">
            <a:avLst/>
          </a:prstGeom>
        </p:spPr>
        <p:txBody>
          <a:bodyPr wrap="square">
            <a:spAutoFit/>
          </a:bodyPr>
          <a:lstStyle/>
          <a:p>
            <a:pPr>
              <a:spcBef>
                <a:spcPts val="0"/>
              </a:spcBef>
            </a:pPr>
            <a:r>
              <a:rPr lang="pt-BR" sz="1150" b="1" dirty="0" smtClean="0">
                <a:latin typeface="+mj-lt"/>
              </a:rPr>
              <a:t>PASS -Programa de Ação Social em Saneamento</a:t>
            </a:r>
            <a:endParaRPr lang="pt-BR" sz="1150" b="1" dirty="0">
              <a:latin typeface="+mj-lt"/>
            </a:endParaRPr>
          </a:p>
        </p:txBody>
      </p:sp>
      <p:sp>
        <p:nvSpPr>
          <p:cNvPr id="97" name="CaixaDeTexto 96"/>
          <p:cNvSpPr txBox="1"/>
          <p:nvPr/>
        </p:nvSpPr>
        <p:spPr>
          <a:xfrm>
            <a:off x="4050479" y="5655081"/>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2007</a:t>
            </a:r>
            <a:endParaRPr lang="pt-BR" sz="1400" b="1" dirty="0">
              <a:solidFill>
                <a:srgbClr val="187F94"/>
              </a:solidFill>
              <a:latin typeface="+mj-lt"/>
              <a:cs typeface="Arial" pitchFamily="34" charset="0"/>
            </a:endParaRPr>
          </a:p>
        </p:txBody>
      </p:sp>
      <p:sp>
        <p:nvSpPr>
          <p:cNvPr id="98" name="Retângulo 97"/>
          <p:cNvSpPr/>
          <p:nvPr/>
        </p:nvSpPr>
        <p:spPr>
          <a:xfrm>
            <a:off x="4019999" y="4281811"/>
            <a:ext cx="1044000" cy="977191"/>
          </a:xfrm>
          <a:prstGeom prst="rect">
            <a:avLst/>
          </a:prstGeom>
        </p:spPr>
        <p:txBody>
          <a:bodyPr wrap="square">
            <a:spAutoFit/>
          </a:bodyPr>
          <a:lstStyle/>
          <a:p>
            <a:pPr>
              <a:spcBef>
                <a:spcPts val="0"/>
              </a:spcBef>
            </a:pPr>
            <a:r>
              <a:rPr lang="pt-BR" sz="1150" b="1" dirty="0" smtClean="0">
                <a:latin typeface="+mj-lt"/>
              </a:rPr>
              <a:t>Lançamento do</a:t>
            </a:r>
            <a:r>
              <a:rPr lang="pt-BR" sz="1150" b="1" dirty="0" smtClean="0">
                <a:solidFill>
                  <a:srgbClr val="C00000"/>
                </a:solidFill>
                <a:latin typeface="+mj-lt"/>
              </a:rPr>
              <a:t> PAC</a:t>
            </a:r>
            <a:r>
              <a:rPr lang="pt-BR" sz="1150" b="1" dirty="0" smtClean="0">
                <a:solidFill>
                  <a:srgbClr val="FF0000"/>
                </a:solidFill>
                <a:latin typeface="+mj-lt"/>
              </a:rPr>
              <a:t>  </a:t>
            </a:r>
            <a:r>
              <a:rPr lang="pt-BR" sz="1150" b="1" dirty="0" smtClean="0">
                <a:latin typeface="+mj-lt"/>
              </a:rPr>
              <a:t>Programa de Aceleração do Crescimento</a:t>
            </a:r>
          </a:p>
        </p:txBody>
      </p:sp>
      <p:cxnSp>
        <p:nvCxnSpPr>
          <p:cNvPr id="99" name="Conector reto 98"/>
          <p:cNvCxnSpPr/>
          <p:nvPr/>
        </p:nvCxnSpPr>
        <p:spPr>
          <a:xfrm flipV="1">
            <a:off x="4608637" y="1316340"/>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100" name="CaixaDeTexto 99"/>
          <p:cNvSpPr txBox="1"/>
          <p:nvPr/>
        </p:nvSpPr>
        <p:spPr>
          <a:xfrm>
            <a:off x="4664403" y="1301100"/>
            <a:ext cx="71438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2008</a:t>
            </a:r>
          </a:p>
        </p:txBody>
      </p:sp>
      <p:sp>
        <p:nvSpPr>
          <p:cNvPr id="101" name="Retângulo 100"/>
          <p:cNvSpPr/>
          <p:nvPr/>
        </p:nvSpPr>
        <p:spPr>
          <a:xfrm>
            <a:off x="4663947" y="1733148"/>
            <a:ext cx="1080000" cy="1440000"/>
          </a:xfrm>
          <a:prstGeom prst="rect">
            <a:avLst/>
          </a:prstGeom>
          <a:solidFill>
            <a:schemeClr val="accent6">
              <a:lumMod val="40000"/>
              <a:lumOff val="60000"/>
            </a:schemeClr>
          </a:solidFill>
        </p:spPr>
        <p:txBody>
          <a:bodyPr wrap="square">
            <a:spAutoFit/>
          </a:bodyPr>
          <a:lstStyle/>
          <a:p>
            <a:pPr>
              <a:spcBef>
                <a:spcPts val="600"/>
              </a:spcBef>
            </a:pPr>
            <a:r>
              <a:rPr lang="pt-BR" sz="1150" b="1" dirty="0" smtClean="0">
                <a:latin typeface="+mj-lt"/>
              </a:rPr>
              <a:t>Pacto pelo Saneamento Básico</a:t>
            </a:r>
          </a:p>
          <a:p>
            <a:pPr>
              <a:spcBef>
                <a:spcPts val="600"/>
              </a:spcBef>
            </a:pPr>
            <a:r>
              <a:rPr lang="pt-BR" sz="1150" b="1" dirty="0" smtClean="0">
                <a:latin typeface="+mj-lt"/>
              </a:rPr>
              <a:t>Início da elaboração do </a:t>
            </a:r>
            <a:r>
              <a:rPr lang="pt-BR" sz="1150" b="1" dirty="0" smtClean="0">
                <a:solidFill>
                  <a:srgbClr val="C00000"/>
                </a:solidFill>
                <a:latin typeface="+mj-lt"/>
              </a:rPr>
              <a:t>PLANSAB</a:t>
            </a:r>
          </a:p>
          <a:p>
            <a:pPr>
              <a:spcBef>
                <a:spcPts val="600"/>
              </a:spcBef>
            </a:pPr>
            <a:r>
              <a:rPr lang="pt-BR" sz="1150" b="1" dirty="0" err="1" smtClean="0">
                <a:latin typeface="+mj-lt"/>
              </a:rPr>
              <a:t>MCidades</a:t>
            </a:r>
            <a:endParaRPr lang="pt-BR" sz="1150" b="1" dirty="0" smtClean="0">
              <a:latin typeface="+mj-lt"/>
            </a:endParaRPr>
          </a:p>
        </p:txBody>
      </p:sp>
      <p:cxnSp>
        <p:nvCxnSpPr>
          <p:cNvPr id="102" name="Conector reto 101"/>
          <p:cNvCxnSpPr/>
          <p:nvPr/>
        </p:nvCxnSpPr>
        <p:spPr>
          <a:xfrm flipV="1">
            <a:off x="6254349" y="1316340"/>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103" name="CaixaDeTexto 102"/>
          <p:cNvSpPr txBox="1"/>
          <p:nvPr/>
        </p:nvSpPr>
        <p:spPr>
          <a:xfrm>
            <a:off x="6298239" y="1301100"/>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2011</a:t>
            </a:r>
            <a:endParaRPr lang="pt-BR" sz="1400" b="1" dirty="0">
              <a:solidFill>
                <a:srgbClr val="187F94"/>
              </a:solidFill>
              <a:latin typeface="+mj-lt"/>
              <a:cs typeface="Arial" pitchFamily="34" charset="0"/>
            </a:endParaRPr>
          </a:p>
        </p:txBody>
      </p:sp>
      <p:sp>
        <p:nvSpPr>
          <p:cNvPr id="104" name="Retângulo 103"/>
          <p:cNvSpPr/>
          <p:nvPr/>
        </p:nvSpPr>
        <p:spPr>
          <a:xfrm>
            <a:off x="6266251" y="1728491"/>
            <a:ext cx="1080000" cy="446276"/>
          </a:xfrm>
          <a:prstGeom prst="rect">
            <a:avLst/>
          </a:prstGeom>
        </p:spPr>
        <p:txBody>
          <a:bodyPr wrap="square">
            <a:spAutoFit/>
          </a:bodyPr>
          <a:lstStyle/>
          <a:p>
            <a:pPr>
              <a:spcBef>
                <a:spcPts val="1200"/>
              </a:spcBef>
            </a:pPr>
            <a:r>
              <a:rPr lang="pt-BR" sz="1150" b="1" dirty="0" smtClean="0">
                <a:latin typeface="+mj-lt"/>
              </a:rPr>
              <a:t>Lançamento do </a:t>
            </a:r>
            <a:r>
              <a:rPr lang="pt-BR" sz="1150" b="1" dirty="0" smtClean="0">
                <a:solidFill>
                  <a:srgbClr val="C00000"/>
                </a:solidFill>
                <a:latin typeface="+mj-lt"/>
              </a:rPr>
              <a:t>PAC 2</a:t>
            </a:r>
          </a:p>
        </p:txBody>
      </p:sp>
      <p:sp>
        <p:nvSpPr>
          <p:cNvPr id="105" name="CaixaDeTexto 104"/>
          <p:cNvSpPr txBox="1"/>
          <p:nvPr/>
        </p:nvSpPr>
        <p:spPr>
          <a:xfrm>
            <a:off x="5583001" y="5655081"/>
            <a:ext cx="714380" cy="340519"/>
          </a:xfrm>
          <a:prstGeom prst="roundRect">
            <a:avLst/>
          </a:prstGeom>
          <a:no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latin typeface="+mj-lt"/>
                <a:cs typeface="Arial" pitchFamily="34" charset="0"/>
              </a:rPr>
              <a:t>2010</a:t>
            </a:r>
            <a:endParaRPr lang="pt-BR" sz="1400" b="1" dirty="0">
              <a:solidFill>
                <a:srgbClr val="187F94"/>
              </a:solidFill>
              <a:latin typeface="+mj-lt"/>
              <a:cs typeface="Arial" pitchFamily="34" charset="0"/>
            </a:endParaRPr>
          </a:p>
        </p:txBody>
      </p:sp>
      <p:sp>
        <p:nvSpPr>
          <p:cNvPr id="106" name="Retângulo 105"/>
          <p:cNvSpPr/>
          <p:nvPr/>
        </p:nvSpPr>
        <p:spPr>
          <a:xfrm>
            <a:off x="5568287" y="4259908"/>
            <a:ext cx="1044000" cy="1154162"/>
          </a:xfrm>
          <a:prstGeom prst="rect">
            <a:avLst/>
          </a:prstGeom>
        </p:spPr>
        <p:txBody>
          <a:bodyPr wrap="square">
            <a:spAutoFit/>
          </a:bodyPr>
          <a:lstStyle/>
          <a:p>
            <a:pPr>
              <a:spcBef>
                <a:spcPts val="1200"/>
              </a:spcBef>
            </a:pPr>
            <a:r>
              <a:rPr lang="pt-BR" sz="1150" b="1" dirty="0" smtClean="0">
                <a:latin typeface="+mj-lt"/>
              </a:rPr>
              <a:t>Criação da </a:t>
            </a:r>
            <a:r>
              <a:rPr lang="pt-BR" sz="1150" b="1" dirty="0" smtClean="0">
                <a:solidFill>
                  <a:srgbClr val="C00000"/>
                </a:solidFill>
                <a:latin typeface="+mj-lt"/>
              </a:rPr>
              <a:t>SESAI/MS</a:t>
            </a:r>
            <a:r>
              <a:rPr lang="pt-BR" sz="1150" b="1" dirty="0" smtClean="0">
                <a:latin typeface="+mj-lt"/>
              </a:rPr>
              <a:t>– Secretaria Especial de Saúde Indígena</a:t>
            </a:r>
          </a:p>
        </p:txBody>
      </p:sp>
      <p:cxnSp>
        <p:nvCxnSpPr>
          <p:cNvPr id="107" name="Conector reto 106"/>
          <p:cNvCxnSpPr/>
          <p:nvPr/>
        </p:nvCxnSpPr>
        <p:spPr>
          <a:xfrm flipV="1">
            <a:off x="7188351" y="3967891"/>
            <a:ext cx="0" cy="2016224"/>
          </a:xfrm>
          <a:prstGeom prst="line">
            <a:avLst/>
          </a:prstGeom>
          <a:ln w="28575">
            <a:solidFill>
              <a:srgbClr val="70BDD2"/>
            </a:solidFill>
            <a:prstDash val="sysDot"/>
          </a:ln>
        </p:spPr>
        <p:style>
          <a:lnRef idx="1">
            <a:schemeClr val="accent1"/>
          </a:lnRef>
          <a:fillRef idx="0">
            <a:schemeClr val="accent1"/>
          </a:fillRef>
          <a:effectRef idx="0">
            <a:schemeClr val="accent1"/>
          </a:effectRef>
          <a:fontRef idx="minor">
            <a:schemeClr val="tx1"/>
          </a:fontRef>
        </p:style>
      </p:cxnSp>
      <p:sp>
        <p:nvSpPr>
          <p:cNvPr id="110" name="CaixaDeTexto 109"/>
          <p:cNvSpPr txBox="1"/>
          <p:nvPr/>
        </p:nvSpPr>
        <p:spPr>
          <a:xfrm>
            <a:off x="7218831" y="5655081"/>
            <a:ext cx="714380" cy="340519"/>
          </a:xfrm>
          <a:prstGeom prst="roundRect">
            <a:avLst/>
          </a:prstGeom>
          <a:solidFill>
            <a:schemeClr val="accent1">
              <a:lumMod val="20000"/>
              <a:lumOff val="80000"/>
            </a:schemeClr>
          </a:solidFill>
          <a:ln>
            <a:solidFill>
              <a:srgbClr val="187F94"/>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1400" b="1" dirty="0" smtClean="0">
                <a:solidFill>
                  <a:srgbClr val="187F94"/>
                </a:solidFill>
                <a:effectLst>
                  <a:outerShdw blurRad="38100" dist="38100" dir="2700000" algn="tl">
                    <a:srgbClr val="000000">
                      <a:alpha val="43137"/>
                    </a:srgbClr>
                  </a:outerShdw>
                </a:effectLst>
                <a:latin typeface="+mj-lt"/>
                <a:cs typeface="Arial" pitchFamily="34" charset="0"/>
              </a:rPr>
              <a:t>2013</a:t>
            </a:r>
          </a:p>
        </p:txBody>
      </p:sp>
      <p:sp>
        <p:nvSpPr>
          <p:cNvPr id="111" name="Retângulo 110"/>
          <p:cNvSpPr/>
          <p:nvPr/>
        </p:nvSpPr>
        <p:spPr>
          <a:xfrm>
            <a:off x="7253141" y="4382204"/>
            <a:ext cx="1080000" cy="623248"/>
          </a:xfrm>
          <a:prstGeom prst="rect">
            <a:avLst/>
          </a:prstGeom>
          <a:solidFill>
            <a:srgbClr val="FFFF00">
              <a:alpha val="50196"/>
            </a:srgbClr>
          </a:solidFill>
          <a:ln w="28575">
            <a:solidFill>
              <a:srgbClr val="70BDD2"/>
            </a:solidFill>
            <a:prstDash val="sysDot"/>
          </a:ln>
        </p:spPr>
        <p:txBody>
          <a:bodyPr wrap="square">
            <a:spAutoFit/>
          </a:bodyPr>
          <a:lstStyle/>
          <a:p>
            <a:pPr algn="ctr">
              <a:lnSpc>
                <a:spcPct val="150000"/>
              </a:lnSpc>
              <a:spcBef>
                <a:spcPts val="1200"/>
              </a:spcBef>
            </a:pPr>
            <a:r>
              <a:rPr lang="pt-BR" sz="1150" b="1" dirty="0" smtClean="0">
                <a:latin typeface="+mj-lt"/>
              </a:rPr>
              <a:t>Aprovação do </a:t>
            </a:r>
            <a:r>
              <a:rPr lang="pt-BR" sz="1150" b="1" dirty="0" smtClean="0">
                <a:solidFill>
                  <a:srgbClr val="C00000"/>
                </a:solidFill>
                <a:latin typeface="+mj-lt"/>
              </a:rPr>
              <a:t>PLANSAB</a:t>
            </a:r>
          </a:p>
        </p:txBody>
      </p:sp>
      <p:pic>
        <p:nvPicPr>
          <p:cNvPr id="123" name="Imagem 122" descr="b52cbbc33067662ab83fafe1a82225bb.jpg"/>
          <p:cNvPicPr>
            <a:picLocks noChangeAspect="1"/>
          </p:cNvPicPr>
          <p:nvPr/>
        </p:nvPicPr>
        <p:blipFill>
          <a:blip r:embed="rId4" cstate="screen"/>
          <a:srcRect/>
          <a:stretch>
            <a:fillRect/>
          </a:stretch>
        </p:blipFill>
        <p:spPr>
          <a:xfrm>
            <a:off x="7411197" y="5040218"/>
            <a:ext cx="753174" cy="576064"/>
          </a:xfrm>
          <a:prstGeom prst="rect">
            <a:avLst/>
          </a:prstGeom>
        </p:spPr>
      </p:pic>
      <p:sp>
        <p:nvSpPr>
          <p:cNvPr id="130" name="Divisa 129"/>
          <p:cNvSpPr/>
          <p:nvPr/>
        </p:nvSpPr>
        <p:spPr>
          <a:xfrm>
            <a:off x="0" y="3212976"/>
            <a:ext cx="9030502" cy="936104"/>
          </a:xfrm>
          <a:prstGeom prst="chevron">
            <a:avLst>
              <a:gd name="adj" fmla="val 33857"/>
            </a:avLst>
          </a:prstGeom>
          <a:gradFill flip="none" rotWithShape="1">
            <a:gsLst>
              <a:gs pos="0">
                <a:srgbClr val="187F94"/>
              </a:gs>
              <a:gs pos="50000">
                <a:srgbClr val="1B91A9">
                  <a:tint val="44500"/>
                  <a:satMod val="160000"/>
                </a:srgbClr>
              </a:gs>
              <a:gs pos="100000">
                <a:srgbClr val="1B91A9">
                  <a:tint val="23500"/>
                  <a:satMod val="160000"/>
                </a:srgbClr>
              </a:gs>
            </a:gsLst>
            <a:lin ang="10800000" scaled="1"/>
            <a:tileRect/>
          </a:gradFill>
          <a:ln w="28575">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mj-lt"/>
            </a:endParaRPr>
          </a:p>
        </p:txBody>
      </p:sp>
      <p:sp>
        <p:nvSpPr>
          <p:cNvPr id="131" name="CaixaDeTexto 130"/>
          <p:cNvSpPr txBox="1"/>
          <p:nvPr/>
        </p:nvSpPr>
        <p:spPr>
          <a:xfrm>
            <a:off x="4812087" y="3749372"/>
            <a:ext cx="1404000" cy="297954"/>
          </a:xfrm>
          <a:prstGeom prst="roundRect">
            <a:avLst/>
          </a:prstGeom>
          <a:solidFill>
            <a:srgbClr val="FEF2E8"/>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11.445/2007</a:t>
            </a:r>
          </a:p>
        </p:txBody>
      </p:sp>
      <p:sp>
        <p:nvSpPr>
          <p:cNvPr id="132" name="CaixaDeTexto 131"/>
          <p:cNvSpPr txBox="1"/>
          <p:nvPr/>
        </p:nvSpPr>
        <p:spPr>
          <a:xfrm>
            <a:off x="2341611" y="3365108"/>
            <a:ext cx="1404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10.257/2001</a:t>
            </a:r>
          </a:p>
        </p:txBody>
      </p:sp>
      <p:sp>
        <p:nvSpPr>
          <p:cNvPr id="133" name="CaixaDeTexto 132"/>
          <p:cNvSpPr txBox="1"/>
          <p:nvPr/>
        </p:nvSpPr>
        <p:spPr>
          <a:xfrm>
            <a:off x="1683755" y="3765624"/>
            <a:ext cx="1656000" cy="298800"/>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Port. MS nº 1469/2000</a:t>
            </a:r>
          </a:p>
        </p:txBody>
      </p:sp>
      <p:sp>
        <p:nvSpPr>
          <p:cNvPr id="134" name="CaixaDeTexto 133"/>
          <p:cNvSpPr txBox="1"/>
          <p:nvPr/>
        </p:nvSpPr>
        <p:spPr>
          <a:xfrm>
            <a:off x="3379225" y="3756624"/>
            <a:ext cx="1404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Port. MS nº 518/04</a:t>
            </a:r>
          </a:p>
        </p:txBody>
      </p:sp>
      <p:sp>
        <p:nvSpPr>
          <p:cNvPr id="135" name="CaixaDeTexto 134"/>
          <p:cNvSpPr txBox="1"/>
          <p:nvPr/>
        </p:nvSpPr>
        <p:spPr>
          <a:xfrm>
            <a:off x="3988851" y="3356108"/>
            <a:ext cx="1404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11.107/2005</a:t>
            </a:r>
          </a:p>
        </p:txBody>
      </p:sp>
      <p:sp>
        <p:nvSpPr>
          <p:cNvPr id="136" name="CaixaDeTexto 135"/>
          <p:cNvSpPr txBox="1"/>
          <p:nvPr/>
        </p:nvSpPr>
        <p:spPr>
          <a:xfrm>
            <a:off x="5762195" y="3357800"/>
            <a:ext cx="1260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12.305/10</a:t>
            </a:r>
          </a:p>
        </p:txBody>
      </p:sp>
      <p:sp>
        <p:nvSpPr>
          <p:cNvPr id="141" name="CaixaDeTexto 140"/>
          <p:cNvSpPr txBox="1"/>
          <p:nvPr/>
        </p:nvSpPr>
        <p:spPr>
          <a:xfrm>
            <a:off x="6324255" y="3758316"/>
            <a:ext cx="1692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Port. MS nº 2.914/2011</a:t>
            </a:r>
          </a:p>
        </p:txBody>
      </p:sp>
      <p:sp>
        <p:nvSpPr>
          <p:cNvPr id="142" name="CaixaDeTexto 141"/>
          <p:cNvSpPr txBox="1"/>
          <p:nvPr/>
        </p:nvSpPr>
        <p:spPr>
          <a:xfrm>
            <a:off x="353957" y="3773988"/>
            <a:ext cx="1296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8.987/1995 </a:t>
            </a:r>
          </a:p>
        </p:txBody>
      </p:sp>
      <p:sp>
        <p:nvSpPr>
          <p:cNvPr id="143" name="CaixaDeTexto 142"/>
          <p:cNvSpPr txBox="1"/>
          <p:nvPr/>
        </p:nvSpPr>
        <p:spPr>
          <a:xfrm>
            <a:off x="786005" y="3357135"/>
            <a:ext cx="1332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Lei nº 9.433/1997 </a:t>
            </a:r>
          </a:p>
        </p:txBody>
      </p:sp>
      <p:sp>
        <p:nvSpPr>
          <p:cNvPr id="144" name="CaixaDeTexto 143"/>
          <p:cNvSpPr txBox="1"/>
          <p:nvPr/>
        </p:nvSpPr>
        <p:spPr>
          <a:xfrm>
            <a:off x="7096393" y="3368306"/>
            <a:ext cx="1008000" cy="297954"/>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spcBef>
                <a:spcPts val="0"/>
              </a:spcBef>
              <a:defRPr/>
            </a:pPr>
            <a:r>
              <a:rPr lang="pt-BR" sz="1150" b="1" dirty="0" smtClean="0">
                <a:solidFill>
                  <a:srgbClr val="1B91A9"/>
                </a:solidFill>
                <a:latin typeface="+mj-lt"/>
                <a:cs typeface="Arial" pitchFamily="34" charset="0"/>
              </a:rPr>
              <a:t>LC nº 141/12</a:t>
            </a:r>
          </a:p>
        </p:txBody>
      </p:sp>
      <p:sp>
        <p:nvSpPr>
          <p:cNvPr id="48" name="CaixaDeTexto 47"/>
          <p:cNvSpPr txBox="1"/>
          <p:nvPr/>
        </p:nvSpPr>
        <p:spPr>
          <a:xfrm>
            <a:off x="142875" y="98425"/>
            <a:ext cx="8786843" cy="47625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Saneamento: linha de tempo</a:t>
            </a:r>
            <a:endParaRPr lang="pt-BR" sz="22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1289901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pic>
        <p:nvPicPr>
          <p:cNvPr id="5122" name="Picture 2" descr="D:\Meus documentos\FUNASA\Fotos Sistemas Digitalizações Antigas Saneamento\Logomarca Sesp 1.jpg"/>
          <p:cNvPicPr>
            <a:picLocks noChangeAspect="1" noChangeArrowheads="1"/>
          </p:cNvPicPr>
          <p:nvPr/>
        </p:nvPicPr>
        <p:blipFill>
          <a:blip r:embed="rId3"/>
          <a:srcRect/>
          <a:stretch>
            <a:fillRect/>
          </a:stretch>
        </p:blipFill>
        <p:spPr bwMode="auto">
          <a:xfrm>
            <a:off x="0" y="1268760"/>
            <a:ext cx="9144000" cy="4635123"/>
          </a:xfrm>
          <a:prstGeom prst="rect">
            <a:avLst/>
          </a:prstGeom>
          <a:noFill/>
        </p:spPr>
      </p:pic>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sp>
        <p:nvSpPr>
          <p:cNvPr id="2" name="Retângulo 1"/>
          <p:cNvSpPr/>
          <p:nvPr/>
        </p:nvSpPr>
        <p:spPr>
          <a:xfrm>
            <a:off x="431540" y="1267279"/>
            <a:ext cx="8280920" cy="1569660"/>
          </a:xfrm>
          <a:prstGeom prst="rect">
            <a:avLst/>
          </a:prstGeom>
        </p:spPr>
        <p:txBody>
          <a:bodyPr wrap="square">
            <a:spAutoFit/>
          </a:bodyPr>
          <a:lstStyle/>
          <a:p>
            <a:pPr algn="just"/>
            <a:endParaRPr lang="pt-BR" sz="2400" b="1" dirty="0" smtClean="0">
              <a:solidFill>
                <a:srgbClr val="0E407C"/>
              </a:solidFill>
            </a:endParaRPr>
          </a:p>
          <a:p>
            <a:pPr algn="just"/>
            <a:endParaRPr lang="pt-BR" sz="2400" b="1" dirty="0">
              <a:solidFill>
                <a:srgbClr val="0E407C"/>
              </a:solidFill>
            </a:endParaRPr>
          </a:p>
          <a:p>
            <a:pPr algn="just"/>
            <a:endParaRPr lang="pt-BR" sz="2400" b="1" dirty="0">
              <a:solidFill>
                <a:srgbClr val="0E407C"/>
              </a:solidFill>
            </a:endParaRPr>
          </a:p>
          <a:p>
            <a:pPr algn="just"/>
            <a:endParaRPr lang="pt-BR" sz="2400" b="1" dirty="0" smtClean="0">
              <a:solidFill>
                <a:srgbClr val="0E407C"/>
              </a:solidFill>
            </a:endParaRPr>
          </a:p>
        </p:txBody>
      </p:sp>
      <p:sp>
        <p:nvSpPr>
          <p:cNvPr id="3" name="Retângulo 2"/>
          <p:cNvSpPr/>
          <p:nvPr/>
        </p:nvSpPr>
        <p:spPr>
          <a:xfrm>
            <a:off x="369932" y="1357982"/>
            <a:ext cx="8488348" cy="4893647"/>
          </a:xfrm>
          <a:prstGeom prst="rect">
            <a:avLst/>
          </a:prstGeom>
        </p:spPr>
        <p:txBody>
          <a:bodyPr wrap="square">
            <a:spAutoFit/>
          </a:bodyPr>
          <a:lstStyle/>
          <a:p>
            <a:pPr lvl="0" algn="just">
              <a:buClr>
                <a:srgbClr val="C00000"/>
              </a:buClr>
            </a:pPr>
            <a:r>
              <a:rPr lang="pt-BR" sz="2400" b="1" dirty="0" smtClean="0">
                <a:solidFill>
                  <a:srgbClr val="0E407C"/>
                </a:solidFill>
                <a:latin typeface="+mj-lt"/>
              </a:rPr>
              <a:t>Curiosidades da Fundação </a:t>
            </a:r>
            <a:r>
              <a:rPr lang="pt-BR" sz="2400" b="1" dirty="0" err="1" smtClean="0">
                <a:solidFill>
                  <a:srgbClr val="0E407C"/>
                </a:solidFill>
                <a:latin typeface="+mj-lt"/>
              </a:rPr>
              <a:t>Sesp</a:t>
            </a:r>
            <a:r>
              <a:rPr lang="pt-BR" sz="2400" b="1" dirty="0" smtClean="0">
                <a:solidFill>
                  <a:srgbClr val="0E407C"/>
                </a:solidFill>
                <a:latin typeface="+mj-lt"/>
              </a:rPr>
              <a:t>:</a:t>
            </a:r>
          </a:p>
          <a:p>
            <a:pPr lvl="0" algn="just">
              <a:buClr>
                <a:srgbClr val="C00000"/>
              </a:buClr>
            </a:pPr>
            <a:r>
              <a:rPr lang="pt-BR" sz="2400" b="1" dirty="0" smtClean="0">
                <a:solidFill>
                  <a:srgbClr val="0E407C"/>
                </a:solidFill>
                <a:latin typeface="+mj-lt"/>
              </a:rPr>
              <a:t>Instalou </a:t>
            </a:r>
            <a:r>
              <a:rPr lang="pt-BR" sz="2400" b="1" dirty="0">
                <a:solidFill>
                  <a:srgbClr val="0E407C"/>
                </a:solidFill>
                <a:latin typeface="+mj-lt"/>
              </a:rPr>
              <a:t>no Brasil o primeiro sistema </a:t>
            </a:r>
            <a:r>
              <a:rPr lang="pt-BR" sz="2400" b="1" dirty="0" smtClean="0">
                <a:solidFill>
                  <a:srgbClr val="0E407C"/>
                </a:solidFill>
                <a:latin typeface="+mj-lt"/>
              </a:rPr>
              <a:t>de abastecimento </a:t>
            </a:r>
            <a:r>
              <a:rPr lang="pt-BR" sz="2400" b="1" dirty="0">
                <a:solidFill>
                  <a:srgbClr val="0E407C"/>
                </a:solidFill>
                <a:latin typeface="+mj-lt"/>
              </a:rPr>
              <a:t>de água </a:t>
            </a:r>
            <a:r>
              <a:rPr lang="pt-BR" sz="2400" b="1" dirty="0" err="1">
                <a:solidFill>
                  <a:srgbClr val="0E407C"/>
                </a:solidFill>
                <a:latin typeface="+mj-lt"/>
              </a:rPr>
              <a:t>fluoretada</a:t>
            </a:r>
            <a:r>
              <a:rPr lang="pt-BR" sz="2400" b="1" dirty="0" smtClean="0">
                <a:solidFill>
                  <a:srgbClr val="0E407C"/>
                </a:solidFill>
                <a:latin typeface="+mj-lt"/>
              </a:rPr>
              <a:t>, </a:t>
            </a:r>
            <a:r>
              <a:rPr lang="pt-BR" sz="2400" b="1" dirty="0">
                <a:solidFill>
                  <a:srgbClr val="0E407C"/>
                </a:solidFill>
                <a:latin typeface="+mj-lt"/>
              </a:rPr>
              <a:t>Baixo </a:t>
            </a:r>
            <a:r>
              <a:rPr lang="pt-BR" sz="2400" b="1" dirty="0" smtClean="0">
                <a:solidFill>
                  <a:srgbClr val="0E407C"/>
                </a:solidFill>
                <a:latin typeface="+mj-lt"/>
              </a:rPr>
              <a:t>Guandu / ES;</a:t>
            </a:r>
          </a:p>
          <a:p>
            <a:pPr lvl="0" algn="just">
              <a:buClr>
                <a:srgbClr val="C00000"/>
              </a:buClr>
            </a:pPr>
            <a:r>
              <a:rPr lang="pt-BR" sz="2400" b="1" dirty="0" smtClean="0">
                <a:solidFill>
                  <a:srgbClr val="0E407C"/>
                </a:solidFill>
                <a:latin typeface="+mj-lt"/>
              </a:rPr>
              <a:t>Interiorização do saneamento básico, saneamento rural;</a:t>
            </a:r>
          </a:p>
          <a:p>
            <a:pPr lvl="0" algn="just">
              <a:buClr>
                <a:srgbClr val="C00000"/>
              </a:buClr>
            </a:pPr>
            <a:r>
              <a:rPr lang="pt-BR" sz="2400" b="1" dirty="0" smtClean="0">
                <a:solidFill>
                  <a:srgbClr val="0E407C"/>
                </a:solidFill>
                <a:latin typeface="+mj-lt"/>
              </a:rPr>
              <a:t>Em 1953 cria o </a:t>
            </a:r>
            <a:r>
              <a:rPr lang="pt-BR" sz="2400" b="1" dirty="0">
                <a:solidFill>
                  <a:srgbClr val="0E407C"/>
                </a:solidFill>
                <a:latin typeface="+mj-lt"/>
              </a:rPr>
              <a:t>primeiro Fundo Rotativo para financiamento de sistemas </a:t>
            </a:r>
            <a:r>
              <a:rPr lang="pt-BR" sz="2400" b="1" dirty="0" smtClean="0">
                <a:solidFill>
                  <a:srgbClr val="0E407C"/>
                </a:solidFill>
                <a:latin typeface="+mj-lt"/>
              </a:rPr>
              <a:t>de abastecimento </a:t>
            </a:r>
            <a:r>
              <a:rPr lang="pt-BR" sz="2400" b="1" dirty="0">
                <a:solidFill>
                  <a:srgbClr val="0E407C"/>
                </a:solidFill>
                <a:latin typeface="+mj-lt"/>
              </a:rPr>
              <a:t>de </a:t>
            </a:r>
            <a:r>
              <a:rPr lang="pt-BR" sz="2400" b="1" dirty="0" smtClean="0">
                <a:solidFill>
                  <a:srgbClr val="0E407C"/>
                </a:solidFill>
                <a:latin typeface="+mj-lt"/>
              </a:rPr>
              <a:t>água</a:t>
            </a:r>
            <a:r>
              <a:rPr lang="pt-BR" sz="2400" b="1" dirty="0">
                <a:solidFill>
                  <a:srgbClr val="0E407C"/>
                </a:solidFill>
                <a:latin typeface="+mj-lt"/>
              </a:rPr>
              <a:t>,</a:t>
            </a:r>
            <a:r>
              <a:rPr lang="pt-BR" sz="2400" b="1" dirty="0" smtClean="0">
                <a:solidFill>
                  <a:srgbClr val="0E407C"/>
                </a:solidFill>
                <a:latin typeface="+mj-lt"/>
              </a:rPr>
              <a:t> </a:t>
            </a:r>
            <a:r>
              <a:rPr lang="pt-BR" sz="2400" b="1" dirty="0">
                <a:solidFill>
                  <a:srgbClr val="0E407C"/>
                </a:solidFill>
                <a:latin typeface="+mj-lt"/>
              </a:rPr>
              <a:t>Lei </a:t>
            </a:r>
            <a:r>
              <a:rPr lang="pt-BR" sz="2400" b="1" dirty="0" smtClean="0">
                <a:solidFill>
                  <a:srgbClr val="0E407C"/>
                </a:solidFill>
                <a:latin typeface="+mj-lt"/>
              </a:rPr>
              <a:t>nº 2.134 regulamentada </a:t>
            </a:r>
            <a:r>
              <a:rPr lang="pt-BR" sz="2400" b="1" dirty="0">
                <a:solidFill>
                  <a:srgbClr val="0E407C"/>
                </a:solidFill>
                <a:latin typeface="+mj-lt"/>
              </a:rPr>
              <a:t>pelo Decreto </a:t>
            </a:r>
            <a:r>
              <a:rPr lang="pt-BR" sz="2400" b="1" dirty="0" smtClean="0">
                <a:solidFill>
                  <a:srgbClr val="0E407C"/>
                </a:solidFill>
                <a:latin typeface="+mj-lt"/>
              </a:rPr>
              <a:t>41.446/57;</a:t>
            </a:r>
            <a:endParaRPr lang="pt-BR" sz="2400" b="1" dirty="0">
              <a:solidFill>
                <a:srgbClr val="0E407C"/>
              </a:solidFill>
              <a:latin typeface="+mj-lt"/>
            </a:endParaRPr>
          </a:p>
          <a:p>
            <a:pPr lvl="0" algn="just">
              <a:buClr>
                <a:srgbClr val="C00000"/>
              </a:buClr>
            </a:pPr>
            <a:r>
              <a:rPr lang="pt-BR" sz="2400" b="1" dirty="0" smtClean="0">
                <a:solidFill>
                  <a:srgbClr val="0E407C"/>
                </a:solidFill>
                <a:latin typeface="+mj-lt"/>
              </a:rPr>
              <a:t>Recuperou a área alagada de Belém;</a:t>
            </a:r>
          </a:p>
          <a:p>
            <a:pPr lvl="0" algn="just">
              <a:buClr>
                <a:srgbClr val="C00000"/>
              </a:buClr>
            </a:pPr>
            <a:r>
              <a:rPr lang="pt-BR" sz="2400" b="1" dirty="0" smtClean="0">
                <a:solidFill>
                  <a:srgbClr val="0E407C"/>
                </a:solidFill>
                <a:latin typeface="+mj-lt"/>
              </a:rPr>
              <a:t>Implantou o Sist. de Abastecimento de Água de Manaus;</a:t>
            </a:r>
          </a:p>
          <a:p>
            <a:pPr lvl="0" algn="just">
              <a:buClr>
                <a:srgbClr val="C00000"/>
              </a:buClr>
            </a:pPr>
            <a:r>
              <a:rPr lang="pt-BR" sz="2400" b="1" dirty="0" smtClean="0">
                <a:solidFill>
                  <a:srgbClr val="0E407C"/>
                </a:solidFill>
                <a:latin typeface="+mj-lt"/>
              </a:rPr>
              <a:t>Acordo SESP com </a:t>
            </a:r>
            <a:r>
              <a:rPr lang="pt-BR" sz="2400" b="1" dirty="0">
                <a:solidFill>
                  <a:srgbClr val="0E407C"/>
                </a:solidFill>
                <a:latin typeface="+mj-lt"/>
              </a:rPr>
              <a:t>Superintendência do S</a:t>
            </a:r>
            <a:r>
              <a:rPr lang="pt-BR" sz="2400" b="1" dirty="0" smtClean="0">
                <a:solidFill>
                  <a:srgbClr val="0E407C"/>
                </a:solidFill>
                <a:latin typeface="+mj-lt"/>
              </a:rPr>
              <a:t>aneamento </a:t>
            </a:r>
            <a:r>
              <a:rPr lang="pt-BR" sz="2400" b="1" dirty="0">
                <a:solidFill>
                  <a:srgbClr val="0E407C"/>
                </a:solidFill>
                <a:latin typeface="+mj-lt"/>
              </a:rPr>
              <a:t>- SURSAM - para planificação do sistema de </a:t>
            </a:r>
            <a:r>
              <a:rPr lang="pt-BR" sz="2400" b="1" dirty="0" smtClean="0">
                <a:solidFill>
                  <a:srgbClr val="0E407C"/>
                </a:solidFill>
                <a:latin typeface="+mj-lt"/>
              </a:rPr>
              <a:t>esgotos </a:t>
            </a:r>
            <a:r>
              <a:rPr lang="pt-BR" sz="2400" b="1" dirty="0">
                <a:solidFill>
                  <a:srgbClr val="0E407C"/>
                </a:solidFill>
                <a:latin typeface="+mj-lt"/>
              </a:rPr>
              <a:t>da cidade do Rio de Janeiro</a:t>
            </a:r>
            <a:r>
              <a:rPr lang="pt-BR" sz="2400" b="1" dirty="0" smtClean="0">
                <a:solidFill>
                  <a:srgbClr val="0E407C"/>
                </a:solidFill>
                <a:latin typeface="+mj-lt"/>
              </a:rPr>
              <a:t>. .... e muito mais</a:t>
            </a:r>
          </a:p>
          <a:p>
            <a:pPr lvl="0" algn="just"/>
            <a:endParaRPr lang="pt-BR" sz="2400" b="1" dirty="0">
              <a:solidFill>
                <a:srgbClr val="0E407C"/>
              </a:solidFill>
            </a:endParaRPr>
          </a:p>
        </p:txBody>
      </p:sp>
      <p:pic>
        <p:nvPicPr>
          <p:cNvPr id="8" name="Imagem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14" name="Imagem 13"/>
          <p:cNvPicPr>
            <a:picLocks noChangeAspect="1"/>
          </p:cNvPicPr>
          <p:nvPr/>
        </p:nvPicPr>
        <p:blipFill>
          <a:blip r:embed="rId6"/>
          <a:stretch>
            <a:fillRect/>
          </a:stretch>
        </p:blipFill>
        <p:spPr>
          <a:xfrm>
            <a:off x="357158" y="183181"/>
            <a:ext cx="3497376" cy="911638"/>
          </a:xfrm>
          <a:prstGeom prst="rect">
            <a:avLst/>
          </a:prstGeom>
        </p:spPr>
      </p:pic>
    </p:spTree>
    <p:extLst>
      <p:ext uri="{BB962C8B-B14F-4D97-AF65-F5344CB8AC3E}">
        <p14:creationId xmlns:p14="http://schemas.microsoft.com/office/powerpoint/2010/main" val="384568180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Retângulo 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sp>
        <p:nvSpPr>
          <p:cNvPr id="96" name="Shape 96"/>
          <p:cNvSpPr txBox="1"/>
          <p:nvPr/>
        </p:nvSpPr>
        <p:spPr>
          <a:xfrm>
            <a:off x="285720" y="785794"/>
            <a:ext cx="8429684" cy="4572032"/>
          </a:xfrm>
          <a:prstGeom prst="rect">
            <a:avLst/>
          </a:prstGeom>
          <a:noFill/>
          <a:ln>
            <a:noFill/>
          </a:ln>
        </p:spPr>
        <p:txBody>
          <a:bodyPr lIns="91425" tIns="91425" rIns="91425" bIns="91425" anchor="t" anchorCtr="0">
            <a:noAutofit/>
          </a:bodyPr>
          <a:lstStyle/>
          <a:p>
            <a:pPr lvl="0" algn="just" rtl="0">
              <a:spcBef>
                <a:spcPts val="0"/>
              </a:spcBef>
              <a:buFont typeface="Wingdings" pitchFamily="2" charset="2"/>
              <a:buChar char="Ø"/>
            </a:pPr>
            <a:endParaRPr lang="pt-BR" sz="2200" dirty="0" smtClean="0">
              <a:solidFill>
                <a:schemeClr val="dk1"/>
              </a:solidFill>
              <a:latin typeface="+mj-lt"/>
              <a:ea typeface="Dosis"/>
              <a:cs typeface="Dosis"/>
              <a:sym typeface="Dosis"/>
            </a:endParaRPr>
          </a:p>
          <a:p>
            <a:pPr marL="273050" indent="-273050" algn="just">
              <a:spcBef>
                <a:spcPts val="0"/>
              </a:spcBef>
              <a:buFont typeface="Wingdings" pitchFamily="2" charset="2"/>
              <a:buChar char="Ø"/>
            </a:pPr>
            <a:r>
              <a:rPr lang="pt-BR" sz="2200" dirty="0" smtClean="0">
                <a:solidFill>
                  <a:srgbClr val="0D2F8F"/>
                </a:solidFill>
                <a:latin typeface="+mj-lt"/>
                <a:ea typeface="Dosis"/>
                <a:cs typeface="Dosis"/>
                <a:sym typeface="Dosis"/>
              </a:rPr>
              <a:t> </a:t>
            </a:r>
            <a:r>
              <a:rPr lang="pt-BR" sz="2400" dirty="0" smtClean="0">
                <a:solidFill>
                  <a:srgbClr val="0D2F8F"/>
                </a:solidFill>
                <a:latin typeface="+mj-lt"/>
                <a:ea typeface="Dosis"/>
                <a:cs typeface="Dosis"/>
                <a:sym typeface="Dosis"/>
              </a:rPr>
              <a:t>Investimentos em saneamento básico </a:t>
            </a:r>
            <a:r>
              <a:rPr lang="pt-BR" sz="2400" b="1" dirty="0" smtClean="0">
                <a:solidFill>
                  <a:srgbClr val="0D2F8F"/>
                </a:solidFill>
                <a:latin typeface="+mj-lt"/>
                <a:ea typeface="Dosis"/>
                <a:cs typeface="Dosis"/>
                <a:sym typeface="Dosis"/>
              </a:rPr>
              <a:t>historicamente concentrados nas áreas urbanas</a:t>
            </a:r>
            <a:r>
              <a:rPr lang="pt-BR" sz="2400" dirty="0" smtClean="0">
                <a:solidFill>
                  <a:srgbClr val="0D2F8F"/>
                </a:solidFill>
                <a:latin typeface="+mj-lt"/>
                <a:ea typeface="Dosis"/>
                <a:cs typeface="Dosis"/>
                <a:sym typeface="Dosis"/>
              </a:rPr>
              <a:t>. </a:t>
            </a: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rtl="0">
              <a:spcBef>
                <a:spcPts val="0"/>
              </a:spcBef>
              <a:buFont typeface="Wingdings" pitchFamily="2" charset="2"/>
              <a:buChar char="Ø"/>
            </a:pPr>
            <a:r>
              <a:rPr lang="pt-BR" sz="2400" dirty="0" smtClean="0">
                <a:solidFill>
                  <a:srgbClr val="0D2F8F"/>
                </a:solidFill>
                <a:latin typeface="+mj-lt"/>
                <a:ea typeface="Dosis"/>
                <a:cs typeface="Dosis"/>
                <a:sym typeface="Dosis"/>
              </a:rPr>
              <a:t> Atuação do Estado em Saneamento Rural de forma </a:t>
            </a:r>
            <a:r>
              <a:rPr lang="pt-BR" sz="2400" b="1" dirty="0" smtClean="0">
                <a:solidFill>
                  <a:srgbClr val="0D2F8F"/>
                </a:solidFill>
                <a:latin typeface="+mj-lt"/>
                <a:ea typeface="Dosis"/>
                <a:cs typeface="Dosis"/>
                <a:sym typeface="Dosis"/>
              </a:rPr>
              <a:t>desarticulada, fragmentada e desordenada.</a:t>
            </a: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rtl="0">
              <a:spcBef>
                <a:spcPts val="0"/>
              </a:spcBef>
            </a:pPr>
            <a:endParaRPr lang="pt-BR" sz="2400" dirty="0" smtClean="0">
              <a:solidFill>
                <a:srgbClr val="0D2F8F"/>
              </a:solidFill>
              <a:latin typeface="+mj-lt"/>
              <a:ea typeface="Dosis"/>
              <a:cs typeface="Dosis"/>
              <a:sym typeface="Dosis"/>
            </a:endParaRPr>
          </a:p>
          <a:p>
            <a:pPr marL="273050" lvl="0" indent="-273050" algn="just">
              <a:spcBef>
                <a:spcPts val="0"/>
              </a:spcBef>
              <a:buFont typeface="Wingdings" pitchFamily="2" charset="2"/>
              <a:buChar char="Ø"/>
            </a:pPr>
            <a:r>
              <a:rPr lang="pt-BR" sz="2400" dirty="0" smtClean="0">
                <a:solidFill>
                  <a:srgbClr val="0D2F8F"/>
                </a:solidFill>
                <a:latin typeface="+mj-lt"/>
                <a:ea typeface="Dosis"/>
                <a:cs typeface="Dosis"/>
                <a:sym typeface="Dosis"/>
              </a:rPr>
              <a:t> Elevado </a:t>
            </a:r>
            <a:r>
              <a:rPr lang="pt-BR" sz="2400" b="1" dirty="0" smtClean="0">
                <a:solidFill>
                  <a:srgbClr val="0D2F8F"/>
                </a:solidFill>
                <a:latin typeface="+mj-lt"/>
                <a:ea typeface="Dosis"/>
                <a:cs typeface="Dosis"/>
                <a:sym typeface="Dosis"/>
              </a:rPr>
              <a:t>déficit de cobertura </a:t>
            </a:r>
            <a:r>
              <a:rPr lang="pt-BR" sz="2400" dirty="0" smtClean="0">
                <a:solidFill>
                  <a:srgbClr val="0D2F8F"/>
                </a:solidFill>
                <a:latin typeface="+mj-lt"/>
                <a:ea typeface="Dosis"/>
                <a:cs typeface="Dosis"/>
                <a:sym typeface="Dosis"/>
              </a:rPr>
              <a:t>- grande parte da população rural e em pequenos municípios </a:t>
            </a:r>
            <a:r>
              <a:rPr lang="pt-BR" sz="2400" b="1" dirty="0" smtClean="0">
                <a:solidFill>
                  <a:srgbClr val="0D2F8F"/>
                </a:solidFill>
                <a:latin typeface="+mj-lt"/>
                <a:ea typeface="Dosis"/>
                <a:cs typeface="Dosis"/>
                <a:sym typeface="Dosis"/>
              </a:rPr>
              <a:t>sem acesso aos serviços públicos de saneamento</a:t>
            </a:r>
            <a:r>
              <a:rPr lang="pt-BR" sz="2400" dirty="0" smtClean="0">
                <a:solidFill>
                  <a:srgbClr val="0D2F8F"/>
                </a:solidFill>
                <a:latin typeface="+mj-lt"/>
                <a:ea typeface="Dosis"/>
                <a:cs typeface="Dosis"/>
                <a:sym typeface="Dosis"/>
              </a:rPr>
              <a:t>. </a:t>
            </a:r>
          </a:p>
          <a:p>
            <a:pPr lvl="0" algn="just" rtl="0">
              <a:spcBef>
                <a:spcPts val="0"/>
              </a:spcBef>
            </a:pPr>
            <a:endParaRPr lang="pt-BR" sz="2200" dirty="0" smtClean="0">
              <a:solidFill>
                <a:schemeClr val="dk1"/>
              </a:solidFill>
              <a:latin typeface="+mj-lt"/>
              <a:ea typeface="Dosis"/>
              <a:cs typeface="Dosis"/>
              <a:sym typeface="Dosis"/>
            </a:endParaRPr>
          </a:p>
        </p:txBody>
      </p:sp>
      <p:pic>
        <p:nvPicPr>
          <p:cNvPr id="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9" name="Seta para baixo 8"/>
          <p:cNvSpPr/>
          <p:nvPr/>
        </p:nvSpPr>
        <p:spPr>
          <a:xfrm>
            <a:off x="3714744" y="3214686"/>
            <a:ext cx="1357322" cy="928694"/>
          </a:xfrm>
          <a:prstGeom prst="downArrow">
            <a:avLst>
              <a:gd name="adj1" fmla="val 39361"/>
              <a:gd name="adj2" fmla="val 3005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t-BR"/>
          </a:p>
        </p:txBody>
      </p:sp>
      <p:pic>
        <p:nvPicPr>
          <p:cNvPr id="10" name="Imagem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11" name="CaixaDeTexto 10"/>
          <p:cNvSpPr txBox="1"/>
          <p:nvPr/>
        </p:nvSpPr>
        <p:spPr>
          <a:xfrm>
            <a:off x="142875" y="98425"/>
            <a:ext cx="8786843" cy="47625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Contextualização do Saneamento Básico</a:t>
            </a:r>
            <a:endParaRPr lang="pt-BR" sz="2200" b="1" dirty="0">
              <a:solidFill>
                <a:srgbClr val="C00000"/>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Retângulo 54"/>
          <p:cNvSpPr/>
          <p:nvPr/>
        </p:nvSpPr>
        <p:spPr>
          <a:xfrm flipH="1">
            <a:off x="1987150" y="9598138"/>
            <a:ext cx="1012270" cy="82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56"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57"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031" name="AutoShape 7" descr="Resultado de imagem para extremo sul da bah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52" name="Imagem 5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 y="6357958"/>
            <a:ext cx="9144032" cy="500042"/>
          </a:xfrm>
          <a:prstGeom prst="rect">
            <a:avLst/>
          </a:prstGeom>
        </p:spPr>
      </p:pic>
      <p:pic>
        <p:nvPicPr>
          <p:cNvPr id="2054" name="Picture 6" descr="Resultado de imagem para semiárido"/>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19187" y="692696"/>
            <a:ext cx="2245301" cy="14115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m relacionad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74296" y="725826"/>
            <a:ext cx="2160796" cy="143581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635896" y="4509120"/>
            <a:ext cx="1944216" cy="1224136"/>
          </a:xfrm>
          <a:prstGeom prst="rect">
            <a:avLst/>
          </a:prstGeom>
        </p:spPr>
      </p:pic>
      <p:pic>
        <p:nvPicPr>
          <p:cNvPr id="43" name="Imagem 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sp>
        <p:nvSpPr>
          <p:cNvPr id="29" name="CaixaDeTexto 28"/>
          <p:cNvSpPr txBox="1"/>
          <p:nvPr/>
        </p:nvSpPr>
        <p:spPr>
          <a:xfrm>
            <a:off x="142875" y="98425"/>
            <a:ext cx="8786843" cy="47625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Contextualização do Saneamento Básico</a:t>
            </a:r>
            <a:endParaRPr lang="pt-BR" sz="2200" b="1" dirty="0">
              <a:solidFill>
                <a:srgbClr val="C00000"/>
              </a:solidFill>
              <a:latin typeface="Arial" pitchFamily="34" charset="0"/>
              <a:cs typeface="Arial" pitchFamily="34" charset="0"/>
            </a:endParaRPr>
          </a:p>
        </p:txBody>
      </p:sp>
      <p:pic>
        <p:nvPicPr>
          <p:cNvPr id="30" name="Picture 13"/>
          <p:cNvPicPr>
            <a:picLocks noChangeAspect="1" noChangeArrowheads="1"/>
          </p:cNvPicPr>
          <p:nvPr/>
        </p:nvPicPr>
        <p:blipFill>
          <a:blip r:embed="rId8" cstate="screen"/>
          <a:srcRect/>
          <a:stretch>
            <a:fillRect/>
          </a:stretch>
        </p:blipFill>
        <p:spPr bwMode="auto">
          <a:xfrm>
            <a:off x="5652120" y="2204864"/>
            <a:ext cx="1584176" cy="2160240"/>
          </a:xfrm>
          <a:prstGeom prst="rect">
            <a:avLst/>
          </a:prstGeom>
          <a:ln>
            <a:noFill/>
          </a:ln>
          <a:effectLst>
            <a:outerShdw blurRad="292100" dist="139700" dir="2700000" algn="tl" rotWithShape="0">
              <a:srgbClr val="333333">
                <a:alpha val="65000"/>
              </a:srgbClr>
            </a:outerShdw>
          </a:effectLst>
        </p:spPr>
      </p:pic>
      <p:pic>
        <p:nvPicPr>
          <p:cNvPr id="41985" name="Picture 1" descr="D:\Meus documentos\FUNASA\Fotos Sistemas Digitalizações Antigas Saneamento\Bsb-Natal-Maceió 768.jpg"/>
          <p:cNvPicPr>
            <a:picLocks noChangeAspect="1" noChangeArrowheads="1"/>
          </p:cNvPicPr>
          <p:nvPr/>
        </p:nvPicPr>
        <p:blipFill>
          <a:blip r:embed="rId9"/>
          <a:srcRect/>
          <a:stretch>
            <a:fillRect/>
          </a:stretch>
        </p:blipFill>
        <p:spPr bwMode="auto">
          <a:xfrm>
            <a:off x="4427984" y="692696"/>
            <a:ext cx="2160240" cy="1440159"/>
          </a:xfrm>
          <a:prstGeom prst="rect">
            <a:avLst/>
          </a:prstGeom>
          <a:noFill/>
        </p:spPr>
      </p:pic>
      <p:pic>
        <p:nvPicPr>
          <p:cNvPr id="41986" name="Picture 2" descr="D:\Meus documentos\FUNASA\Fotos Sistemas Digitalizações Antigas Saneamento\Bsb-Natal-Maceió 618.jpg"/>
          <p:cNvPicPr>
            <a:picLocks noChangeAspect="1" noChangeArrowheads="1"/>
          </p:cNvPicPr>
          <p:nvPr/>
        </p:nvPicPr>
        <p:blipFill>
          <a:blip r:embed="rId10"/>
          <a:srcRect/>
          <a:stretch>
            <a:fillRect/>
          </a:stretch>
        </p:blipFill>
        <p:spPr bwMode="auto">
          <a:xfrm>
            <a:off x="107504" y="3573016"/>
            <a:ext cx="1932703" cy="2160240"/>
          </a:xfrm>
          <a:prstGeom prst="rect">
            <a:avLst/>
          </a:prstGeom>
          <a:noFill/>
        </p:spPr>
      </p:pic>
      <p:pic>
        <p:nvPicPr>
          <p:cNvPr id="41987" name="Picture 3" descr="D:\Meus documentos\FUNASA\Fotos Sistemas Digitalizações Antigas Saneamento\Bsb-Natal-Maceió 594.jpg"/>
          <p:cNvPicPr>
            <a:picLocks noChangeAspect="1" noChangeArrowheads="1"/>
          </p:cNvPicPr>
          <p:nvPr/>
        </p:nvPicPr>
        <p:blipFill>
          <a:blip r:embed="rId11"/>
          <a:srcRect/>
          <a:stretch>
            <a:fillRect/>
          </a:stretch>
        </p:blipFill>
        <p:spPr bwMode="auto">
          <a:xfrm>
            <a:off x="107504" y="2276871"/>
            <a:ext cx="1944216" cy="1226803"/>
          </a:xfrm>
          <a:prstGeom prst="rect">
            <a:avLst/>
          </a:prstGeom>
          <a:noFill/>
        </p:spPr>
      </p:pic>
      <p:pic>
        <p:nvPicPr>
          <p:cNvPr id="41988" name="Picture 4" descr="D:\Meus documentos\FUNASA\Fotos Sistemas Digitalizações Antigas Saneamento\P4290130.JPG"/>
          <p:cNvPicPr>
            <a:picLocks noChangeAspect="1" noChangeArrowheads="1"/>
          </p:cNvPicPr>
          <p:nvPr/>
        </p:nvPicPr>
        <p:blipFill>
          <a:blip r:embed="rId12"/>
          <a:srcRect/>
          <a:stretch>
            <a:fillRect/>
          </a:stretch>
        </p:blipFill>
        <p:spPr bwMode="auto">
          <a:xfrm>
            <a:off x="7308304" y="2204864"/>
            <a:ext cx="1728192" cy="3528392"/>
          </a:xfrm>
          <a:prstGeom prst="rect">
            <a:avLst/>
          </a:prstGeom>
          <a:noFill/>
        </p:spPr>
      </p:pic>
      <p:pic>
        <p:nvPicPr>
          <p:cNvPr id="41989" name="Picture 5" descr="D:\Meus documentos\FUNASA\Fotos Sistemas Digitalizações Antigas Saneamento\Retirante - Cãndido Portinari.jpg"/>
          <p:cNvPicPr>
            <a:picLocks noChangeAspect="1" noChangeArrowheads="1"/>
          </p:cNvPicPr>
          <p:nvPr/>
        </p:nvPicPr>
        <p:blipFill>
          <a:blip r:embed="rId13"/>
          <a:srcRect/>
          <a:stretch>
            <a:fillRect/>
          </a:stretch>
        </p:blipFill>
        <p:spPr bwMode="auto">
          <a:xfrm>
            <a:off x="3635896" y="2204864"/>
            <a:ext cx="1944216" cy="2184928"/>
          </a:xfrm>
          <a:prstGeom prst="rect">
            <a:avLst/>
          </a:prstGeom>
          <a:noFill/>
        </p:spPr>
      </p:pic>
      <p:pic>
        <p:nvPicPr>
          <p:cNvPr id="41990" name="Picture 6" descr="D:\Meus documentos\FUNASA\Fotos Sistemas Digitalizações Antigas Saneamento\Seca.jpg"/>
          <p:cNvPicPr>
            <a:picLocks noChangeAspect="1" noChangeArrowheads="1"/>
          </p:cNvPicPr>
          <p:nvPr/>
        </p:nvPicPr>
        <p:blipFill>
          <a:blip r:embed="rId14"/>
          <a:srcRect/>
          <a:stretch>
            <a:fillRect/>
          </a:stretch>
        </p:blipFill>
        <p:spPr bwMode="auto">
          <a:xfrm>
            <a:off x="2195736" y="2204864"/>
            <a:ext cx="1368152" cy="2160240"/>
          </a:xfrm>
          <a:prstGeom prst="rect">
            <a:avLst/>
          </a:prstGeom>
          <a:noFill/>
        </p:spPr>
      </p:pic>
      <p:pic>
        <p:nvPicPr>
          <p:cNvPr id="1027" name="Picture 3" descr="D:\Meus documentos\FUNASA\Fotos Sistemas Digitalizações Antigas Saneamento\P4300192.JPG"/>
          <p:cNvPicPr>
            <a:picLocks noChangeAspect="1" noChangeArrowheads="1"/>
          </p:cNvPicPr>
          <p:nvPr/>
        </p:nvPicPr>
        <p:blipFill>
          <a:blip r:embed="rId15"/>
          <a:srcRect/>
          <a:stretch>
            <a:fillRect/>
          </a:stretch>
        </p:blipFill>
        <p:spPr bwMode="auto">
          <a:xfrm>
            <a:off x="5652120" y="4509120"/>
            <a:ext cx="1615255" cy="1211442"/>
          </a:xfrm>
          <a:prstGeom prst="rect">
            <a:avLst/>
          </a:prstGeom>
          <a:noFill/>
        </p:spPr>
      </p:pic>
      <p:pic>
        <p:nvPicPr>
          <p:cNvPr id="1028" name="Picture 4" descr="D:\Meus documentos\FUNASA\Fotos Sistemas Digitalizações Antigas Saneamento\Falta de água.jpg"/>
          <p:cNvPicPr>
            <a:picLocks noChangeAspect="1" noChangeArrowheads="1"/>
          </p:cNvPicPr>
          <p:nvPr/>
        </p:nvPicPr>
        <p:blipFill>
          <a:blip r:embed="rId16"/>
          <a:srcRect/>
          <a:stretch>
            <a:fillRect/>
          </a:stretch>
        </p:blipFill>
        <p:spPr bwMode="auto">
          <a:xfrm>
            <a:off x="107504" y="764704"/>
            <a:ext cx="1944216" cy="1368152"/>
          </a:xfrm>
          <a:prstGeom prst="rect">
            <a:avLst/>
          </a:prstGeom>
          <a:noFill/>
        </p:spPr>
      </p:pic>
      <p:pic>
        <p:nvPicPr>
          <p:cNvPr id="1029" name="Picture 5" descr="D:\Meus documentos\FUNASA\Fotos Sistemas Digitalizações Antigas Saneamento\Poluição Rio.jpg"/>
          <p:cNvPicPr>
            <a:picLocks noChangeAspect="1" noChangeArrowheads="1"/>
          </p:cNvPicPr>
          <p:nvPr/>
        </p:nvPicPr>
        <p:blipFill>
          <a:blip r:embed="rId17"/>
          <a:srcRect/>
          <a:stretch>
            <a:fillRect/>
          </a:stretch>
        </p:blipFill>
        <p:spPr bwMode="auto">
          <a:xfrm>
            <a:off x="2123728" y="4509120"/>
            <a:ext cx="1440160" cy="1224136"/>
          </a:xfrm>
          <a:prstGeom prst="rect">
            <a:avLst/>
          </a:prstGeom>
          <a:noFill/>
        </p:spPr>
      </p:pic>
    </p:spTree>
    <p:extLst>
      <p:ext uri="{BB962C8B-B14F-4D97-AF65-F5344CB8AC3E}">
        <p14:creationId xmlns:p14="http://schemas.microsoft.com/office/powerpoint/2010/main" val="210811520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0" y="3357538"/>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14"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5"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9" name="Imagem 1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20" name="CaixaDeTexto 19"/>
          <p:cNvSpPr txBox="1"/>
          <p:nvPr/>
        </p:nvSpPr>
        <p:spPr>
          <a:xfrm>
            <a:off x="142875" y="98425"/>
            <a:ext cx="8786843" cy="476250"/>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Contextualização do Saneamento Básico</a:t>
            </a:r>
            <a:endParaRPr lang="pt-BR" sz="2200" b="1" dirty="0">
              <a:solidFill>
                <a:srgbClr val="C00000"/>
              </a:solidFill>
              <a:latin typeface="Arial" pitchFamily="34" charset="0"/>
              <a:cs typeface="Arial" pitchFamily="34" charset="0"/>
            </a:endParaRPr>
          </a:p>
        </p:txBody>
      </p:sp>
      <p:pic>
        <p:nvPicPr>
          <p:cNvPr id="44034" name="Picture 2" descr="D:\Meus documentos\FUNASA\Fotos Sistemas Digitalizações Antigas Saneamento\P8190584 1.jpg"/>
          <p:cNvPicPr>
            <a:picLocks noChangeAspect="1" noChangeArrowheads="1"/>
          </p:cNvPicPr>
          <p:nvPr/>
        </p:nvPicPr>
        <p:blipFill>
          <a:blip r:embed="rId5"/>
          <a:srcRect/>
          <a:stretch>
            <a:fillRect/>
          </a:stretch>
        </p:blipFill>
        <p:spPr bwMode="auto">
          <a:xfrm>
            <a:off x="2280520" y="764704"/>
            <a:ext cx="2110482" cy="1584176"/>
          </a:xfrm>
          <a:prstGeom prst="rect">
            <a:avLst/>
          </a:prstGeom>
          <a:noFill/>
        </p:spPr>
      </p:pic>
      <p:pic>
        <p:nvPicPr>
          <p:cNvPr id="44035" name="Picture 3" descr="D:\Meus documentos\FUNASA\Fotos Sistemas Digitalizações Antigas Saneamento\ÁguaMineralAgosto-2012 069.jpg"/>
          <p:cNvPicPr>
            <a:picLocks noChangeAspect="1" noChangeArrowheads="1"/>
          </p:cNvPicPr>
          <p:nvPr/>
        </p:nvPicPr>
        <p:blipFill>
          <a:blip r:embed="rId6"/>
          <a:srcRect/>
          <a:stretch>
            <a:fillRect/>
          </a:stretch>
        </p:blipFill>
        <p:spPr bwMode="auto">
          <a:xfrm>
            <a:off x="179512" y="764704"/>
            <a:ext cx="2016224" cy="1584176"/>
          </a:xfrm>
          <a:prstGeom prst="rect">
            <a:avLst/>
          </a:prstGeom>
          <a:noFill/>
        </p:spPr>
      </p:pic>
      <p:pic>
        <p:nvPicPr>
          <p:cNvPr id="44036" name="Picture 4" descr="D:\Meus documentos\FUNASA\Fotos Sistemas Digitalizações Antigas Saneamento\ÁguaMineralAgosto-2012 044 1.jpg"/>
          <p:cNvPicPr>
            <a:picLocks noChangeAspect="1" noChangeArrowheads="1"/>
          </p:cNvPicPr>
          <p:nvPr/>
        </p:nvPicPr>
        <p:blipFill>
          <a:blip r:embed="rId7"/>
          <a:srcRect/>
          <a:stretch>
            <a:fillRect/>
          </a:stretch>
        </p:blipFill>
        <p:spPr bwMode="auto">
          <a:xfrm>
            <a:off x="179512" y="2492896"/>
            <a:ext cx="2016224" cy="1602227"/>
          </a:xfrm>
          <a:prstGeom prst="rect">
            <a:avLst/>
          </a:prstGeom>
          <a:noFill/>
        </p:spPr>
      </p:pic>
      <p:pic>
        <p:nvPicPr>
          <p:cNvPr id="44037" name="Picture 5" descr="D:\Meus documentos\FUNASA\Fotos Sistemas Digitalizações Antigas Saneamento\SAM_5018 1.jpg"/>
          <p:cNvPicPr>
            <a:picLocks noChangeAspect="1" noChangeArrowheads="1"/>
          </p:cNvPicPr>
          <p:nvPr/>
        </p:nvPicPr>
        <p:blipFill>
          <a:blip r:embed="rId8"/>
          <a:srcRect/>
          <a:stretch>
            <a:fillRect/>
          </a:stretch>
        </p:blipFill>
        <p:spPr bwMode="auto">
          <a:xfrm>
            <a:off x="2267744" y="2492896"/>
            <a:ext cx="2123258" cy="1584176"/>
          </a:xfrm>
          <a:prstGeom prst="rect">
            <a:avLst/>
          </a:prstGeom>
          <a:noFill/>
        </p:spPr>
      </p:pic>
      <p:pic>
        <p:nvPicPr>
          <p:cNvPr id="44038" name="Picture 6" descr="D:\Meus documentos\FUNASA\Fotos Sistemas Digitalizações Antigas Saneamento\01.jpg"/>
          <p:cNvPicPr>
            <a:picLocks noChangeAspect="1" noChangeArrowheads="1"/>
          </p:cNvPicPr>
          <p:nvPr/>
        </p:nvPicPr>
        <p:blipFill>
          <a:blip r:embed="rId9"/>
          <a:srcRect/>
          <a:stretch>
            <a:fillRect/>
          </a:stretch>
        </p:blipFill>
        <p:spPr bwMode="auto">
          <a:xfrm>
            <a:off x="6660232" y="4221088"/>
            <a:ext cx="2219608" cy="1512168"/>
          </a:xfrm>
          <a:prstGeom prst="rect">
            <a:avLst/>
          </a:prstGeom>
          <a:noFill/>
        </p:spPr>
      </p:pic>
      <p:pic>
        <p:nvPicPr>
          <p:cNvPr id="44039" name="Picture 7" descr="D:\Meus documentos\FUNASA\Fotos Sistemas Digitalizações Antigas Saneamento\baixagrdribeiro_002ed.jpg"/>
          <p:cNvPicPr>
            <a:picLocks noChangeAspect="1" noChangeArrowheads="1"/>
          </p:cNvPicPr>
          <p:nvPr/>
        </p:nvPicPr>
        <p:blipFill>
          <a:blip r:embed="rId10"/>
          <a:srcRect/>
          <a:stretch>
            <a:fillRect/>
          </a:stretch>
        </p:blipFill>
        <p:spPr bwMode="auto">
          <a:xfrm>
            <a:off x="6654799" y="764704"/>
            <a:ext cx="2233893" cy="1584176"/>
          </a:xfrm>
          <a:prstGeom prst="rect">
            <a:avLst/>
          </a:prstGeom>
          <a:noFill/>
        </p:spPr>
      </p:pic>
      <p:pic>
        <p:nvPicPr>
          <p:cNvPr id="44040" name="Picture 8" descr="D:\Meus documentos\FUNASA\Fotos Sistemas Digitalizações Antigas Saneamento\conselheiro-pena7.jpg"/>
          <p:cNvPicPr>
            <a:picLocks noChangeAspect="1" noChangeArrowheads="1"/>
          </p:cNvPicPr>
          <p:nvPr/>
        </p:nvPicPr>
        <p:blipFill>
          <a:blip r:embed="rId11"/>
          <a:srcRect/>
          <a:stretch>
            <a:fillRect/>
          </a:stretch>
        </p:blipFill>
        <p:spPr bwMode="auto">
          <a:xfrm>
            <a:off x="4498552" y="2492896"/>
            <a:ext cx="2004889" cy="1584176"/>
          </a:xfrm>
          <a:prstGeom prst="rect">
            <a:avLst/>
          </a:prstGeom>
          <a:noFill/>
        </p:spPr>
      </p:pic>
      <p:pic>
        <p:nvPicPr>
          <p:cNvPr id="44041" name="Picture 9" descr="D:\Meus documentos\FUNASA\Fotos Sistemas Digitalizações Antigas Saneamento\feira0817ed.jpg"/>
          <p:cNvPicPr>
            <a:picLocks noChangeAspect="1" noChangeArrowheads="1"/>
          </p:cNvPicPr>
          <p:nvPr/>
        </p:nvPicPr>
        <p:blipFill>
          <a:blip r:embed="rId12"/>
          <a:srcRect/>
          <a:stretch>
            <a:fillRect/>
          </a:stretch>
        </p:blipFill>
        <p:spPr bwMode="auto">
          <a:xfrm>
            <a:off x="6660232" y="2492896"/>
            <a:ext cx="2229768" cy="1584176"/>
          </a:xfrm>
          <a:prstGeom prst="rect">
            <a:avLst/>
          </a:prstGeom>
          <a:noFill/>
        </p:spPr>
      </p:pic>
      <p:pic>
        <p:nvPicPr>
          <p:cNvPr id="44042" name="Picture 10" descr="D:\Meus documentos\FUNASA\Fotos Sistemas Digitalizações Antigas Saneamento\RN - Casa sobre pedra.JPG"/>
          <p:cNvPicPr>
            <a:picLocks noChangeAspect="1" noChangeArrowheads="1"/>
          </p:cNvPicPr>
          <p:nvPr/>
        </p:nvPicPr>
        <p:blipFill>
          <a:blip r:embed="rId13"/>
          <a:srcRect/>
          <a:stretch>
            <a:fillRect/>
          </a:stretch>
        </p:blipFill>
        <p:spPr bwMode="auto">
          <a:xfrm>
            <a:off x="179512" y="4293096"/>
            <a:ext cx="2016224" cy="1440160"/>
          </a:xfrm>
          <a:prstGeom prst="rect">
            <a:avLst/>
          </a:prstGeom>
          <a:noFill/>
        </p:spPr>
      </p:pic>
      <p:pic>
        <p:nvPicPr>
          <p:cNvPr id="44043" name="Picture 11" descr="D:\Meus documentos\FUNASA\Fotos Sistemas Digitalizações Antigas Saneamento\Habitação Ribeirinha Amazônia 20.JPG"/>
          <p:cNvPicPr>
            <a:picLocks noChangeAspect="1" noChangeArrowheads="1"/>
          </p:cNvPicPr>
          <p:nvPr/>
        </p:nvPicPr>
        <p:blipFill>
          <a:blip r:embed="rId14"/>
          <a:srcRect/>
          <a:stretch>
            <a:fillRect/>
          </a:stretch>
        </p:blipFill>
        <p:spPr bwMode="auto">
          <a:xfrm>
            <a:off x="2280520" y="4200719"/>
            <a:ext cx="2110482" cy="1532538"/>
          </a:xfrm>
          <a:prstGeom prst="rect">
            <a:avLst/>
          </a:prstGeom>
          <a:noFill/>
        </p:spPr>
      </p:pic>
      <p:pic>
        <p:nvPicPr>
          <p:cNvPr id="44046" name="Picture 14" descr="D:\Meus documentos\FUNASA\Fotos Sistemas Digitalizações Antigas Saneamento\Cisternas 2.jpg"/>
          <p:cNvPicPr>
            <a:picLocks noChangeAspect="1" noChangeArrowheads="1"/>
          </p:cNvPicPr>
          <p:nvPr/>
        </p:nvPicPr>
        <p:blipFill>
          <a:blip r:embed="rId15"/>
          <a:srcRect/>
          <a:stretch>
            <a:fillRect/>
          </a:stretch>
        </p:blipFill>
        <p:spPr bwMode="auto">
          <a:xfrm>
            <a:off x="4499992" y="764704"/>
            <a:ext cx="2003449" cy="1584176"/>
          </a:xfrm>
          <a:prstGeom prst="rect">
            <a:avLst/>
          </a:prstGeom>
          <a:noFill/>
        </p:spPr>
      </p:pic>
      <p:pic>
        <p:nvPicPr>
          <p:cNvPr id="2050" name="Picture 2" descr="D:\Meus documentos\FUNASA\Fotos Sistemas Digitalizações Antigas Saneamento\Resíduos sólidos.png"/>
          <p:cNvPicPr>
            <a:picLocks noChangeAspect="1" noChangeArrowheads="1"/>
          </p:cNvPicPr>
          <p:nvPr/>
        </p:nvPicPr>
        <p:blipFill>
          <a:blip r:embed="rId16"/>
          <a:srcRect/>
          <a:stretch>
            <a:fillRect/>
          </a:stretch>
        </p:blipFill>
        <p:spPr bwMode="auto">
          <a:xfrm>
            <a:off x="4498551" y="4221088"/>
            <a:ext cx="2004889" cy="1512168"/>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42910" y="1285860"/>
            <a:ext cx="7929618" cy="3477875"/>
          </a:xfrm>
          <a:prstGeom prst="rect">
            <a:avLst/>
          </a:prstGeom>
          <a:noFill/>
          <a:scene3d>
            <a:camera prst="orthographicFront"/>
            <a:lightRig rig="threePt" dir="t"/>
          </a:scene3d>
          <a:sp3d>
            <a:bevelT prst="relaxedInset"/>
          </a:sp3d>
        </p:spPr>
        <p:txBody>
          <a:bodyPr wrap="square" rtlCol="0">
            <a:spAutoFit/>
          </a:bodyPr>
          <a:lstStyle/>
          <a:p>
            <a:pPr indent="457200" algn="just">
              <a:buClr>
                <a:srgbClr val="C00000"/>
              </a:buClr>
              <a:buFont typeface="Wingdings" pitchFamily="2" charset="2"/>
              <a:buChar char="Ø"/>
            </a:pPr>
            <a:endParaRPr lang="pt-BR" sz="2400" b="1" dirty="0" smtClean="0">
              <a:solidFill>
                <a:srgbClr val="0E407C"/>
              </a:solidFill>
            </a:endParaRPr>
          </a:p>
          <a:p>
            <a:pPr algn="just">
              <a:buClr>
                <a:srgbClr val="C00000"/>
              </a:buClr>
            </a:pPr>
            <a:r>
              <a:rPr lang="pt-BR" sz="2400" b="1" dirty="0" smtClean="0">
                <a:solidFill>
                  <a:srgbClr val="0E407C"/>
                </a:solidFill>
                <a:latin typeface="+mj-lt"/>
              </a:rPr>
              <a:t>A Fundação Nacional de Saúde:</a:t>
            </a:r>
          </a:p>
          <a:p>
            <a:pPr algn="just">
              <a:buClr>
                <a:srgbClr val="C00000"/>
              </a:buClr>
            </a:pPr>
            <a:endParaRPr lang="pt-BR" sz="2400" b="1" dirty="0" smtClean="0">
              <a:solidFill>
                <a:srgbClr val="0E407C"/>
              </a:solidFill>
              <a:latin typeface="+mj-lt"/>
            </a:endParaRPr>
          </a:p>
          <a:p>
            <a:pPr algn="just">
              <a:buClr>
                <a:srgbClr val="C00000"/>
              </a:buClr>
            </a:pPr>
            <a:r>
              <a:rPr lang="pt-BR" sz="2400" b="1" dirty="0" smtClean="0">
                <a:solidFill>
                  <a:srgbClr val="0E407C"/>
                </a:solidFill>
                <a:latin typeface="+mj-lt"/>
              </a:rPr>
              <a:t>Fundação </a:t>
            </a:r>
            <a:r>
              <a:rPr lang="pt-BR" sz="2400" b="1" dirty="0">
                <a:solidFill>
                  <a:srgbClr val="0E407C"/>
                </a:solidFill>
                <a:latin typeface="+mj-lt"/>
              </a:rPr>
              <a:t>pública vinculada ao Ministério da </a:t>
            </a:r>
            <a:r>
              <a:rPr lang="pt-BR" sz="2400" b="1" dirty="0" smtClean="0">
                <a:solidFill>
                  <a:srgbClr val="0E407C"/>
                </a:solidFill>
                <a:latin typeface="+mj-lt"/>
              </a:rPr>
              <a:t>Saúde</a:t>
            </a:r>
          </a:p>
          <a:p>
            <a:pPr algn="just">
              <a:buClr>
                <a:srgbClr val="C00000"/>
              </a:buClr>
            </a:pPr>
            <a:endParaRPr lang="pt-BR" sz="2400" b="1" dirty="0">
              <a:solidFill>
                <a:srgbClr val="0E407C"/>
              </a:solidFill>
              <a:latin typeface="+mj-lt"/>
            </a:endParaRPr>
          </a:p>
          <a:p>
            <a:pPr algn="just">
              <a:buClr>
                <a:srgbClr val="C00000"/>
              </a:buClr>
            </a:pPr>
            <a:r>
              <a:rPr lang="pt-BR" sz="2400" b="1" dirty="0" smtClean="0">
                <a:solidFill>
                  <a:srgbClr val="0E407C"/>
                </a:solidFill>
                <a:latin typeface="+mj-lt"/>
              </a:rPr>
              <a:t>Missão </a:t>
            </a:r>
            <a:r>
              <a:rPr lang="pt-BR" sz="2400" b="1" dirty="0">
                <a:solidFill>
                  <a:srgbClr val="0E407C"/>
                </a:solidFill>
                <a:latin typeface="+mj-lt"/>
              </a:rPr>
              <a:t>Institucional:</a:t>
            </a:r>
          </a:p>
          <a:p>
            <a:pPr algn="just">
              <a:buClr>
                <a:srgbClr val="C00000"/>
              </a:buClr>
            </a:pPr>
            <a:r>
              <a:rPr lang="pt-BR" sz="2400" b="1" dirty="0">
                <a:solidFill>
                  <a:srgbClr val="0E407C"/>
                </a:solidFill>
                <a:latin typeface="+mj-lt"/>
              </a:rPr>
              <a:t>Promover a saúde pública e a inclusão social por meio de ações de saneamento e saúde ambiental.</a:t>
            </a:r>
          </a:p>
          <a:p>
            <a:pPr indent="457200">
              <a:spcBef>
                <a:spcPts val="1200"/>
              </a:spcBef>
              <a:spcAft>
                <a:spcPts val="1200"/>
              </a:spcAft>
              <a:buClr>
                <a:srgbClr val="C00000"/>
              </a:buClr>
            </a:pPr>
            <a:endParaRPr lang="pt-BR" dirty="0"/>
          </a:p>
        </p:txBody>
      </p:sp>
      <p:pic>
        <p:nvPicPr>
          <p:cNvPr id="14" name="Imagem 13"/>
          <p:cNvPicPr>
            <a:picLocks noChangeAspect="1"/>
          </p:cNvPicPr>
          <p:nvPr/>
        </p:nvPicPr>
        <p:blipFill>
          <a:blip r:embed="rId5"/>
          <a:stretch>
            <a:fillRect/>
          </a:stretch>
        </p:blipFill>
        <p:spPr>
          <a:xfrm>
            <a:off x="357158" y="183181"/>
            <a:ext cx="3497376" cy="911638"/>
          </a:xfrm>
          <a:prstGeom prst="rect">
            <a:avLst/>
          </a:prstGeom>
        </p:spPr>
      </p:pic>
    </p:spTree>
    <p:extLst>
      <p:ext uri="{BB962C8B-B14F-4D97-AF65-F5344CB8AC3E}">
        <p14:creationId xmlns:p14="http://schemas.microsoft.com/office/powerpoint/2010/main" val="137520493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7171" name="CaixaDeTexto 12"/>
          <p:cNvSpPr txBox="1">
            <a:spLocks noChangeArrowheads="1"/>
          </p:cNvSpPr>
          <p:nvPr/>
        </p:nvSpPr>
        <p:spPr bwMode="auto">
          <a:xfrm>
            <a:off x="285750" y="1214422"/>
            <a:ext cx="8572500" cy="4832092"/>
          </a:xfrm>
          <a:prstGeom prst="rect">
            <a:avLst/>
          </a:prstGeom>
          <a:noFill/>
          <a:ln w="9525">
            <a:noFill/>
            <a:miter lim="800000"/>
            <a:headEnd/>
            <a:tailEnd/>
          </a:ln>
        </p:spPr>
        <p:txBody>
          <a:bodyPr>
            <a:spAutoFit/>
          </a:bodyPr>
          <a:lstStyle/>
          <a:p>
            <a:pPr algn="just">
              <a:spcAft>
                <a:spcPts val="1800"/>
              </a:spcAft>
              <a:buFont typeface="Wingdings" pitchFamily="2" charset="2"/>
              <a:buChar char="Ø"/>
            </a:pPr>
            <a:r>
              <a:rPr lang="pt-BR" sz="1700" b="1" dirty="0">
                <a:latin typeface="+mj-lt"/>
              </a:rPr>
              <a:t> </a:t>
            </a:r>
            <a:r>
              <a:rPr lang="pt-BR" sz="2400" b="1" dirty="0" smtClean="0">
                <a:solidFill>
                  <a:srgbClr val="0D2F8F"/>
                </a:solidFill>
                <a:latin typeface="+mj-lt"/>
              </a:rPr>
              <a:t>Diversidade cultural: </a:t>
            </a:r>
            <a:r>
              <a:rPr lang="pt-BR" sz="2000" dirty="0">
                <a:solidFill>
                  <a:srgbClr val="0D2F8F"/>
                </a:solidFill>
                <a:latin typeface="+mj-lt"/>
              </a:rPr>
              <a:t>raças, origens étnicas, povos, religiões, </a:t>
            </a:r>
            <a:r>
              <a:rPr lang="pt-BR" sz="2000" dirty="0" smtClean="0">
                <a:solidFill>
                  <a:srgbClr val="0D2F8F"/>
                </a:solidFill>
                <a:latin typeface="+mj-lt"/>
              </a:rPr>
              <a:t>culturas</a:t>
            </a:r>
          </a:p>
          <a:p>
            <a:pPr algn="just">
              <a:spcAft>
                <a:spcPts val="1800"/>
              </a:spcAft>
              <a:buFont typeface="Wingdings" pitchFamily="2" charset="2"/>
              <a:buChar char="Ø"/>
            </a:pPr>
            <a:r>
              <a:rPr lang="pt-BR" dirty="0" smtClean="0">
                <a:solidFill>
                  <a:srgbClr val="0D2F8F"/>
                </a:solidFill>
                <a:latin typeface="+mj-lt"/>
              </a:rPr>
              <a:t> </a:t>
            </a:r>
            <a:r>
              <a:rPr lang="pt-BR" sz="2400" b="1" dirty="0" smtClean="0">
                <a:solidFill>
                  <a:srgbClr val="0D2F8F"/>
                </a:solidFill>
                <a:latin typeface="+mj-lt"/>
              </a:rPr>
              <a:t>Diversidade geográfica: </a:t>
            </a:r>
            <a:r>
              <a:rPr lang="pt-BR" sz="2000" dirty="0" smtClean="0">
                <a:solidFill>
                  <a:srgbClr val="0D2F8F"/>
                </a:solidFill>
                <a:latin typeface="+mj-lt"/>
              </a:rPr>
              <a:t>clima, solo, disponibilidade de água</a:t>
            </a:r>
            <a:endParaRPr lang="pt-BR" sz="2000" dirty="0">
              <a:solidFill>
                <a:srgbClr val="0D2F8F"/>
              </a:solidFill>
              <a:latin typeface="+mj-lt"/>
            </a:endParaRPr>
          </a:p>
          <a:p>
            <a:pPr algn="just">
              <a:spcAft>
                <a:spcPts val="1800"/>
              </a:spcAft>
              <a:buFont typeface="Wingdings" pitchFamily="2" charset="2"/>
              <a:buChar char="Ø"/>
            </a:pPr>
            <a:r>
              <a:rPr lang="pt-BR" sz="1700" b="1" dirty="0">
                <a:solidFill>
                  <a:srgbClr val="0D2F8F"/>
                </a:solidFill>
                <a:latin typeface="+mj-lt"/>
              </a:rPr>
              <a:t> </a:t>
            </a:r>
            <a:r>
              <a:rPr lang="pt-BR" sz="2400" b="1" dirty="0">
                <a:solidFill>
                  <a:srgbClr val="0D2F8F"/>
                </a:solidFill>
                <a:latin typeface="+mj-lt"/>
              </a:rPr>
              <a:t>Conflitos: </a:t>
            </a:r>
            <a:r>
              <a:rPr lang="pt-BR" sz="2000" dirty="0">
                <a:solidFill>
                  <a:srgbClr val="0D2F8F"/>
                </a:solidFill>
                <a:latin typeface="+mj-lt"/>
              </a:rPr>
              <a:t>concentração de terra, trabalho escravo, trabalho infantil, lutas populares, movimentos </a:t>
            </a:r>
            <a:r>
              <a:rPr lang="pt-BR" sz="2000" dirty="0" smtClean="0">
                <a:solidFill>
                  <a:srgbClr val="0D2F8F"/>
                </a:solidFill>
                <a:latin typeface="+mj-lt"/>
              </a:rPr>
              <a:t>sociais, sistema de produção agrária, uso da água</a:t>
            </a:r>
            <a:endParaRPr lang="pt-BR" sz="2000" dirty="0">
              <a:solidFill>
                <a:srgbClr val="0D2F8F"/>
              </a:solidFill>
              <a:latin typeface="+mj-lt"/>
            </a:endParaRPr>
          </a:p>
          <a:p>
            <a:pPr algn="just">
              <a:spcAft>
                <a:spcPts val="1800"/>
              </a:spcAft>
              <a:buFont typeface="Wingdings" pitchFamily="2" charset="2"/>
              <a:buChar char="Ø"/>
            </a:pPr>
            <a:r>
              <a:rPr lang="pt-BR" sz="1700" dirty="0">
                <a:solidFill>
                  <a:srgbClr val="0D2F8F"/>
                </a:solidFill>
                <a:latin typeface="+mj-lt"/>
              </a:rPr>
              <a:t> </a:t>
            </a:r>
            <a:r>
              <a:rPr lang="pt-BR" sz="2400" b="1" dirty="0">
                <a:solidFill>
                  <a:srgbClr val="0D2F8F"/>
                </a:solidFill>
                <a:latin typeface="+mj-lt"/>
              </a:rPr>
              <a:t>Economia </a:t>
            </a:r>
            <a:r>
              <a:rPr lang="pt-BR" sz="2400" b="1" dirty="0" smtClean="0">
                <a:solidFill>
                  <a:srgbClr val="0D2F8F"/>
                </a:solidFill>
                <a:latin typeface="+mj-lt"/>
              </a:rPr>
              <a:t>diversificada</a:t>
            </a:r>
            <a:endParaRPr lang="pt-BR" dirty="0">
              <a:solidFill>
                <a:srgbClr val="0D2F8F"/>
              </a:solidFill>
              <a:latin typeface="+mj-lt"/>
            </a:endParaRPr>
          </a:p>
          <a:p>
            <a:pPr algn="just">
              <a:spcAft>
                <a:spcPts val="1800"/>
              </a:spcAft>
              <a:buFont typeface="Wingdings" pitchFamily="2" charset="2"/>
              <a:buChar char="Ø"/>
            </a:pPr>
            <a:r>
              <a:rPr lang="pt-BR" sz="1700" dirty="0">
                <a:solidFill>
                  <a:srgbClr val="0D2F8F"/>
                </a:solidFill>
                <a:latin typeface="+mj-lt"/>
              </a:rPr>
              <a:t> </a:t>
            </a:r>
            <a:r>
              <a:rPr lang="pt-BR" sz="2400" b="1" dirty="0">
                <a:solidFill>
                  <a:srgbClr val="0D2F8F"/>
                </a:solidFill>
                <a:latin typeface="+mj-lt"/>
              </a:rPr>
              <a:t>Precárias condições de </a:t>
            </a:r>
            <a:r>
              <a:rPr lang="pt-BR" sz="2400" b="1" dirty="0" smtClean="0">
                <a:solidFill>
                  <a:srgbClr val="0D2F8F"/>
                </a:solidFill>
                <a:latin typeface="+mj-lt"/>
              </a:rPr>
              <a:t>vida</a:t>
            </a:r>
            <a:endParaRPr lang="pt-BR" sz="1700" dirty="0">
              <a:solidFill>
                <a:srgbClr val="0D2F8F"/>
              </a:solidFill>
              <a:latin typeface="+mj-lt"/>
            </a:endParaRPr>
          </a:p>
          <a:p>
            <a:pPr algn="just">
              <a:spcAft>
                <a:spcPts val="1800"/>
              </a:spcAft>
              <a:buFont typeface="Wingdings" pitchFamily="2" charset="2"/>
              <a:buChar char="Ø"/>
            </a:pPr>
            <a:r>
              <a:rPr lang="pt-BR" sz="1700" dirty="0">
                <a:solidFill>
                  <a:srgbClr val="0D2F8F"/>
                </a:solidFill>
                <a:latin typeface="+mj-lt"/>
              </a:rPr>
              <a:t> </a:t>
            </a:r>
            <a:r>
              <a:rPr lang="pt-BR" sz="2400" b="1" dirty="0" smtClean="0">
                <a:solidFill>
                  <a:srgbClr val="0D2F8F"/>
                </a:solidFill>
                <a:latin typeface="+mj-lt"/>
              </a:rPr>
              <a:t>Populações </a:t>
            </a:r>
            <a:r>
              <a:rPr lang="pt-BR" sz="2000" dirty="0">
                <a:solidFill>
                  <a:srgbClr val="0D2F8F"/>
                </a:solidFill>
                <a:latin typeface="+mj-lt"/>
              </a:rPr>
              <a:t>adensadas, dispersas, isoladas e próximas a centros urbanos</a:t>
            </a:r>
          </a:p>
          <a:p>
            <a:pPr algn="just">
              <a:spcAft>
                <a:spcPts val="1800"/>
              </a:spcAft>
              <a:buFont typeface="Wingdings" pitchFamily="2" charset="2"/>
              <a:buChar char="Ø"/>
            </a:pPr>
            <a:r>
              <a:rPr lang="pt-BR" sz="2400" b="1" dirty="0" smtClean="0">
                <a:solidFill>
                  <a:srgbClr val="0D2F8F"/>
                </a:solidFill>
                <a:latin typeface="+mj-lt"/>
              </a:rPr>
              <a:t>Questões ambientais</a:t>
            </a:r>
            <a:endParaRPr lang="pt-BR" dirty="0">
              <a:solidFill>
                <a:srgbClr val="0D2F8F"/>
              </a:solidFill>
              <a:latin typeface="+mj-lt"/>
            </a:endParaRPr>
          </a:p>
          <a:p>
            <a:pPr algn="just">
              <a:spcAft>
                <a:spcPts val="1800"/>
              </a:spcAft>
              <a:buFont typeface="Wingdings" pitchFamily="2" charset="2"/>
              <a:buChar char="Ø"/>
            </a:pPr>
            <a:endParaRPr lang="pt-BR" sz="1700" dirty="0">
              <a:latin typeface="+mj-lt"/>
            </a:endParaRPr>
          </a:p>
        </p:txBody>
      </p:sp>
      <p:sp>
        <p:nvSpPr>
          <p:cNvPr id="9" name="CaixaDeTexto 8"/>
          <p:cNvSpPr txBox="1"/>
          <p:nvPr/>
        </p:nvSpPr>
        <p:spPr>
          <a:xfrm>
            <a:off x="206375" y="66675"/>
            <a:ext cx="8723343" cy="47672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a:solidFill>
                  <a:srgbClr val="C00000"/>
                </a:solidFill>
                <a:latin typeface="Arial" pitchFamily="34" charset="0"/>
                <a:cs typeface="Arial" pitchFamily="34" charset="0"/>
              </a:rPr>
              <a:t>O Brasil Rural</a:t>
            </a:r>
          </a:p>
        </p:txBody>
      </p:sp>
      <p:pic>
        <p:nvPicPr>
          <p:cNvPr id="10" name="Imagem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extLst>
      <p:ext uri="{BB962C8B-B14F-4D97-AF65-F5344CB8AC3E}">
        <p14:creationId xmlns:p14="http://schemas.microsoft.com/office/powerpoint/2010/main" val="278801939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tângulo 5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a:ea typeface="+mn-ea"/>
                <a:cs typeface="+mn-cs"/>
              </a:rPr>
              <a:t>II - a participação na formulação da política e na execução de ações de saneamento básico;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CaixaDeTexto 3"/>
          <p:cNvSpPr txBox="1"/>
          <p:nvPr/>
        </p:nvSpPr>
        <p:spPr>
          <a:xfrm>
            <a:off x="206375" y="66675"/>
            <a:ext cx="8723343" cy="47672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2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O Brasil Rural</a:t>
            </a:r>
          </a:p>
        </p:txBody>
      </p:sp>
      <p:grpSp>
        <p:nvGrpSpPr>
          <p:cNvPr id="2" name="Grupo 29"/>
          <p:cNvGrpSpPr/>
          <p:nvPr/>
        </p:nvGrpSpPr>
        <p:grpSpPr>
          <a:xfrm>
            <a:off x="214282" y="785795"/>
            <a:ext cx="8727366" cy="3938004"/>
            <a:chOff x="119032" y="679449"/>
            <a:chExt cx="8727366" cy="3938004"/>
          </a:xfrm>
        </p:grpSpPr>
        <p:pic>
          <p:nvPicPr>
            <p:cNvPr id="37" name="Imagem 36" descr="colheita soja.JPG"/>
            <p:cNvPicPr>
              <a:picLocks noChangeAspect="1"/>
            </p:cNvPicPr>
            <p:nvPr/>
          </p:nvPicPr>
          <p:blipFill>
            <a:blip r:embed="rId3" cstate="email"/>
            <a:srcRect/>
            <a:stretch>
              <a:fillRect/>
            </a:stretch>
          </p:blipFill>
          <p:spPr bwMode="auto">
            <a:xfrm>
              <a:off x="1779940" y="3465530"/>
              <a:ext cx="1696677" cy="1151923"/>
            </a:xfrm>
            <a:prstGeom prst="rect">
              <a:avLst/>
            </a:prstGeom>
            <a:noFill/>
            <a:ln w="9525">
              <a:solidFill>
                <a:schemeClr val="bg1"/>
              </a:solidFill>
              <a:miter lim="800000"/>
              <a:headEnd/>
              <a:tailEnd/>
            </a:ln>
          </p:spPr>
        </p:pic>
        <p:pic>
          <p:nvPicPr>
            <p:cNvPr id="40" name="Imagem 40" descr="pecuaria.JPG"/>
            <p:cNvPicPr>
              <a:picLocks noChangeAspect="1"/>
            </p:cNvPicPr>
            <p:nvPr/>
          </p:nvPicPr>
          <p:blipFill>
            <a:blip r:embed="rId4" cstate="email"/>
            <a:srcRect/>
            <a:stretch>
              <a:fillRect/>
            </a:stretch>
          </p:blipFill>
          <p:spPr bwMode="auto">
            <a:xfrm>
              <a:off x="119032" y="3465530"/>
              <a:ext cx="1571635" cy="1151923"/>
            </a:xfrm>
            <a:prstGeom prst="rect">
              <a:avLst/>
            </a:prstGeom>
            <a:noFill/>
            <a:ln w="9525">
              <a:noFill/>
              <a:miter lim="800000"/>
              <a:headEnd/>
              <a:tailEnd/>
            </a:ln>
          </p:spPr>
        </p:pic>
        <p:pic>
          <p:nvPicPr>
            <p:cNvPr id="46" name="Imagem 47" descr="0,,12051706-EX,00.jpg"/>
            <p:cNvPicPr>
              <a:picLocks noChangeAspect="1"/>
            </p:cNvPicPr>
            <p:nvPr/>
          </p:nvPicPr>
          <p:blipFill>
            <a:blip r:embed="rId5" cstate="email"/>
            <a:srcRect/>
            <a:stretch>
              <a:fillRect/>
            </a:stretch>
          </p:blipFill>
          <p:spPr bwMode="auto">
            <a:xfrm>
              <a:off x="7334270" y="679449"/>
              <a:ext cx="1512128" cy="1071570"/>
            </a:xfrm>
            <a:prstGeom prst="rect">
              <a:avLst/>
            </a:prstGeom>
            <a:noFill/>
            <a:ln w="9525">
              <a:noFill/>
              <a:miter lim="800000"/>
              <a:headEnd/>
              <a:tailEnd/>
            </a:ln>
          </p:spPr>
        </p:pic>
      </p:grpSp>
      <p:pic>
        <p:nvPicPr>
          <p:cNvPr id="1027" name="Picture 3" descr="V:\USUÁRIOS\1-FOTOS CGESA\Alfredo Fotos Diversas Saneamento\02 - Manaus 16.JPG"/>
          <p:cNvPicPr>
            <a:picLocks noChangeAspect="1" noChangeArrowheads="1"/>
          </p:cNvPicPr>
          <p:nvPr/>
        </p:nvPicPr>
        <p:blipFill>
          <a:blip r:embed="rId6" cstate="print"/>
          <a:srcRect/>
          <a:stretch>
            <a:fillRect/>
          </a:stretch>
        </p:blipFill>
        <p:spPr bwMode="auto">
          <a:xfrm>
            <a:off x="5554233" y="3453816"/>
            <a:ext cx="1560128" cy="1261068"/>
          </a:xfrm>
          <a:prstGeom prst="rect">
            <a:avLst/>
          </a:prstGeom>
          <a:noFill/>
        </p:spPr>
      </p:pic>
      <p:pic>
        <p:nvPicPr>
          <p:cNvPr id="1028" name="Picture 4" descr="V:\USUÁRIOS\1-FOTOS CGESA\Alfredo Fotos Diversas Saneamento\P7230563.JPG"/>
          <p:cNvPicPr>
            <a:picLocks noChangeAspect="1" noChangeArrowheads="1"/>
          </p:cNvPicPr>
          <p:nvPr/>
        </p:nvPicPr>
        <p:blipFill>
          <a:blip r:embed="rId7" cstate="print"/>
          <a:srcRect/>
          <a:stretch>
            <a:fillRect/>
          </a:stretch>
        </p:blipFill>
        <p:spPr bwMode="auto">
          <a:xfrm>
            <a:off x="5929322" y="785794"/>
            <a:ext cx="1428760" cy="1071570"/>
          </a:xfrm>
          <a:prstGeom prst="rect">
            <a:avLst/>
          </a:prstGeom>
          <a:noFill/>
        </p:spPr>
      </p:pic>
      <p:pic>
        <p:nvPicPr>
          <p:cNvPr id="1030" name="Picture 6" descr="V:\USUÁRIOS\1-FOTOS CGESA\Alfredo Fotos Diversas Saneamento\08 -  Macapá - Belém 12.JPG"/>
          <p:cNvPicPr>
            <a:picLocks noChangeAspect="1" noChangeArrowheads="1"/>
          </p:cNvPicPr>
          <p:nvPr/>
        </p:nvPicPr>
        <p:blipFill>
          <a:blip r:embed="rId8" cstate="print"/>
          <a:srcRect/>
          <a:stretch>
            <a:fillRect/>
          </a:stretch>
        </p:blipFill>
        <p:spPr bwMode="auto">
          <a:xfrm>
            <a:off x="7215206" y="2071678"/>
            <a:ext cx="1753062" cy="1214446"/>
          </a:xfrm>
          <a:prstGeom prst="rect">
            <a:avLst/>
          </a:prstGeom>
          <a:noFill/>
        </p:spPr>
      </p:pic>
      <p:pic>
        <p:nvPicPr>
          <p:cNvPr id="1031" name="Picture 7" descr="V:\USUÁRIOS\1-FOTOS CGESA\Alfredo Fotos Diversas Saneamento\08 -  Macapá - Belém 10.JPG"/>
          <p:cNvPicPr>
            <a:picLocks noChangeAspect="1" noChangeArrowheads="1"/>
          </p:cNvPicPr>
          <p:nvPr/>
        </p:nvPicPr>
        <p:blipFill>
          <a:blip r:embed="rId9" cstate="print"/>
          <a:srcRect/>
          <a:stretch>
            <a:fillRect/>
          </a:stretch>
        </p:blipFill>
        <p:spPr bwMode="auto">
          <a:xfrm>
            <a:off x="7215206" y="3429000"/>
            <a:ext cx="1714512" cy="1285884"/>
          </a:xfrm>
          <a:prstGeom prst="rect">
            <a:avLst/>
          </a:prstGeom>
          <a:noFill/>
        </p:spPr>
      </p:pic>
      <p:pic>
        <p:nvPicPr>
          <p:cNvPr id="1033" name="Picture 9" descr="V:\USUÁRIOS\1-FOTOS CGESA\Alfredo Fotos Diversas Saneamento\P4270208.JPG"/>
          <p:cNvPicPr>
            <a:picLocks noChangeAspect="1" noChangeArrowheads="1"/>
          </p:cNvPicPr>
          <p:nvPr/>
        </p:nvPicPr>
        <p:blipFill>
          <a:blip r:embed="rId10" cstate="print"/>
          <a:srcRect/>
          <a:stretch>
            <a:fillRect/>
          </a:stretch>
        </p:blipFill>
        <p:spPr bwMode="auto">
          <a:xfrm>
            <a:off x="7358082" y="4929198"/>
            <a:ext cx="1547823" cy="1285884"/>
          </a:xfrm>
          <a:prstGeom prst="rect">
            <a:avLst/>
          </a:prstGeom>
          <a:noFill/>
        </p:spPr>
      </p:pic>
      <p:pic>
        <p:nvPicPr>
          <p:cNvPr id="1034" name="Picture 10" descr="V:\USUÁRIOS\1-FOTOS CGESA\Alfredo Fotos Diversas Saneamento\P4290095.JPG"/>
          <p:cNvPicPr>
            <a:picLocks noChangeAspect="1" noChangeArrowheads="1"/>
          </p:cNvPicPr>
          <p:nvPr/>
        </p:nvPicPr>
        <p:blipFill>
          <a:blip r:embed="rId11" cstate="print"/>
          <a:srcRect/>
          <a:stretch>
            <a:fillRect/>
          </a:stretch>
        </p:blipFill>
        <p:spPr bwMode="auto">
          <a:xfrm>
            <a:off x="5214942" y="4929198"/>
            <a:ext cx="2030313" cy="1285884"/>
          </a:xfrm>
          <a:prstGeom prst="rect">
            <a:avLst/>
          </a:prstGeom>
          <a:noFill/>
        </p:spPr>
      </p:pic>
      <p:pic>
        <p:nvPicPr>
          <p:cNvPr id="1035" name="Picture 11" descr="V:\USUÁRIOS\1-FOTOS CGESA\Alfredo Fotos Diversas Saneamento\P5010443.JPG"/>
          <p:cNvPicPr>
            <a:picLocks noChangeAspect="1" noChangeArrowheads="1"/>
          </p:cNvPicPr>
          <p:nvPr/>
        </p:nvPicPr>
        <p:blipFill>
          <a:blip r:embed="rId12" cstate="print"/>
          <a:srcRect/>
          <a:stretch>
            <a:fillRect/>
          </a:stretch>
        </p:blipFill>
        <p:spPr bwMode="auto">
          <a:xfrm>
            <a:off x="3357554" y="4929198"/>
            <a:ext cx="1785950" cy="1292922"/>
          </a:xfrm>
          <a:prstGeom prst="rect">
            <a:avLst/>
          </a:prstGeom>
          <a:noFill/>
        </p:spPr>
      </p:pic>
      <p:pic>
        <p:nvPicPr>
          <p:cNvPr id="1039" name="Picture 15" descr="V:\USUÁRIOS\1-FOTOS CGESA\Alfredo Fotos Diversas Saneamento\P2042010.JPG"/>
          <p:cNvPicPr>
            <a:picLocks noChangeAspect="1" noChangeArrowheads="1"/>
          </p:cNvPicPr>
          <p:nvPr/>
        </p:nvPicPr>
        <p:blipFill>
          <a:blip r:embed="rId13" cstate="print"/>
          <a:srcRect/>
          <a:stretch>
            <a:fillRect/>
          </a:stretch>
        </p:blipFill>
        <p:spPr bwMode="auto">
          <a:xfrm>
            <a:off x="214282" y="4929198"/>
            <a:ext cx="1500198" cy="1285884"/>
          </a:xfrm>
          <a:prstGeom prst="rect">
            <a:avLst/>
          </a:prstGeom>
          <a:noFill/>
        </p:spPr>
      </p:pic>
      <p:pic>
        <p:nvPicPr>
          <p:cNvPr id="1040" name="Picture 16" descr="L:\Alfredo Fotos Diversas Saneamento\P1270442.JPG"/>
          <p:cNvPicPr>
            <a:picLocks noChangeAspect="1" noChangeArrowheads="1"/>
          </p:cNvPicPr>
          <p:nvPr/>
        </p:nvPicPr>
        <p:blipFill>
          <a:blip r:embed="rId14" cstate="print"/>
          <a:srcRect/>
          <a:stretch>
            <a:fillRect/>
          </a:stretch>
        </p:blipFill>
        <p:spPr bwMode="auto">
          <a:xfrm>
            <a:off x="285720" y="785794"/>
            <a:ext cx="1357322" cy="1071570"/>
          </a:xfrm>
          <a:prstGeom prst="rect">
            <a:avLst/>
          </a:prstGeom>
          <a:noFill/>
        </p:spPr>
      </p:pic>
      <p:pic>
        <p:nvPicPr>
          <p:cNvPr id="1041" name="Picture 17" descr="L:\Alfredo Fotos Diversas Saneamento\Por do Sol em Alter do Chão - Rio Tapajós - Pará.JPG"/>
          <p:cNvPicPr>
            <a:picLocks noChangeAspect="1" noChangeArrowheads="1"/>
          </p:cNvPicPr>
          <p:nvPr/>
        </p:nvPicPr>
        <p:blipFill>
          <a:blip r:embed="rId15" cstate="print"/>
          <a:srcRect/>
          <a:stretch>
            <a:fillRect/>
          </a:stretch>
        </p:blipFill>
        <p:spPr bwMode="auto">
          <a:xfrm>
            <a:off x="3714744" y="2071678"/>
            <a:ext cx="1750215" cy="2643206"/>
          </a:xfrm>
          <a:prstGeom prst="rect">
            <a:avLst/>
          </a:prstGeom>
          <a:noFill/>
        </p:spPr>
      </p:pic>
      <p:pic>
        <p:nvPicPr>
          <p:cNvPr id="1043" name="Picture 19" descr="L:\Alfredo Fotos Diversas Saneamento\P1250016.JPG"/>
          <p:cNvPicPr>
            <a:picLocks noChangeAspect="1" noChangeArrowheads="1"/>
          </p:cNvPicPr>
          <p:nvPr/>
        </p:nvPicPr>
        <p:blipFill>
          <a:blip r:embed="rId16" cstate="print"/>
          <a:srcRect/>
          <a:stretch>
            <a:fillRect/>
          </a:stretch>
        </p:blipFill>
        <p:spPr bwMode="auto">
          <a:xfrm>
            <a:off x="1714480" y="785794"/>
            <a:ext cx="1148662" cy="1071570"/>
          </a:xfrm>
          <a:prstGeom prst="rect">
            <a:avLst/>
          </a:prstGeom>
          <a:noFill/>
        </p:spPr>
      </p:pic>
      <p:pic>
        <p:nvPicPr>
          <p:cNvPr id="1044" name="Picture 20" descr="L:\Alfredo Fotos Diversas Saneamento\Capina manual.jpg"/>
          <p:cNvPicPr>
            <a:picLocks noChangeAspect="1" noChangeArrowheads="1"/>
          </p:cNvPicPr>
          <p:nvPr/>
        </p:nvPicPr>
        <p:blipFill>
          <a:blip r:embed="rId17" cstate="print"/>
          <a:srcRect/>
          <a:stretch>
            <a:fillRect/>
          </a:stretch>
        </p:blipFill>
        <p:spPr bwMode="auto">
          <a:xfrm>
            <a:off x="1857356" y="4929198"/>
            <a:ext cx="1357322" cy="1285884"/>
          </a:xfrm>
          <a:prstGeom prst="rect">
            <a:avLst/>
          </a:prstGeom>
          <a:noFill/>
        </p:spPr>
      </p:pic>
      <p:pic>
        <p:nvPicPr>
          <p:cNvPr id="30" name="Imagem 29"/>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pic>
        <p:nvPicPr>
          <p:cNvPr id="3" name="Imagem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52750" y="774089"/>
            <a:ext cx="1337424" cy="1083275"/>
          </a:xfrm>
          <a:prstGeom prst="rect">
            <a:avLst/>
          </a:prstGeom>
        </p:spPr>
      </p:pic>
      <p:pic>
        <p:nvPicPr>
          <p:cNvPr id="5" name="Imagem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73670" y="774089"/>
            <a:ext cx="1497905" cy="1083275"/>
          </a:xfrm>
          <a:prstGeom prst="rect">
            <a:avLst/>
          </a:prstGeom>
        </p:spPr>
      </p:pic>
      <p:pic>
        <p:nvPicPr>
          <p:cNvPr id="7" name="Imagem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07039" y="2068828"/>
            <a:ext cx="1718367" cy="1288710"/>
          </a:xfrm>
          <a:prstGeom prst="rect">
            <a:avLst/>
          </a:prstGeom>
        </p:spPr>
      </p:pic>
      <p:pic>
        <p:nvPicPr>
          <p:cNvPr id="8" name="Imagem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4384" y="2099757"/>
            <a:ext cx="1595669" cy="1266720"/>
          </a:xfrm>
          <a:prstGeom prst="rect">
            <a:avLst/>
          </a:prstGeom>
        </p:spPr>
      </p:pic>
      <p:pic>
        <p:nvPicPr>
          <p:cNvPr id="6" name="Imagem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54233" y="2079505"/>
            <a:ext cx="1588752" cy="1206619"/>
          </a:xfrm>
          <a:prstGeom prst="rect">
            <a:avLst/>
          </a:prstGeom>
        </p:spPr>
      </p:pic>
    </p:spTree>
    <p:extLst>
      <p:ext uri="{BB962C8B-B14F-4D97-AF65-F5344CB8AC3E}">
        <p14:creationId xmlns:p14="http://schemas.microsoft.com/office/powerpoint/2010/main" val="164195403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2786058"/>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28" name="CaixaDeTexto 27"/>
          <p:cNvSpPr txBox="1"/>
          <p:nvPr/>
        </p:nvSpPr>
        <p:spPr>
          <a:xfrm>
            <a:off x="285720" y="1077942"/>
            <a:ext cx="8501122" cy="2846933"/>
          </a:xfrm>
          <a:prstGeom prst="rect">
            <a:avLst/>
          </a:prstGeom>
          <a:noFill/>
        </p:spPr>
        <p:txBody>
          <a:bodyPr wrap="square" rtlCol="0">
            <a:spAutoFit/>
          </a:bodyPr>
          <a:lstStyle/>
          <a:p>
            <a:pPr marL="450850" indent="-450850" algn="just">
              <a:spcBef>
                <a:spcPts val="1800"/>
              </a:spcBef>
              <a:buFont typeface="Wingdings" pitchFamily="2" charset="2"/>
              <a:buChar char="Ø"/>
            </a:pPr>
            <a:r>
              <a:rPr lang="pt-BR" sz="2400" b="1" dirty="0" smtClean="0">
                <a:solidFill>
                  <a:srgbClr val="0D2F8F"/>
                </a:solidFill>
                <a:latin typeface="+mj-lt"/>
              </a:rPr>
              <a:t> </a:t>
            </a:r>
            <a:r>
              <a:rPr lang="pt-BR" sz="2400" dirty="0" smtClean="0">
                <a:solidFill>
                  <a:srgbClr val="0D2F8F"/>
                </a:solidFill>
                <a:latin typeface="+mj-lt"/>
              </a:rPr>
              <a:t>Cerca de </a:t>
            </a:r>
            <a:r>
              <a:rPr lang="pt-BR" sz="2400" b="1" dirty="0" smtClean="0">
                <a:solidFill>
                  <a:srgbClr val="0D2F8F"/>
                </a:solidFill>
                <a:latin typeface="+mj-lt"/>
              </a:rPr>
              <a:t>30 milhões </a:t>
            </a:r>
            <a:r>
              <a:rPr lang="pt-BR" sz="2400" dirty="0" smtClean="0">
                <a:solidFill>
                  <a:srgbClr val="0D2F8F"/>
                </a:solidFill>
                <a:latin typeface="+mj-lt"/>
              </a:rPr>
              <a:t>de pessoas residem em localidades rurais no Brasil, representando aproximadamente </a:t>
            </a:r>
            <a:r>
              <a:rPr lang="pt-BR" sz="2400" b="1" dirty="0" smtClean="0">
                <a:solidFill>
                  <a:srgbClr val="0D2F8F"/>
                </a:solidFill>
                <a:latin typeface="+mj-lt"/>
              </a:rPr>
              <a:t>16%</a:t>
            </a:r>
            <a:r>
              <a:rPr lang="pt-BR" sz="2400" dirty="0" smtClean="0">
                <a:solidFill>
                  <a:srgbClr val="0D2F8F"/>
                </a:solidFill>
                <a:latin typeface="+mj-lt"/>
              </a:rPr>
              <a:t> da população brasileira.</a:t>
            </a:r>
          </a:p>
          <a:p>
            <a:pPr marL="450850" indent="-450850" algn="just">
              <a:spcBef>
                <a:spcPts val="1800"/>
              </a:spcBef>
              <a:buFont typeface="Wingdings" pitchFamily="2" charset="2"/>
              <a:buChar char="Ø"/>
            </a:pPr>
            <a:r>
              <a:rPr lang="pt-BR" sz="2400" dirty="0" smtClean="0">
                <a:solidFill>
                  <a:srgbClr val="0D2F8F"/>
                </a:solidFill>
                <a:latin typeface="+mj-lt"/>
              </a:rPr>
              <a:t> Concentração de </a:t>
            </a:r>
            <a:r>
              <a:rPr lang="pt-BR" sz="2400" b="1" dirty="0" smtClean="0">
                <a:solidFill>
                  <a:srgbClr val="0D2F8F"/>
                </a:solidFill>
                <a:latin typeface="+mj-lt"/>
              </a:rPr>
              <a:t>72% da população rural</a:t>
            </a:r>
            <a:r>
              <a:rPr lang="pt-BR" sz="2400" dirty="0" smtClean="0">
                <a:solidFill>
                  <a:srgbClr val="0D2F8F"/>
                </a:solidFill>
                <a:latin typeface="+mj-lt"/>
              </a:rPr>
              <a:t> em </a:t>
            </a:r>
            <a:r>
              <a:rPr lang="pt-BR" sz="2400" u="sng" dirty="0" smtClean="0">
                <a:solidFill>
                  <a:srgbClr val="0D2F8F"/>
                </a:solidFill>
                <a:latin typeface="+mj-lt"/>
              </a:rPr>
              <a:t>10 Estados:</a:t>
            </a:r>
            <a:endParaRPr lang="pt-BR" sz="2400" dirty="0" smtClean="0">
              <a:solidFill>
                <a:srgbClr val="0D2F8F"/>
              </a:solidFill>
              <a:latin typeface="+mj-lt"/>
            </a:endParaRPr>
          </a:p>
          <a:p>
            <a:pPr marL="450850" lvl="1" indent="-450850" algn="just" defTabSz="249238">
              <a:spcBef>
                <a:spcPts val="600"/>
              </a:spcBef>
              <a:buFont typeface="Wingdings" pitchFamily="2" charset="2"/>
              <a:buChar char="§"/>
              <a:tabLst>
                <a:tab pos="1081088" algn="l"/>
              </a:tabLst>
            </a:pPr>
            <a:r>
              <a:rPr lang="pt-BR" sz="2400" b="1" dirty="0" smtClean="0">
                <a:solidFill>
                  <a:srgbClr val="0D2F8F"/>
                </a:solidFill>
                <a:latin typeface="+mj-lt"/>
              </a:rPr>
              <a:t> </a:t>
            </a:r>
            <a:r>
              <a:rPr lang="pt-BR" sz="2400" dirty="0" smtClean="0">
                <a:solidFill>
                  <a:srgbClr val="0D2F8F"/>
                </a:solidFill>
                <a:latin typeface="+mj-lt"/>
              </a:rPr>
              <a:t>BA, MG, MA, PA, CE, PE, SP, RS, PR, PI</a:t>
            </a:r>
          </a:p>
          <a:p>
            <a:pPr marL="450850" indent="-450850" algn="just">
              <a:spcBef>
                <a:spcPts val="1800"/>
              </a:spcBef>
            </a:pPr>
            <a:endParaRPr lang="pt-BR" sz="2400" dirty="0" smtClean="0">
              <a:solidFill>
                <a:srgbClr val="0D2F8F"/>
              </a:solidFill>
              <a:latin typeface="+mj-lt"/>
            </a:endParaRPr>
          </a:p>
        </p:txBody>
      </p:sp>
      <p:sp>
        <p:nvSpPr>
          <p:cNvPr id="8" name="Retângulo 7"/>
          <p:cNvSpPr/>
          <p:nvPr/>
        </p:nvSpPr>
        <p:spPr>
          <a:xfrm>
            <a:off x="428596" y="5929330"/>
            <a:ext cx="1508746" cy="246221"/>
          </a:xfrm>
          <a:prstGeom prst="rect">
            <a:avLst/>
          </a:prstGeom>
        </p:spPr>
        <p:txBody>
          <a:bodyPr wrap="none">
            <a:spAutoFit/>
          </a:bodyPr>
          <a:lstStyle/>
          <a:p>
            <a:r>
              <a:rPr lang="pt-BR" sz="1000" dirty="0" smtClean="0">
                <a:latin typeface="+mj-lt"/>
              </a:rPr>
              <a:t>Fonte: Censo 2010 (IBGE)</a:t>
            </a:r>
            <a:endParaRPr lang="pt-BR" sz="1000" dirty="0">
              <a:latin typeface="+mj-lt"/>
            </a:endParaRPr>
          </a:p>
        </p:txBody>
      </p:sp>
      <p:pic>
        <p:nvPicPr>
          <p:cNvPr id="9"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0" name="CaixaDeTexto 9"/>
          <p:cNvSpPr txBox="1"/>
          <p:nvPr/>
        </p:nvSpPr>
        <p:spPr>
          <a:xfrm>
            <a:off x="206375" y="66675"/>
            <a:ext cx="8723343" cy="47672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População Rural</a:t>
            </a:r>
            <a:endParaRPr lang="pt-BR" sz="2200" b="1" dirty="0">
              <a:solidFill>
                <a:srgbClr val="C00000"/>
              </a:solidFill>
              <a:latin typeface="Arial" pitchFamily="34" charset="0"/>
              <a:cs typeface="Arial" pitchFamily="34" charset="0"/>
            </a:endParaRPr>
          </a:p>
        </p:txBody>
      </p:sp>
      <p:pic>
        <p:nvPicPr>
          <p:cNvPr id="11" name="Imagem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extLst>
      <p:ext uri="{BB962C8B-B14F-4D97-AF65-F5344CB8AC3E}">
        <p14:creationId xmlns:p14="http://schemas.microsoft.com/office/powerpoint/2010/main" val="44659277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5766" y="5143500"/>
            <a:ext cx="9108000" cy="171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9220" name="Imagem 4" descr="população_rural_UF.jpg"/>
          <p:cNvPicPr>
            <a:picLocks noChangeAspect="1"/>
          </p:cNvPicPr>
          <p:nvPr/>
        </p:nvPicPr>
        <p:blipFill>
          <a:blip r:embed="rId3" cstate="screen"/>
          <a:srcRect/>
          <a:stretch>
            <a:fillRect/>
          </a:stretch>
        </p:blipFill>
        <p:spPr bwMode="auto">
          <a:xfrm>
            <a:off x="827584" y="765677"/>
            <a:ext cx="7959258" cy="5627467"/>
          </a:xfrm>
          <a:prstGeom prst="rect">
            <a:avLst/>
          </a:prstGeom>
          <a:noFill/>
          <a:ln w="9525">
            <a:noFill/>
            <a:miter lim="800000"/>
            <a:headEnd/>
            <a:tailEnd/>
          </a:ln>
        </p:spPr>
      </p:pic>
      <p:sp>
        <p:nvSpPr>
          <p:cNvPr id="6" name="CaixaDeTexto 5"/>
          <p:cNvSpPr txBox="1"/>
          <p:nvPr/>
        </p:nvSpPr>
        <p:spPr>
          <a:xfrm>
            <a:off x="206375" y="66675"/>
            <a:ext cx="8723343" cy="47672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200" b="1" dirty="0" smtClean="0">
                <a:solidFill>
                  <a:srgbClr val="C00000"/>
                </a:solidFill>
                <a:latin typeface="Arial" pitchFamily="34" charset="0"/>
                <a:cs typeface="Arial" pitchFamily="34" charset="0"/>
              </a:rPr>
              <a:t>População Rural por UF</a:t>
            </a:r>
            <a:endParaRPr lang="pt-BR" sz="2200" b="1" dirty="0">
              <a:solidFill>
                <a:srgbClr val="C00000"/>
              </a:solidFill>
              <a:latin typeface="Arial" pitchFamily="34" charset="0"/>
              <a:cs typeface="Arial" pitchFamily="34" charset="0"/>
            </a:endParaRPr>
          </a:p>
        </p:txBody>
      </p:sp>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766" y="6357958"/>
            <a:ext cx="9144032" cy="500042"/>
          </a:xfrm>
          <a:prstGeom prst="rect">
            <a:avLst/>
          </a:prstGeom>
        </p:spPr>
      </p:pic>
    </p:spTree>
    <p:extLst>
      <p:ext uri="{BB962C8B-B14F-4D97-AF65-F5344CB8AC3E}">
        <p14:creationId xmlns:p14="http://schemas.microsoft.com/office/powerpoint/2010/main" val="374907980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ângulo 5"/>
          <p:cNvSpPr/>
          <p:nvPr/>
        </p:nvSpPr>
        <p:spPr>
          <a:xfrm>
            <a:off x="6572250" y="5143500"/>
            <a:ext cx="2500313" cy="142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4339" name="Imagem 3" descr="extrema pobreza_RUR.jpg"/>
          <p:cNvPicPr>
            <a:picLocks noChangeAspect="1"/>
          </p:cNvPicPr>
          <p:nvPr/>
        </p:nvPicPr>
        <p:blipFill>
          <a:blip r:embed="rId3" cstate="screen"/>
          <a:srcRect/>
          <a:stretch>
            <a:fillRect/>
          </a:stretch>
        </p:blipFill>
        <p:spPr bwMode="auto">
          <a:xfrm>
            <a:off x="755576" y="684213"/>
            <a:ext cx="7994724" cy="5657922"/>
          </a:xfrm>
          <a:prstGeom prst="rect">
            <a:avLst/>
          </a:prstGeom>
          <a:noFill/>
          <a:ln w="9525">
            <a:noFill/>
            <a:miter lim="800000"/>
            <a:headEnd/>
            <a:tailEnd/>
          </a:ln>
        </p:spPr>
      </p:pic>
      <p:sp>
        <p:nvSpPr>
          <p:cNvPr id="5" name="CaixaDeTexto 4"/>
          <p:cNvSpPr txBox="1"/>
          <p:nvPr/>
        </p:nvSpPr>
        <p:spPr>
          <a:xfrm>
            <a:off x="142875" y="98425"/>
            <a:ext cx="8715405"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a:solidFill>
                  <a:srgbClr val="C00000"/>
                </a:solidFill>
                <a:latin typeface="Arial" pitchFamily="34" charset="0"/>
                <a:cs typeface="Arial" pitchFamily="34" charset="0"/>
              </a:rPr>
              <a:t>População Rural em Extrema Pobreza - Brasil</a:t>
            </a:r>
          </a:p>
        </p:txBody>
      </p:sp>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 y="6357958"/>
            <a:ext cx="9144032" cy="500042"/>
          </a:xfrm>
          <a:prstGeom prst="rect">
            <a:avLst/>
          </a:prstGeom>
        </p:spPr>
      </p:pic>
    </p:spTree>
    <p:extLst>
      <p:ext uri="{BB962C8B-B14F-4D97-AF65-F5344CB8AC3E}">
        <p14:creationId xmlns:p14="http://schemas.microsoft.com/office/powerpoint/2010/main" val="11214045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5766" y="2813442"/>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smtClean="0"/>
              <a:t>Município de Prado</a:t>
            </a:r>
          </a:p>
          <a:p>
            <a:r>
              <a:rPr lang="pt-BR" dirty="0" smtClean="0"/>
              <a:t>População Urbana: 	15.474		56 %</a:t>
            </a:r>
          </a:p>
          <a:p>
            <a:r>
              <a:rPr lang="pt-BR" dirty="0" smtClean="0"/>
              <a:t>População Rural: 	12.153		44 %		</a:t>
            </a:r>
          </a:p>
          <a:p>
            <a:endParaRPr lang="pt-BR" dirty="0" smtClean="0">
              <a:solidFill>
                <a:srgbClr val="0D2F8F"/>
              </a:solidFill>
            </a:endParaRPr>
          </a:p>
          <a:p>
            <a:endParaRPr lang="pt-BR" sz="1600" b="1" dirty="0" smtClean="0">
              <a:solidFill>
                <a:srgbClr val="0D2F8F"/>
              </a:solidFill>
            </a:endParaRPr>
          </a:p>
          <a:p>
            <a:r>
              <a:rPr lang="pt-BR" sz="1600" b="1" dirty="0" smtClean="0">
                <a:solidFill>
                  <a:srgbClr val="0D2F8F"/>
                </a:solidFill>
              </a:rPr>
              <a:t>		</a:t>
            </a:r>
          </a:p>
          <a:p>
            <a:r>
              <a:rPr lang="pt-BR" sz="1600" b="1" dirty="0" smtClean="0">
                <a:solidFill>
                  <a:srgbClr val="0D2F8F"/>
                </a:solidFill>
              </a:rPr>
              <a:t>			</a:t>
            </a:r>
            <a:endParaRPr lang="en-US" sz="1600" b="1" dirty="0">
              <a:solidFill>
                <a:srgbClr val="0D2F8F"/>
              </a:solidFill>
            </a:endParaRPr>
          </a:p>
        </p:txBody>
      </p:sp>
      <p:sp>
        <p:nvSpPr>
          <p:cNvPr id="7"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0" name="CaixaDeTexto 9"/>
          <p:cNvSpPr txBox="1"/>
          <p:nvPr/>
        </p:nvSpPr>
        <p:spPr>
          <a:xfrm>
            <a:off x="244475" y="79375"/>
            <a:ext cx="8613805"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 População Urbana e Rural X do Porte do Municípios</a:t>
            </a:r>
          </a:p>
        </p:txBody>
      </p:sp>
      <p:graphicFrame>
        <p:nvGraphicFramePr>
          <p:cNvPr id="11" name="Gráfico 10"/>
          <p:cNvGraphicFramePr/>
          <p:nvPr/>
        </p:nvGraphicFramePr>
        <p:xfrm>
          <a:off x="285720" y="1285860"/>
          <a:ext cx="8453438" cy="3786214"/>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5" descr="nOVAaSSINATURA01.tif"/>
          <p:cNvPicPr>
            <a:picLocks noChangeAspect="1"/>
          </p:cNvPicPr>
          <p:nvPr/>
        </p:nvPicPr>
        <p:blipFill>
          <a:blip r:embed="rId4"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9" name="Retângulo 8"/>
          <p:cNvSpPr/>
          <p:nvPr/>
        </p:nvSpPr>
        <p:spPr>
          <a:xfrm>
            <a:off x="0" y="6000768"/>
            <a:ext cx="1508746" cy="246221"/>
          </a:xfrm>
          <a:prstGeom prst="rect">
            <a:avLst/>
          </a:prstGeom>
        </p:spPr>
        <p:txBody>
          <a:bodyPr wrap="none">
            <a:spAutoFit/>
          </a:bodyPr>
          <a:lstStyle/>
          <a:p>
            <a:r>
              <a:rPr lang="pt-BR" sz="1000" dirty="0" smtClean="0">
                <a:latin typeface="+mj-lt"/>
              </a:rPr>
              <a:t>Fonte: Censo 2010 (IBGE)</a:t>
            </a:r>
            <a:endParaRPr lang="pt-BR" sz="1000" dirty="0">
              <a:latin typeface="+mj-lt"/>
            </a:endParaRPr>
          </a:p>
        </p:txBody>
      </p:sp>
      <p:pic>
        <p:nvPicPr>
          <p:cNvPr id="8" name="Imagem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extLst>
      <p:ext uri="{BB962C8B-B14F-4D97-AF65-F5344CB8AC3E}">
        <p14:creationId xmlns:p14="http://schemas.microsoft.com/office/powerpoint/2010/main" val="82404207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2786058"/>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7411" name="CaixaDeTexto 12"/>
          <p:cNvSpPr txBox="1">
            <a:spLocks noChangeArrowheads="1"/>
          </p:cNvSpPr>
          <p:nvPr/>
        </p:nvSpPr>
        <p:spPr bwMode="auto">
          <a:xfrm>
            <a:off x="500063" y="1714488"/>
            <a:ext cx="8143875" cy="3857466"/>
          </a:xfrm>
          <a:prstGeom prst="rect">
            <a:avLst/>
          </a:prstGeom>
          <a:noFill/>
          <a:ln w="9525">
            <a:noFill/>
            <a:miter lim="800000"/>
            <a:headEnd/>
            <a:tailEnd/>
          </a:ln>
        </p:spPr>
        <p:txBody>
          <a:bodyPr>
            <a:spAutoFit/>
          </a:bodyPr>
          <a:lstStyle/>
          <a:p>
            <a:pPr algn="just">
              <a:lnSpc>
                <a:spcPts val="2600"/>
              </a:lnSpc>
              <a:spcAft>
                <a:spcPts val="600"/>
              </a:spcAft>
            </a:pPr>
            <a:r>
              <a:rPr lang="pt-BR" sz="2400" b="1" dirty="0" smtClean="0">
                <a:solidFill>
                  <a:srgbClr val="0D2F8F"/>
                </a:solidFill>
                <a:latin typeface="+mj-lt"/>
              </a:rPr>
              <a:t>Diretrizes</a:t>
            </a:r>
            <a:r>
              <a:rPr lang="pt-BR" sz="2400" dirty="0" smtClean="0">
                <a:solidFill>
                  <a:srgbClr val="0D2F8F"/>
                </a:solidFill>
                <a:latin typeface="+mj-lt"/>
              </a:rPr>
              <a:t> da Política Federal de Saneamento Básico (art.48):</a:t>
            </a:r>
            <a:endParaRPr lang="pt-BR" sz="2400" dirty="0">
              <a:solidFill>
                <a:srgbClr val="0D2F8F"/>
              </a:solidFill>
              <a:latin typeface="+mj-lt"/>
            </a:endParaRPr>
          </a:p>
          <a:p>
            <a:pPr algn="just">
              <a:lnSpc>
                <a:spcPts val="2600"/>
              </a:lnSpc>
            </a:pPr>
            <a:r>
              <a:rPr lang="pt-BR" sz="2400" i="1" dirty="0">
                <a:solidFill>
                  <a:srgbClr val="0D2F8F"/>
                </a:solidFill>
                <a:latin typeface="+mj-lt"/>
              </a:rPr>
              <a:t>VII - garantia de meios adequados para o </a:t>
            </a:r>
            <a:r>
              <a:rPr lang="pt-BR" sz="2400" i="1" u="sng" dirty="0">
                <a:solidFill>
                  <a:srgbClr val="0D2F8F"/>
                </a:solidFill>
                <a:latin typeface="+mj-lt"/>
              </a:rPr>
              <a:t>atendimento da população rural dispersa</a:t>
            </a:r>
            <a:r>
              <a:rPr lang="pt-BR" sz="2400" i="1" dirty="0">
                <a:solidFill>
                  <a:srgbClr val="0D2F8F"/>
                </a:solidFill>
                <a:latin typeface="+mj-lt"/>
              </a:rPr>
              <a:t>, inclusive mediante a utilização de </a:t>
            </a:r>
            <a:r>
              <a:rPr lang="pt-BR" sz="2400" i="1" u="sng" dirty="0">
                <a:solidFill>
                  <a:srgbClr val="0D2F8F"/>
                </a:solidFill>
                <a:latin typeface="+mj-lt"/>
              </a:rPr>
              <a:t>soluções compatíveis com suas características econômicas e sociais peculiares</a:t>
            </a:r>
            <a:endParaRPr lang="pt-BR" sz="2400" i="1" dirty="0">
              <a:solidFill>
                <a:srgbClr val="0D2F8F"/>
              </a:solidFill>
              <a:latin typeface="+mj-lt"/>
            </a:endParaRPr>
          </a:p>
          <a:p>
            <a:pPr algn="just">
              <a:lnSpc>
                <a:spcPts val="2600"/>
              </a:lnSpc>
            </a:pPr>
            <a:endParaRPr lang="pt-BR" sz="2400" dirty="0" smtClean="0">
              <a:solidFill>
                <a:srgbClr val="0D2F8F"/>
              </a:solidFill>
              <a:latin typeface="+mj-lt"/>
            </a:endParaRPr>
          </a:p>
          <a:p>
            <a:pPr algn="just">
              <a:lnSpc>
                <a:spcPts val="2600"/>
              </a:lnSpc>
              <a:spcAft>
                <a:spcPts val="600"/>
              </a:spcAft>
            </a:pPr>
            <a:r>
              <a:rPr lang="pt-BR" sz="2400" b="1" dirty="0" smtClean="0">
                <a:solidFill>
                  <a:srgbClr val="0D2F8F"/>
                </a:solidFill>
                <a:latin typeface="+mj-lt"/>
              </a:rPr>
              <a:t>Objetivos</a:t>
            </a:r>
            <a:r>
              <a:rPr lang="pt-BR" sz="2400" dirty="0" smtClean="0">
                <a:solidFill>
                  <a:srgbClr val="0D2F8F"/>
                </a:solidFill>
                <a:latin typeface="+mj-lt"/>
              </a:rPr>
              <a:t> </a:t>
            </a:r>
            <a:r>
              <a:rPr lang="pt-BR" sz="2400" dirty="0">
                <a:solidFill>
                  <a:srgbClr val="0D2F8F"/>
                </a:solidFill>
                <a:latin typeface="+mj-lt"/>
              </a:rPr>
              <a:t>(art. </a:t>
            </a:r>
            <a:r>
              <a:rPr lang="pt-BR" sz="2400" dirty="0" smtClean="0">
                <a:solidFill>
                  <a:srgbClr val="0D2F8F"/>
                </a:solidFill>
                <a:latin typeface="+mj-lt"/>
              </a:rPr>
              <a:t>49):</a:t>
            </a:r>
            <a:endParaRPr lang="pt-BR" sz="2400" dirty="0">
              <a:solidFill>
                <a:srgbClr val="0D2F8F"/>
              </a:solidFill>
              <a:latin typeface="+mj-lt"/>
            </a:endParaRPr>
          </a:p>
          <a:p>
            <a:pPr algn="just">
              <a:lnSpc>
                <a:spcPts val="2600"/>
              </a:lnSpc>
            </a:pPr>
            <a:r>
              <a:rPr lang="pt-BR" sz="2400" i="1" dirty="0">
                <a:solidFill>
                  <a:srgbClr val="0D2F8F"/>
                </a:solidFill>
                <a:latin typeface="+mj-lt"/>
              </a:rPr>
              <a:t>IV - proporcionar condições adequadas de salubridade ambiental às </a:t>
            </a:r>
            <a:r>
              <a:rPr lang="pt-BR" sz="2400" i="1" u="sng" dirty="0">
                <a:solidFill>
                  <a:srgbClr val="0D2F8F"/>
                </a:solidFill>
                <a:latin typeface="+mj-lt"/>
              </a:rPr>
              <a:t>populações rurais e de pequenos núcleos urbanos isolados</a:t>
            </a:r>
          </a:p>
          <a:p>
            <a:endParaRPr lang="pt-BR" dirty="0">
              <a:latin typeface="+mj-lt"/>
            </a:endParaRPr>
          </a:p>
        </p:txBody>
      </p:sp>
      <p:sp>
        <p:nvSpPr>
          <p:cNvPr id="17412" name="CaixaDeTexto 6"/>
          <p:cNvSpPr txBox="1">
            <a:spLocks noChangeArrowheads="1"/>
          </p:cNvSpPr>
          <p:nvPr/>
        </p:nvSpPr>
        <p:spPr bwMode="auto">
          <a:xfrm>
            <a:off x="500096" y="1000108"/>
            <a:ext cx="8286746" cy="425758"/>
          </a:xfrm>
          <a:prstGeom prst="rect">
            <a:avLst/>
          </a:prstGeom>
          <a:noFill/>
          <a:ln w="9525">
            <a:noFill/>
            <a:miter lim="800000"/>
            <a:headEnd/>
            <a:tailEnd/>
          </a:ln>
        </p:spPr>
        <p:txBody>
          <a:bodyPr wrap="square">
            <a:spAutoFit/>
          </a:bodyPr>
          <a:lstStyle/>
          <a:p>
            <a:pPr algn="just">
              <a:lnSpc>
                <a:spcPts val="2600"/>
              </a:lnSpc>
              <a:buFont typeface="Wingdings" pitchFamily="2" charset="2"/>
              <a:buChar char="Ø"/>
            </a:pPr>
            <a:r>
              <a:rPr lang="pt-BR" sz="2400" dirty="0">
                <a:solidFill>
                  <a:srgbClr val="0D2F8F"/>
                </a:solidFill>
                <a:latin typeface="+mj-lt"/>
              </a:rPr>
              <a:t> </a:t>
            </a:r>
            <a:r>
              <a:rPr lang="pt-BR" sz="2400" b="1" u="sng" dirty="0">
                <a:solidFill>
                  <a:srgbClr val="0D2F8F"/>
                </a:solidFill>
                <a:latin typeface="+mj-lt"/>
              </a:rPr>
              <a:t>Lei </a:t>
            </a:r>
            <a:r>
              <a:rPr lang="pt-BR" sz="2400" b="1" u="sng" dirty="0" smtClean="0">
                <a:solidFill>
                  <a:srgbClr val="0D2F8F"/>
                </a:solidFill>
                <a:latin typeface="+mj-lt"/>
              </a:rPr>
              <a:t>nº11.445/2007</a:t>
            </a:r>
            <a:endParaRPr lang="pt-BR" sz="2400" dirty="0">
              <a:solidFill>
                <a:srgbClr val="0D2F8F"/>
              </a:solidFill>
              <a:latin typeface="+mj-lt"/>
            </a:endParaRPr>
          </a:p>
        </p:txBody>
      </p:sp>
      <p:pic>
        <p:nvPicPr>
          <p:cNvPr id="11"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3" name="CaixaDeTexto 12"/>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Política Federal de Saneamento Básico</a:t>
            </a:r>
            <a:endParaRPr lang="pt-BR" sz="2000" b="1" dirty="0">
              <a:solidFill>
                <a:srgbClr val="C00000"/>
              </a:solidFill>
              <a:latin typeface="Arial" pitchFamily="34" charset="0"/>
              <a:cs typeface="Arial" pitchFamily="34" charset="0"/>
            </a:endParaRPr>
          </a:p>
        </p:txBody>
      </p:sp>
      <p:pic>
        <p:nvPicPr>
          <p:cNvPr id="9" name="Imagem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extLst>
      <p:ext uri="{BB962C8B-B14F-4D97-AF65-F5344CB8AC3E}">
        <p14:creationId xmlns:p14="http://schemas.microsoft.com/office/powerpoint/2010/main" val="12751167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0" y="0"/>
            <a:ext cx="9144000" cy="6858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1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cxnSp>
        <p:nvCxnSpPr>
          <p:cNvPr id="20" name="Conector angulado 19"/>
          <p:cNvCxnSpPr/>
          <p:nvPr/>
        </p:nvCxnSpPr>
        <p:spPr>
          <a:xfrm rot="16200000" flipH="1">
            <a:off x="5326857" y="2529698"/>
            <a:ext cx="1223962" cy="273685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5" name="Conector angulado 14"/>
          <p:cNvCxnSpPr/>
          <p:nvPr/>
        </p:nvCxnSpPr>
        <p:spPr>
          <a:xfrm rot="5400000">
            <a:off x="2575719" y="2389998"/>
            <a:ext cx="1223963" cy="2771775"/>
          </a:xfrm>
          <a:prstGeom prst="bentConnector3">
            <a:avLst>
              <a:gd name="adj1" fmla="val 60189"/>
            </a:avLst>
          </a:prstGeom>
        </p:spPr>
        <p:style>
          <a:lnRef idx="2">
            <a:schemeClr val="accent1"/>
          </a:lnRef>
          <a:fillRef idx="0">
            <a:schemeClr val="accent1"/>
          </a:fillRef>
          <a:effectRef idx="1">
            <a:schemeClr val="accent1"/>
          </a:effectRef>
          <a:fontRef idx="minor">
            <a:schemeClr val="tx1"/>
          </a:fontRef>
        </p:style>
      </p:cxnSp>
      <p:sp>
        <p:nvSpPr>
          <p:cNvPr id="18437" name="CaixaDeTexto 12"/>
          <p:cNvSpPr txBox="1">
            <a:spLocks noChangeArrowheads="1"/>
          </p:cNvSpPr>
          <p:nvPr/>
        </p:nvSpPr>
        <p:spPr bwMode="auto">
          <a:xfrm>
            <a:off x="500063" y="1436688"/>
            <a:ext cx="8143875" cy="1754326"/>
          </a:xfrm>
          <a:prstGeom prst="rect">
            <a:avLst/>
          </a:prstGeom>
          <a:noFill/>
          <a:ln w="9525">
            <a:noFill/>
            <a:miter lim="800000"/>
            <a:headEnd/>
            <a:tailEnd/>
          </a:ln>
        </p:spPr>
        <p:txBody>
          <a:bodyPr>
            <a:spAutoFit/>
          </a:bodyPr>
          <a:lstStyle/>
          <a:p>
            <a:pPr algn="just"/>
            <a:r>
              <a:rPr lang="pt-BR" sz="2400" dirty="0">
                <a:solidFill>
                  <a:srgbClr val="0D2F8F"/>
                </a:solidFill>
                <a:latin typeface="+mj-lt"/>
              </a:rPr>
              <a:t>Art. 52: determina a elaboração do </a:t>
            </a:r>
            <a:r>
              <a:rPr lang="pt-BR" sz="2400" b="1" dirty="0">
                <a:solidFill>
                  <a:srgbClr val="0D2F8F"/>
                </a:solidFill>
                <a:latin typeface="+mj-lt"/>
              </a:rPr>
              <a:t>Plano Nacional de Saneamento Básico (</a:t>
            </a:r>
            <a:r>
              <a:rPr lang="pt-BR" sz="2400" b="1" dirty="0" err="1">
                <a:solidFill>
                  <a:srgbClr val="0D2F8F"/>
                </a:solidFill>
                <a:latin typeface="+mj-lt"/>
              </a:rPr>
              <a:t>Plansab</a:t>
            </a:r>
            <a:r>
              <a:rPr lang="pt-BR" sz="2400" b="1" dirty="0">
                <a:solidFill>
                  <a:srgbClr val="0D2F8F"/>
                </a:solidFill>
                <a:latin typeface="+mj-lt"/>
              </a:rPr>
              <a:t>) </a:t>
            </a:r>
            <a:r>
              <a:rPr lang="pt-BR" sz="2400" dirty="0">
                <a:solidFill>
                  <a:srgbClr val="0D2F8F"/>
                </a:solidFill>
                <a:latin typeface="+mj-lt"/>
              </a:rPr>
              <a:t>sob coordenação do Ministério das Cidades</a:t>
            </a:r>
          </a:p>
          <a:p>
            <a:pPr algn="just"/>
            <a:endParaRPr lang="pt-BR" dirty="0">
              <a:latin typeface="+mj-lt"/>
            </a:endParaRPr>
          </a:p>
          <a:p>
            <a:pPr algn="just"/>
            <a:endParaRPr lang="pt-BR" b="1" dirty="0">
              <a:latin typeface="+mj-lt"/>
            </a:endParaRPr>
          </a:p>
        </p:txBody>
      </p:sp>
      <p:sp>
        <p:nvSpPr>
          <p:cNvPr id="25" name="CaixaDeTexto 24"/>
          <p:cNvSpPr txBox="1"/>
          <p:nvPr/>
        </p:nvSpPr>
        <p:spPr>
          <a:xfrm>
            <a:off x="2857500" y="2836879"/>
            <a:ext cx="3429000" cy="511175"/>
          </a:xfrm>
          <a:prstGeom prst="roundRect">
            <a:avLst/>
          </a:prstGeom>
          <a:ln w="19050"/>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pt-BR" sz="2400" b="1" dirty="0" err="1">
                <a:solidFill>
                  <a:schemeClr val="tx2"/>
                </a:solidFill>
                <a:effectLst>
                  <a:outerShdw blurRad="38100" dist="38100" dir="2700000" algn="tl">
                    <a:srgbClr val="000000">
                      <a:alpha val="43137"/>
                    </a:srgbClr>
                  </a:outerShdw>
                </a:effectLst>
                <a:latin typeface="+mj-lt"/>
                <a:cs typeface="Arial" pitchFamily="34" charset="0"/>
              </a:rPr>
              <a:t>Plansab</a:t>
            </a:r>
            <a:endParaRPr lang="pt-BR" sz="2400" b="1" dirty="0">
              <a:solidFill>
                <a:schemeClr val="tx2"/>
              </a:solidFill>
              <a:effectLst>
                <a:outerShdw blurRad="38100" dist="38100" dir="2700000" algn="tl">
                  <a:srgbClr val="000000">
                    <a:alpha val="43137"/>
                  </a:srgbClr>
                </a:outerShdw>
              </a:effectLst>
              <a:latin typeface="+mj-lt"/>
              <a:cs typeface="Arial" pitchFamily="34" charset="0"/>
            </a:endParaRPr>
          </a:p>
        </p:txBody>
      </p:sp>
      <p:cxnSp>
        <p:nvCxnSpPr>
          <p:cNvPr id="26" name="Conector reto 25"/>
          <p:cNvCxnSpPr/>
          <p:nvPr/>
        </p:nvCxnSpPr>
        <p:spPr>
          <a:xfrm rot="5400000">
            <a:off x="3978276" y="3941779"/>
            <a:ext cx="1187450" cy="3175"/>
          </a:xfrm>
          <a:prstGeom prst="line">
            <a:avLst/>
          </a:prstGeom>
        </p:spPr>
        <p:style>
          <a:lnRef idx="2">
            <a:schemeClr val="accent1"/>
          </a:lnRef>
          <a:fillRef idx="0">
            <a:schemeClr val="accent1"/>
          </a:fillRef>
          <a:effectRef idx="1">
            <a:schemeClr val="accent1"/>
          </a:effectRef>
          <a:fontRef idx="minor">
            <a:schemeClr val="tx1"/>
          </a:fontRef>
        </p:style>
      </p:cxnSp>
      <p:sp>
        <p:nvSpPr>
          <p:cNvPr id="31" name="CaixaDeTexto 30"/>
          <p:cNvSpPr txBox="1"/>
          <p:nvPr/>
        </p:nvSpPr>
        <p:spPr>
          <a:xfrm>
            <a:off x="571500" y="4397392"/>
            <a:ext cx="2409825" cy="782637"/>
          </a:xfrm>
          <a:prstGeom prst="roundRect">
            <a:avLst/>
          </a:prstGeom>
          <a:ln w="19050"/>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pt-BR" sz="2000" b="1" dirty="0">
                <a:solidFill>
                  <a:schemeClr val="tx2"/>
                </a:solidFill>
                <a:latin typeface="+mj-lt"/>
                <a:cs typeface="Arial" pitchFamily="34" charset="0"/>
              </a:rPr>
              <a:t>Saneamento Básico Integrado</a:t>
            </a:r>
          </a:p>
        </p:txBody>
      </p:sp>
      <p:sp>
        <p:nvSpPr>
          <p:cNvPr id="32" name="CaixaDeTexto 31"/>
          <p:cNvSpPr txBox="1"/>
          <p:nvPr/>
        </p:nvSpPr>
        <p:spPr>
          <a:xfrm>
            <a:off x="3521075" y="4398979"/>
            <a:ext cx="2124075" cy="782638"/>
          </a:xfrm>
          <a:prstGeom prst="roundRect">
            <a:avLst/>
          </a:prstGeom>
          <a:ln w="19050"/>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pt-BR" sz="2000" b="1" dirty="0">
                <a:solidFill>
                  <a:srgbClr val="C00000"/>
                </a:solidFill>
                <a:latin typeface="+mj-lt"/>
                <a:cs typeface="Arial" pitchFamily="34" charset="0"/>
              </a:rPr>
              <a:t>Saneamento Rural</a:t>
            </a:r>
          </a:p>
        </p:txBody>
      </p:sp>
      <p:sp>
        <p:nvSpPr>
          <p:cNvPr id="33" name="CaixaDeTexto 32"/>
          <p:cNvSpPr txBox="1"/>
          <p:nvPr/>
        </p:nvSpPr>
        <p:spPr>
          <a:xfrm>
            <a:off x="6173788" y="4395804"/>
            <a:ext cx="2124075" cy="782638"/>
          </a:xfrm>
          <a:prstGeom prst="roundRect">
            <a:avLst/>
          </a:prstGeom>
          <a:ln w="19050"/>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pt-BR" sz="2000" b="1" dirty="0">
                <a:solidFill>
                  <a:schemeClr val="tx2"/>
                </a:solidFill>
                <a:latin typeface="+mj-lt"/>
                <a:cs typeface="Arial" pitchFamily="34" charset="0"/>
              </a:rPr>
              <a:t>Saneamento Estruturante</a:t>
            </a:r>
          </a:p>
        </p:txBody>
      </p:sp>
      <p:sp>
        <p:nvSpPr>
          <p:cNvPr id="18444" name="CaixaDeTexto 23"/>
          <p:cNvSpPr txBox="1">
            <a:spLocks noChangeArrowheads="1"/>
          </p:cNvSpPr>
          <p:nvPr/>
        </p:nvSpPr>
        <p:spPr bwMode="auto">
          <a:xfrm>
            <a:off x="642938" y="5273692"/>
            <a:ext cx="2143125" cy="338554"/>
          </a:xfrm>
          <a:prstGeom prst="rect">
            <a:avLst/>
          </a:prstGeom>
          <a:noFill/>
          <a:ln w="9525">
            <a:noFill/>
            <a:miter lim="800000"/>
            <a:headEnd/>
            <a:tailEnd/>
          </a:ln>
        </p:spPr>
        <p:txBody>
          <a:bodyPr>
            <a:spAutoFit/>
          </a:bodyPr>
          <a:lstStyle/>
          <a:p>
            <a:pPr algn="ctr"/>
            <a:r>
              <a:rPr lang="pt-BR" sz="1600" b="1" dirty="0">
                <a:solidFill>
                  <a:srgbClr val="0D2F8F"/>
                </a:solidFill>
                <a:latin typeface="+mj-lt"/>
              </a:rPr>
              <a:t>Ministério das Cidades</a:t>
            </a:r>
          </a:p>
        </p:txBody>
      </p:sp>
      <p:sp>
        <p:nvSpPr>
          <p:cNvPr id="18445" name="CaixaDeTexto 23"/>
          <p:cNvSpPr txBox="1">
            <a:spLocks noChangeArrowheads="1"/>
          </p:cNvSpPr>
          <p:nvPr/>
        </p:nvSpPr>
        <p:spPr bwMode="auto">
          <a:xfrm>
            <a:off x="6286500" y="5268929"/>
            <a:ext cx="2143125" cy="338554"/>
          </a:xfrm>
          <a:prstGeom prst="rect">
            <a:avLst/>
          </a:prstGeom>
          <a:noFill/>
          <a:ln w="9525">
            <a:noFill/>
            <a:miter lim="800000"/>
            <a:headEnd/>
            <a:tailEnd/>
          </a:ln>
        </p:spPr>
        <p:txBody>
          <a:bodyPr>
            <a:spAutoFit/>
          </a:bodyPr>
          <a:lstStyle/>
          <a:p>
            <a:pPr algn="ctr"/>
            <a:r>
              <a:rPr lang="pt-BR" sz="1600" b="1" dirty="0">
                <a:solidFill>
                  <a:srgbClr val="0D2F8F"/>
                </a:solidFill>
                <a:latin typeface="+mj-lt"/>
              </a:rPr>
              <a:t>Ministério das Cidades</a:t>
            </a:r>
          </a:p>
        </p:txBody>
      </p:sp>
      <p:sp>
        <p:nvSpPr>
          <p:cNvPr id="18446" name="CaixaDeTexto 23"/>
          <p:cNvSpPr txBox="1">
            <a:spLocks noChangeArrowheads="1"/>
          </p:cNvSpPr>
          <p:nvPr/>
        </p:nvSpPr>
        <p:spPr bwMode="auto">
          <a:xfrm>
            <a:off x="3514725" y="5265754"/>
            <a:ext cx="2143125" cy="584200"/>
          </a:xfrm>
          <a:prstGeom prst="rect">
            <a:avLst/>
          </a:prstGeom>
          <a:noFill/>
          <a:ln w="9525">
            <a:noFill/>
            <a:miter lim="800000"/>
            <a:headEnd/>
            <a:tailEnd/>
          </a:ln>
        </p:spPr>
        <p:txBody>
          <a:bodyPr>
            <a:spAutoFit/>
          </a:bodyPr>
          <a:lstStyle/>
          <a:p>
            <a:pPr algn="ctr"/>
            <a:r>
              <a:rPr lang="pt-BR" sz="1600" b="1" dirty="0">
                <a:solidFill>
                  <a:srgbClr val="B54441"/>
                </a:solidFill>
                <a:latin typeface="+mj-lt"/>
              </a:rPr>
              <a:t>Ministério da Saúde</a:t>
            </a:r>
          </a:p>
          <a:p>
            <a:pPr algn="ctr"/>
            <a:r>
              <a:rPr lang="pt-BR" sz="1600" b="1" dirty="0">
                <a:solidFill>
                  <a:srgbClr val="B54441"/>
                </a:solidFill>
                <a:latin typeface="+mj-lt"/>
              </a:rPr>
              <a:t>(Funasa)</a:t>
            </a:r>
          </a:p>
        </p:txBody>
      </p:sp>
      <p:sp>
        <p:nvSpPr>
          <p:cNvPr id="19" name="CaixaDeTexto 18"/>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Política Federal de Saneamento Básico</a:t>
            </a:r>
            <a:endParaRPr lang="pt-BR" sz="2000" b="1" dirty="0">
              <a:solidFill>
                <a:srgbClr val="C00000"/>
              </a:solidFill>
              <a:latin typeface="Arial" pitchFamily="34" charset="0"/>
              <a:cs typeface="Arial" pitchFamily="34" charset="0"/>
            </a:endParaRPr>
          </a:p>
        </p:txBody>
      </p:sp>
      <p:sp>
        <p:nvSpPr>
          <p:cNvPr id="21" name="CaixaDeTexto 6"/>
          <p:cNvSpPr txBox="1">
            <a:spLocks noChangeArrowheads="1"/>
          </p:cNvSpPr>
          <p:nvPr/>
        </p:nvSpPr>
        <p:spPr bwMode="auto">
          <a:xfrm>
            <a:off x="500096" y="1000108"/>
            <a:ext cx="8286746" cy="425758"/>
          </a:xfrm>
          <a:prstGeom prst="rect">
            <a:avLst/>
          </a:prstGeom>
          <a:noFill/>
          <a:ln w="9525">
            <a:noFill/>
            <a:miter lim="800000"/>
            <a:headEnd/>
            <a:tailEnd/>
          </a:ln>
        </p:spPr>
        <p:txBody>
          <a:bodyPr wrap="square">
            <a:spAutoFit/>
          </a:bodyPr>
          <a:lstStyle/>
          <a:p>
            <a:pPr algn="just">
              <a:lnSpc>
                <a:spcPts val="2600"/>
              </a:lnSpc>
              <a:buFont typeface="Wingdings" pitchFamily="2" charset="2"/>
              <a:buChar char="Ø"/>
            </a:pPr>
            <a:r>
              <a:rPr lang="pt-BR" sz="2400" dirty="0">
                <a:solidFill>
                  <a:srgbClr val="0D2F8F"/>
                </a:solidFill>
                <a:latin typeface="+mj-lt"/>
              </a:rPr>
              <a:t> </a:t>
            </a:r>
            <a:r>
              <a:rPr lang="pt-BR" sz="2400" b="1" u="sng" dirty="0">
                <a:solidFill>
                  <a:srgbClr val="0D2F8F"/>
                </a:solidFill>
                <a:latin typeface="+mj-lt"/>
              </a:rPr>
              <a:t>Lei </a:t>
            </a:r>
            <a:r>
              <a:rPr lang="pt-BR" sz="2400" b="1" u="sng" dirty="0" smtClean="0">
                <a:solidFill>
                  <a:srgbClr val="0D2F8F"/>
                </a:solidFill>
                <a:latin typeface="+mj-lt"/>
              </a:rPr>
              <a:t>nº11.445/2007</a:t>
            </a:r>
            <a:endParaRPr lang="pt-BR" sz="2400" dirty="0">
              <a:solidFill>
                <a:srgbClr val="0D2F8F"/>
              </a:solidFill>
              <a:latin typeface="+mj-lt"/>
            </a:endParaRPr>
          </a:p>
        </p:txBody>
      </p:sp>
      <p:pic>
        <p:nvPicPr>
          <p:cNvPr id="22" name="Imagem 2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23" name="CaixaDeTexto 22"/>
          <p:cNvSpPr txBox="1"/>
          <p:nvPr/>
        </p:nvSpPr>
        <p:spPr>
          <a:xfrm>
            <a:off x="611560" y="2780928"/>
            <a:ext cx="1979712" cy="715089"/>
          </a:xfrm>
          <a:prstGeom prst="roundRect">
            <a:avLst/>
          </a:prstGeom>
          <a:gradFill>
            <a:gsLst>
              <a:gs pos="0">
                <a:srgbClr val="FFEFD1"/>
              </a:gs>
              <a:gs pos="64999">
                <a:srgbClr val="F0EBD5"/>
              </a:gs>
              <a:gs pos="100000">
                <a:srgbClr val="D1C39F"/>
              </a:gs>
            </a:gsLst>
            <a:lin ang="16200000" scaled="0"/>
          </a:gradFill>
          <a:ln w="19050"/>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pt-BR" b="1" dirty="0" smtClean="0">
                <a:solidFill>
                  <a:schemeClr val="tx2"/>
                </a:solidFill>
                <a:effectLst>
                  <a:outerShdw blurRad="38100" dist="38100" dir="2700000" algn="tl">
                    <a:srgbClr val="000000">
                      <a:alpha val="43137"/>
                    </a:srgbClr>
                  </a:outerShdw>
                </a:effectLst>
                <a:latin typeface="+mj-lt"/>
                <a:cs typeface="Arial" pitchFamily="34" charset="0"/>
              </a:rPr>
              <a:t>Vigência</a:t>
            </a:r>
          </a:p>
          <a:p>
            <a:pPr algn="ctr">
              <a:defRPr/>
            </a:pPr>
            <a:r>
              <a:rPr lang="pt-BR" b="1" dirty="0" smtClean="0">
                <a:solidFill>
                  <a:schemeClr val="tx2"/>
                </a:solidFill>
                <a:effectLst>
                  <a:outerShdw blurRad="38100" dist="38100" dir="2700000" algn="tl">
                    <a:srgbClr val="000000">
                      <a:alpha val="43137"/>
                    </a:srgbClr>
                  </a:outerShdw>
                </a:effectLst>
                <a:latin typeface="+mj-lt"/>
                <a:cs typeface="Arial" pitchFamily="34" charset="0"/>
              </a:rPr>
              <a:t>2014 /2033</a:t>
            </a:r>
            <a:endParaRPr lang="pt-BR" b="1" dirty="0">
              <a:solidFill>
                <a:schemeClr val="tx2"/>
              </a:solidFill>
              <a:effectLst>
                <a:outerShdw blurRad="38100" dist="38100" dir="2700000" algn="tl">
                  <a:srgbClr val="000000">
                    <a:alpha val="43137"/>
                  </a:srgbClr>
                </a:outerShdw>
              </a:effectLst>
              <a:latin typeface="+mj-lt"/>
              <a:cs typeface="Arial" pitchFamily="34" charset="0"/>
            </a:endParaRPr>
          </a:p>
        </p:txBody>
      </p:sp>
      <p:pic>
        <p:nvPicPr>
          <p:cNvPr id="24" name="Picture 2"/>
          <p:cNvPicPr>
            <a:picLocks noChangeAspect="1" noChangeArrowheads="1"/>
          </p:cNvPicPr>
          <p:nvPr/>
        </p:nvPicPr>
        <p:blipFill>
          <a:blip r:embed="rId5" cstate="screen"/>
          <a:srcRect/>
          <a:stretch>
            <a:fillRect/>
          </a:stretch>
        </p:blipFill>
        <p:spPr bwMode="auto">
          <a:xfrm>
            <a:off x="7524328" y="2204864"/>
            <a:ext cx="1235759" cy="1781390"/>
          </a:xfrm>
          <a:prstGeom prst="rect">
            <a:avLst/>
          </a:prstGeom>
          <a:gradFill>
            <a:gsLst>
              <a:gs pos="0">
                <a:srgbClr val="FFEFD1"/>
              </a:gs>
              <a:gs pos="64999">
                <a:srgbClr val="F0EBD5"/>
              </a:gs>
              <a:gs pos="100000">
                <a:srgbClr val="D1C39F"/>
              </a:gs>
            </a:gsLst>
            <a:lin ang="16200000" scaled="0"/>
          </a:gradFill>
          <a:ln w="19050"/>
        </p:spPr>
      </p:pic>
    </p:spTree>
    <p:extLst>
      <p:ext uri="{BB962C8B-B14F-4D97-AF65-F5344CB8AC3E}">
        <p14:creationId xmlns:p14="http://schemas.microsoft.com/office/powerpoint/2010/main" val="42195631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2753"/>
            <a:ext cx="9144000" cy="4716527"/>
          </a:xfrm>
          <a:prstGeom prst="rect">
            <a:avLst/>
          </a:prstGeom>
        </p:spPr>
      </p:pic>
      <p:sp>
        <p:nvSpPr>
          <p:cNvPr id="83" name="Shape 83"/>
          <p:cNvSpPr txBox="1"/>
          <p:nvPr/>
        </p:nvSpPr>
        <p:spPr>
          <a:xfrm>
            <a:off x="467544" y="2717106"/>
            <a:ext cx="8501122" cy="1143008"/>
          </a:xfrm>
          <a:prstGeom prst="rect">
            <a:avLst/>
          </a:prstGeom>
          <a:noFill/>
          <a:ln>
            <a:noFill/>
          </a:ln>
        </p:spPr>
        <p:txBody>
          <a:bodyPr lIns="91425" tIns="91425" rIns="91425" bIns="91425" anchor="ctr" anchorCtr="0">
            <a:noAutofit/>
          </a:bodyPr>
          <a:lstStyle/>
          <a:p>
            <a:pPr algn="ctr"/>
            <a:endParaRPr lang="pt-BR" sz="4000" dirty="0" smtClean="0">
              <a:effectLst>
                <a:outerShdw blurRad="38100" dist="38100" dir="2700000" algn="tl">
                  <a:srgbClr val="000000">
                    <a:alpha val="43137"/>
                  </a:srgbClr>
                </a:outerShdw>
              </a:effectLst>
              <a:latin typeface="Calibri" pitchFamily="34" charset="0"/>
            </a:endParaRPr>
          </a:p>
          <a:p>
            <a:pPr algn="ctr"/>
            <a:r>
              <a:rPr lang="pt-BR" sz="3400" b="1" dirty="0" smtClean="0">
                <a:solidFill>
                  <a:srgbClr val="0D2F8F"/>
                </a:solidFill>
                <a:effectLst>
                  <a:outerShdw blurRad="38100" dist="38100" dir="2700000" algn="tl">
                    <a:srgbClr val="000000">
                      <a:alpha val="43137"/>
                    </a:srgbClr>
                  </a:outerShdw>
                </a:effectLst>
                <a:latin typeface="Calibri" pitchFamily="34" charset="0"/>
              </a:rPr>
              <a:t>O Programa Nacional de Saneamento Rural</a:t>
            </a:r>
          </a:p>
          <a:p>
            <a:pPr algn="ctr"/>
            <a:endParaRPr lang="pt-BR" sz="3400" b="1" dirty="0" smtClean="0">
              <a:solidFill>
                <a:srgbClr val="0D2F8F"/>
              </a:solidFill>
              <a:effectLst>
                <a:outerShdw blurRad="38100" dist="38100" dir="2700000" algn="tl">
                  <a:srgbClr val="000000">
                    <a:alpha val="43137"/>
                  </a:srgbClr>
                </a:outerShdw>
              </a:effectLst>
              <a:latin typeface="Calibri" pitchFamily="34" charset="0"/>
            </a:endParaRPr>
          </a:p>
          <a:p>
            <a:pPr lvl="0" algn="ctr" rtl="0">
              <a:lnSpc>
                <a:spcPct val="115000"/>
              </a:lnSpc>
              <a:spcBef>
                <a:spcPts val="0"/>
              </a:spcBef>
              <a:buClr>
                <a:srgbClr val="000000"/>
              </a:buClr>
              <a:buSzPct val="25000"/>
              <a:buFont typeface="Arial"/>
              <a:buNone/>
            </a:pPr>
            <a:endParaRPr lang="pt-BR" sz="4000" dirty="0">
              <a:solidFill>
                <a:schemeClr val="accent5"/>
              </a:solidFill>
              <a:effectLst>
                <a:outerShdw blurRad="38100" dist="38100" dir="2700000" algn="tl">
                  <a:srgbClr val="000000">
                    <a:alpha val="43137"/>
                  </a:srgbClr>
                </a:outerShdw>
              </a:effectLst>
              <a:latin typeface="Calibri" pitchFamily="34" charset="0"/>
              <a:ea typeface="Dosis"/>
              <a:cs typeface="Dosis"/>
              <a:sym typeface="Dosis"/>
            </a:endParaRPr>
          </a:p>
        </p:txBody>
      </p:sp>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000768"/>
            <a:ext cx="9144000" cy="857232"/>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12" name="Imagem 11"/>
          <p:cNvPicPr>
            <a:picLocks noChangeAspect="1"/>
          </p:cNvPicPr>
          <p:nvPr/>
        </p:nvPicPr>
        <p:blipFill>
          <a:blip r:embed="rId6"/>
          <a:stretch>
            <a:fillRect/>
          </a:stretch>
        </p:blipFill>
        <p:spPr>
          <a:xfrm>
            <a:off x="357158" y="183181"/>
            <a:ext cx="3497376" cy="911638"/>
          </a:xfrm>
          <a:prstGeom prst="rect">
            <a:avLst/>
          </a:prstGeom>
        </p:spPr>
      </p:pic>
      <p:sp>
        <p:nvSpPr>
          <p:cNvPr id="3" name="Retângulo 2"/>
          <p:cNvSpPr/>
          <p:nvPr/>
        </p:nvSpPr>
        <p:spPr>
          <a:xfrm>
            <a:off x="2925812" y="3567677"/>
            <a:ext cx="3292375" cy="1569660"/>
          </a:xfrm>
          <a:prstGeom prst="rect">
            <a:avLst/>
          </a:prstGeom>
          <a:noFill/>
        </p:spPr>
        <p:txBody>
          <a:bodyPr wrap="none" lIns="91440" tIns="45720" rIns="91440" bIns="45720">
            <a:spAutoFit/>
          </a:bodyPr>
          <a:lstStyle/>
          <a:p>
            <a:pPr algn="ctr"/>
            <a:r>
              <a:rPr lang="pt-BR" sz="6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rPr>
              <a:t>PNSR</a:t>
            </a:r>
          </a:p>
          <a:p>
            <a:pPr algn="ctr"/>
            <a:r>
              <a:rPr lang="pt-BR"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rPr>
              <a:t>(em construção)</a:t>
            </a:r>
            <a:endParaRPr lang="pt-BR"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Retângulo 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sp>
        <p:nvSpPr>
          <p:cNvPr id="8" name="Retângulo 7"/>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9"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0"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12" name="Shape 96"/>
          <p:cNvSpPr txBox="1"/>
          <p:nvPr/>
        </p:nvSpPr>
        <p:spPr>
          <a:xfrm>
            <a:off x="357158" y="1185722"/>
            <a:ext cx="8572528" cy="1743212"/>
          </a:xfrm>
          <a:prstGeom prst="rect">
            <a:avLst/>
          </a:prstGeom>
          <a:noFill/>
          <a:ln>
            <a:noFill/>
          </a:ln>
        </p:spPr>
        <p:txBody>
          <a:bodyPr lIns="91425" tIns="91425" rIns="91425" bIns="91425" anchor="t" anchorCtr="0">
            <a:noAutofit/>
          </a:bodyPr>
          <a:lstStyle/>
          <a:p>
            <a:pPr lvl="0" algn="ctr">
              <a:spcBef>
                <a:spcPts val="0"/>
              </a:spcBef>
            </a:pPr>
            <a:r>
              <a:rPr lang="pt-BR" sz="3000" b="1" dirty="0" smtClean="0">
                <a:solidFill>
                  <a:srgbClr val="0D2F8F"/>
                </a:solidFill>
                <a:latin typeface="+mj-lt"/>
                <a:ea typeface="Dosis"/>
                <a:cs typeface="Dosis"/>
                <a:sym typeface="Dosis"/>
              </a:rPr>
              <a:t>Por que </a:t>
            </a:r>
            <a:r>
              <a:rPr lang="pt-BR" sz="3000" dirty="0" smtClean="0">
                <a:solidFill>
                  <a:srgbClr val="0D2F8F"/>
                </a:solidFill>
                <a:latin typeface="+mj-lt"/>
                <a:ea typeface="Dosis"/>
                <a:cs typeface="Dosis"/>
                <a:sym typeface="Dosis"/>
              </a:rPr>
              <a:t>formular um </a:t>
            </a:r>
          </a:p>
          <a:p>
            <a:pPr lvl="0" algn="ctr">
              <a:spcBef>
                <a:spcPts val="0"/>
              </a:spcBef>
            </a:pPr>
            <a:r>
              <a:rPr lang="pt-BR" sz="3000" dirty="0" smtClean="0">
                <a:solidFill>
                  <a:srgbClr val="0D2F8F"/>
                </a:solidFill>
                <a:latin typeface="+mj-lt"/>
                <a:ea typeface="Dosis"/>
                <a:cs typeface="Dosis"/>
                <a:sym typeface="Dosis"/>
              </a:rPr>
              <a:t>Programa de Saneamento Rural?</a:t>
            </a:r>
          </a:p>
          <a:p>
            <a:pPr lvl="0" algn="ctr" rtl="0">
              <a:spcBef>
                <a:spcPts val="0"/>
              </a:spcBef>
              <a:buNone/>
            </a:pPr>
            <a:endParaRPr lang="pt-BR" sz="3000" dirty="0" smtClean="0">
              <a:solidFill>
                <a:schemeClr val="dk1"/>
              </a:solidFill>
              <a:latin typeface="+mj-lt"/>
              <a:ea typeface="Dosis"/>
              <a:cs typeface="Dosis"/>
              <a:sym typeface="Dosis"/>
            </a:endParaRPr>
          </a:p>
          <a:p>
            <a:pPr lvl="0" algn="ctr" rtl="0">
              <a:spcBef>
                <a:spcPts val="0"/>
              </a:spcBef>
              <a:buNone/>
            </a:pPr>
            <a:endParaRPr lang="pt-BR" sz="3000" dirty="0">
              <a:solidFill>
                <a:schemeClr val="dk1"/>
              </a:solidFill>
              <a:latin typeface="+mj-lt"/>
              <a:ea typeface="Dosis"/>
              <a:cs typeface="Dosis"/>
              <a:sym typeface="Dosis"/>
            </a:endParaRPr>
          </a:p>
        </p:txBody>
      </p:sp>
      <p:sp>
        <p:nvSpPr>
          <p:cNvPr id="6" name="CaixaDeTexto 5"/>
          <p:cNvSpPr txBox="1"/>
          <p:nvPr/>
        </p:nvSpPr>
        <p:spPr>
          <a:xfrm>
            <a:off x="500034" y="2643182"/>
            <a:ext cx="8286808" cy="3276282"/>
          </a:xfrm>
          <a:prstGeom prst="rect">
            <a:avLst/>
          </a:prstGeom>
          <a:noFill/>
        </p:spPr>
        <p:txBody>
          <a:bodyPr wrap="square" rtlCol="0">
            <a:spAutoFit/>
          </a:bodyPr>
          <a:lstStyle/>
          <a:p>
            <a:pPr lvl="0" algn="just">
              <a:lnSpc>
                <a:spcPct val="150000"/>
              </a:lnSpc>
            </a:pPr>
            <a:r>
              <a:rPr lang="pt-BR" sz="2400" dirty="0" smtClean="0">
                <a:solidFill>
                  <a:srgbClr val="0D2F8F"/>
                </a:solidFill>
                <a:latin typeface="+mn-lt"/>
                <a:ea typeface="Dosis"/>
                <a:cs typeface="Dosis"/>
                <a:sym typeface="Dosis"/>
              </a:rPr>
              <a:t>O significativo </a:t>
            </a:r>
            <a:r>
              <a:rPr lang="pt-BR" sz="2400" b="1" dirty="0" smtClean="0">
                <a:solidFill>
                  <a:srgbClr val="0D2F8F"/>
                </a:solidFill>
                <a:latin typeface="+mn-lt"/>
                <a:ea typeface="Dosis"/>
                <a:cs typeface="Dosis"/>
                <a:sym typeface="Dosis"/>
              </a:rPr>
              <a:t>passivo acumulado em saneamento rural </a:t>
            </a:r>
            <a:r>
              <a:rPr lang="pt-BR" sz="2400" dirty="0" smtClean="0">
                <a:solidFill>
                  <a:srgbClr val="0D2F8F"/>
                </a:solidFill>
                <a:latin typeface="+mn-lt"/>
                <a:ea typeface="Dosis"/>
                <a:cs typeface="Dosis"/>
                <a:sym typeface="Dosis"/>
              </a:rPr>
              <a:t>e as especificidades desses territórios exigem uma </a:t>
            </a:r>
            <a:r>
              <a:rPr lang="pt-BR" sz="2400" b="1" dirty="0" smtClean="0">
                <a:solidFill>
                  <a:srgbClr val="0D2F8F"/>
                </a:solidFill>
                <a:latin typeface="+mn-lt"/>
                <a:ea typeface="Dosis"/>
                <a:cs typeface="Dosis"/>
                <a:sym typeface="Dosis"/>
              </a:rPr>
              <a:t>abordagem própria</a:t>
            </a:r>
            <a:r>
              <a:rPr lang="pt-BR" sz="2400" dirty="0" smtClean="0">
                <a:solidFill>
                  <a:srgbClr val="0D2F8F"/>
                </a:solidFill>
                <a:latin typeface="+mn-lt"/>
                <a:ea typeface="Dosis"/>
                <a:cs typeface="Dosis"/>
                <a:sym typeface="Dosis"/>
              </a:rPr>
              <a:t> </a:t>
            </a:r>
            <a:r>
              <a:rPr lang="pt-BR" sz="2400" b="1" dirty="0" smtClean="0">
                <a:solidFill>
                  <a:srgbClr val="0D2F8F"/>
                </a:solidFill>
                <a:latin typeface="+mn-lt"/>
                <a:ea typeface="Dosis"/>
                <a:cs typeface="Dosis"/>
                <a:sym typeface="Dosis"/>
              </a:rPr>
              <a:t>e distinta da convencionalmente adotada nas áreas urbanas</a:t>
            </a:r>
            <a:r>
              <a:rPr lang="pt-BR" sz="2400" dirty="0" smtClean="0">
                <a:solidFill>
                  <a:srgbClr val="0D2F8F"/>
                </a:solidFill>
                <a:latin typeface="+mn-lt"/>
                <a:ea typeface="Dosis"/>
                <a:cs typeface="Dosis"/>
                <a:sym typeface="Dosis"/>
              </a:rPr>
              <a:t>, tanto na dimensão tecnológica, quanto na da gestão e da relação com as comunidades.</a:t>
            </a:r>
          </a:p>
          <a:p>
            <a:pPr algn="just">
              <a:lnSpc>
                <a:spcPct val="150000"/>
              </a:lnSpc>
            </a:pPr>
            <a:endParaRPr lang="pt-BR" sz="2000" dirty="0">
              <a:latin typeface="+mn-lt"/>
            </a:endParaRPr>
          </a:p>
        </p:txBody>
      </p:sp>
      <p:sp>
        <p:nvSpPr>
          <p:cNvPr id="13" name="CaixaDeTexto 12"/>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11" name="Imagem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42910" y="1285860"/>
            <a:ext cx="7929618" cy="4801314"/>
          </a:xfrm>
          <a:prstGeom prst="rect">
            <a:avLst/>
          </a:prstGeom>
          <a:noFill/>
          <a:scene3d>
            <a:camera prst="orthographicFront"/>
            <a:lightRig rig="threePt" dir="t"/>
          </a:scene3d>
          <a:sp3d>
            <a:bevelT prst="relaxedInset"/>
          </a:sp3d>
        </p:spPr>
        <p:txBody>
          <a:bodyPr wrap="square" rtlCol="0">
            <a:spAutoFit/>
          </a:bodyPr>
          <a:lstStyle/>
          <a:p>
            <a:pPr algn="just">
              <a:buClr>
                <a:srgbClr val="C00000"/>
              </a:buClr>
            </a:pPr>
            <a:endParaRPr lang="pt-BR" sz="2400" b="1" dirty="0" smtClean="0">
              <a:solidFill>
                <a:srgbClr val="0E407C"/>
              </a:solidFill>
            </a:endParaRPr>
          </a:p>
          <a:p>
            <a:pPr algn="just">
              <a:buClr>
                <a:srgbClr val="C00000"/>
              </a:buClr>
            </a:pPr>
            <a:endParaRPr lang="pt-BR" sz="2400" b="1" dirty="0">
              <a:solidFill>
                <a:srgbClr val="0E407C"/>
              </a:solidFill>
            </a:endParaRPr>
          </a:p>
          <a:p>
            <a:pPr algn="just">
              <a:buClr>
                <a:srgbClr val="C00000"/>
              </a:buClr>
            </a:pPr>
            <a:endParaRPr lang="pt-BR" sz="2400" b="1" dirty="0" smtClean="0">
              <a:solidFill>
                <a:srgbClr val="0E407C"/>
              </a:solidFill>
            </a:endParaRPr>
          </a:p>
          <a:p>
            <a:pPr algn="just">
              <a:buClr>
                <a:srgbClr val="C00000"/>
              </a:buClr>
            </a:pPr>
            <a:endParaRPr lang="pt-BR" sz="2400" b="1" dirty="0">
              <a:solidFill>
                <a:srgbClr val="0E407C"/>
              </a:solidFill>
            </a:endParaRPr>
          </a:p>
          <a:p>
            <a:pPr algn="just">
              <a:buClr>
                <a:srgbClr val="C00000"/>
              </a:buClr>
            </a:pPr>
            <a:endParaRPr lang="pt-BR" sz="2400" b="1" dirty="0" smtClean="0">
              <a:solidFill>
                <a:srgbClr val="0E407C"/>
              </a:solidFill>
            </a:endParaRPr>
          </a:p>
          <a:p>
            <a:pPr algn="just">
              <a:buClr>
                <a:srgbClr val="C00000"/>
              </a:buClr>
            </a:pPr>
            <a:endParaRPr lang="pt-BR" sz="2400" b="1" dirty="0">
              <a:solidFill>
                <a:srgbClr val="0E407C"/>
              </a:solidFill>
            </a:endParaRPr>
          </a:p>
          <a:p>
            <a:pPr algn="just">
              <a:buClr>
                <a:srgbClr val="C00000"/>
              </a:buClr>
            </a:pPr>
            <a:endParaRPr lang="pt-BR" sz="2400" b="1" dirty="0" smtClean="0">
              <a:solidFill>
                <a:srgbClr val="0E407C"/>
              </a:solidFill>
            </a:endParaRPr>
          </a:p>
          <a:p>
            <a:pPr algn="just">
              <a:buClr>
                <a:srgbClr val="C00000"/>
              </a:buClr>
            </a:pPr>
            <a:endParaRPr lang="pt-BR" sz="2400" b="1" dirty="0">
              <a:solidFill>
                <a:srgbClr val="0E407C"/>
              </a:solidFill>
            </a:endParaRPr>
          </a:p>
          <a:p>
            <a:pPr algn="just">
              <a:buClr>
                <a:srgbClr val="C00000"/>
              </a:buClr>
            </a:pPr>
            <a:endParaRPr lang="pt-BR" sz="2400" b="1" dirty="0" smtClean="0">
              <a:solidFill>
                <a:srgbClr val="0E407C"/>
              </a:solidFill>
            </a:endParaRPr>
          </a:p>
          <a:p>
            <a:pPr algn="just">
              <a:buClr>
                <a:srgbClr val="C00000"/>
              </a:buClr>
            </a:pPr>
            <a:r>
              <a:rPr lang="pt-BR" sz="2400" b="1" dirty="0" smtClean="0">
                <a:solidFill>
                  <a:srgbClr val="0E407C"/>
                </a:solidFill>
                <a:latin typeface="+mj-lt"/>
              </a:rPr>
              <a:t>O SESP foi criado em 1942 como uma instituição de visão universal de saúde, defendendo uma proposta de integralidade das ações de saneamento.</a:t>
            </a:r>
          </a:p>
          <a:p>
            <a:pPr algn="just">
              <a:buClr>
                <a:srgbClr val="C00000"/>
              </a:buClr>
            </a:pPr>
            <a:endParaRPr lang="pt-BR" dirty="0"/>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241" y="1285860"/>
            <a:ext cx="3797431" cy="3223260"/>
          </a:xfrm>
          <a:prstGeom prst="rect">
            <a:avLst/>
          </a:prstGeom>
        </p:spPr>
      </p:pic>
      <p:pic>
        <p:nvPicPr>
          <p:cNvPr id="9" name="Imagem 8"/>
          <p:cNvPicPr>
            <a:picLocks noChangeAspect="1"/>
          </p:cNvPicPr>
          <p:nvPr/>
        </p:nvPicPr>
        <p:blipFill>
          <a:blip r:embed="rId6"/>
          <a:stretch>
            <a:fillRect/>
          </a:stretch>
        </p:blipFill>
        <p:spPr>
          <a:xfrm>
            <a:off x="357158" y="183181"/>
            <a:ext cx="3497376" cy="911638"/>
          </a:xfrm>
          <a:prstGeom prst="rect">
            <a:avLst/>
          </a:prstGeom>
        </p:spPr>
      </p:pic>
    </p:spTree>
    <p:extLst>
      <p:ext uri="{BB962C8B-B14F-4D97-AF65-F5344CB8AC3E}">
        <p14:creationId xmlns:p14="http://schemas.microsoft.com/office/powerpoint/2010/main" val="200095989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2786058"/>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22530" name="Text Box 2"/>
          <p:cNvSpPr txBox="1">
            <a:spLocks noChangeArrowheads="1"/>
          </p:cNvSpPr>
          <p:nvPr/>
        </p:nvSpPr>
        <p:spPr bwMode="auto">
          <a:xfrm>
            <a:off x="1676400" y="3733800"/>
            <a:ext cx="5791200" cy="668338"/>
          </a:xfrm>
          <a:prstGeom prst="rect">
            <a:avLst/>
          </a:prstGeom>
          <a:noFill/>
          <a:ln w="9525">
            <a:noFill/>
            <a:miter lim="800000"/>
            <a:headEnd/>
            <a:tailEnd/>
          </a:ln>
        </p:spPr>
        <p:txBody>
          <a:bodyPr>
            <a:spAutoFit/>
          </a:bodyPr>
          <a:lstStyle/>
          <a:p>
            <a:pPr>
              <a:lnSpc>
                <a:spcPct val="80000"/>
              </a:lnSpc>
              <a:spcBef>
                <a:spcPct val="50000"/>
              </a:spcBef>
            </a:pPr>
            <a:r>
              <a:rPr lang="pt-BR" b="1" dirty="0"/>
              <a:t>		</a:t>
            </a:r>
          </a:p>
          <a:p>
            <a:pPr>
              <a:lnSpc>
                <a:spcPct val="80000"/>
              </a:lnSpc>
              <a:spcBef>
                <a:spcPct val="50000"/>
              </a:spcBef>
            </a:pPr>
            <a:r>
              <a:rPr lang="pt-BR" b="1" dirty="0"/>
              <a:t>   </a:t>
            </a:r>
          </a:p>
        </p:txBody>
      </p:sp>
      <p:sp>
        <p:nvSpPr>
          <p:cNvPr id="11268" name="CaixaDeTexto 8"/>
          <p:cNvSpPr txBox="1">
            <a:spLocks noChangeArrowheads="1"/>
          </p:cNvSpPr>
          <p:nvPr/>
        </p:nvSpPr>
        <p:spPr bwMode="auto">
          <a:xfrm>
            <a:off x="285750" y="1571612"/>
            <a:ext cx="8501063" cy="4062651"/>
          </a:xfrm>
          <a:prstGeom prst="rect">
            <a:avLst/>
          </a:prstGeom>
          <a:noFill/>
          <a:ln w="9525">
            <a:noFill/>
            <a:miter lim="800000"/>
            <a:headEnd/>
            <a:tailEnd/>
          </a:ln>
        </p:spPr>
        <p:txBody>
          <a:bodyPr>
            <a:spAutoFit/>
          </a:bodyPr>
          <a:lstStyle/>
          <a:p>
            <a:pPr>
              <a:defRPr/>
            </a:pPr>
            <a:r>
              <a:rPr lang="pt-BR" sz="2400" b="1" dirty="0" smtClean="0">
                <a:solidFill>
                  <a:srgbClr val="0D2F8F"/>
                </a:solidFill>
                <a:latin typeface="+mj-lt"/>
              </a:rPr>
              <a:t>Objetivo do Programa</a:t>
            </a:r>
          </a:p>
          <a:p>
            <a:pPr>
              <a:defRPr/>
            </a:pPr>
            <a:endParaRPr lang="pt-BR" sz="2400" b="1" u="sng" dirty="0">
              <a:solidFill>
                <a:srgbClr val="0D2F8F"/>
              </a:solidFill>
              <a:latin typeface="+mj-lt"/>
            </a:endParaRPr>
          </a:p>
          <a:p>
            <a:pPr algn="just">
              <a:lnSpc>
                <a:spcPct val="150000"/>
              </a:lnSpc>
              <a:spcBef>
                <a:spcPts val="1200"/>
              </a:spcBef>
              <a:defRPr/>
            </a:pPr>
            <a:r>
              <a:rPr lang="pt-BR" sz="2400" dirty="0">
                <a:solidFill>
                  <a:srgbClr val="0D2F8F"/>
                </a:solidFill>
                <a:latin typeface="+mj-lt"/>
              </a:rPr>
              <a:t>Promover o desenvolvimento de ações de saneamento básico em </a:t>
            </a:r>
            <a:r>
              <a:rPr lang="pt-BR" sz="2400" b="1" dirty="0">
                <a:solidFill>
                  <a:srgbClr val="0D2F8F"/>
                </a:solidFill>
                <a:latin typeface="+mj-lt"/>
              </a:rPr>
              <a:t>áreas rurais</a:t>
            </a:r>
            <a:r>
              <a:rPr lang="pt-BR" sz="2400" dirty="0">
                <a:solidFill>
                  <a:srgbClr val="0D2F8F"/>
                </a:solidFill>
                <a:latin typeface="+mj-lt"/>
              </a:rPr>
              <a:t>, visando à </a:t>
            </a:r>
            <a:r>
              <a:rPr lang="pt-BR" sz="2400" b="1" dirty="0">
                <a:solidFill>
                  <a:srgbClr val="0D2F8F"/>
                </a:solidFill>
                <a:latin typeface="+mj-lt"/>
              </a:rPr>
              <a:t>universalização</a:t>
            </a:r>
            <a:r>
              <a:rPr lang="pt-BR" sz="2400" dirty="0">
                <a:solidFill>
                  <a:srgbClr val="0D2F8F"/>
                </a:solidFill>
                <a:latin typeface="+mj-lt"/>
              </a:rPr>
              <a:t> do acesso, por meio de estratégias que garantam a </a:t>
            </a:r>
            <a:r>
              <a:rPr lang="pt-BR" sz="2400" b="1" dirty="0">
                <a:solidFill>
                  <a:srgbClr val="0D2F8F"/>
                </a:solidFill>
                <a:latin typeface="+mj-lt"/>
              </a:rPr>
              <a:t>equidade</a:t>
            </a:r>
            <a:r>
              <a:rPr lang="pt-BR" sz="2400" dirty="0">
                <a:solidFill>
                  <a:srgbClr val="0D2F8F"/>
                </a:solidFill>
                <a:latin typeface="+mj-lt"/>
              </a:rPr>
              <a:t>, a </a:t>
            </a:r>
            <a:r>
              <a:rPr lang="pt-BR" sz="2400" b="1" dirty="0">
                <a:solidFill>
                  <a:srgbClr val="0D2F8F"/>
                </a:solidFill>
                <a:latin typeface="+mj-lt"/>
              </a:rPr>
              <a:t>integralidade</a:t>
            </a:r>
            <a:r>
              <a:rPr lang="pt-BR" sz="2400" dirty="0">
                <a:solidFill>
                  <a:srgbClr val="0D2F8F"/>
                </a:solidFill>
                <a:latin typeface="+mj-lt"/>
              </a:rPr>
              <a:t>,  a </a:t>
            </a:r>
            <a:r>
              <a:rPr lang="pt-BR" sz="2400" b="1" dirty="0" err="1">
                <a:solidFill>
                  <a:srgbClr val="0D2F8F"/>
                </a:solidFill>
                <a:latin typeface="+mj-lt"/>
              </a:rPr>
              <a:t>intersetorialidade</a:t>
            </a:r>
            <a:r>
              <a:rPr lang="pt-BR" sz="2400" dirty="0">
                <a:solidFill>
                  <a:srgbClr val="0D2F8F"/>
                </a:solidFill>
                <a:latin typeface="+mj-lt"/>
              </a:rPr>
              <a:t>, a </a:t>
            </a:r>
            <a:r>
              <a:rPr lang="pt-BR" sz="2400" b="1" dirty="0">
                <a:solidFill>
                  <a:srgbClr val="0D2F8F"/>
                </a:solidFill>
                <a:latin typeface="+mj-lt"/>
              </a:rPr>
              <a:t>sustentabilidade</a:t>
            </a:r>
            <a:r>
              <a:rPr lang="pt-BR" sz="2400" dirty="0">
                <a:solidFill>
                  <a:srgbClr val="0D2F8F"/>
                </a:solidFill>
                <a:latin typeface="+mj-lt"/>
              </a:rPr>
              <a:t> dos serviços implantados e a </a:t>
            </a:r>
            <a:r>
              <a:rPr lang="pt-BR" sz="2400" b="1" dirty="0">
                <a:solidFill>
                  <a:srgbClr val="0D2F8F"/>
                </a:solidFill>
                <a:latin typeface="+mj-lt"/>
              </a:rPr>
              <a:t>participação</a:t>
            </a:r>
            <a:r>
              <a:rPr lang="pt-BR" sz="2400" dirty="0">
                <a:solidFill>
                  <a:srgbClr val="0D2F8F"/>
                </a:solidFill>
                <a:latin typeface="+mj-lt"/>
              </a:rPr>
              <a:t> </a:t>
            </a:r>
            <a:r>
              <a:rPr lang="pt-BR" sz="2400" b="1" dirty="0">
                <a:solidFill>
                  <a:srgbClr val="0D2F8F"/>
                </a:solidFill>
                <a:latin typeface="+mj-lt"/>
              </a:rPr>
              <a:t>social</a:t>
            </a:r>
            <a:r>
              <a:rPr lang="pt-BR" sz="2400" dirty="0">
                <a:solidFill>
                  <a:srgbClr val="0D2F8F"/>
                </a:solidFill>
                <a:latin typeface="+mj-lt"/>
              </a:rPr>
              <a:t>. </a:t>
            </a:r>
          </a:p>
          <a:p>
            <a:pPr algn="just">
              <a:spcAft>
                <a:spcPts val="600"/>
              </a:spcAft>
              <a:defRPr/>
            </a:pPr>
            <a:endParaRPr lang="pt-BR" sz="2000" dirty="0">
              <a:latin typeface="+mj-lt"/>
            </a:endParaRPr>
          </a:p>
        </p:txBody>
      </p:sp>
      <p:pic>
        <p:nvPicPr>
          <p:cNvPr id="10"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9" name="CaixaDeTexto 8"/>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8" name="Imagem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Retângulo 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sp>
        <p:nvSpPr>
          <p:cNvPr id="96" name="Shape 96"/>
          <p:cNvSpPr txBox="1"/>
          <p:nvPr/>
        </p:nvSpPr>
        <p:spPr>
          <a:xfrm>
            <a:off x="285720" y="428604"/>
            <a:ext cx="8429684" cy="5857916"/>
          </a:xfrm>
          <a:prstGeom prst="rect">
            <a:avLst/>
          </a:prstGeom>
          <a:noFill/>
          <a:ln>
            <a:noFill/>
          </a:ln>
        </p:spPr>
        <p:txBody>
          <a:bodyPr lIns="91425" tIns="91425" rIns="91425" bIns="91425" anchor="t" anchorCtr="0">
            <a:noAutofit/>
          </a:bodyPr>
          <a:lstStyle/>
          <a:p>
            <a:pPr lvl="0" algn="just" rtl="0">
              <a:spcBef>
                <a:spcPts val="0"/>
              </a:spcBef>
              <a:buFont typeface="Wingdings" pitchFamily="2" charset="2"/>
              <a:buChar char="Ø"/>
            </a:pPr>
            <a:endParaRPr lang="pt-BR" sz="2200" dirty="0" smtClean="0">
              <a:solidFill>
                <a:schemeClr val="dk1"/>
              </a:solidFill>
              <a:latin typeface="+mj-lt"/>
              <a:ea typeface="Dosis"/>
              <a:cs typeface="Dosis"/>
              <a:sym typeface="Dosis"/>
            </a:endParaRPr>
          </a:p>
          <a:p>
            <a:pPr marL="273050" indent="-273050" algn="just">
              <a:spcBef>
                <a:spcPts val="0"/>
              </a:spcBef>
              <a:buFont typeface="Wingdings" pitchFamily="2" charset="2"/>
              <a:buChar char="Ø"/>
            </a:pPr>
            <a:endParaRPr lang="pt-BR" sz="2400" dirty="0" smtClean="0">
              <a:solidFill>
                <a:srgbClr val="0D2F8F"/>
              </a:solidFill>
              <a:latin typeface="+mj-lt"/>
              <a:ea typeface="Dosis"/>
              <a:cs typeface="Dosis"/>
              <a:sym typeface="Dosis"/>
            </a:endParaRPr>
          </a:p>
        </p:txBody>
      </p:sp>
      <p:pic>
        <p:nvPicPr>
          <p:cNvPr id="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9" name="Retângulo 8"/>
          <p:cNvSpPr/>
          <p:nvPr/>
        </p:nvSpPr>
        <p:spPr>
          <a:xfrm>
            <a:off x="323528" y="692696"/>
            <a:ext cx="8572560" cy="6878806"/>
          </a:xfrm>
          <a:prstGeom prst="rect">
            <a:avLst/>
          </a:prstGeom>
        </p:spPr>
        <p:txBody>
          <a:bodyPr wrap="square">
            <a:spAutoFit/>
          </a:bodyPr>
          <a:lstStyle/>
          <a:p>
            <a:pPr>
              <a:spcBef>
                <a:spcPts val="0"/>
              </a:spcBef>
              <a:spcAft>
                <a:spcPts val="0"/>
              </a:spcAft>
            </a:pPr>
            <a:r>
              <a:rPr lang="pt-BR" sz="2400" b="1" dirty="0" smtClean="0">
                <a:solidFill>
                  <a:srgbClr val="0D2F8F"/>
                </a:solidFill>
                <a:latin typeface="+mj-lt"/>
                <a:ea typeface="Dosis"/>
                <a:cs typeface="Dosis"/>
              </a:rPr>
              <a:t>Como o PNSR está sendo idealizado?</a:t>
            </a:r>
          </a:p>
          <a:p>
            <a:pPr>
              <a:spcBef>
                <a:spcPts val="0"/>
              </a:spcBef>
              <a:spcAft>
                <a:spcPts val="0"/>
              </a:spcAft>
            </a:pPr>
            <a:endParaRPr lang="pt-BR" sz="1000" b="1" dirty="0" smtClean="0">
              <a:solidFill>
                <a:srgbClr val="0D2F8F"/>
              </a:solidFill>
              <a:latin typeface="+mj-lt"/>
              <a:ea typeface="Dosis"/>
              <a:cs typeface="Dosis"/>
            </a:endParaRPr>
          </a:p>
          <a:p>
            <a:pPr>
              <a:spcBef>
                <a:spcPts val="0"/>
              </a:spcBef>
              <a:spcAft>
                <a:spcPts val="0"/>
              </a:spcAft>
            </a:pPr>
            <a:r>
              <a:rPr lang="pt-BR" sz="2400" b="1" dirty="0" smtClean="0">
                <a:solidFill>
                  <a:srgbClr val="0D2F8F"/>
                </a:solidFill>
                <a:latin typeface="+mj-lt"/>
                <a:ea typeface="Dosis"/>
                <a:cs typeface="Dosis"/>
              </a:rPr>
              <a:t>Processo participativo</a:t>
            </a:r>
          </a:p>
          <a:p>
            <a:pPr marL="173736">
              <a:spcBef>
                <a:spcPts val="0"/>
              </a:spcBef>
              <a:spcAft>
                <a:spcPts val="0"/>
              </a:spcAft>
            </a:pPr>
            <a:r>
              <a:rPr lang="pt-BR" sz="2400" dirty="0" smtClean="0">
                <a:solidFill>
                  <a:srgbClr val="0D2F8F"/>
                </a:solidFill>
                <a:latin typeface="+mj-lt"/>
                <a:ea typeface="Dosis"/>
                <a:cs typeface="Dosis"/>
              </a:rPr>
              <a:t>Integração entre equipes UFMG / Funasa</a:t>
            </a:r>
          </a:p>
          <a:p>
            <a:pPr marL="173736">
              <a:spcBef>
                <a:spcPts val="0"/>
              </a:spcBef>
              <a:spcAft>
                <a:spcPts val="0"/>
              </a:spcAft>
            </a:pPr>
            <a:r>
              <a:rPr lang="pt-BR" sz="2400" dirty="0" smtClean="0">
                <a:solidFill>
                  <a:srgbClr val="0D2F8F"/>
                </a:solidFill>
                <a:latin typeface="+mj-lt"/>
                <a:ea typeface="Dosis"/>
                <a:cs typeface="Dosis"/>
              </a:rPr>
              <a:t>Representantes do Grupo da Terra (MS) – Campo, Floresta e Águas</a:t>
            </a:r>
            <a:endParaRPr lang="pt-BR" sz="2400" dirty="0" smtClean="0">
              <a:solidFill>
                <a:srgbClr val="0D2F8F"/>
              </a:solidFill>
              <a:latin typeface="+mj-lt"/>
            </a:endParaRPr>
          </a:p>
          <a:p>
            <a:pPr marL="173736">
              <a:spcBef>
                <a:spcPts val="0"/>
              </a:spcBef>
              <a:spcAft>
                <a:spcPts val="0"/>
              </a:spcAft>
            </a:pPr>
            <a:r>
              <a:rPr lang="pt-BR" sz="2400" dirty="0" smtClean="0">
                <a:solidFill>
                  <a:srgbClr val="0D2F8F"/>
                </a:solidFill>
                <a:latin typeface="+mj-lt"/>
                <a:ea typeface="Dosis"/>
                <a:cs typeface="Dosis"/>
              </a:rPr>
              <a:t>Superintendências e setores Funasa</a:t>
            </a:r>
          </a:p>
          <a:p>
            <a:pPr marL="173736">
              <a:spcBef>
                <a:spcPts val="0"/>
              </a:spcBef>
              <a:spcAft>
                <a:spcPts val="0"/>
              </a:spcAft>
            </a:pPr>
            <a:r>
              <a:rPr lang="pt-BR" sz="2400" dirty="0" smtClean="0">
                <a:solidFill>
                  <a:srgbClr val="0D2F8F"/>
                </a:solidFill>
                <a:latin typeface="+mj-lt"/>
                <a:ea typeface="Dosis"/>
                <a:cs typeface="Dosis"/>
              </a:rPr>
              <a:t>Outros órgãos e Sociedade Civil Organizada</a:t>
            </a:r>
          </a:p>
          <a:p>
            <a:pPr marL="173736">
              <a:spcBef>
                <a:spcPts val="0"/>
              </a:spcBef>
              <a:spcAft>
                <a:spcPts val="0"/>
              </a:spcAft>
            </a:pPr>
            <a:endParaRPr lang="pt-BR" sz="1000" dirty="0" smtClean="0">
              <a:solidFill>
                <a:srgbClr val="0D2F8F"/>
              </a:solidFill>
              <a:latin typeface="+mj-lt"/>
              <a:ea typeface="Dosis"/>
              <a:cs typeface="Dosis"/>
            </a:endParaRPr>
          </a:p>
          <a:p>
            <a:pPr>
              <a:spcBef>
                <a:spcPts val="0"/>
              </a:spcBef>
              <a:spcAft>
                <a:spcPts val="0"/>
              </a:spcAft>
            </a:pPr>
            <a:r>
              <a:rPr lang="pt-BR" sz="2400" b="1" dirty="0" smtClean="0">
                <a:solidFill>
                  <a:srgbClr val="0D2F8F"/>
                </a:solidFill>
                <a:latin typeface="+mj-lt"/>
                <a:ea typeface="Dosis"/>
                <a:cs typeface="Dosis"/>
              </a:rPr>
              <a:t>Oficinas Regionais</a:t>
            </a:r>
            <a:endParaRPr lang="pt-BR" sz="2400" dirty="0" smtClean="0">
              <a:solidFill>
                <a:srgbClr val="0D2F8F"/>
              </a:solidFill>
              <a:latin typeface="+mj-lt"/>
              <a:ea typeface="Dosis"/>
              <a:cs typeface="Dosis"/>
            </a:endParaRPr>
          </a:p>
          <a:p>
            <a:pPr marL="177800">
              <a:spcBef>
                <a:spcPts val="0"/>
              </a:spcBef>
              <a:spcAft>
                <a:spcPts val="0"/>
              </a:spcAft>
            </a:pPr>
            <a:r>
              <a:rPr lang="pt-BR" sz="2400" dirty="0" smtClean="0">
                <a:solidFill>
                  <a:srgbClr val="0D2F8F"/>
                </a:solidFill>
                <a:latin typeface="+mj-lt"/>
                <a:ea typeface="Dosis"/>
                <a:cs typeface="Dosis"/>
              </a:rPr>
              <a:t>5 Oficinas Regionais – Abril a Julho/2017</a:t>
            </a:r>
          </a:p>
          <a:p>
            <a:pPr marL="177800">
              <a:spcBef>
                <a:spcPts val="0"/>
              </a:spcBef>
              <a:spcAft>
                <a:spcPts val="0"/>
              </a:spcAft>
            </a:pPr>
            <a:r>
              <a:rPr lang="pt-BR" sz="2400" dirty="0" smtClean="0">
                <a:solidFill>
                  <a:srgbClr val="0D2F8F"/>
                </a:solidFill>
                <a:latin typeface="+mj-lt"/>
                <a:ea typeface="Dosis"/>
                <a:cs typeface="Dosis"/>
              </a:rPr>
              <a:t>Estado + Sociedade Civil</a:t>
            </a:r>
          </a:p>
          <a:p>
            <a:pPr marL="177800">
              <a:spcBef>
                <a:spcPts val="0"/>
              </a:spcBef>
              <a:spcAft>
                <a:spcPts val="0"/>
              </a:spcAft>
            </a:pPr>
            <a:r>
              <a:rPr lang="pt-BR" sz="2400" dirty="0" smtClean="0">
                <a:solidFill>
                  <a:srgbClr val="0D2F8F"/>
                </a:solidFill>
                <a:latin typeface="+mj-lt"/>
                <a:ea typeface="Dosis"/>
                <a:cs typeface="Dosis"/>
              </a:rPr>
              <a:t>Realizadas Oficinas: Centro Oeste, Norte, Sul e Sudeste</a:t>
            </a:r>
          </a:p>
          <a:p>
            <a:pPr marL="177800">
              <a:spcBef>
                <a:spcPts val="0"/>
              </a:spcBef>
              <a:spcAft>
                <a:spcPts val="0"/>
              </a:spcAft>
            </a:pPr>
            <a:r>
              <a:rPr lang="pt-BR" sz="2400" dirty="0">
                <a:solidFill>
                  <a:srgbClr val="0D2F8F"/>
                </a:solidFill>
                <a:latin typeface="+mj-lt"/>
                <a:ea typeface="Dosis"/>
                <a:cs typeface="Dosis"/>
              </a:rPr>
              <a:t>	</a:t>
            </a:r>
            <a:r>
              <a:rPr lang="pt-BR" sz="2400" dirty="0" smtClean="0">
                <a:solidFill>
                  <a:srgbClr val="0D2F8F"/>
                </a:solidFill>
                <a:latin typeface="+mj-lt"/>
                <a:ea typeface="Dosis"/>
                <a:cs typeface="Dosis"/>
              </a:rPr>
              <a:t>		200 participantes de 97 instituições</a:t>
            </a:r>
          </a:p>
          <a:p>
            <a:pPr>
              <a:spcBef>
                <a:spcPts val="0"/>
              </a:spcBef>
              <a:spcAft>
                <a:spcPts val="0"/>
              </a:spcAft>
            </a:pPr>
            <a:r>
              <a:rPr lang="pt-BR" sz="2400" b="1" dirty="0" smtClean="0">
                <a:solidFill>
                  <a:srgbClr val="0D2F8F"/>
                </a:solidFill>
                <a:latin typeface="+mj-lt"/>
                <a:ea typeface="Dosis"/>
                <a:cs typeface="Dosis"/>
              </a:rPr>
              <a:t>Seminário Nacional</a:t>
            </a:r>
          </a:p>
          <a:p>
            <a:pPr marL="177800">
              <a:spcBef>
                <a:spcPts val="0"/>
              </a:spcBef>
              <a:spcAft>
                <a:spcPts val="0"/>
              </a:spcAft>
            </a:pPr>
            <a:r>
              <a:rPr lang="pt-BR" sz="2400" dirty="0" smtClean="0">
                <a:solidFill>
                  <a:srgbClr val="0D2F8F"/>
                </a:solidFill>
                <a:latin typeface="+mj-lt"/>
                <a:ea typeface="Dosis"/>
                <a:cs typeface="Dosis"/>
              </a:rPr>
              <a:t>Discussão e validação do documento preliminar do PNSR</a:t>
            </a:r>
          </a:p>
          <a:p>
            <a:pPr marL="177800">
              <a:spcBef>
                <a:spcPts val="0"/>
              </a:spcBef>
              <a:spcAft>
                <a:spcPts val="0"/>
              </a:spcAft>
            </a:pPr>
            <a:r>
              <a:rPr lang="pt-BR" sz="2400" dirty="0" smtClean="0">
                <a:solidFill>
                  <a:srgbClr val="0D2F8F"/>
                </a:solidFill>
                <a:latin typeface="+mj-lt"/>
                <a:ea typeface="Dosis"/>
                <a:cs typeface="Dosis"/>
              </a:rPr>
              <a:t>Previsão: Final/2017</a:t>
            </a:r>
          </a:p>
          <a:p>
            <a:pPr marL="173736" indent="-192024">
              <a:spcBef>
                <a:spcPts val="1200"/>
              </a:spcBef>
              <a:spcAft>
                <a:spcPts val="0"/>
              </a:spcAft>
            </a:pPr>
            <a:endParaRPr lang="pt-BR" sz="2400" b="1" dirty="0" smtClean="0">
              <a:solidFill>
                <a:srgbClr val="0D2F8F"/>
              </a:solidFill>
              <a:latin typeface="+mj-lt"/>
            </a:endParaRPr>
          </a:p>
          <a:p>
            <a:pPr algn="just">
              <a:lnSpc>
                <a:spcPct val="150000"/>
              </a:lnSpc>
              <a:spcBef>
                <a:spcPts val="1800"/>
              </a:spcBef>
            </a:pPr>
            <a:endParaRPr lang="pt-BR" sz="2400" dirty="0" smtClean="0">
              <a:solidFill>
                <a:srgbClr val="0D2F8F"/>
              </a:solidFill>
              <a:latin typeface="+mj-lt"/>
            </a:endParaRPr>
          </a:p>
        </p:txBody>
      </p:sp>
      <p:pic>
        <p:nvPicPr>
          <p:cNvPr id="10" name="Imagem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13" name="CaixaDeTexto 12"/>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Retângulo 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sp>
        <p:nvSpPr>
          <p:cNvPr id="96" name="Shape 96"/>
          <p:cNvSpPr txBox="1"/>
          <p:nvPr/>
        </p:nvSpPr>
        <p:spPr>
          <a:xfrm>
            <a:off x="285720" y="428604"/>
            <a:ext cx="8429684" cy="5857916"/>
          </a:xfrm>
          <a:prstGeom prst="rect">
            <a:avLst/>
          </a:prstGeom>
          <a:noFill/>
          <a:ln>
            <a:noFill/>
          </a:ln>
        </p:spPr>
        <p:txBody>
          <a:bodyPr lIns="91425" tIns="91425" rIns="91425" bIns="91425" anchor="t" anchorCtr="0">
            <a:noAutofit/>
          </a:bodyPr>
          <a:lstStyle/>
          <a:p>
            <a:pPr lvl="0" algn="just" rtl="0">
              <a:spcBef>
                <a:spcPts val="0"/>
              </a:spcBef>
              <a:buFont typeface="Wingdings" pitchFamily="2" charset="2"/>
              <a:buChar char="Ø"/>
            </a:pPr>
            <a:endParaRPr lang="pt-BR" sz="2200" dirty="0" smtClean="0">
              <a:solidFill>
                <a:schemeClr val="dk1"/>
              </a:solidFill>
              <a:latin typeface="+mj-lt"/>
              <a:ea typeface="Dosis"/>
              <a:cs typeface="Dosis"/>
              <a:sym typeface="Dosis"/>
            </a:endParaRPr>
          </a:p>
          <a:p>
            <a:pPr marL="273050" indent="-273050" algn="just">
              <a:spcBef>
                <a:spcPts val="0"/>
              </a:spcBef>
              <a:buFont typeface="Wingdings" pitchFamily="2" charset="2"/>
              <a:buChar char="Ø"/>
            </a:pPr>
            <a:endParaRPr lang="pt-BR" sz="2400" dirty="0" smtClean="0">
              <a:solidFill>
                <a:srgbClr val="0D2F8F"/>
              </a:solidFill>
              <a:latin typeface="+mj-lt"/>
              <a:ea typeface="Dosis"/>
              <a:cs typeface="Dosis"/>
              <a:sym typeface="Dosis"/>
            </a:endParaRPr>
          </a:p>
        </p:txBody>
      </p:sp>
      <p:pic>
        <p:nvPicPr>
          <p:cNvPr id="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9" name="Retângulo 8"/>
          <p:cNvSpPr/>
          <p:nvPr/>
        </p:nvSpPr>
        <p:spPr>
          <a:xfrm>
            <a:off x="323528" y="692696"/>
            <a:ext cx="8572560" cy="3770263"/>
          </a:xfrm>
          <a:prstGeom prst="rect">
            <a:avLst/>
          </a:prstGeom>
        </p:spPr>
        <p:txBody>
          <a:bodyPr wrap="square">
            <a:spAutoFit/>
          </a:bodyPr>
          <a:lstStyle/>
          <a:p>
            <a:pPr>
              <a:spcBef>
                <a:spcPts val="0"/>
              </a:spcBef>
              <a:spcAft>
                <a:spcPts val="0"/>
              </a:spcAft>
            </a:pPr>
            <a:r>
              <a:rPr lang="pt-BR" sz="2400" b="1" dirty="0" smtClean="0">
                <a:solidFill>
                  <a:srgbClr val="0D2F8F"/>
                </a:solidFill>
                <a:latin typeface="+mj-lt"/>
                <a:ea typeface="Dosis"/>
                <a:cs typeface="Dosis"/>
              </a:rPr>
              <a:t>Como o PNSR está sendo idealizado?</a:t>
            </a:r>
          </a:p>
          <a:p>
            <a:pPr>
              <a:spcBef>
                <a:spcPts val="0"/>
              </a:spcBef>
              <a:spcAft>
                <a:spcPts val="0"/>
              </a:spcAft>
            </a:pPr>
            <a:endParaRPr lang="pt-BR" sz="1000" b="1" dirty="0" smtClean="0">
              <a:solidFill>
                <a:srgbClr val="0D2F8F"/>
              </a:solidFill>
              <a:latin typeface="+mj-lt"/>
              <a:ea typeface="Dosis"/>
              <a:cs typeface="Dosis"/>
            </a:endParaRPr>
          </a:p>
          <a:p>
            <a:pPr>
              <a:spcBef>
                <a:spcPts val="0"/>
              </a:spcBef>
              <a:spcAft>
                <a:spcPts val="0"/>
              </a:spcAft>
            </a:pPr>
            <a:r>
              <a:rPr lang="pt-BR" sz="2400" b="1" dirty="0" smtClean="0">
                <a:solidFill>
                  <a:srgbClr val="0D2F8F"/>
                </a:solidFill>
                <a:latin typeface="+mj-lt"/>
                <a:ea typeface="Dosis"/>
                <a:cs typeface="Dosis"/>
              </a:rPr>
              <a:t>Processo participativo</a:t>
            </a:r>
          </a:p>
          <a:p>
            <a:pPr>
              <a:spcBef>
                <a:spcPts val="0"/>
              </a:spcBef>
              <a:spcAft>
                <a:spcPts val="0"/>
              </a:spcAft>
            </a:pPr>
            <a:r>
              <a:rPr lang="pt-BR" sz="2400" b="1" dirty="0" smtClean="0">
                <a:solidFill>
                  <a:srgbClr val="0D2F8F"/>
                </a:solidFill>
                <a:latin typeface="+mj-lt"/>
                <a:ea typeface="Dosis"/>
                <a:cs typeface="Dosis"/>
              </a:rPr>
              <a:t>Oficinas e Reuniões</a:t>
            </a:r>
          </a:p>
          <a:p>
            <a:pPr>
              <a:spcBef>
                <a:spcPts val="0"/>
              </a:spcBef>
              <a:spcAft>
                <a:spcPts val="0"/>
              </a:spcAft>
            </a:pPr>
            <a:r>
              <a:rPr lang="pt-BR" sz="2400" b="1" dirty="0" smtClean="0">
                <a:solidFill>
                  <a:srgbClr val="0D2F8F"/>
                </a:solidFill>
                <a:latin typeface="+mj-lt"/>
                <a:ea typeface="Dosis"/>
                <a:cs typeface="Dosis"/>
                <a:hlinkClick r:id="rId4"/>
              </a:rPr>
              <a:t>http://pnsr.desa.ufmg.br/oficinas/</a:t>
            </a:r>
            <a:endParaRPr lang="pt-BR" sz="2400" b="1" dirty="0" smtClean="0">
              <a:solidFill>
                <a:srgbClr val="0D2F8F"/>
              </a:solidFill>
              <a:latin typeface="+mj-lt"/>
              <a:ea typeface="Dosis"/>
              <a:cs typeface="Dosis"/>
            </a:endParaRPr>
          </a:p>
          <a:p>
            <a:pPr>
              <a:spcBef>
                <a:spcPts val="0"/>
              </a:spcBef>
              <a:spcAft>
                <a:spcPts val="0"/>
              </a:spcAft>
            </a:pPr>
            <a:endParaRPr lang="pt-BR" sz="2400" b="1" dirty="0" smtClean="0">
              <a:solidFill>
                <a:srgbClr val="0D2F8F"/>
              </a:solidFill>
              <a:latin typeface="+mj-lt"/>
              <a:ea typeface="Dosis"/>
              <a:cs typeface="Dosis"/>
            </a:endParaRPr>
          </a:p>
          <a:p>
            <a:pPr>
              <a:spcBef>
                <a:spcPts val="0"/>
              </a:spcBef>
              <a:spcAft>
                <a:spcPts val="0"/>
              </a:spcAft>
            </a:pPr>
            <a:endParaRPr lang="pt-BR" sz="2400" b="1" dirty="0" smtClean="0">
              <a:solidFill>
                <a:srgbClr val="0D2F8F"/>
              </a:solidFill>
              <a:latin typeface="+mj-lt"/>
              <a:ea typeface="Dosis"/>
              <a:cs typeface="Dosis"/>
            </a:endParaRPr>
          </a:p>
          <a:p>
            <a:pPr marL="173736" indent="-192024">
              <a:spcBef>
                <a:spcPts val="1200"/>
              </a:spcBef>
              <a:spcAft>
                <a:spcPts val="0"/>
              </a:spcAft>
            </a:pPr>
            <a:endParaRPr lang="pt-BR" sz="2400" b="1" dirty="0" smtClean="0">
              <a:solidFill>
                <a:srgbClr val="0D2F8F"/>
              </a:solidFill>
              <a:latin typeface="+mj-lt"/>
            </a:endParaRPr>
          </a:p>
          <a:p>
            <a:pPr algn="just">
              <a:lnSpc>
                <a:spcPct val="150000"/>
              </a:lnSpc>
              <a:spcBef>
                <a:spcPts val="1800"/>
              </a:spcBef>
            </a:pPr>
            <a:endParaRPr lang="pt-BR" sz="2400" dirty="0" smtClean="0">
              <a:solidFill>
                <a:srgbClr val="0D2F8F"/>
              </a:solidFill>
              <a:latin typeface="+mj-lt"/>
            </a:endParaRPr>
          </a:p>
        </p:txBody>
      </p:sp>
      <p:pic>
        <p:nvPicPr>
          <p:cNvPr id="10" name="Imagem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13" name="CaixaDeTexto 12"/>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105477" name="Picture 5" descr="D:\Meus documentos\Fotos\Fotos Abril 2016\Seminária Rural UFMG\SAM_5041.JPG"/>
          <p:cNvPicPr>
            <a:picLocks noChangeAspect="1" noChangeArrowheads="1"/>
          </p:cNvPicPr>
          <p:nvPr/>
        </p:nvPicPr>
        <p:blipFill>
          <a:blip r:embed="rId6"/>
          <a:srcRect/>
          <a:stretch>
            <a:fillRect/>
          </a:stretch>
        </p:blipFill>
        <p:spPr bwMode="auto">
          <a:xfrm>
            <a:off x="498760" y="2506767"/>
            <a:ext cx="2367708" cy="1715550"/>
          </a:xfrm>
          <a:prstGeom prst="rect">
            <a:avLst/>
          </a:prstGeom>
          <a:noFill/>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133" y="4433489"/>
            <a:ext cx="2331335" cy="1641858"/>
          </a:xfrm>
          <a:prstGeom prst="rect">
            <a:avLst/>
          </a:prstGeom>
        </p:spPr>
      </p:pic>
      <p:pic>
        <p:nvPicPr>
          <p:cNvPr id="4" name="Image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8623" y="4433488"/>
            <a:ext cx="2658575" cy="1651442"/>
          </a:xfrm>
          <a:prstGeom prst="rect">
            <a:avLst/>
          </a:prstGeom>
        </p:spPr>
      </p:pic>
      <p:pic>
        <p:nvPicPr>
          <p:cNvPr id="6" name="Imagem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9820" y="4433487"/>
            <a:ext cx="2720941" cy="1707865"/>
          </a:xfrm>
          <a:prstGeom prst="rect">
            <a:avLst/>
          </a:prstGeom>
        </p:spPr>
      </p:pic>
      <p:pic>
        <p:nvPicPr>
          <p:cNvPr id="11" name="Imagem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4504" y="2502414"/>
            <a:ext cx="2642695" cy="1747762"/>
          </a:xfrm>
          <a:prstGeom prst="rect">
            <a:avLst/>
          </a:prstGeom>
        </p:spPr>
      </p:pic>
      <p:pic>
        <p:nvPicPr>
          <p:cNvPr id="12" name="Imagem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9820" y="2502414"/>
            <a:ext cx="2695540" cy="1718375"/>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Retângulo 4"/>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sp>
        <p:nvSpPr>
          <p:cNvPr id="96" name="Shape 96"/>
          <p:cNvSpPr txBox="1"/>
          <p:nvPr/>
        </p:nvSpPr>
        <p:spPr>
          <a:xfrm>
            <a:off x="285720" y="428604"/>
            <a:ext cx="8429684" cy="5857916"/>
          </a:xfrm>
          <a:prstGeom prst="rect">
            <a:avLst/>
          </a:prstGeom>
          <a:noFill/>
          <a:ln>
            <a:noFill/>
          </a:ln>
        </p:spPr>
        <p:txBody>
          <a:bodyPr lIns="91425" tIns="91425" rIns="91425" bIns="91425" anchor="t" anchorCtr="0">
            <a:noAutofit/>
          </a:bodyPr>
          <a:lstStyle/>
          <a:p>
            <a:pPr lvl="0" algn="just" rtl="0">
              <a:spcBef>
                <a:spcPts val="0"/>
              </a:spcBef>
              <a:buFont typeface="Wingdings" pitchFamily="2" charset="2"/>
              <a:buChar char="Ø"/>
            </a:pPr>
            <a:endParaRPr lang="pt-BR" sz="2200" dirty="0" smtClean="0">
              <a:solidFill>
                <a:schemeClr val="dk1"/>
              </a:solidFill>
              <a:latin typeface="+mj-lt"/>
              <a:ea typeface="Dosis"/>
              <a:cs typeface="Dosis"/>
              <a:sym typeface="Dosis"/>
            </a:endParaRPr>
          </a:p>
          <a:p>
            <a:pPr marL="273050" indent="-273050" algn="just">
              <a:spcBef>
                <a:spcPts val="0"/>
              </a:spcBef>
              <a:buFont typeface="Wingdings" pitchFamily="2" charset="2"/>
              <a:buChar char="Ø"/>
            </a:pPr>
            <a:endParaRPr lang="pt-BR" sz="2400" dirty="0" smtClean="0">
              <a:solidFill>
                <a:srgbClr val="0D2F8F"/>
              </a:solidFill>
              <a:latin typeface="+mj-lt"/>
              <a:ea typeface="Dosis"/>
              <a:cs typeface="Dosis"/>
              <a:sym typeface="Dosis"/>
            </a:endParaRPr>
          </a:p>
        </p:txBody>
      </p:sp>
      <p:pic>
        <p:nvPicPr>
          <p:cNvPr id="7"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8"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9" name="Retângulo 8"/>
          <p:cNvSpPr/>
          <p:nvPr/>
        </p:nvSpPr>
        <p:spPr>
          <a:xfrm>
            <a:off x="251520" y="620688"/>
            <a:ext cx="8429684" cy="4847481"/>
          </a:xfrm>
          <a:prstGeom prst="rect">
            <a:avLst/>
          </a:prstGeom>
        </p:spPr>
        <p:txBody>
          <a:bodyPr wrap="square">
            <a:spAutoFit/>
          </a:bodyPr>
          <a:lstStyle/>
          <a:p>
            <a:pPr algn="just">
              <a:spcBef>
                <a:spcPts val="1800"/>
              </a:spcBef>
            </a:pPr>
            <a:r>
              <a:rPr lang="pt-BR" sz="2400" b="1" dirty="0" smtClean="0">
                <a:solidFill>
                  <a:srgbClr val="0D2F8F"/>
                </a:solidFill>
                <a:latin typeface="+mj-lt"/>
                <a:ea typeface="Times New Roman" pitchFamily="18" charset="0"/>
                <a:cs typeface="Times New Roman" pitchFamily="18" charset="0"/>
              </a:rPr>
              <a:t>Parceria FUNASA com UFMG (DESA):</a:t>
            </a:r>
          </a:p>
          <a:p>
            <a:pPr marL="355600" algn="just">
              <a:spcBef>
                <a:spcPts val="1800"/>
              </a:spcBef>
            </a:pPr>
            <a:r>
              <a:rPr lang="pt-BR" sz="2400" dirty="0" smtClean="0">
                <a:solidFill>
                  <a:srgbClr val="0D2F8F"/>
                </a:solidFill>
                <a:latin typeface="+mj-lt"/>
                <a:ea typeface="Times New Roman" pitchFamily="18" charset="0"/>
                <a:cs typeface="Times New Roman" pitchFamily="18" charset="0"/>
              </a:rPr>
              <a:t>Elaboração de estudos para </a:t>
            </a:r>
            <a:r>
              <a:rPr lang="pt-BR" sz="2400" b="1" dirty="0" smtClean="0">
                <a:solidFill>
                  <a:srgbClr val="0D2F8F"/>
                </a:solidFill>
                <a:latin typeface="+mj-lt"/>
                <a:ea typeface="Times New Roman" pitchFamily="18" charset="0"/>
                <a:cs typeface="Times New Roman" pitchFamily="18" charset="0"/>
              </a:rPr>
              <a:t>concepção</a:t>
            </a:r>
            <a:r>
              <a:rPr lang="pt-BR" sz="2400" dirty="0" smtClean="0">
                <a:solidFill>
                  <a:srgbClr val="0D2F8F"/>
                </a:solidFill>
                <a:latin typeface="+mj-lt"/>
                <a:ea typeface="Times New Roman" pitchFamily="18" charset="0"/>
                <a:cs typeface="Times New Roman" pitchFamily="18" charset="0"/>
              </a:rPr>
              <a:t>, </a:t>
            </a:r>
            <a:r>
              <a:rPr lang="pt-BR" sz="2400" b="1" dirty="0" smtClean="0">
                <a:solidFill>
                  <a:srgbClr val="0D2F8F"/>
                </a:solidFill>
                <a:latin typeface="+mj-lt"/>
                <a:ea typeface="Times New Roman" pitchFamily="18" charset="0"/>
                <a:cs typeface="Times New Roman" pitchFamily="18" charset="0"/>
              </a:rPr>
              <a:t>formulação</a:t>
            </a:r>
            <a:r>
              <a:rPr lang="pt-BR" sz="2400" dirty="0" smtClean="0">
                <a:solidFill>
                  <a:srgbClr val="0D2F8F"/>
                </a:solidFill>
                <a:latin typeface="+mj-lt"/>
                <a:ea typeface="Times New Roman" pitchFamily="18" charset="0"/>
                <a:cs typeface="Times New Roman" pitchFamily="18" charset="0"/>
              </a:rPr>
              <a:t> e </a:t>
            </a:r>
            <a:r>
              <a:rPr lang="pt-BR" sz="2400" b="1" dirty="0" smtClean="0">
                <a:solidFill>
                  <a:srgbClr val="0D2F8F"/>
                </a:solidFill>
                <a:latin typeface="+mj-lt"/>
                <a:ea typeface="Times New Roman" pitchFamily="18" charset="0"/>
                <a:cs typeface="Times New Roman" pitchFamily="18" charset="0"/>
              </a:rPr>
              <a:t>gestão</a:t>
            </a:r>
            <a:r>
              <a:rPr lang="pt-BR" sz="2400" dirty="0" smtClean="0">
                <a:solidFill>
                  <a:srgbClr val="0D2F8F"/>
                </a:solidFill>
                <a:latin typeface="+mj-lt"/>
                <a:ea typeface="Times New Roman" pitchFamily="18" charset="0"/>
                <a:cs typeface="Times New Roman" pitchFamily="18" charset="0"/>
              </a:rPr>
              <a:t> do Programa (2015/2017)</a:t>
            </a:r>
          </a:p>
          <a:p>
            <a:pPr marL="355600" algn="just">
              <a:spcBef>
                <a:spcPts val="1800"/>
              </a:spcBef>
            </a:pPr>
            <a:r>
              <a:rPr lang="pt-BR" sz="2400" b="1" dirty="0" smtClean="0">
                <a:solidFill>
                  <a:srgbClr val="0D2F8F"/>
                </a:solidFill>
                <a:latin typeface="+mj-lt"/>
                <a:ea typeface="Times New Roman" pitchFamily="18" charset="0"/>
                <a:cs typeface="Times New Roman" pitchFamily="18" charset="0"/>
                <a:hlinkClick r:id="rId4"/>
              </a:rPr>
              <a:t>http://pnsr.desa.ufmg.br/pnsr/</a:t>
            </a:r>
            <a:endParaRPr lang="pt-BR" sz="2400" b="1" dirty="0" smtClean="0">
              <a:solidFill>
                <a:srgbClr val="0D2F8F"/>
              </a:solidFill>
              <a:latin typeface="+mj-lt"/>
              <a:ea typeface="Times New Roman" pitchFamily="18" charset="0"/>
              <a:cs typeface="Times New Roman" pitchFamily="18" charset="0"/>
            </a:endParaRPr>
          </a:p>
          <a:p>
            <a:pPr lvl="0" algn="just">
              <a:spcBef>
                <a:spcPts val="1800"/>
              </a:spcBef>
            </a:pPr>
            <a:r>
              <a:rPr lang="pt-BR" sz="2400" b="1" dirty="0" smtClean="0">
                <a:solidFill>
                  <a:srgbClr val="0D2F8F"/>
                </a:solidFill>
                <a:latin typeface="+mj-lt"/>
                <a:ea typeface="Times New Roman" pitchFamily="18" charset="0"/>
                <a:cs typeface="Times New Roman" pitchFamily="18" charset="0"/>
              </a:rPr>
              <a:t>Produtos:</a:t>
            </a:r>
            <a:endParaRPr lang="pt-BR" sz="2400" dirty="0" smtClean="0">
              <a:solidFill>
                <a:srgbClr val="0D2F8F"/>
              </a:solidFill>
              <a:latin typeface="+mj-lt"/>
              <a:ea typeface="Times New Roman" pitchFamily="18" charset="0"/>
              <a:cs typeface="Times New Roman" pitchFamily="18" charset="0"/>
            </a:endParaRPr>
          </a:p>
          <a:p>
            <a:pPr lvl="0">
              <a:spcBef>
                <a:spcPts val="0"/>
              </a:spcBef>
              <a:buFont typeface="+mj-lt"/>
              <a:buAutoNum type="arabicPeriod"/>
            </a:pPr>
            <a:r>
              <a:rPr lang="pt-BR" sz="2400" b="1" dirty="0" smtClean="0">
                <a:solidFill>
                  <a:srgbClr val="0D2F8F"/>
                </a:solidFill>
                <a:latin typeface="+mj-lt"/>
              </a:rPr>
              <a:t>Diagnóstico</a:t>
            </a:r>
            <a:r>
              <a:rPr lang="pt-BR" sz="2400" dirty="0" smtClean="0">
                <a:solidFill>
                  <a:srgbClr val="0D2F8F"/>
                </a:solidFill>
                <a:latin typeface="+mj-lt"/>
              </a:rPr>
              <a:t> das condições de Saneamento Rural no Brasil</a:t>
            </a:r>
          </a:p>
          <a:p>
            <a:pPr lvl="0">
              <a:spcBef>
                <a:spcPts val="0"/>
              </a:spcBef>
              <a:buFont typeface="+mj-lt"/>
              <a:buAutoNum type="arabicPeriod"/>
            </a:pPr>
            <a:r>
              <a:rPr lang="pt-BR" sz="2400" dirty="0" smtClean="0">
                <a:solidFill>
                  <a:srgbClr val="0D2F8F"/>
                </a:solidFill>
                <a:latin typeface="+mj-lt"/>
              </a:rPr>
              <a:t>Definição de </a:t>
            </a:r>
            <a:r>
              <a:rPr lang="pt-BR" sz="2400" b="1" dirty="0" smtClean="0">
                <a:solidFill>
                  <a:srgbClr val="0D2F8F"/>
                </a:solidFill>
                <a:latin typeface="+mj-lt"/>
              </a:rPr>
              <a:t>diretrizes</a:t>
            </a:r>
            <a:r>
              <a:rPr lang="pt-BR" sz="2400" dirty="0" smtClean="0">
                <a:solidFill>
                  <a:srgbClr val="0D2F8F"/>
                </a:solidFill>
                <a:latin typeface="+mj-lt"/>
              </a:rPr>
              <a:t> para o Saneamento Rural</a:t>
            </a:r>
          </a:p>
          <a:p>
            <a:pPr lvl="0">
              <a:spcBef>
                <a:spcPts val="0"/>
              </a:spcBef>
              <a:buFont typeface="+mj-lt"/>
              <a:buAutoNum type="arabicPeriod"/>
            </a:pPr>
            <a:r>
              <a:rPr lang="pt-BR" sz="2400" dirty="0" smtClean="0">
                <a:solidFill>
                  <a:srgbClr val="0D2F8F"/>
                </a:solidFill>
                <a:latin typeface="+mj-lt"/>
              </a:rPr>
              <a:t>Estabelecimento das </a:t>
            </a:r>
            <a:r>
              <a:rPr lang="pt-BR" sz="2400" b="1" dirty="0" smtClean="0">
                <a:solidFill>
                  <a:srgbClr val="0D2F8F"/>
                </a:solidFill>
                <a:latin typeface="+mj-lt"/>
              </a:rPr>
              <a:t>metas</a:t>
            </a:r>
            <a:r>
              <a:rPr lang="pt-BR" sz="2400" dirty="0" smtClean="0">
                <a:solidFill>
                  <a:srgbClr val="0D2F8F"/>
                </a:solidFill>
                <a:latin typeface="+mj-lt"/>
              </a:rPr>
              <a:t> a curto, médio e longo prazos</a:t>
            </a:r>
          </a:p>
          <a:p>
            <a:pPr lvl="0">
              <a:spcBef>
                <a:spcPts val="0"/>
              </a:spcBef>
              <a:buFont typeface="+mj-lt"/>
              <a:buAutoNum type="arabicPeriod"/>
            </a:pPr>
            <a:r>
              <a:rPr lang="pt-BR" sz="2400" dirty="0" smtClean="0">
                <a:solidFill>
                  <a:srgbClr val="0D2F8F"/>
                </a:solidFill>
                <a:latin typeface="+mj-lt"/>
              </a:rPr>
              <a:t>Detalhamento dos </a:t>
            </a:r>
            <a:r>
              <a:rPr lang="pt-BR" sz="2400" b="1" dirty="0" smtClean="0">
                <a:solidFill>
                  <a:srgbClr val="0D2F8F"/>
                </a:solidFill>
                <a:latin typeface="+mj-lt"/>
              </a:rPr>
              <a:t>investimentos</a:t>
            </a:r>
            <a:r>
              <a:rPr lang="pt-BR" sz="2400" dirty="0" smtClean="0">
                <a:solidFill>
                  <a:srgbClr val="0D2F8F"/>
                </a:solidFill>
                <a:latin typeface="+mj-lt"/>
              </a:rPr>
              <a:t> necessários para atendimento das metas estabelecidas</a:t>
            </a:r>
          </a:p>
          <a:p>
            <a:pPr lvl="0">
              <a:spcBef>
                <a:spcPts val="0"/>
              </a:spcBef>
              <a:buFont typeface="+mj-lt"/>
              <a:buAutoNum type="arabicPeriod"/>
            </a:pPr>
            <a:r>
              <a:rPr lang="pt-BR" sz="2400" dirty="0" smtClean="0">
                <a:solidFill>
                  <a:srgbClr val="0D2F8F"/>
                </a:solidFill>
                <a:latin typeface="+mj-lt"/>
              </a:rPr>
              <a:t>Estratégias para </a:t>
            </a:r>
            <a:r>
              <a:rPr lang="pt-BR" sz="2400" b="1" dirty="0" smtClean="0">
                <a:solidFill>
                  <a:srgbClr val="0D2F8F"/>
                </a:solidFill>
                <a:latin typeface="+mj-lt"/>
              </a:rPr>
              <a:t>gestão</a:t>
            </a:r>
            <a:r>
              <a:rPr lang="pt-BR" sz="2400" dirty="0" smtClean="0">
                <a:solidFill>
                  <a:srgbClr val="0D2F8F"/>
                </a:solidFill>
                <a:latin typeface="+mj-lt"/>
              </a:rPr>
              <a:t> do programa de saneamento rural</a:t>
            </a:r>
          </a:p>
        </p:txBody>
      </p:sp>
      <p:pic>
        <p:nvPicPr>
          <p:cNvPr id="10" name="Imagem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
        <p:nvSpPr>
          <p:cNvPr id="12" name="CaixaDeTexto 11"/>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3357562"/>
            <a:ext cx="9144000"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II - a participação na formulação da política e na execução de ações de saneamento básico; </a:t>
            </a:r>
            <a:endParaRPr lang="en-US" dirty="0"/>
          </a:p>
        </p:txBody>
      </p:sp>
      <p:pic>
        <p:nvPicPr>
          <p:cNvPr id="12"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3"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cxnSp>
        <p:nvCxnSpPr>
          <p:cNvPr id="36" name="Conector angulado 35"/>
          <p:cNvCxnSpPr/>
          <p:nvPr/>
        </p:nvCxnSpPr>
        <p:spPr>
          <a:xfrm rot="16200000" flipH="1">
            <a:off x="5670550" y="754948"/>
            <a:ext cx="827088" cy="302418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7" name="Conector angulado 36"/>
          <p:cNvCxnSpPr/>
          <p:nvPr/>
        </p:nvCxnSpPr>
        <p:spPr>
          <a:xfrm rot="5400000">
            <a:off x="2537619" y="658080"/>
            <a:ext cx="1044575" cy="3024187"/>
          </a:xfrm>
          <a:prstGeom prst="bentConnector3">
            <a:avLst>
              <a:gd name="adj1" fmla="val 60189"/>
            </a:avLst>
          </a:prstGeom>
        </p:spPr>
        <p:style>
          <a:lnRef idx="2">
            <a:schemeClr val="accent1"/>
          </a:lnRef>
          <a:fillRef idx="0">
            <a:schemeClr val="accent1"/>
          </a:fillRef>
          <a:effectRef idx="1">
            <a:schemeClr val="accent1"/>
          </a:effectRef>
          <a:fontRef idx="minor">
            <a:schemeClr val="tx1"/>
          </a:fontRef>
        </p:style>
      </p:cxnSp>
      <p:cxnSp>
        <p:nvCxnSpPr>
          <p:cNvPr id="38" name="Conector reto 37"/>
          <p:cNvCxnSpPr/>
          <p:nvPr/>
        </p:nvCxnSpPr>
        <p:spPr>
          <a:xfrm>
            <a:off x="4572000" y="1732837"/>
            <a:ext cx="0" cy="1330329"/>
          </a:xfrm>
          <a:prstGeom prst="line">
            <a:avLst/>
          </a:prstGeom>
        </p:spPr>
        <p:style>
          <a:lnRef idx="2">
            <a:schemeClr val="accent1"/>
          </a:lnRef>
          <a:fillRef idx="0">
            <a:schemeClr val="accent1"/>
          </a:fillRef>
          <a:effectRef idx="1">
            <a:schemeClr val="accent1"/>
          </a:effectRef>
          <a:fontRef idx="minor">
            <a:schemeClr val="tx1"/>
          </a:fontRef>
        </p:style>
      </p:cxnSp>
      <p:sp>
        <p:nvSpPr>
          <p:cNvPr id="11" name="CaixaDeTexto 10"/>
          <p:cNvSpPr txBox="1"/>
          <p:nvPr/>
        </p:nvSpPr>
        <p:spPr>
          <a:xfrm>
            <a:off x="214657" y="2684521"/>
            <a:ext cx="2664000" cy="2553891"/>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pt-BR" b="1" dirty="0" smtClean="0">
                <a:solidFill>
                  <a:srgbClr val="C00000"/>
                </a:solidFill>
                <a:latin typeface="+mj-lt"/>
                <a:cs typeface="Arial" pitchFamily="34" charset="0"/>
              </a:rPr>
              <a:t>PROMOÇÃO </a:t>
            </a:r>
            <a:r>
              <a:rPr lang="pt-BR" b="1" dirty="0">
                <a:solidFill>
                  <a:srgbClr val="C00000"/>
                </a:solidFill>
                <a:latin typeface="+mj-lt"/>
                <a:cs typeface="Arial" pitchFamily="34" charset="0"/>
              </a:rPr>
              <a:t>DA SAÚDE</a:t>
            </a:r>
          </a:p>
          <a:p>
            <a:pPr algn="ctr">
              <a:defRPr/>
            </a:pPr>
            <a:endParaRPr lang="pt-BR" b="1" dirty="0" smtClean="0">
              <a:solidFill>
                <a:schemeClr val="tx2"/>
              </a:solidFill>
              <a:latin typeface="+mj-lt"/>
              <a:cs typeface="Arial" pitchFamily="34" charset="0"/>
            </a:endParaRPr>
          </a:p>
          <a:p>
            <a:pPr algn="ctr">
              <a:defRPr/>
            </a:pPr>
            <a:endParaRPr lang="pt-BR" b="1" dirty="0">
              <a:solidFill>
                <a:schemeClr val="tx2"/>
              </a:solidFill>
              <a:latin typeface="+mj-lt"/>
              <a:cs typeface="Arial" pitchFamily="34" charset="0"/>
            </a:endParaRPr>
          </a:p>
          <a:p>
            <a:pPr algn="ctr">
              <a:defRPr/>
            </a:pPr>
            <a:r>
              <a:rPr lang="pt-BR" b="1" dirty="0" smtClean="0">
                <a:solidFill>
                  <a:srgbClr val="0D2F8F"/>
                </a:solidFill>
                <a:latin typeface="+mj-lt"/>
                <a:cs typeface="Arial" pitchFamily="34" charset="0"/>
              </a:rPr>
              <a:t>Saneamento </a:t>
            </a:r>
            <a:r>
              <a:rPr lang="pt-BR" b="1" dirty="0">
                <a:solidFill>
                  <a:srgbClr val="0D2F8F"/>
                </a:solidFill>
                <a:latin typeface="+mj-lt"/>
                <a:cs typeface="Arial" pitchFamily="34" charset="0"/>
              </a:rPr>
              <a:t>básico como um dos fatores determinantes e condicionantes </a:t>
            </a:r>
            <a:r>
              <a:rPr lang="pt-BR" b="1" dirty="0" smtClean="0">
                <a:solidFill>
                  <a:srgbClr val="0D2F8F"/>
                </a:solidFill>
                <a:latin typeface="+mj-lt"/>
                <a:cs typeface="Arial" pitchFamily="34" charset="0"/>
              </a:rPr>
              <a:t>da </a:t>
            </a:r>
            <a:r>
              <a:rPr lang="pt-BR" b="1" dirty="0">
                <a:solidFill>
                  <a:srgbClr val="0D2F8F"/>
                </a:solidFill>
                <a:latin typeface="+mj-lt"/>
                <a:cs typeface="Arial" pitchFamily="34" charset="0"/>
              </a:rPr>
              <a:t>saúde</a:t>
            </a:r>
          </a:p>
        </p:txBody>
      </p:sp>
      <p:sp>
        <p:nvSpPr>
          <p:cNvPr id="41" name="CaixaDeTexto 40"/>
          <p:cNvSpPr txBox="1"/>
          <p:nvPr/>
        </p:nvSpPr>
        <p:spPr bwMode="auto">
          <a:xfrm>
            <a:off x="3238428" y="2681346"/>
            <a:ext cx="2664000" cy="2553891"/>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pt-BR" b="1" dirty="0">
                <a:solidFill>
                  <a:srgbClr val="C00000"/>
                </a:solidFill>
                <a:latin typeface="+mj-lt"/>
                <a:cs typeface="Arial" pitchFamily="34" charset="0"/>
              </a:rPr>
              <a:t>ERRADICAÇÃO DA EXTREMA POBREZA</a:t>
            </a:r>
          </a:p>
          <a:p>
            <a:pPr algn="ctr">
              <a:defRPr/>
            </a:pPr>
            <a:endParaRPr lang="pt-BR" b="1" dirty="0">
              <a:solidFill>
                <a:srgbClr val="C00000"/>
              </a:solidFill>
              <a:latin typeface="+mj-lt"/>
              <a:cs typeface="Arial" pitchFamily="34" charset="0"/>
            </a:endParaRPr>
          </a:p>
          <a:p>
            <a:pPr algn="ctr">
              <a:defRPr/>
            </a:pPr>
            <a:r>
              <a:rPr lang="pt-BR" b="1" dirty="0" smtClean="0">
                <a:solidFill>
                  <a:srgbClr val="0D2F8F"/>
                </a:solidFill>
                <a:latin typeface="+mj-lt"/>
                <a:cs typeface="Arial" pitchFamily="34" charset="0"/>
              </a:rPr>
              <a:t>Saneamento </a:t>
            </a:r>
            <a:r>
              <a:rPr lang="pt-BR" b="1" dirty="0">
                <a:solidFill>
                  <a:srgbClr val="0D2F8F"/>
                </a:solidFill>
                <a:latin typeface="+mj-lt"/>
                <a:cs typeface="Arial" pitchFamily="34" charset="0"/>
              </a:rPr>
              <a:t>básico como uma das estratégia de erradicação da extrema pobreza</a:t>
            </a:r>
          </a:p>
        </p:txBody>
      </p:sp>
      <p:sp>
        <p:nvSpPr>
          <p:cNvPr id="43" name="CaixaDeTexto 42"/>
          <p:cNvSpPr txBox="1"/>
          <p:nvPr/>
        </p:nvSpPr>
        <p:spPr>
          <a:xfrm>
            <a:off x="6262375" y="2654579"/>
            <a:ext cx="2664000" cy="2700000"/>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pt-BR" b="1" dirty="0">
                <a:solidFill>
                  <a:srgbClr val="C00000"/>
                </a:solidFill>
                <a:latin typeface="+mj-lt"/>
                <a:cs typeface="Arial" pitchFamily="34" charset="0"/>
              </a:rPr>
              <a:t>DESENVOLVIMENTO RURAL SOLIDÁRIO SUSTENTÁVEL</a:t>
            </a:r>
          </a:p>
          <a:p>
            <a:pPr algn="ctr">
              <a:defRPr/>
            </a:pPr>
            <a:endParaRPr lang="pt-BR" sz="1000" b="1" dirty="0" smtClean="0">
              <a:solidFill>
                <a:schemeClr val="tx2"/>
              </a:solidFill>
              <a:latin typeface="+mj-lt"/>
              <a:cs typeface="Arial" pitchFamily="34" charset="0"/>
            </a:endParaRPr>
          </a:p>
          <a:p>
            <a:pPr algn="ctr">
              <a:defRPr/>
            </a:pPr>
            <a:r>
              <a:rPr lang="pt-BR" b="1" dirty="0" smtClean="0">
                <a:solidFill>
                  <a:srgbClr val="0D2F8F"/>
                </a:solidFill>
                <a:latin typeface="+mj-lt"/>
                <a:cs typeface="Arial" pitchFamily="34" charset="0"/>
              </a:rPr>
              <a:t>Saneamento básico como um dos fatores determinantes do processo de desenvolvimento</a:t>
            </a:r>
          </a:p>
        </p:txBody>
      </p:sp>
      <p:sp>
        <p:nvSpPr>
          <p:cNvPr id="15" name="CaixaDeTexto 14"/>
          <p:cNvSpPr txBox="1"/>
          <p:nvPr/>
        </p:nvSpPr>
        <p:spPr>
          <a:xfrm>
            <a:off x="241300" y="1524061"/>
            <a:ext cx="8643938" cy="476250"/>
          </a:xfrm>
          <a:prstGeom prst="roundRect">
            <a:avLst/>
          </a:prstGeom>
        </p:spPr>
        <p:style>
          <a:lnRef idx="1">
            <a:schemeClr val="accent1"/>
          </a:lnRef>
          <a:fillRef idx="2">
            <a:schemeClr val="accent1"/>
          </a:fillRef>
          <a:effectRef idx="1">
            <a:schemeClr val="accent1"/>
          </a:effectRef>
          <a:fontRef idx="minor">
            <a:schemeClr val="dk1"/>
          </a:fontRef>
        </p:style>
        <p:txBody>
          <a:bodyPr>
            <a:spAutoFit/>
            <a:scene3d>
              <a:camera prst="orthographicFront"/>
              <a:lightRig rig="threePt" dir="t"/>
            </a:scene3d>
            <a:sp3d extrusionH="57150">
              <a:bevelT w="69850" h="69850" prst="divot"/>
            </a:sp3d>
          </a:bodyPr>
          <a:lstStyle/>
          <a:p>
            <a:pPr algn="ctr">
              <a:defRPr/>
            </a:pPr>
            <a:r>
              <a:rPr lang="pt-BR" sz="2200" b="1" dirty="0">
                <a:solidFill>
                  <a:srgbClr val="0D2F8F"/>
                </a:solidFill>
                <a:latin typeface="+mj-lt"/>
                <a:cs typeface="Arial" pitchFamily="34" charset="0"/>
              </a:rPr>
              <a:t>MARCOS REFERENCIAIS</a:t>
            </a:r>
          </a:p>
        </p:txBody>
      </p:sp>
      <p:sp>
        <p:nvSpPr>
          <p:cNvPr id="14" name="CaixaDeTexto 13"/>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16" name="Imagem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2786058"/>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sp>
        <p:nvSpPr>
          <p:cNvPr id="21506" name="Text Box 2"/>
          <p:cNvSpPr txBox="1">
            <a:spLocks noChangeArrowheads="1"/>
          </p:cNvSpPr>
          <p:nvPr/>
        </p:nvSpPr>
        <p:spPr bwMode="auto">
          <a:xfrm>
            <a:off x="1676400" y="3733800"/>
            <a:ext cx="5791200" cy="668338"/>
          </a:xfrm>
          <a:prstGeom prst="rect">
            <a:avLst/>
          </a:prstGeom>
          <a:noFill/>
          <a:ln w="9525">
            <a:noFill/>
            <a:miter lim="800000"/>
            <a:headEnd/>
            <a:tailEnd/>
          </a:ln>
        </p:spPr>
        <p:txBody>
          <a:bodyPr>
            <a:spAutoFit/>
          </a:bodyPr>
          <a:lstStyle/>
          <a:p>
            <a:pPr>
              <a:lnSpc>
                <a:spcPct val="80000"/>
              </a:lnSpc>
              <a:spcBef>
                <a:spcPct val="50000"/>
              </a:spcBef>
            </a:pPr>
            <a:r>
              <a:rPr lang="pt-BR" b="1"/>
              <a:t>		</a:t>
            </a:r>
          </a:p>
          <a:p>
            <a:pPr>
              <a:lnSpc>
                <a:spcPct val="80000"/>
              </a:lnSpc>
              <a:spcBef>
                <a:spcPct val="50000"/>
              </a:spcBef>
            </a:pPr>
            <a:r>
              <a:rPr lang="pt-BR" b="1"/>
              <a:t>   </a:t>
            </a:r>
          </a:p>
        </p:txBody>
      </p:sp>
      <p:sp>
        <p:nvSpPr>
          <p:cNvPr id="16388" name="CaixaDeTexto 3"/>
          <p:cNvSpPr txBox="1">
            <a:spLocks noChangeArrowheads="1"/>
          </p:cNvSpPr>
          <p:nvPr/>
        </p:nvSpPr>
        <p:spPr bwMode="auto">
          <a:xfrm>
            <a:off x="488159" y="2079897"/>
            <a:ext cx="5500726" cy="1015663"/>
          </a:xfrm>
          <a:prstGeom prst="rect">
            <a:avLst/>
          </a:prstGeom>
          <a:noFill/>
          <a:ln w="9525">
            <a:noFill/>
            <a:miter lim="800000"/>
            <a:headEnd/>
            <a:tailEnd/>
          </a:ln>
        </p:spPr>
        <p:txBody>
          <a:bodyPr wrap="square">
            <a:spAutoFit/>
          </a:bodyPr>
          <a:lstStyle/>
          <a:p>
            <a:pPr marL="457200" indent="-457200" algn="just">
              <a:spcBef>
                <a:spcPts val="1800"/>
              </a:spcBef>
              <a:spcAft>
                <a:spcPts val="600"/>
              </a:spcAft>
              <a:buAutoNum type="arabicPeriod"/>
              <a:defRPr/>
            </a:pPr>
            <a:r>
              <a:rPr lang="pt-BR" sz="2000" b="1" dirty="0" smtClean="0">
                <a:solidFill>
                  <a:srgbClr val="C00000"/>
                </a:solidFill>
                <a:latin typeface="+mj-lt"/>
              </a:rPr>
              <a:t>Tecnologia: </a:t>
            </a:r>
            <a:r>
              <a:rPr lang="pt-BR" sz="2000" dirty="0">
                <a:solidFill>
                  <a:srgbClr val="0D2F8F"/>
                </a:solidFill>
                <a:latin typeface="+mj-lt"/>
              </a:rPr>
              <a:t>Tecnologias de saneamento apropriadas às peculiaridades regionais e </a:t>
            </a:r>
            <a:r>
              <a:rPr lang="pt-BR" sz="2000" dirty="0" smtClean="0">
                <a:solidFill>
                  <a:srgbClr val="0D2F8F"/>
                </a:solidFill>
                <a:latin typeface="+mj-lt"/>
              </a:rPr>
              <a:t>locais – </a:t>
            </a:r>
            <a:r>
              <a:rPr lang="pt-BR" sz="2000" b="1" dirty="0" smtClean="0">
                <a:solidFill>
                  <a:srgbClr val="0D2F8F"/>
                </a:solidFill>
                <a:latin typeface="+mj-lt"/>
              </a:rPr>
              <a:t>tecnologias sociais</a:t>
            </a:r>
            <a:endParaRPr lang="pt-BR" dirty="0" smtClean="0">
              <a:solidFill>
                <a:srgbClr val="0D2F8F"/>
              </a:solidFill>
              <a:latin typeface="+mj-lt"/>
            </a:endParaRPr>
          </a:p>
        </p:txBody>
      </p:sp>
      <p:pic>
        <p:nvPicPr>
          <p:cNvPr id="12" name="Picture 6" descr="\\srv_densp_cgesa\cgesa\COSAS\P R O G R A M A S\PROJETOS ESPECIAIS\# Apresentações - Projetos Especiais\Fotos para apresentação\Projetos Especiais\Aldeia Nimuendaju-Polo- Base de Bauru.jpg"/>
          <p:cNvPicPr>
            <a:picLocks noChangeAspect="1" noChangeArrowheads="1"/>
          </p:cNvPicPr>
          <p:nvPr/>
        </p:nvPicPr>
        <p:blipFill>
          <a:blip r:embed="rId3" cstate="screen"/>
          <a:srcRect/>
          <a:stretch>
            <a:fillRect/>
          </a:stretch>
        </p:blipFill>
        <p:spPr bwMode="auto">
          <a:xfrm>
            <a:off x="6283472" y="1643050"/>
            <a:ext cx="2431932" cy="1654638"/>
          </a:xfrm>
          <a:prstGeom prst="rect">
            <a:avLst/>
          </a:prstGeom>
          <a:ln>
            <a:noFill/>
          </a:ln>
          <a:effectLst>
            <a:outerShdw blurRad="292100" dist="139700" dir="2700000" algn="tl" rotWithShape="0">
              <a:srgbClr val="333333">
                <a:alpha val="65000"/>
              </a:srgbClr>
            </a:outerShdw>
          </a:effectLst>
        </p:spPr>
      </p:pic>
      <p:sp>
        <p:nvSpPr>
          <p:cNvPr id="15" name="Retângulo 14"/>
          <p:cNvSpPr/>
          <p:nvPr/>
        </p:nvSpPr>
        <p:spPr>
          <a:xfrm>
            <a:off x="500034" y="1100064"/>
            <a:ext cx="6286544" cy="461665"/>
          </a:xfrm>
          <a:prstGeom prst="rect">
            <a:avLst/>
          </a:prstGeom>
        </p:spPr>
        <p:txBody>
          <a:bodyPr wrap="square">
            <a:spAutoFit/>
          </a:bodyPr>
          <a:lstStyle/>
          <a:p>
            <a:pPr algn="just">
              <a:spcBef>
                <a:spcPts val="600"/>
              </a:spcBef>
              <a:spcAft>
                <a:spcPts val="600"/>
              </a:spcAft>
              <a:defRPr/>
            </a:pPr>
            <a:r>
              <a:rPr lang="pt-BR" sz="2400" b="1" dirty="0" smtClean="0">
                <a:solidFill>
                  <a:srgbClr val="0D2F8F"/>
                </a:solidFill>
                <a:latin typeface="+mj-lt"/>
              </a:rPr>
              <a:t>Eixos  Estratégicos do Programa </a:t>
            </a:r>
            <a:endParaRPr lang="pt-BR" sz="2400" dirty="0" smtClean="0">
              <a:solidFill>
                <a:srgbClr val="0D2F8F"/>
              </a:solidFill>
              <a:latin typeface="+mj-lt"/>
            </a:endParaRPr>
          </a:p>
        </p:txBody>
      </p:sp>
      <p:pic>
        <p:nvPicPr>
          <p:cNvPr id="16" name="Imagem 15" descr="20150423_131310.jpg"/>
          <p:cNvPicPr>
            <a:picLocks noChangeAspect="1"/>
          </p:cNvPicPr>
          <p:nvPr/>
        </p:nvPicPr>
        <p:blipFill>
          <a:blip r:embed="rId4" cstate="screen"/>
          <a:stretch>
            <a:fillRect/>
          </a:stretch>
        </p:blipFill>
        <p:spPr>
          <a:xfrm>
            <a:off x="6286324" y="4526028"/>
            <a:ext cx="2500330" cy="1486803"/>
          </a:xfrm>
          <a:prstGeom prst="rect">
            <a:avLst/>
          </a:prstGeom>
          <a:ln>
            <a:noFill/>
          </a:ln>
          <a:effectLst>
            <a:outerShdw blurRad="292100" dist="139700" dir="2700000" algn="tl" rotWithShape="0">
              <a:srgbClr val="333333">
                <a:alpha val="65000"/>
              </a:srgbClr>
            </a:outerShdw>
          </a:effectLst>
        </p:spPr>
      </p:pic>
      <p:sp>
        <p:nvSpPr>
          <p:cNvPr id="17" name="Retângulo 16"/>
          <p:cNvSpPr/>
          <p:nvPr/>
        </p:nvSpPr>
        <p:spPr>
          <a:xfrm>
            <a:off x="500034" y="3578370"/>
            <a:ext cx="5500726" cy="1015663"/>
          </a:xfrm>
          <a:prstGeom prst="rect">
            <a:avLst/>
          </a:prstGeom>
        </p:spPr>
        <p:txBody>
          <a:bodyPr wrap="square">
            <a:spAutoFit/>
          </a:bodyPr>
          <a:lstStyle/>
          <a:p>
            <a:pPr algn="just">
              <a:spcBef>
                <a:spcPts val="1800"/>
              </a:spcBef>
              <a:spcAft>
                <a:spcPts val="600"/>
              </a:spcAft>
              <a:defRPr/>
            </a:pPr>
            <a:r>
              <a:rPr lang="pt-BR" sz="2000" b="1" dirty="0" smtClean="0">
                <a:solidFill>
                  <a:srgbClr val="C00000"/>
                </a:solidFill>
                <a:latin typeface="+mj-lt"/>
              </a:rPr>
              <a:t>2. Gestão, operação e manutenção dos serviços: </a:t>
            </a:r>
            <a:r>
              <a:rPr lang="pt-BR" sz="2000" dirty="0" smtClean="0">
                <a:solidFill>
                  <a:srgbClr val="0D2F8F"/>
                </a:solidFill>
                <a:latin typeface="+mj-lt"/>
              </a:rPr>
              <a:t>Sustentabilidade dos serviços implantados – </a:t>
            </a:r>
            <a:r>
              <a:rPr lang="pt-BR" sz="2000" b="1" dirty="0" smtClean="0">
                <a:solidFill>
                  <a:srgbClr val="0D2F8F"/>
                </a:solidFill>
                <a:latin typeface="+mj-lt"/>
              </a:rPr>
              <a:t>alternativas e modelos de gestão</a:t>
            </a:r>
          </a:p>
        </p:txBody>
      </p:sp>
      <p:sp>
        <p:nvSpPr>
          <p:cNvPr id="18" name="Retângulo 17"/>
          <p:cNvSpPr/>
          <p:nvPr/>
        </p:nvSpPr>
        <p:spPr>
          <a:xfrm>
            <a:off x="500034" y="4929198"/>
            <a:ext cx="5500726" cy="707886"/>
          </a:xfrm>
          <a:prstGeom prst="rect">
            <a:avLst/>
          </a:prstGeom>
        </p:spPr>
        <p:txBody>
          <a:bodyPr wrap="square">
            <a:spAutoFit/>
          </a:bodyPr>
          <a:lstStyle/>
          <a:p>
            <a:pPr algn="just">
              <a:spcBef>
                <a:spcPts val="1800"/>
              </a:spcBef>
              <a:spcAft>
                <a:spcPts val="600"/>
              </a:spcAft>
              <a:defRPr/>
            </a:pPr>
            <a:r>
              <a:rPr lang="pt-BR" sz="2000" b="1" dirty="0" smtClean="0">
                <a:solidFill>
                  <a:srgbClr val="C00000"/>
                </a:solidFill>
                <a:latin typeface="+mj-lt"/>
              </a:rPr>
              <a:t>3. Educação e Mobilização Social:</a:t>
            </a:r>
            <a:r>
              <a:rPr lang="pt-BR" sz="2000" b="1" dirty="0" smtClean="0">
                <a:solidFill>
                  <a:schemeClr val="tx2"/>
                </a:solidFill>
                <a:latin typeface="+mj-lt"/>
              </a:rPr>
              <a:t> </a:t>
            </a:r>
            <a:r>
              <a:rPr lang="pt-BR" sz="2000" dirty="0" smtClean="0">
                <a:solidFill>
                  <a:srgbClr val="0D2F8F"/>
                </a:solidFill>
                <a:latin typeface="+mj-lt"/>
              </a:rPr>
              <a:t>Educação em saúde, participação e </a:t>
            </a:r>
            <a:r>
              <a:rPr lang="pt-BR" sz="2000" b="1" dirty="0" smtClean="0">
                <a:solidFill>
                  <a:srgbClr val="0D2F8F"/>
                </a:solidFill>
                <a:latin typeface="+mj-lt"/>
              </a:rPr>
              <a:t>controle social</a:t>
            </a:r>
          </a:p>
        </p:txBody>
      </p:sp>
      <p:pic>
        <p:nvPicPr>
          <p:cNvPr id="19" name="Picture 5" descr="nOVAaSSINATURA01.tif"/>
          <p:cNvPicPr>
            <a:picLocks noChangeAspect="1"/>
          </p:cNvPicPr>
          <p:nvPr/>
        </p:nvPicPr>
        <p:blipFill>
          <a:blip r:embed="rId5"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20" name="CaixaDeTexto 19"/>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13" name="Imagem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2786058"/>
            <a:ext cx="9144000" cy="407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2"/>
          <p:cNvSpPr txBox="1">
            <a:spLocks noChangeArrowheads="1"/>
          </p:cNvSpPr>
          <p:nvPr/>
        </p:nvSpPr>
        <p:spPr bwMode="auto">
          <a:xfrm>
            <a:off x="1676400" y="3733800"/>
            <a:ext cx="5791200" cy="668338"/>
          </a:xfrm>
          <a:prstGeom prst="rect">
            <a:avLst/>
          </a:prstGeom>
          <a:noFill/>
          <a:ln w="9525">
            <a:noFill/>
            <a:miter lim="800000"/>
            <a:headEnd/>
            <a:tailEnd/>
          </a:ln>
        </p:spPr>
        <p:txBody>
          <a:bodyPr>
            <a:spAutoFit/>
          </a:bodyPr>
          <a:lstStyle/>
          <a:p>
            <a:pPr>
              <a:lnSpc>
                <a:spcPct val="80000"/>
              </a:lnSpc>
              <a:spcBef>
                <a:spcPct val="50000"/>
              </a:spcBef>
            </a:pPr>
            <a:r>
              <a:rPr lang="pt-BR" b="1"/>
              <a:t>		</a:t>
            </a:r>
          </a:p>
          <a:p>
            <a:pPr>
              <a:lnSpc>
                <a:spcPct val="80000"/>
              </a:lnSpc>
              <a:spcBef>
                <a:spcPct val="50000"/>
              </a:spcBef>
            </a:pPr>
            <a:r>
              <a:rPr lang="pt-BR" b="1"/>
              <a:t>   </a:t>
            </a:r>
          </a:p>
        </p:txBody>
      </p:sp>
      <p:sp>
        <p:nvSpPr>
          <p:cNvPr id="16388" name="CaixaDeTexto 3"/>
          <p:cNvSpPr txBox="1">
            <a:spLocks noChangeArrowheads="1"/>
          </p:cNvSpPr>
          <p:nvPr/>
        </p:nvSpPr>
        <p:spPr bwMode="auto">
          <a:xfrm>
            <a:off x="285751" y="901560"/>
            <a:ext cx="8572529" cy="4724370"/>
          </a:xfrm>
          <a:prstGeom prst="rect">
            <a:avLst/>
          </a:prstGeom>
          <a:noFill/>
          <a:ln w="9525">
            <a:noFill/>
            <a:miter lim="800000"/>
            <a:headEnd/>
            <a:tailEnd/>
          </a:ln>
        </p:spPr>
        <p:txBody>
          <a:bodyPr wrap="square">
            <a:spAutoFit/>
          </a:bodyPr>
          <a:lstStyle/>
          <a:p>
            <a:pPr algn="just">
              <a:spcBef>
                <a:spcPts val="600"/>
              </a:spcBef>
              <a:spcAft>
                <a:spcPts val="600"/>
              </a:spcAft>
              <a:defRPr/>
            </a:pPr>
            <a:r>
              <a:rPr lang="pt-BR" sz="2400" b="1" dirty="0" smtClean="0">
                <a:solidFill>
                  <a:srgbClr val="0D2F8F"/>
                </a:solidFill>
                <a:latin typeface="+mj-lt"/>
              </a:rPr>
              <a:t>Desafios do Programa:</a:t>
            </a:r>
          </a:p>
          <a:p>
            <a:pPr algn="just">
              <a:spcBef>
                <a:spcPts val="600"/>
              </a:spcBef>
              <a:spcAft>
                <a:spcPts val="600"/>
              </a:spcAft>
              <a:defRPr/>
            </a:pPr>
            <a:endParaRPr lang="pt-BR" sz="2400" b="1" u="sng" dirty="0" smtClean="0">
              <a:solidFill>
                <a:srgbClr val="0D2F8F"/>
              </a:solidFill>
              <a:latin typeface="+mj-lt"/>
            </a:endParaRPr>
          </a:p>
          <a:p>
            <a:pPr algn="just">
              <a:spcBef>
                <a:spcPts val="600"/>
              </a:spcBef>
              <a:spcAft>
                <a:spcPts val="600"/>
              </a:spcAft>
              <a:buFont typeface="Wingdings" pitchFamily="2" charset="2"/>
              <a:buChar char="Ø"/>
              <a:defRPr/>
            </a:pPr>
            <a:r>
              <a:rPr lang="pt-BR" sz="2400" dirty="0" smtClean="0">
                <a:solidFill>
                  <a:srgbClr val="0D2F8F"/>
                </a:solidFill>
                <a:latin typeface="+mj-lt"/>
              </a:rPr>
              <a:t> </a:t>
            </a:r>
            <a:r>
              <a:rPr lang="pt-BR" sz="2400" b="1" dirty="0" smtClean="0">
                <a:solidFill>
                  <a:srgbClr val="0D2F8F"/>
                </a:solidFill>
                <a:latin typeface="+mj-lt"/>
              </a:rPr>
              <a:t>Universalização</a:t>
            </a:r>
          </a:p>
          <a:p>
            <a:pPr algn="just">
              <a:spcBef>
                <a:spcPts val="1200"/>
              </a:spcBef>
              <a:spcAft>
                <a:spcPts val="600"/>
              </a:spcAft>
              <a:buFont typeface="Wingdings" pitchFamily="2" charset="2"/>
              <a:buChar char="Ø"/>
              <a:defRPr/>
            </a:pPr>
            <a:r>
              <a:rPr lang="pt-BR" sz="2400" dirty="0" smtClean="0">
                <a:solidFill>
                  <a:srgbClr val="0D2F8F"/>
                </a:solidFill>
                <a:latin typeface="+mj-lt"/>
              </a:rPr>
              <a:t> Conceito ampliado do que seja </a:t>
            </a:r>
            <a:r>
              <a:rPr lang="pt-BR" sz="2400" b="1" dirty="0" smtClean="0">
                <a:solidFill>
                  <a:srgbClr val="0D2F8F"/>
                </a:solidFill>
                <a:latin typeface="+mj-lt"/>
              </a:rPr>
              <a:t>“rural”</a:t>
            </a:r>
          </a:p>
          <a:p>
            <a:pPr algn="just">
              <a:spcBef>
                <a:spcPts val="1200"/>
              </a:spcBef>
              <a:spcAft>
                <a:spcPts val="600"/>
              </a:spcAft>
              <a:buFont typeface="Wingdings" pitchFamily="2" charset="2"/>
              <a:buChar char="Ø"/>
              <a:defRPr/>
            </a:pPr>
            <a:r>
              <a:rPr lang="pt-BR" sz="2400" dirty="0" smtClean="0">
                <a:solidFill>
                  <a:srgbClr val="0D2F8F"/>
                </a:solidFill>
                <a:latin typeface="+mj-lt"/>
              </a:rPr>
              <a:t> </a:t>
            </a:r>
            <a:r>
              <a:rPr lang="pt-BR" sz="2400" b="1" dirty="0" smtClean="0">
                <a:solidFill>
                  <a:srgbClr val="0D2F8F"/>
                </a:solidFill>
                <a:latin typeface="+mj-lt"/>
              </a:rPr>
              <a:t>Participação social</a:t>
            </a:r>
            <a:endParaRPr lang="pt-BR" sz="2400" b="1" dirty="0">
              <a:solidFill>
                <a:srgbClr val="0D2F8F"/>
              </a:solidFill>
              <a:latin typeface="+mj-lt"/>
            </a:endParaRPr>
          </a:p>
          <a:p>
            <a:pPr algn="just">
              <a:spcBef>
                <a:spcPts val="1200"/>
              </a:spcBef>
              <a:buFont typeface="Wingdings" pitchFamily="2" charset="2"/>
              <a:buChar char="Ø"/>
              <a:defRPr/>
            </a:pPr>
            <a:r>
              <a:rPr lang="pt-BR" sz="2400" dirty="0">
                <a:solidFill>
                  <a:srgbClr val="0D2F8F"/>
                </a:solidFill>
                <a:latin typeface="+mj-lt"/>
              </a:rPr>
              <a:t> </a:t>
            </a:r>
            <a:r>
              <a:rPr lang="pt-BR" sz="2400" dirty="0" smtClean="0">
                <a:solidFill>
                  <a:srgbClr val="0D2F8F"/>
                </a:solidFill>
                <a:latin typeface="+mj-lt"/>
              </a:rPr>
              <a:t>Compreensão </a:t>
            </a:r>
            <a:r>
              <a:rPr lang="pt-BR" sz="2400" dirty="0">
                <a:solidFill>
                  <a:srgbClr val="0D2F8F"/>
                </a:solidFill>
                <a:latin typeface="+mj-lt"/>
              </a:rPr>
              <a:t>sobre as características e as necessidades </a:t>
            </a:r>
            <a:r>
              <a:rPr lang="pt-BR" sz="2400" dirty="0" smtClean="0">
                <a:solidFill>
                  <a:srgbClr val="0D2F8F"/>
                </a:solidFill>
                <a:latin typeface="+mj-lt"/>
              </a:rPr>
              <a:t>das comunidades </a:t>
            </a:r>
            <a:r>
              <a:rPr lang="pt-BR" sz="2400" dirty="0">
                <a:solidFill>
                  <a:srgbClr val="0D2F8F"/>
                </a:solidFill>
                <a:latin typeface="+mj-lt"/>
              </a:rPr>
              <a:t>rurais nas </a:t>
            </a:r>
            <a:r>
              <a:rPr lang="pt-BR" sz="2400" b="1" dirty="0" smtClean="0">
                <a:solidFill>
                  <a:srgbClr val="0D2F8F"/>
                </a:solidFill>
                <a:latin typeface="+mj-lt"/>
              </a:rPr>
              <a:t>diferentes regiões brasileiras</a:t>
            </a:r>
            <a:endParaRPr lang="pt-BR" sz="2400" b="1" dirty="0">
              <a:solidFill>
                <a:srgbClr val="0D2F8F"/>
              </a:solidFill>
              <a:latin typeface="+mj-lt"/>
            </a:endParaRPr>
          </a:p>
          <a:p>
            <a:pPr algn="just">
              <a:spcBef>
                <a:spcPts val="1200"/>
              </a:spcBef>
              <a:buFont typeface="Wingdings" pitchFamily="2" charset="2"/>
              <a:buChar char="Ø"/>
              <a:defRPr/>
            </a:pPr>
            <a:r>
              <a:rPr lang="pt-BR" sz="2400" b="1" dirty="0">
                <a:solidFill>
                  <a:srgbClr val="0D2F8F"/>
                </a:solidFill>
                <a:latin typeface="+mj-lt"/>
              </a:rPr>
              <a:t> Integração </a:t>
            </a:r>
            <a:r>
              <a:rPr lang="pt-BR" sz="2400" dirty="0" smtClean="0">
                <a:solidFill>
                  <a:srgbClr val="0D2F8F"/>
                </a:solidFill>
                <a:latin typeface="+mj-lt"/>
              </a:rPr>
              <a:t>com </a:t>
            </a:r>
            <a:r>
              <a:rPr lang="pt-BR" sz="2400" dirty="0">
                <a:solidFill>
                  <a:srgbClr val="0D2F8F"/>
                </a:solidFill>
                <a:latin typeface="+mj-lt"/>
              </a:rPr>
              <a:t>outras políticas públicas e programas de </a:t>
            </a:r>
            <a:r>
              <a:rPr lang="pt-BR" sz="2400" dirty="0" smtClean="0">
                <a:solidFill>
                  <a:srgbClr val="0D2F8F"/>
                </a:solidFill>
                <a:latin typeface="+mj-lt"/>
              </a:rPr>
              <a:t>governo</a:t>
            </a:r>
          </a:p>
          <a:p>
            <a:pPr algn="just">
              <a:spcBef>
                <a:spcPts val="1200"/>
              </a:spcBef>
              <a:buFont typeface="Wingdings" pitchFamily="2" charset="2"/>
              <a:buChar char="Ø"/>
              <a:defRPr/>
            </a:pPr>
            <a:r>
              <a:rPr lang="pt-BR" sz="2400" b="1" dirty="0" smtClean="0">
                <a:solidFill>
                  <a:srgbClr val="0D2F8F"/>
                </a:solidFill>
                <a:latin typeface="+mj-lt"/>
              </a:rPr>
              <a:t> </a:t>
            </a:r>
            <a:r>
              <a:rPr lang="pt-BR" sz="2400" dirty="0" smtClean="0">
                <a:solidFill>
                  <a:srgbClr val="0D2F8F"/>
                </a:solidFill>
                <a:latin typeface="+mj-lt"/>
              </a:rPr>
              <a:t> </a:t>
            </a:r>
            <a:r>
              <a:rPr lang="pt-BR" sz="2400" b="1" dirty="0" smtClean="0">
                <a:solidFill>
                  <a:srgbClr val="0D2F8F"/>
                </a:solidFill>
                <a:latin typeface="+mj-lt"/>
              </a:rPr>
              <a:t>Articulação</a:t>
            </a:r>
            <a:r>
              <a:rPr lang="pt-BR" sz="2400" dirty="0" smtClean="0">
                <a:solidFill>
                  <a:srgbClr val="0D2F8F"/>
                </a:solidFill>
                <a:latin typeface="+mj-lt"/>
              </a:rPr>
              <a:t> com os Estados e Municípios</a:t>
            </a:r>
            <a:endParaRPr lang="pt-BR" sz="2400" dirty="0">
              <a:solidFill>
                <a:srgbClr val="0D2F8F"/>
              </a:solidFill>
              <a:latin typeface="+mj-lt"/>
            </a:endParaRPr>
          </a:p>
        </p:txBody>
      </p:sp>
      <p:sp>
        <p:nvSpPr>
          <p:cNvPr id="6" name="Rectangle 59"/>
          <p:cNvSpPr>
            <a:spLocks noChangeArrowheads="1"/>
          </p:cNvSpPr>
          <p:nvPr/>
        </p:nvSpPr>
        <p:spPr bwMode="auto">
          <a:xfrm>
            <a:off x="-32" y="6329948"/>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0" name="Picture 5" descr="nOVAaSSINATURA01.tif"/>
          <p:cNvPicPr>
            <a:picLocks noChangeAspect="1"/>
          </p:cNvPicPr>
          <p:nvPr/>
        </p:nvPicPr>
        <p:blipFill>
          <a:blip r:embed="rId3" cstate="screen">
            <a:clrChange>
              <a:clrFrom>
                <a:srgbClr val="FFFFFE"/>
              </a:clrFrom>
              <a:clrTo>
                <a:srgbClr val="FFFFFE">
                  <a:alpha val="0"/>
                </a:srgbClr>
              </a:clrTo>
            </a:clrChange>
          </a:blip>
          <a:stretch>
            <a:fillRect/>
          </a:stretch>
        </p:blipFill>
        <p:spPr>
          <a:xfrm>
            <a:off x="6075065" y="6360038"/>
            <a:ext cx="3045185" cy="497986"/>
          </a:xfrm>
          <a:prstGeom prst="rect">
            <a:avLst/>
          </a:prstGeom>
        </p:spPr>
      </p:pic>
      <p:sp>
        <p:nvSpPr>
          <p:cNvPr id="11" name="CaixaDeTexto 10"/>
          <p:cNvSpPr txBox="1"/>
          <p:nvPr/>
        </p:nvSpPr>
        <p:spPr>
          <a:xfrm>
            <a:off x="142875" y="98425"/>
            <a:ext cx="8786843"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defRPr/>
            </a:pPr>
            <a:r>
              <a:rPr lang="pt-BR" sz="2000" b="1" dirty="0" smtClean="0">
                <a:solidFill>
                  <a:srgbClr val="C00000"/>
                </a:solidFill>
                <a:latin typeface="Arial" pitchFamily="34" charset="0"/>
                <a:cs typeface="Arial" pitchFamily="34" charset="0"/>
              </a:rPr>
              <a:t>Programa Nacional de Saneamento Rural</a:t>
            </a:r>
            <a:endParaRPr lang="pt-BR" sz="2000" b="1" dirty="0">
              <a:solidFill>
                <a:srgbClr val="C00000"/>
              </a:solidFill>
              <a:latin typeface="Arial" pitchFamily="34" charset="0"/>
              <a:cs typeface="Arial" pitchFamily="34" charset="0"/>
            </a:endParaRPr>
          </a:p>
        </p:txBody>
      </p:sp>
      <p:pic>
        <p:nvPicPr>
          <p:cNvPr id="9" name="Imagem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71670" y="6357958"/>
            <a:ext cx="7072330" cy="500042"/>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pic>
        <p:nvPicPr>
          <p:cNvPr id="310" name="Shape 310"/>
          <p:cNvPicPr preferRelativeResize="0"/>
          <p:nvPr/>
        </p:nvPicPr>
        <p:blipFill>
          <a:blip r:embed="rId3" cstate="screen">
            <a:alphaModFix/>
          </a:blip>
          <a:stretch>
            <a:fillRect/>
          </a:stretch>
        </p:blipFill>
        <p:spPr>
          <a:xfrm>
            <a:off x="259171" y="39855"/>
            <a:ext cx="3954652" cy="2093001"/>
          </a:xfrm>
          <a:prstGeom prst="rect">
            <a:avLst/>
          </a:prstGeom>
          <a:noFill/>
          <a:ln>
            <a:noFill/>
          </a:ln>
        </p:spPr>
      </p:pic>
      <p:pic>
        <p:nvPicPr>
          <p:cNvPr id="4" name="Imagem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 y="6021288"/>
            <a:ext cx="9144032" cy="836712"/>
          </a:xfrm>
          <a:prstGeom prst="rect">
            <a:avLst/>
          </a:prstGeom>
        </p:spPr>
      </p:pic>
      <p:sp>
        <p:nvSpPr>
          <p:cNvPr id="5" name="Retângulo 4"/>
          <p:cNvSpPr/>
          <p:nvPr/>
        </p:nvSpPr>
        <p:spPr>
          <a:xfrm>
            <a:off x="4393334" y="47526"/>
            <a:ext cx="4750666" cy="4185761"/>
          </a:xfrm>
          <a:prstGeom prst="rect">
            <a:avLst/>
          </a:prstGeom>
        </p:spPr>
        <p:txBody>
          <a:bodyPr wrap="square">
            <a:spAutoFit/>
          </a:bodyPr>
          <a:lstStyle/>
          <a:p>
            <a:pPr algn="just"/>
            <a:r>
              <a:rPr lang="pt-BR" sz="1400" b="1" dirty="0">
                <a:solidFill>
                  <a:schemeClr val="accent1"/>
                </a:solidFill>
                <a:latin typeface="+mn-lt"/>
              </a:rPr>
              <a:t>R</a:t>
            </a:r>
            <a:r>
              <a:rPr lang="pt-BR" sz="1400" b="1" dirty="0" smtClean="0">
                <a:solidFill>
                  <a:schemeClr val="accent1"/>
                </a:solidFill>
                <a:latin typeface="+mn-lt"/>
              </a:rPr>
              <a:t>ede</a:t>
            </a:r>
            <a:r>
              <a:rPr lang="pt-BR" sz="1400" b="1" dirty="0">
                <a:solidFill>
                  <a:schemeClr val="accent1"/>
                </a:solidFill>
                <a:latin typeface="+mn-lt"/>
              </a:rPr>
              <a:t> Nós de Água-Zona da </a:t>
            </a:r>
            <a:r>
              <a:rPr lang="pt-BR" sz="1400" b="1" dirty="0" smtClean="0">
                <a:solidFill>
                  <a:schemeClr val="accent1"/>
                </a:solidFill>
                <a:latin typeface="+mn-lt"/>
              </a:rPr>
              <a:t>Mata, Comunidades </a:t>
            </a:r>
            <a:r>
              <a:rPr lang="pt-BR" sz="1400" b="1" dirty="0">
                <a:solidFill>
                  <a:schemeClr val="accent1"/>
                </a:solidFill>
                <a:latin typeface="+mn-lt"/>
              </a:rPr>
              <a:t>Eclesiais de </a:t>
            </a:r>
            <a:r>
              <a:rPr lang="pt-BR" sz="1400" b="1" dirty="0" smtClean="0">
                <a:solidFill>
                  <a:schemeClr val="accent1"/>
                </a:solidFill>
                <a:latin typeface="+mn-lt"/>
              </a:rPr>
              <a:t>Base, Agricultora e Agricultor, AMNOR, ARSAE-MG, Articulação Nacional dos </a:t>
            </a:r>
            <a:r>
              <a:rPr lang="pt-BR" sz="1400" b="1" dirty="0">
                <a:solidFill>
                  <a:schemeClr val="accent1"/>
                </a:solidFill>
                <a:latin typeface="+mn-lt"/>
              </a:rPr>
              <a:t>Pescadores, </a:t>
            </a:r>
            <a:r>
              <a:rPr lang="pt-BR" sz="1400" b="1" dirty="0" smtClean="0">
                <a:solidFill>
                  <a:schemeClr val="accent1"/>
                </a:solidFill>
                <a:latin typeface="+mn-lt"/>
              </a:rPr>
              <a:t>Coordenador  comunitário sistema  pro-rural, </a:t>
            </a:r>
            <a:r>
              <a:rPr lang="pt-BR" sz="1400" b="1" dirty="0">
                <a:solidFill>
                  <a:schemeClr val="accent1"/>
                </a:solidFill>
                <a:latin typeface="+mn-lt"/>
              </a:rPr>
              <a:t>Cooperativa de Trabalho em Serviços Técnicos </a:t>
            </a:r>
            <a:r>
              <a:rPr lang="pt-BR" sz="1400" b="1" dirty="0" smtClean="0">
                <a:solidFill>
                  <a:schemeClr val="accent1"/>
                </a:solidFill>
                <a:latin typeface="+mn-lt"/>
              </a:rPr>
              <a:t>LTDA</a:t>
            </a:r>
            <a:r>
              <a:rPr lang="pt-BR" sz="1400" b="1" dirty="0">
                <a:solidFill>
                  <a:schemeClr val="accent1"/>
                </a:solidFill>
                <a:latin typeface="+mn-lt"/>
              </a:rPr>
              <a:t>, Coordenação Nacional de Articulação das Comunidades Negras Rurais </a:t>
            </a:r>
            <a:r>
              <a:rPr lang="pt-BR" sz="1400" b="1" dirty="0" smtClean="0">
                <a:solidFill>
                  <a:schemeClr val="accent1"/>
                </a:solidFill>
                <a:latin typeface="+mn-lt"/>
              </a:rPr>
              <a:t>Quilombolas</a:t>
            </a:r>
            <a:r>
              <a:rPr lang="pt-BR" sz="1400" b="1" dirty="0">
                <a:solidFill>
                  <a:schemeClr val="accent1"/>
                </a:solidFill>
                <a:latin typeface="+mn-lt"/>
              </a:rPr>
              <a:t>, Embrapa Amazônia </a:t>
            </a:r>
            <a:r>
              <a:rPr lang="pt-BR" sz="1400" b="1" dirty="0" smtClean="0">
                <a:solidFill>
                  <a:schemeClr val="accent1"/>
                </a:solidFill>
                <a:latin typeface="+mn-lt"/>
              </a:rPr>
              <a:t>Oriental</a:t>
            </a:r>
            <a:r>
              <a:rPr lang="pt-BR" sz="1400" b="1" dirty="0">
                <a:solidFill>
                  <a:schemeClr val="accent1"/>
                </a:solidFill>
                <a:latin typeface="+mn-lt"/>
              </a:rPr>
              <a:t>, </a:t>
            </a:r>
            <a:r>
              <a:rPr lang="pt-BR" sz="1400" b="1" dirty="0" smtClean="0">
                <a:solidFill>
                  <a:schemeClr val="accent1"/>
                </a:solidFill>
                <a:latin typeface="+mn-lt"/>
              </a:rPr>
              <a:t>Federação </a:t>
            </a:r>
            <a:r>
              <a:rPr lang="pt-BR" sz="1400" b="1" dirty="0">
                <a:solidFill>
                  <a:schemeClr val="accent1"/>
                </a:solidFill>
                <a:latin typeface="+mn-lt"/>
              </a:rPr>
              <a:t>dos Trabalhadores na Agricultura do Estado de Minas </a:t>
            </a:r>
            <a:r>
              <a:rPr lang="pt-BR" sz="1400" b="1" dirty="0" smtClean="0">
                <a:solidFill>
                  <a:schemeClr val="accent1"/>
                </a:solidFill>
                <a:latin typeface="+mn-lt"/>
              </a:rPr>
              <a:t>Gerais</a:t>
            </a:r>
            <a:r>
              <a:rPr lang="pt-BR" sz="1400" b="1" dirty="0">
                <a:solidFill>
                  <a:schemeClr val="accent1"/>
                </a:solidFill>
                <a:latin typeface="+mn-lt"/>
              </a:rPr>
              <a:t>, Federação dos Trabalhadores na Agricultura do Estado de Santa Catarina, Federação dos Trabalhadores na Agricultura no Estado do </a:t>
            </a:r>
            <a:r>
              <a:rPr lang="pt-BR" sz="1400" b="1" dirty="0" smtClean="0">
                <a:solidFill>
                  <a:schemeClr val="accent1"/>
                </a:solidFill>
                <a:latin typeface="+mn-lt"/>
              </a:rPr>
              <a:t>Paraná</a:t>
            </a:r>
            <a:r>
              <a:rPr lang="pt-BR" sz="1400" b="1" dirty="0">
                <a:solidFill>
                  <a:schemeClr val="accent1"/>
                </a:solidFill>
                <a:latin typeface="+mn-lt"/>
              </a:rPr>
              <a:t>, Federação dos Trabalhadores Rurais Agricultores e Agricultoras Familiares do Estado do </a:t>
            </a:r>
            <a:r>
              <a:rPr lang="pt-BR" sz="1400" b="1" dirty="0" smtClean="0">
                <a:solidFill>
                  <a:schemeClr val="accent1"/>
                </a:solidFill>
                <a:latin typeface="+mn-lt"/>
              </a:rPr>
              <a:t>Espírito</a:t>
            </a:r>
            <a:r>
              <a:rPr lang="pt-BR" sz="1400" b="1" dirty="0">
                <a:solidFill>
                  <a:schemeClr val="accent1"/>
                </a:solidFill>
                <a:latin typeface="+mn-lt"/>
              </a:rPr>
              <a:t>, Federação dos Trabalhadores na Agricultura do Distrito Federal e Entorno, Movimento de Luta pela Terra, Movimento de Mulheres Camponesas, Movimento dos Atingidos por Barragens, Movimento dos Atingidos por </a:t>
            </a:r>
            <a:r>
              <a:rPr lang="pt-BR" sz="1400" b="1" dirty="0" smtClean="0">
                <a:solidFill>
                  <a:schemeClr val="accent1"/>
                </a:solidFill>
                <a:latin typeface="+mn-lt"/>
              </a:rPr>
              <a:t>Barragens</a:t>
            </a:r>
            <a:r>
              <a:rPr lang="pt-BR" sz="1400" b="1" dirty="0">
                <a:solidFill>
                  <a:schemeClr val="accent1"/>
                </a:solidFill>
                <a:latin typeface="+mn-lt"/>
              </a:rPr>
              <a:t>, Organização Cooperativa de </a:t>
            </a:r>
            <a:r>
              <a:rPr lang="pt-BR" sz="1400" b="1" dirty="0" smtClean="0">
                <a:solidFill>
                  <a:schemeClr val="accent1"/>
                </a:solidFill>
                <a:latin typeface="+mn-lt"/>
              </a:rPr>
              <a:t>Agroecologia, Pescador, Quebradeira de Coco, </a:t>
            </a:r>
          </a:p>
          <a:p>
            <a:pPr algn="just"/>
            <a:endParaRPr lang="pt-BR" sz="1400" b="1" dirty="0" smtClean="0">
              <a:solidFill>
                <a:schemeClr val="accent1"/>
              </a:solidFill>
            </a:endParaRPr>
          </a:p>
          <a:p>
            <a:pPr algn="just"/>
            <a:endParaRPr lang="pt-BR" sz="1400" b="1" dirty="0">
              <a:solidFill>
                <a:schemeClr val="accent1"/>
              </a:solidFill>
            </a:endParaRPr>
          </a:p>
        </p:txBody>
      </p:sp>
      <p:sp>
        <p:nvSpPr>
          <p:cNvPr id="7" name="Retângulo 6"/>
          <p:cNvSpPr/>
          <p:nvPr/>
        </p:nvSpPr>
        <p:spPr>
          <a:xfrm>
            <a:off x="141468" y="2134269"/>
            <a:ext cx="4268770" cy="3323987"/>
          </a:xfrm>
          <a:prstGeom prst="rect">
            <a:avLst/>
          </a:prstGeom>
        </p:spPr>
        <p:txBody>
          <a:bodyPr wrap="square">
            <a:spAutoFit/>
          </a:bodyPr>
          <a:lstStyle/>
          <a:p>
            <a:pPr algn="just"/>
            <a:r>
              <a:rPr lang="pt-BR" sz="1400" b="1" dirty="0">
                <a:solidFill>
                  <a:schemeClr val="accent1"/>
                </a:solidFill>
                <a:latin typeface="+mn-lt"/>
              </a:rPr>
              <a:t>Comissão Nacional de Fortalecimento das Reservas Extrativistas e Povos Trad. Ext. Costeiros e Marinhos, Comissão Pastoral da Terra, Comitê Gestor Estadual do PLpT no Estado do Pará/CGE/MT, Companhia de Saneamento do Paraná, Confederação Nacional dos Trabalhadores na Agricultura, Conselho Nacional das Cidades, Conselho Nacional das Populações Extrativistas, Conselho Nacional de Desenvolvimento Rural Sustentável</a:t>
            </a:r>
            <a:r>
              <a:rPr lang="pt-BR" sz="1400" b="1" dirty="0" smtClean="0">
                <a:solidFill>
                  <a:schemeClr val="accent1"/>
                </a:solidFill>
                <a:latin typeface="+mn-lt"/>
              </a:rPr>
              <a:t>.</a:t>
            </a:r>
            <a:r>
              <a:rPr lang="pt-BR" sz="1400" b="1" dirty="0">
                <a:solidFill>
                  <a:schemeClr val="accent1"/>
                </a:solidFill>
              </a:rPr>
              <a:t> COPANOR, </a:t>
            </a:r>
            <a:r>
              <a:rPr lang="pt-BR" sz="1400" b="1" dirty="0" smtClean="0">
                <a:solidFill>
                  <a:schemeClr val="accent1"/>
                </a:solidFill>
              </a:rPr>
              <a:t>DRS/SEDR/MMA</a:t>
            </a:r>
            <a:r>
              <a:rPr lang="pt-BR" sz="1400" b="1" dirty="0">
                <a:solidFill>
                  <a:schemeClr val="accent1"/>
                </a:solidFill>
              </a:rPr>
              <a:t>, FETAEG, IFMT, Instituto de Desenvolvimento Sustentável </a:t>
            </a:r>
            <a:r>
              <a:rPr lang="pt-BR" sz="1400" b="1" dirty="0" smtClean="0">
                <a:solidFill>
                  <a:schemeClr val="accent1"/>
                </a:solidFill>
              </a:rPr>
              <a:t>Mamirauá</a:t>
            </a:r>
            <a:r>
              <a:rPr lang="pt-BR" sz="1400" b="1" dirty="0">
                <a:solidFill>
                  <a:schemeClr val="accent1"/>
                </a:solidFill>
              </a:rPr>
              <a:t>, </a:t>
            </a:r>
            <a:r>
              <a:rPr lang="pt-BR" sz="1400" b="1" dirty="0" smtClean="0">
                <a:solidFill>
                  <a:schemeClr val="accent1"/>
                </a:solidFill>
              </a:rPr>
              <a:t>Instituto Trata Brasil, </a:t>
            </a:r>
            <a:r>
              <a:rPr lang="pt-BR" sz="1400" b="1" dirty="0">
                <a:solidFill>
                  <a:schemeClr val="accent1"/>
                </a:solidFill>
              </a:rPr>
              <a:t>Legislativo - Subcomissão de Saneamento </a:t>
            </a:r>
            <a:r>
              <a:rPr lang="pt-BR" sz="1400" b="1" dirty="0" smtClean="0">
                <a:solidFill>
                  <a:schemeClr val="accent1"/>
                </a:solidFill>
              </a:rPr>
              <a:t>Ambiental</a:t>
            </a:r>
            <a:r>
              <a:rPr lang="pt-BR" sz="1400" b="1" dirty="0">
                <a:solidFill>
                  <a:schemeClr val="accent1"/>
                </a:solidFill>
              </a:rPr>
              <a:t>, Ministério Público do Estado de São Paulo, Movimento dos Trabalhadores Rurais Sem </a:t>
            </a:r>
            <a:r>
              <a:rPr lang="pt-BR" sz="1400" b="1" dirty="0" smtClean="0">
                <a:solidFill>
                  <a:schemeClr val="accent1"/>
                </a:solidFill>
              </a:rPr>
              <a:t>Terra,  ....</a:t>
            </a:r>
            <a:endParaRPr lang="pt-BR" sz="1400" b="1" dirty="0">
              <a:solidFill>
                <a:schemeClr val="accent1"/>
              </a:solidFill>
              <a:latin typeface="+mn-lt"/>
            </a:endParaRPr>
          </a:p>
        </p:txBody>
      </p:sp>
      <p:sp>
        <p:nvSpPr>
          <p:cNvPr id="9" name="Retângulo 8"/>
          <p:cNvSpPr/>
          <p:nvPr/>
        </p:nvSpPr>
        <p:spPr>
          <a:xfrm>
            <a:off x="5946" y="5373216"/>
            <a:ext cx="9138054" cy="738664"/>
          </a:xfrm>
          <a:prstGeom prst="rect">
            <a:avLst/>
          </a:prstGeom>
        </p:spPr>
        <p:txBody>
          <a:bodyPr wrap="square">
            <a:spAutoFit/>
          </a:bodyPr>
          <a:lstStyle/>
          <a:p>
            <a:pPr algn="just"/>
            <a:r>
              <a:rPr lang="pt-BR" sz="1400" b="1" dirty="0">
                <a:solidFill>
                  <a:schemeClr val="accent1"/>
                </a:solidFill>
                <a:latin typeface="+mn-lt"/>
              </a:rPr>
              <a:t>Conselho Nacional de Recursos Hídricos, Conselho Nacional de Saúde, Conselho Nacional de Secretários Estaduais de Saúde, Conselho Nacional de Secretários Estaduais de Saúde, Conselho Nacional de Segurança Alimentar, Conselho Nacional do Meio </a:t>
            </a:r>
            <a:r>
              <a:rPr lang="pt-BR" sz="1400" b="1" dirty="0" smtClean="0">
                <a:solidFill>
                  <a:schemeClr val="accent1"/>
                </a:solidFill>
                <a:latin typeface="+mn-lt"/>
              </a:rPr>
              <a:t>Ambiente, EMBRAPA, FUNASA, UFMG, FIOCRUZ, INCRA, MPU, OPAS, UFPA, UFRJ, UFV, UFF, UNICAMP, </a:t>
            </a:r>
            <a:endParaRPr lang="pt-BR" sz="1400" b="1" dirty="0">
              <a:solidFill>
                <a:schemeClr val="accent1"/>
              </a:solidFill>
              <a:latin typeface="+mn-lt"/>
            </a:endParaRPr>
          </a:p>
        </p:txBody>
      </p:sp>
      <p:pic>
        <p:nvPicPr>
          <p:cNvPr id="7170" name="Picture 2" descr="D:\Meus documentos\FUNASA\Fotos Sistemas Digitalizações Antigas Saneamento\Embarcação na Amazonia - redes 1.jpg"/>
          <p:cNvPicPr>
            <a:picLocks noChangeAspect="1" noChangeArrowheads="1"/>
          </p:cNvPicPr>
          <p:nvPr/>
        </p:nvPicPr>
        <p:blipFill>
          <a:blip r:embed="rId5"/>
          <a:srcRect/>
          <a:stretch>
            <a:fillRect/>
          </a:stretch>
        </p:blipFill>
        <p:spPr bwMode="auto">
          <a:xfrm>
            <a:off x="4499992" y="3717032"/>
            <a:ext cx="4464496" cy="1728192"/>
          </a:xfrm>
          <a:prstGeom prst="rect">
            <a:avLst/>
          </a:prstGeom>
          <a:noFill/>
        </p:spPr>
      </p:pic>
    </p:spTree>
    <p:extLst>
      <p:ext uri="{BB962C8B-B14F-4D97-AF65-F5344CB8AC3E}">
        <p14:creationId xmlns:p14="http://schemas.microsoft.com/office/powerpoint/2010/main" val="870799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453327" y="0"/>
            <a:ext cx="8062025" cy="1208868"/>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pt-BR" sz="3600" b="0" i="0" u="none" strike="noStrike" cap="none">
                <a:solidFill>
                  <a:schemeClr val="lt1"/>
                </a:solidFill>
                <a:latin typeface="Quattrocento Sans"/>
                <a:ea typeface="Quattrocento Sans"/>
                <a:cs typeface="Quattrocento Sans"/>
                <a:sym typeface="Quattrocento Sans"/>
              </a:rPr>
              <a:t>Para refletir</a:t>
            </a:r>
          </a:p>
        </p:txBody>
      </p:sp>
      <p:sp>
        <p:nvSpPr>
          <p:cNvPr id="202" name="Shape 202"/>
          <p:cNvSpPr txBox="1">
            <a:spLocks noGrp="1"/>
          </p:cNvSpPr>
          <p:nvPr>
            <p:ph type="body" idx="4294967295"/>
          </p:nvPr>
        </p:nvSpPr>
        <p:spPr>
          <a:xfrm>
            <a:off x="628652" y="1825625"/>
            <a:ext cx="7687763" cy="4351338"/>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7F7F7F"/>
              </a:buClr>
              <a:buSzPct val="25000"/>
              <a:buFont typeface="Arial"/>
              <a:buNone/>
            </a:pPr>
            <a:r>
              <a:rPr lang="pt-BR" sz="1600" b="0" i="0" u="none" strike="noStrike" cap="none">
                <a:solidFill>
                  <a:srgbClr val="7F7F7F"/>
                </a:solidFill>
                <a:latin typeface="Quattrocento Sans"/>
                <a:ea typeface="Quattrocento Sans"/>
                <a:cs typeface="Quattrocento Sans"/>
                <a:sym typeface="Quattrocento Sans"/>
              </a:rPr>
              <a:t>Colocar postais do PNSR</a:t>
            </a:r>
          </a:p>
        </p:txBody>
      </p:sp>
      <p:pic>
        <p:nvPicPr>
          <p:cNvPr id="203" name="Shape 203"/>
          <p:cNvPicPr preferRelativeResize="0"/>
          <p:nvPr/>
        </p:nvPicPr>
        <p:blipFill rotWithShape="1">
          <a:blip r:embed="rId3" cstate="screen">
            <a:alphaModFix/>
          </a:blip>
          <a:srcRect/>
          <a:stretch/>
        </p:blipFill>
        <p:spPr>
          <a:xfrm>
            <a:off x="0" y="620688"/>
            <a:ext cx="9144000" cy="5400600"/>
          </a:xfrm>
          <a:prstGeom prst="rect">
            <a:avLst/>
          </a:prstGeom>
          <a:noFill/>
          <a:ln>
            <a:noFill/>
          </a:ln>
        </p:spPr>
      </p:pic>
      <p:pic>
        <p:nvPicPr>
          <p:cNvPr id="5" name="Imagem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 y="6021288"/>
            <a:ext cx="9144032" cy="836712"/>
          </a:xfrm>
          <a:prstGeom prst="rect">
            <a:avLst/>
          </a:prstGeom>
        </p:spPr>
      </p:pic>
    </p:spTree>
    <p:extLst>
      <p:ext uri="{BB962C8B-B14F-4D97-AF65-F5344CB8AC3E}">
        <p14:creationId xmlns:p14="http://schemas.microsoft.com/office/powerpoint/2010/main" val="3299236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3" name="Picture 1" descr="D:\Meus documentos\FUNASA\Fotos Sistemas Digitalizações Antigas Saneamento\IMG_4896 1.jpg"/>
          <p:cNvPicPr>
            <a:picLocks noChangeAspect="1" noChangeArrowheads="1"/>
          </p:cNvPicPr>
          <p:nvPr/>
        </p:nvPicPr>
        <p:blipFill>
          <a:blip r:embed="rId3"/>
          <a:srcRect/>
          <a:stretch>
            <a:fillRect/>
          </a:stretch>
        </p:blipFill>
        <p:spPr bwMode="auto">
          <a:xfrm>
            <a:off x="1835696" y="1124745"/>
            <a:ext cx="5785850" cy="4923872"/>
          </a:xfrm>
          <a:prstGeom prst="rect">
            <a:avLst/>
          </a:prstGeom>
          <a:noFill/>
        </p:spPr>
      </p:pic>
      <p:sp>
        <p:nvSpPr>
          <p:cNvPr id="3" name="Retângulo 2"/>
          <p:cNvSpPr/>
          <p:nvPr/>
        </p:nvSpPr>
        <p:spPr>
          <a:xfrm>
            <a:off x="2286000" y="1322728"/>
            <a:ext cx="4572000" cy="707886"/>
          </a:xfrm>
          <a:prstGeom prst="rect">
            <a:avLst/>
          </a:prstGeom>
        </p:spPr>
        <p:txBody>
          <a:bodyPr>
            <a:spAutoFit/>
          </a:bodyPr>
          <a:lstStyle/>
          <a:p>
            <a:pPr algn="ctr">
              <a:defRPr/>
            </a:pPr>
            <a:r>
              <a:rPr lang="pt-BR" sz="4000" b="1" dirty="0" smtClean="0">
                <a:solidFill>
                  <a:srgbClr val="50CADA"/>
                </a:solidFill>
                <a:latin typeface="+mj-lt"/>
              </a:rPr>
              <a:t>Obrigado!</a:t>
            </a:r>
            <a:endParaRPr lang="pt-BR" sz="4000" b="1" dirty="0">
              <a:solidFill>
                <a:srgbClr val="50CADA"/>
              </a:solidFill>
              <a:latin typeface="+mj-lt"/>
            </a:endParaRPr>
          </a:p>
        </p:txBody>
      </p:sp>
      <p:sp>
        <p:nvSpPr>
          <p:cNvPr id="5" name="Retângulo 4"/>
          <p:cNvSpPr/>
          <p:nvPr/>
        </p:nvSpPr>
        <p:spPr>
          <a:xfrm>
            <a:off x="1691680" y="2384502"/>
            <a:ext cx="6000792" cy="3462486"/>
          </a:xfrm>
          <a:prstGeom prst="rect">
            <a:avLst/>
          </a:prstGeom>
        </p:spPr>
        <p:txBody>
          <a:bodyPr wrap="square">
            <a:spAutoFit/>
          </a:bodyPr>
          <a:lstStyle/>
          <a:p>
            <a:pPr algn="ctr">
              <a:spcBef>
                <a:spcPts val="600"/>
              </a:spcBef>
              <a:defRPr/>
            </a:pPr>
            <a:r>
              <a:rPr lang="pt-BR" sz="2400" b="1" dirty="0" smtClean="0">
                <a:solidFill>
                  <a:srgbClr val="50CADA"/>
                </a:solidFill>
                <a:latin typeface="+mj-lt"/>
                <a:cs typeface="Arial" charset="0"/>
              </a:rPr>
              <a:t>Ministério da Saúde</a:t>
            </a:r>
          </a:p>
          <a:p>
            <a:pPr algn="ctr">
              <a:spcBef>
                <a:spcPts val="0"/>
              </a:spcBef>
              <a:defRPr/>
            </a:pPr>
            <a:r>
              <a:rPr lang="pt-BR" sz="2400" b="1" dirty="0" smtClean="0">
                <a:solidFill>
                  <a:srgbClr val="50CADA"/>
                </a:solidFill>
                <a:latin typeface="+mj-lt"/>
                <a:cs typeface="Arial" charset="0"/>
              </a:rPr>
              <a:t>Fundação Nacional de Saúde</a:t>
            </a:r>
          </a:p>
          <a:p>
            <a:pPr algn="ctr" eaLnBrk="0" hangingPunct="0">
              <a:spcBef>
                <a:spcPct val="50000"/>
              </a:spcBef>
              <a:defRPr/>
            </a:pPr>
            <a:r>
              <a:rPr lang="pt-BR" sz="2400" b="1" dirty="0" smtClean="0">
                <a:solidFill>
                  <a:srgbClr val="50CADA"/>
                </a:solidFill>
                <a:latin typeface="+mj-lt"/>
                <a:cs typeface="Arial" charset="0"/>
              </a:rPr>
              <a:t>(61) 3314-6415 / 6623 / 6475</a:t>
            </a:r>
          </a:p>
          <a:p>
            <a:pPr algn="ctr" eaLnBrk="0" hangingPunct="0">
              <a:spcBef>
                <a:spcPct val="50000"/>
              </a:spcBef>
              <a:defRPr/>
            </a:pPr>
            <a:r>
              <a:rPr lang="pt-BR" sz="2400" b="1" dirty="0" smtClean="0">
                <a:solidFill>
                  <a:srgbClr val="50CADA"/>
                </a:solidFill>
                <a:latin typeface="+mj-lt"/>
                <a:cs typeface="Arial" charset="0"/>
              </a:rPr>
              <a:t>saneamentorural@funasa.gov.br</a:t>
            </a:r>
          </a:p>
          <a:p>
            <a:pPr algn="ctr" eaLnBrk="0" hangingPunct="0">
              <a:spcBef>
                <a:spcPct val="50000"/>
              </a:spcBef>
              <a:defRPr/>
            </a:pPr>
            <a:r>
              <a:rPr lang="pt-BR" sz="2400" b="1" dirty="0" smtClean="0">
                <a:solidFill>
                  <a:srgbClr val="50CADA"/>
                </a:solidFill>
                <a:latin typeface="+mj-lt"/>
                <a:cs typeface="Arial" charset="0"/>
              </a:rPr>
              <a:t>www.funasa.gov.br</a:t>
            </a:r>
          </a:p>
          <a:p>
            <a:pPr algn="ctr" eaLnBrk="0" hangingPunct="0">
              <a:spcBef>
                <a:spcPct val="50000"/>
              </a:spcBef>
              <a:defRPr/>
            </a:pPr>
            <a:r>
              <a:rPr lang="pt-BR" sz="2400" b="1" dirty="0" smtClean="0">
                <a:solidFill>
                  <a:srgbClr val="50CADA"/>
                </a:solidFill>
                <a:latin typeface="+mj-lt"/>
                <a:cs typeface="Arial" charset="0"/>
              </a:rPr>
              <a:t>www.pnsr.desa.ufmg.br</a:t>
            </a:r>
          </a:p>
          <a:p>
            <a:pPr algn="ctr" eaLnBrk="0" hangingPunct="0">
              <a:spcBef>
                <a:spcPct val="50000"/>
              </a:spcBef>
              <a:defRPr/>
            </a:pPr>
            <a:endParaRPr lang="pt-BR" b="1" dirty="0">
              <a:solidFill>
                <a:srgbClr val="0D2F8F"/>
              </a:solidFill>
              <a:latin typeface="+mj-lt"/>
              <a:cs typeface="Arial" charset="0"/>
            </a:endParaRPr>
          </a:p>
        </p:txBody>
      </p:sp>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000768"/>
            <a:ext cx="9144000" cy="857232"/>
          </a:xfrm>
          <a:prstGeom prst="rect">
            <a:avLst/>
          </a:prstGeom>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pic>
        <p:nvPicPr>
          <p:cNvPr id="11" name="Imagem 10"/>
          <p:cNvPicPr>
            <a:picLocks noChangeAspect="1"/>
          </p:cNvPicPr>
          <p:nvPr/>
        </p:nvPicPr>
        <p:blipFill>
          <a:blip r:embed="rId6"/>
          <a:stretch>
            <a:fillRect/>
          </a:stretch>
        </p:blipFill>
        <p:spPr>
          <a:xfrm>
            <a:off x="357158" y="183181"/>
            <a:ext cx="3497376" cy="911638"/>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pic>
        <p:nvPicPr>
          <p:cNvPr id="6146" name="Picture 2" descr="D:\Meus documentos\FUNASA\Fotos Sistemas Digitalizações Antigas Saneamento\Logomarca Sesp 1.jpg"/>
          <p:cNvPicPr>
            <a:picLocks noChangeAspect="1" noChangeArrowheads="1"/>
          </p:cNvPicPr>
          <p:nvPr/>
        </p:nvPicPr>
        <p:blipFill>
          <a:blip r:embed="rId3"/>
          <a:srcRect/>
          <a:stretch>
            <a:fillRect/>
          </a:stretch>
        </p:blipFill>
        <p:spPr bwMode="auto">
          <a:xfrm>
            <a:off x="0" y="1268761"/>
            <a:ext cx="9144000" cy="4742726"/>
          </a:xfrm>
          <a:prstGeom prst="rect">
            <a:avLst/>
          </a:prstGeom>
          <a:noFill/>
        </p:spPr>
      </p:pic>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42910" y="1285860"/>
            <a:ext cx="7929618" cy="4154984"/>
          </a:xfrm>
          <a:prstGeom prst="rect">
            <a:avLst/>
          </a:prstGeom>
          <a:noFill/>
          <a:scene3d>
            <a:camera prst="orthographicFront"/>
            <a:lightRig rig="threePt" dir="t"/>
          </a:scene3d>
          <a:sp3d>
            <a:bevelT prst="relaxedInset"/>
          </a:sp3d>
        </p:spPr>
        <p:txBody>
          <a:bodyPr wrap="square" rtlCol="0">
            <a:spAutoFit/>
          </a:bodyPr>
          <a:lstStyle/>
          <a:p>
            <a:pPr algn="just">
              <a:buClr>
                <a:srgbClr val="C00000"/>
              </a:buClr>
            </a:pPr>
            <a:r>
              <a:rPr lang="pt-BR" sz="2400" b="1" dirty="0" smtClean="0">
                <a:solidFill>
                  <a:srgbClr val="0E407C"/>
                </a:solidFill>
                <a:latin typeface="+mj-lt"/>
              </a:rPr>
              <a:t>Iniciou com </a:t>
            </a:r>
            <a:r>
              <a:rPr lang="pt-BR" sz="2400" b="1" dirty="0">
                <a:solidFill>
                  <a:srgbClr val="0E407C"/>
                </a:solidFill>
                <a:latin typeface="+mj-lt"/>
              </a:rPr>
              <a:t>Artur </a:t>
            </a:r>
            <a:r>
              <a:rPr lang="pt-BR" sz="2400" b="1" dirty="0" smtClean="0">
                <a:solidFill>
                  <a:srgbClr val="0E407C"/>
                </a:solidFill>
                <a:latin typeface="+mj-lt"/>
              </a:rPr>
              <a:t>de Souza Costa / </a:t>
            </a:r>
            <a:r>
              <a:rPr lang="pt-BR" sz="2400" b="1" dirty="0">
                <a:solidFill>
                  <a:srgbClr val="0E407C"/>
                </a:solidFill>
                <a:latin typeface="+mj-lt"/>
              </a:rPr>
              <a:t>Ministro da </a:t>
            </a:r>
            <a:r>
              <a:rPr lang="pt-BR" sz="2400" b="1" dirty="0" smtClean="0">
                <a:solidFill>
                  <a:srgbClr val="0E407C"/>
                </a:solidFill>
                <a:latin typeface="+mj-lt"/>
              </a:rPr>
              <a:t>Fazenda, </a:t>
            </a:r>
            <a:r>
              <a:rPr lang="pt-BR" sz="2400" b="1" dirty="0">
                <a:solidFill>
                  <a:srgbClr val="0E407C"/>
                </a:solidFill>
                <a:latin typeface="+mj-lt"/>
              </a:rPr>
              <a:t>e </a:t>
            </a:r>
            <a:r>
              <a:rPr lang="pt-BR" sz="2400" b="1" dirty="0" err="1" smtClean="0">
                <a:solidFill>
                  <a:srgbClr val="0E407C"/>
                </a:solidFill>
                <a:latin typeface="+mj-lt"/>
              </a:rPr>
              <a:t>Sumner</a:t>
            </a:r>
            <a:r>
              <a:rPr lang="pt-BR" sz="2400" b="1" dirty="0">
                <a:solidFill>
                  <a:srgbClr val="0E407C"/>
                </a:solidFill>
                <a:latin typeface="+mj-lt"/>
              </a:rPr>
              <a:t> </a:t>
            </a:r>
            <a:r>
              <a:rPr lang="pt-BR" sz="2400" b="1" dirty="0" smtClean="0">
                <a:solidFill>
                  <a:srgbClr val="0E407C"/>
                </a:solidFill>
                <a:latin typeface="+mj-lt"/>
              </a:rPr>
              <a:t>Welles / </a:t>
            </a:r>
            <a:r>
              <a:rPr lang="pt-BR" sz="2400" b="1" dirty="0">
                <a:solidFill>
                  <a:srgbClr val="0E407C"/>
                </a:solidFill>
                <a:latin typeface="+mj-lt"/>
              </a:rPr>
              <a:t>Subsecretário de Estado dos </a:t>
            </a:r>
            <a:r>
              <a:rPr lang="pt-BR" sz="2400" b="1" dirty="0" smtClean="0">
                <a:solidFill>
                  <a:srgbClr val="0E407C"/>
                </a:solidFill>
                <a:latin typeface="+mj-lt"/>
              </a:rPr>
              <a:t>EUA, e o </a:t>
            </a:r>
            <a:r>
              <a:rPr lang="pt-BR" sz="2400" b="1" dirty="0">
                <a:solidFill>
                  <a:srgbClr val="0E407C"/>
                </a:solidFill>
                <a:latin typeface="+mj-lt"/>
              </a:rPr>
              <a:t>Presidente Getúlio Vargas , pelo </a:t>
            </a:r>
            <a:r>
              <a:rPr lang="pt-BR" sz="2400" b="1" dirty="0" smtClean="0">
                <a:solidFill>
                  <a:srgbClr val="0E407C"/>
                </a:solidFill>
                <a:latin typeface="+mj-lt"/>
              </a:rPr>
              <a:t>Decreto Lei nº 4275, </a:t>
            </a:r>
            <a:r>
              <a:rPr lang="pt-BR" sz="2400" b="1" dirty="0">
                <a:solidFill>
                  <a:srgbClr val="0E407C"/>
                </a:solidFill>
                <a:latin typeface="+mj-lt"/>
              </a:rPr>
              <a:t>de 17 de </a:t>
            </a:r>
            <a:r>
              <a:rPr lang="pt-BR" sz="2400" b="1" dirty="0" smtClean="0">
                <a:solidFill>
                  <a:srgbClr val="0E407C"/>
                </a:solidFill>
                <a:latin typeface="+mj-lt"/>
              </a:rPr>
              <a:t>abril </a:t>
            </a:r>
            <a:r>
              <a:rPr lang="pt-BR" sz="2400" b="1" dirty="0">
                <a:solidFill>
                  <a:srgbClr val="0E407C"/>
                </a:solidFill>
                <a:latin typeface="+mj-lt"/>
              </a:rPr>
              <a:t>de </a:t>
            </a:r>
            <a:r>
              <a:rPr lang="pt-BR" sz="2400" b="1" dirty="0" smtClean="0">
                <a:solidFill>
                  <a:srgbClr val="0E407C"/>
                </a:solidFill>
                <a:latin typeface="+mj-lt"/>
              </a:rPr>
              <a:t>1942, autorizando </a:t>
            </a:r>
            <a:r>
              <a:rPr lang="pt-BR" sz="2400" b="1" dirty="0">
                <a:solidFill>
                  <a:srgbClr val="0E407C"/>
                </a:solidFill>
                <a:latin typeface="+mj-lt"/>
              </a:rPr>
              <a:t>o </a:t>
            </a:r>
            <a:r>
              <a:rPr lang="pt-BR" sz="2400" b="1" dirty="0" smtClean="0">
                <a:solidFill>
                  <a:srgbClr val="0E407C"/>
                </a:solidFill>
                <a:latin typeface="+mj-lt"/>
              </a:rPr>
              <a:t>Ministro da Educação </a:t>
            </a:r>
            <a:r>
              <a:rPr lang="pt-BR" sz="2400" b="1" dirty="0">
                <a:solidFill>
                  <a:srgbClr val="0E407C"/>
                </a:solidFill>
                <a:latin typeface="+mj-lt"/>
              </a:rPr>
              <a:t>e </a:t>
            </a:r>
            <a:r>
              <a:rPr lang="pt-BR" sz="2400" b="1" dirty="0" smtClean="0">
                <a:solidFill>
                  <a:srgbClr val="0E407C"/>
                </a:solidFill>
                <a:latin typeface="+mj-lt"/>
              </a:rPr>
              <a:t>Saúde / Gustavo Capanema a realizar entendimentos </a:t>
            </a:r>
            <a:r>
              <a:rPr lang="pt-BR" sz="2400" b="1" dirty="0">
                <a:solidFill>
                  <a:srgbClr val="0E407C"/>
                </a:solidFill>
                <a:latin typeface="+mj-lt"/>
              </a:rPr>
              <a:t>com General George </a:t>
            </a:r>
            <a:r>
              <a:rPr lang="pt-BR" sz="2400" b="1" dirty="0" smtClean="0">
                <a:solidFill>
                  <a:srgbClr val="0E407C"/>
                </a:solidFill>
                <a:latin typeface="+mj-lt"/>
              </a:rPr>
              <a:t>C. </a:t>
            </a:r>
            <a:r>
              <a:rPr lang="pt-BR" sz="2400" b="1" dirty="0" err="1" smtClean="0">
                <a:solidFill>
                  <a:srgbClr val="0E407C"/>
                </a:solidFill>
                <a:latin typeface="+mj-lt"/>
              </a:rPr>
              <a:t>Dunham</a:t>
            </a:r>
            <a:r>
              <a:rPr lang="pt-BR" sz="2400" b="1" dirty="0" smtClean="0">
                <a:solidFill>
                  <a:srgbClr val="0E407C"/>
                </a:solidFill>
                <a:latin typeface="+mj-lt"/>
              </a:rPr>
              <a:t> / </a:t>
            </a:r>
            <a:r>
              <a:rPr lang="pt-BR" sz="2400" b="1" dirty="0">
                <a:solidFill>
                  <a:srgbClr val="0E407C"/>
                </a:solidFill>
                <a:latin typeface="+mj-lt"/>
              </a:rPr>
              <a:t>Instituto de A</a:t>
            </a:r>
            <a:r>
              <a:rPr lang="pt-BR" sz="2400" b="1" dirty="0" smtClean="0">
                <a:solidFill>
                  <a:srgbClr val="0E407C"/>
                </a:solidFill>
                <a:latin typeface="+mj-lt"/>
              </a:rPr>
              <a:t>ssuntos </a:t>
            </a:r>
            <a:r>
              <a:rPr lang="pt-BR" sz="2400" b="1" dirty="0">
                <a:solidFill>
                  <a:srgbClr val="0E407C"/>
                </a:solidFill>
                <a:latin typeface="+mj-lt"/>
              </a:rPr>
              <a:t>Interamericanos </a:t>
            </a:r>
            <a:r>
              <a:rPr lang="pt-BR" sz="2400" b="1" dirty="0" smtClean="0">
                <a:solidFill>
                  <a:srgbClr val="0E407C"/>
                </a:solidFill>
                <a:latin typeface="+mj-lt"/>
              </a:rPr>
              <a:t>dos EUA. </a:t>
            </a:r>
          </a:p>
          <a:p>
            <a:pPr algn="just">
              <a:buClr>
                <a:srgbClr val="C00000"/>
              </a:buClr>
            </a:pPr>
            <a:r>
              <a:rPr lang="pt-BR" sz="2400" b="1" dirty="0" smtClean="0">
                <a:solidFill>
                  <a:srgbClr val="0E407C"/>
                </a:solidFill>
                <a:latin typeface="+mj-lt"/>
              </a:rPr>
              <a:t>Em </a:t>
            </a:r>
            <a:r>
              <a:rPr lang="pt-BR" sz="2400" b="1" dirty="0">
                <a:solidFill>
                  <a:srgbClr val="0E407C"/>
                </a:solidFill>
                <a:latin typeface="+mj-lt"/>
              </a:rPr>
              <a:t>17 de julho de </a:t>
            </a:r>
            <a:r>
              <a:rPr lang="pt-BR" sz="2400" b="1" dirty="0" smtClean="0">
                <a:solidFill>
                  <a:srgbClr val="0E407C"/>
                </a:solidFill>
                <a:latin typeface="+mj-lt"/>
              </a:rPr>
              <a:t>1942 foi criado o Serviço </a:t>
            </a:r>
            <a:r>
              <a:rPr lang="pt-BR" sz="2400" b="1" dirty="0">
                <a:solidFill>
                  <a:srgbClr val="0E407C"/>
                </a:solidFill>
                <a:latin typeface="+mj-lt"/>
              </a:rPr>
              <a:t>Especial de </a:t>
            </a:r>
            <a:r>
              <a:rPr lang="pt-BR" sz="2400" b="1" dirty="0" smtClean="0">
                <a:solidFill>
                  <a:srgbClr val="0E407C"/>
                </a:solidFill>
                <a:latin typeface="+mj-lt"/>
              </a:rPr>
              <a:t>Saúde </a:t>
            </a:r>
            <a:r>
              <a:rPr lang="pt-BR" sz="2400" b="1" dirty="0">
                <a:solidFill>
                  <a:srgbClr val="0E407C"/>
                </a:solidFill>
                <a:latin typeface="+mj-lt"/>
              </a:rPr>
              <a:t>Pública (</a:t>
            </a:r>
            <a:r>
              <a:rPr lang="pt-BR" sz="2400" b="1" dirty="0" smtClean="0">
                <a:solidFill>
                  <a:srgbClr val="0E407C"/>
                </a:solidFill>
                <a:latin typeface="+mj-lt"/>
              </a:rPr>
              <a:t>SESP), </a:t>
            </a:r>
            <a:r>
              <a:rPr lang="pt-BR" sz="2400" b="1" dirty="0">
                <a:solidFill>
                  <a:srgbClr val="0E407C"/>
                </a:solidFill>
                <a:latin typeface="+mj-lt"/>
              </a:rPr>
              <a:t>como órgão </a:t>
            </a:r>
            <a:r>
              <a:rPr lang="pt-BR" sz="2400" b="1" dirty="0" smtClean="0">
                <a:solidFill>
                  <a:srgbClr val="0E407C"/>
                </a:solidFill>
                <a:latin typeface="+mj-lt"/>
              </a:rPr>
              <a:t>autônomo </a:t>
            </a:r>
            <a:r>
              <a:rPr lang="pt-BR" sz="2400" b="1" dirty="0">
                <a:solidFill>
                  <a:srgbClr val="0E407C"/>
                </a:solidFill>
                <a:latin typeface="+mj-lt"/>
              </a:rPr>
              <a:t>do </a:t>
            </a:r>
            <a:r>
              <a:rPr lang="pt-BR" sz="2400" b="1" dirty="0" smtClean="0">
                <a:solidFill>
                  <a:srgbClr val="0E407C"/>
                </a:solidFill>
                <a:latin typeface="+mj-lt"/>
              </a:rPr>
              <a:t>Ministério </a:t>
            </a:r>
            <a:r>
              <a:rPr lang="pt-BR" sz="2400" b="1" dirty="0">
                <a:solidFill>
                  <a:srgbClr val="0E407C"/>
                </a:solidFill>
                <a:latin typeface="+mj-lt"/>
              </a:rPr>
              <a:t>da Educação e </a:t>
            </a:r>
            <a:r>
              <a:rPr lang="pt-BR" sz="2400" b="1" dirty="0" smtClean="0">
                <a:solidFill>
                  <a:srgbClr val="0E407C"/>
                </a:solidFill>
                <a:latin typeface="+mj-lt"/>
              </a:rPr>
              <a:t>Saúde.</a:t>
            </a:r>
          </a:p>
          <a:p>
            <a:pPr algn="just">
              <a:buClr>
                <a:srgbClr val="C00000"/>
              </a:buClr>
            </a:pPr>
            <a:r>
              <a:rPr lang="pt-BR" sz="2400" b="1" dirty="0" smtClean="0">
                <a:solidFill>
                  <a:srgbClr val="0E407C"/>
                </a:solidFill>
              </a:rPr>
              <a:t> </a:t>
            </a:r>
            <a:endParaRPr lang="pt-BR" sz="2400" b="1" dirty="0">
              <a:solidFill>
                <a:srgbClr val="0E407C"/>
              </a:solidFill>
            </a:endParaRPr>
          </a:p>
        </p:txBody>
      </p:sp>
      <p:pic>
        <p:nvPicPr>
          <p:cNvPr id="9" name="Imagem 8"/>
          <p:cNvPicPr>
            <a:picLocks noChangeAspect="1"/>
          </p:cNvPicPr>
          <p:nvPr/>
        </p:nvPicPr>
        <p:blipFill>
          <a:blip r:embed="rId6"/>
          <a:stretch>
            <a:fillRect/>
          </a:stretch>
        </p:blipFill>
        <p:spPr>
          <a:xfrm>
            <a:off x="357158" y="183181"/>
            <a:ext cx="3497376" cy="911638"/>
          </a:xfrm>
          <a:prstGeom prst="rect">
            <a:avLst/>
          </a:prstGeom>
        </p:spPr>
      </p:pic>
    </p:spTree>
    <p:extLst>
      <p:ext uri="{BB962C8B-B14F-4D97-AF65-F5344CB8AC3E}">
        <p14:creationId xmlns:p14="http://schemas.microsoft.com/office/powerpoint/2010/main" val="231769145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pic>
        <p:nvPicPr>
          <p:cNvPr id="7170" name="Picture 2" descr="D:\Meus documentos\FUNASA\Fotos Sistemas Digitalizações Antigas Saneamento\Logomarca Sesp 1.jpg"/>
          <p:cNvPicPr>
            <a:picLocks noChangeAspect="1" noChangeArrowheads="1"/>
          </p:cNvPicPr>
          <p:nvPr/>
        </p:nvPicPr>
        <p:blipFill>
          <a:blip r:embed="rId3"/>
          <a:srcRect/>
          <a:stretch>
            <a:fillRect/>
          </a:stretch>
        </p:blipFill>
        <p:spPr bwMode="auto">
          <a:xfrm>
            <a:off x="0" y="1268760"/>
            <a:ext cx="9144000" cy="4680520"/>
          </a:xfrm>
          <a:prstGeom prst="rect">
            <a:avLst/>
          </a:prstGeom>
          <a:noFill/>
        </p:spPr>
      </p:pic>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467544" y="1340768"/>
            <a:ext cx="8136904" cy="4893647"/>
          </a:xfrm>
          <a:prstGeom prst="rect">
            <a:avLst/>
          </a:prstGeom>
          <a:noFill/>
          <a:scene3d>
            <a:camera prst="orthographicFront"/>
            <a:lightRig rig="threePt" dir="t"/>
          </a:scene3d>
          <a:sp3d>
            <a:bevelT prst="relaxedInset"/>
          </a:sp3d>
        </p:spPr>
        <p:txBody>
          <a:bodyPr wrap="square" rtlCol="0">
            <a:spAutoFit/>
          </a:bodyPr>
          <a:lstStyle/>
          <a:p>
            <a:pPr algn="just">
              <a:buClr>
                <a:srgbClr val="C00000"/>
              </a:buClr>
            </a:pPr>
            <a:r>
              <a:rPr lang="pt-BR" sz="2400" b="1" dirty="0" smtClean="0">
                <a:solidFill>
                  <a:srgbClr val="0E407C"/>
                </a:solidFill>
                <a:latin typeface="+mj-lt"/>
              </a:rPr>
              <a:t>Fases distintas da história do SESP / FSESP / FUNASA</a:t>
            </a:r>
            <a:endParaRPr lang="pt-BR" sz="2400" b="1" dirty="0">
              <a:solidFill>
                <a:srgbClr val="0E407C"/>
              </a:solidFill>
              <a:latin typeface="+mj-lt"/>
            </a:endParaRPr>
          </a:p>
          <a:p>
            <a:pPr marL="1431925" indent="-1431925" algn="just">
              <a:buClr>
                <a:srgbClr val="C00000"/>
              </a:buClr>
            </a:pPr>
            <a:r>
              <a:rPr lang="pt-BR" sz="2400" b="1" dirty="0" smtClean="0">
                <a:solidFill>
                  <a:srgbClr val="0E407C"/>
                </a:solidFill>
                <a:latin typeface="+mj-lt"/>
              </a:rPr>
              <a:t>1ª Fase:  1942 até 1949 – </a:t>
            </a:r>
            <a:r>
              <a:rPr lang="pt-BR" sz="2400" b="1" dirty="0">
                <a:solidFill>
                  <a:srgbClr val="0E407C"/>
                </a:solidFill>
                <a:latin typeface="+mj-lt"/>
              </a:rPr>
              <a:t>SESP – Amazônica </a:t>
            </a:r>
            <a:r>
              <a:rPr lang="pt-BR" sz="2400" b="1" dirty="0" smtClean="0">
                <a:solidFill>
                  <a:srgbClr val="0E407C"/>
                </a:solidFill>
                <a:latin typeface="+mj-lt"/>
              </a:rPr>
              <a:t>– Sanitarista George </a:t>
            </a:r>
            <a:r>
              <a:rPr lang="pt-BR" sz="2400" b="1" dirty="0">
                <a:solidFill>
                  <a:srgbClr val="0E407C"/>
                </a:solidFill>
                <a:latin typeface="+mj-lt"/>
              </a:rPr>
              <a:t>M. </a:t>
            </a:r>
            <a:r>
              <a:rPr lang="pt-BR" sz="2400" b="1" dirty="0" err="1" smtClean="0">
                <a:solidFill>
                  <a:srgbClr val="0E407C"/>
                </a:solidFill>
                <a:latin typeface="+mj-lt"/>
              </a:rPr>
              <a:t>Saunders</a:t>
            </a:r>
            <a:r>
              <a:rPr lang="pt-BR" sz="2400" b="1" dirty="0">
                <a:solidFill>
                  <a:srgbClr val="0E407C"/>
                </a:solidFill>
                <a:latin typeface="+mj-lt"/>
              </a:rPr>
              <a:t> </a:t>
            </a:r>
            <a:r>
              <a:rPr lang="pt-BR" sz="2400" b="1" dirty="0" smtClean="0">
                <a:solidFill>
                  <a:srgbClr val="0E407C"/>
                </a:solidFill>
                <a:latin typeface="+mj-lt"/>
              </a:rPr>
              <a:t>sendo Sérvulo Lima o primeiro brasileiro; </a:t>
            </a:r>
          </a:p>
          <a:p>
            <a:pPr marL="1431925" indent="-1431925" algn="just">
              <a:buClr>
                <a:srgbClr val="C00000"/>
              </a:buClr>
            </a:pPr>
            <a:r>
              <a:rPr lang="pt-BR" sz="2400" b="1" dirty="0" smtClean="0">
                <a:solidFill>
                  <a:srgbClr val="0E407C"/>
                </a:solidFill>
                <a:latin typeface="+mj-lt"/>
              </a:rPr>
              <a:t>2ª Fase:  1950 até </a:t>
            </a:r>
            <a:r>
              <a:rPr lang="pt-BR" sz="2400" b="1" dirty="0">
                <a:solidFill>
                  <a:srgbClr val="0E407C"/>
                </a:solidFill>
                <a:latin typeface="+mj-lt"/>
              </a:rPr>
              <a:t>1959 </a:t>
            </a:r>
            <a:r>
              <a:rPr lang="pt-BR" sz="2400" b="1" dirty="0" smtClean="0">
                <a:solidFill>
                  <a:srgbClr val="0E407C"/>
                </a:solidFill>
                <a:latin typeface="+mj-lt"/>
              </a:rPr>
              <a:t>– SESP - Nacional – expansão a quase todo </a:t>
            </a:r>
            <a:r>
              <a:rPr lang="pt-BR" sz="2400" b="1" dirty="0">
                <a:solidFill>
                  <a:srgbClr val="0E407C"/>
                </a:solidFill>
                <a:latin typeface="+mj-lt"/>
              </a:rPr>
              <a:t>o Brasil - Ernani </a:t>
            </a:r>
            <a:r>
              <a:rPr lang="pt-BR" sz="2400" b="1" dirty="0" smtClean="0">
                <a:solidFill>
                  <a:srgbClr val="0E407C"/>
                </a:solidFill>
                <a:latin typeface="+mj-lt"/>
              </a:rPr>
              <a:t>P F </a:t>
            </a:r>
            <a:r>
              <a:rPr lang="pt-BR" sz="2400" b="1" dirty="0">
                <a:solidFill>
                  <a:srgbClr val="0E407C"/>
                </a:solidFill>
                <a:latin typeface="+mj-lt"/>
              </a:rPr>
              <a:t>Braga;</a:t>
            </a:r>
          </a:p>
          <a:p>
            <a:pPr marL="1431925" indent="-1431925" algn="just">
              <a:buClr>
                <a:srgbClr val="C00000"/>
              </a:buClr>
            </a:pPr>
            <a:r>
              <a:rPr lang="pt-BR" sz="2400" b="1" dirty="0" smtClean="0">
                <a:solidFill>
                  <a:srgbClr val="0E407C"/>
                </a:solidFill>
                <a:latin typeface="+mj-lt"/>
              </a:rPr>
              <a:t>3ª Fase:  1960 até  1990 - FSESP - cessa o </a:t>
            </a:r>
            <a:r>
              <a:rPr lang="pt-BR" sz="2400" b="1" dirty="0">
                <a:solidFill>
                  <a:srgbClr val="0E407C"/>
                </a:solidFill>
                <a:latin typeface="+mj-lt"/>
              </a:rPr>
              <a:t>contrato com os </a:t>
            </a:r>
            <a:r>
              <a:rPr lang="pt-BR" sz="2400" b="1" dirty="0" smtClean="0">
                <a:solidFill>
                  <a:srgbClr val="0E407C"/>
                </a:solidFill>
                <a:latin typeface="+mj-lt"/>
              </a:rPr>
              <a:t>EUA </a:t>
            </a:r>
            <a:r>
              <a:rPr lang="pt-BR" sz="2400" b="1" dirty="0">
                <a:solidFill>
                  <a:srgbClr val="0E407C"/>
                </a:solidFill>
                <a:latin typeface="+mj-lt"/>
              </a:rPr>
              <a:t>e o Serviço </a:t>
            </a:r>
            <a:r>
              <a:rPr lang="pt-BR" sz="2400" b="1" dirty="0" smtClean="0">
                <a:solidFill>
                  <a:srgbClr val="0E407C"/>
                </a:solidFill>
                <a:latin typeface="+mj-lt"/>
              </a:rPr>
              <a:t>foi transformado </a:t>
            </a:r>
            <a:r>
              <a:rPr lang="pt-BR" sz="2400" b="1" dirty="0">
                <a:solidFill>
                  <a:srgbClr val="0E407C"/>
                </a:solidFill>
                <a:latin typeface="+mj-lt"/>
              </a:rPr>
              <a:t>em </a:t>
            </a:r>
            <a:r>
              <a:rPr lang="pt-BR" sz="2400" b="1" dirty="0" smtClean="0">
                <a:solidFill>
                  <a:srgbClr val="0E407C"/>
                </a:solidFill>
                <a:latin typeface="+mj-lt"/>
              </a:rPr>
              <a:t>Fundação </a:t>
            </a:r>
            <a:r>
              <a:rPr lang="pt-BR" sz="2400" b="1" dirty="0" err="1" smtClean="0">
                <a:solidFill>
                  <a:srgbClr val="0E407C"/>
                </a:solidFill>
                <a:latin typeface="+mj-lt"/>
              </a:rPr>
              <a:t>Sesp</a:t>
            </a:r>
            <a:r>
              <a:rPr lang="pt-BR" sz="2400" b="1" dirty="0">
                <a:solidFill>
                  <a:srgbClr val="0E407C"/>
                </a:solidFill>
                <a:latin typeface="+mj-lt"/>
              </a:rPr>
              <a:t> - Henrique Maia </a:t>
            </a:r>
            <a:r>
              <a:rPr lang="pt-BR" sz="2400" b="1" dirty="0" smtClean="0">
                <a:solidFill>
                  <a:srgbClr val="0E407C"/>
                </a:solidFill>
                <a:latin typeface="+mj-lt"/>
              </a:rPr>
              <a:t>Penido;</a:t>
            </a:r>
          </a:p>
          <a:p>
            <a:pPr marL="1431925" indent="-1431925" algn="just">
              <a:buClr>
                <a:srgbClr val="C00000"/>
              </a:buClr>
            </a:pPr>
            <a:r>
              <a:rPr lang="pt-BR" sz="2400" b="1" dirty="0" smtClean="0">
                <a:solidFill>
                  <a:srgbClr val="0E407C"/>
                </a:solidFill>
                <a:latin typeface="+mj-lt"/>
              </a:rPr>
              <a:t>4ª Fase:  Atual - 1990 - criação da Fundação Nacional de Saúde </a:t>
            </a:r>
            <a:r>
              <a:rPr lang="pt-BR" sz="2400" b="1" dirty="0" smtClean="0">
                <a:solidFill>
                  <a:srgbClr val="0E407C"/>
                </a:solidFill>
              </a:rPr>
              <a:t> </a:t>
            </a:r>
            <a:r>
              <a:rPr lang="pt-BR" sz="2000" b="1" dirty="0" smtClean="0">
                <a:solidFill>
                  <a:srgbClr val="0E407C"/>
                </a:solidFill>
                <a:hlinkClick r:id="rId6"/>
              </a:rPr>
              <a:t>http</a:t>
            </a:r>
            <a:r>
              <a:rPr lang="pt-BR" sz="2000" b="1" dirty="0">
                <a:solidFill>
                  <a:srgbClr val="0E407C"/>
                </a:solidFill>
                <a:hlinkClick r:id="rId6"/>
              </a:rPr>
              <a:t>://www.funasa.gov.br/site/museu-da-funasa/galeria-dos-presidentes-da-funasa</a:t>
            </a:r>
            <a:r>
              <a:rPr lang="pt-BR" sz="2000" b="1" dirty="0" smtClean="0">
                <a:solidFill>
                  <a:srgbClr val="0E407C"/>
                </a:solidFill>
                <a:hlinkClick r:id="rId6"/>
              </a:rPr>
              <a:t>/</a:t>
            </a:r>
            <a:endParaRPr lang="pt-BR" sz="2000" b="1" dirty="0" smtClean="0">
              <a:solidFill>
                <a:srgbClr val="0E407C"/>
              </a:solidFill>
            </a:endParaRPr>
          </a:p>
          <a:p>
            <a:pPr marL="1431925" indent="-1431925">
              <a:buClr>
                <a:srgbClr val="C00000"/>
              </a:buClr>
            </a:pPr>
            <a:endParaRPr lang="pt-BR" sz="2400" b="1" dirty="0">
              <a:solidFill>
                <a:srgbClr val="0E407C"/>
              </a:solidFill>
            </a:endParaRPr>
          </a:p>
        </p:txBody>
      </p:sp>
      <p:pic>
        <p:nvPicPr>
          <p:cNvPr id="9" name="Imagem 8"/>
          <p:cNvPicPr>
            <a:picLocks noChangeAspect="1"/>
          </p:cNvPicPr>
          <p:nvPr/>
        </p:nvPicPr>
        <p:blipFill>
          <a:blip r:embed="rId7"/>
          <a:stretch>
            <a:fillRect/>
          </a:stretch>
        </p:blipFill>
        <p:spPr>
          <a:xfrm>
            <a:off x="357158" y="183181"/>
            <a:ext cx="3497376" cy="911638"/>
          </a:xfrm>
          <a:prstGeom prst="rect">
            <a:avLst/>
          </a:prstGeom>
        </p:spPr>
      </p:pic>
    </p:spTree>
    <p:extLst>
      <p:ext uri="{BB962C8B-B14F-4D97-AF65-F5344CB8AC3E}">
        <p14:creationId xmlns:p14="http://schemas.microsoft.com/office/powerpoint/2010/main" val="314580086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467544" y="1033500"/>
            <a:ext cx="8280920" cy="4893647"/>
          </a:xfrm>
          <a:prstGeom prst="rect">
            <a:avLst/>
          </a:prstGeom>
          <a:noFill/>
          <a:scene3d>
            <a:camera prst="orthographicFront"/>
            <a:lightRig rig="threePt" dir="t"/>
          </a:scene3d>
          <a:sp3d>
            <a:bevelT prst="relaxedInset"/>
          </a:sp3d>
        </p:spPr>
        <p:txBody>
          <a:bodyPr wrap="square" rtlCol="0">
            <a:spAutoFit/>
          </a:bodyPr>
          <a:lstStyle/>
          <a:p>
            <a:pPr algn="just">
              <a:buClr>
                <a:srgbClr val="C00000"/>
              </a:buClr>
            </a:pPr>
            <a:endParaRPr lang="pt-BR" sz="2400" b="1" dirty="0" smtClean="0">
              <a:solidFill>
                <a:srgbClr val="0E407C"/>
              </a:solidFill>
            </a:endParaRPr>
          </a:p>
          <a:p>
            <a:pPr algn="just">
              <a:buClr>
                <a:srgbClr val="C00000"/>
              </a:buClr>
            </a:pPr>
            <a:endParaRPr lang="pt-BR" sz="2400" b="1" dirty="0" smtClean="0">
              <a:solidFill>
                <a:srgbClr val="0E407C"/>
              </a:solidFill>
            </a:endParaRPr>
          </a:p>
          <a:p>
            <a:pPr algn="just">
              <a:buClr>
                <a:srgbClr val="C00000"/>
              </a:buClr>
            </a:pPr>
            <a:endParaRPr lang="pt-BR" sz="2400" b="1" dirty="0" smtClean="0">
              <a:solidFill>
                <a:srgbClr val="0E407C"/>
              </a:solidFill>
            </a:endParaRPr>
          </a:p>
          <a:p>
            <a:pPr algn="just">
              <a:buClr>
                <a:srgbClr val="C00000"/>
              </a:buClr>
            </a:pPr>
            <a:endParaRPr lang="pt-BR" sz="2400" b="1" dirty="0">
              <a:solidFill>
                <a:srgbClr val="0E407C"/>
              </a:solidFill>
            </a:endParaRPr>
          </a:p>
          <a:p>
            <a:pPr algn="just">
              <a:buClr>
                <a:srgbClr val="C00000"/>
              </a:buClr>
            </a:pPr>
            <a:endParaRPr lang="pt-BR" sz="2400" b="1" dirty="0" smtClean="0">
              <a:solidFill>
                <a:srgbClr val="0E407C"/>
              </a:solidFill>
            </a:endParaRPr>
          </a:p>
          <a:p>
            <a:pPr algn="just">
              <a:buClr>
                <a:srgbClr val="C00000"/>
              </a:buClr>
            </a:pPr>
            <a:r>
              <a:rPr lang="pt-BR" sz="2400" b="1" dirty="0" smtClean="0">
                <a:solidFill>
                  <a:srgbClr val="0E407C"/>
                </a:solidFill>
                <a:latin typeface="+mj-lt"/>
              </a:rPr>
              <a:t>A FUNASA / MS :</a:t>
            </a:r>
          </a:p>
          <a:p>
            <a:pPr algn="just">
              <a:buClr>
                <a:srgbClr val="C00000"/>
              </a:buClr>
            </a:pPr>
            <a:r>
              <a:rPr lang="pt-BR" sz="2400" b="1" dirty="0" smtClean="0">
                <a:solidFill>
                  <a:srgbClr val="0E407C"/>
                </a:solidFill>
                <a:latin typeface="+mj-lt"/>
              </a:rPr>
              <a:t>Medida Provisória nº 151 de 15/03/1990 -  transferiu atribuições</a:t>
            </a:r>
            <a:r>
              <a:rPr lang="pt-BR" sz="2400" b="1" dirty="0">
                <a:solidFill>
                  <a:srgbClr val="0E407C"/>
                </a:solidFill>
                <a:latin typeface="+mj-lt"/>
              </a:rPr>
              <a:t>, o acervo e </a:t>
            </a:r>
            <a:r>
              <a:rPr lang="pt-BR" sz="2400" b="1" dirty="0" smtClean="0">
                <a:solidFill>
                  <a:srgbClr val="0E407C"/>
                </a:solidFill>
                <a:latin typeface="+mj-lt"/>
              </a:rPr>
              <a:t>os recursos </a:t>
            </a:r>
            <a:r>
              <a:rPr lang="pt-BR" sz="2400" b="1" dirty="0">
                <a:solidFill>
                  <a:srgbClr val="0E407C"/>
                </a:solidFill>
                <a:latin typeface="+mj-lt"/>
              </a:rPr>
              <a:t>orçamentários da </a:t>
            </a:r>
            <a:r>
              <a:rPr lang="pt-BR" sz="2400" b="1" dirty="0" err="1">
                <a:solidFill>
                  <a:srgbClr val="0E407C"/>
                </a:solidFill>
                <a:latin typeface="+mj-lt"/>
              </a:rPr>
              <a:t>Sucam</a:t>
            </a:r>
            <a:r>
              <a:rPr lang="pt-BR" sz="2400" b="1" dirty="0">
                <a:solidFill>
                  <a:srgbClr val="0E407C"/>
                </a:solidFill>
                <a:latin typeface="+mj-lt"/>
              </a:rPr>
              <a:t> e</a:t>
            </a:r>
            <a:r>
              <a:rPr lang="pt-BR" sz="2400" b="1" dirty="0" smtClean="0">
                <a:solidFill>
                  <a:srgbClr val="0E407C"/>
                </a:solidFill>
                <a:latin typeface="+mj-lt"/>
              </a:rPr>
              <a:t> da </a:t>
            </a:r>
            <a:r>
              <a:rPr lang="pt-BR" sz="2400" b="1" dirty="0" err="1" smtClean="0">
                <a:solidFill>
                  <a:srgbClr val="0E407C"/>
                </a:solidFill>
                <a:latin typeface="+mj-lt"/>
              </a:rPr>
              <a:t>Fsesp</a:t>
            </a:r>
            <a:r>
              <a:rPr lang="pt-BR" sz="2400" b="1" dirty="0">
                <a:solidFill>
                  <a:srgbClr val="0E407C"/>
                </a:solidFill>
                <a:latin typeface="+mj-lt"/>
              </a:rPr>
              <a:t>, que passou a denominar-se </a:t>
            </a:r>
            <a:r>
              <a:rPr lang="pt-BR" sz="2400" b="1" dirty="0" smtClean="0">
                <a:solidFill>
                  <a:srgbClr val="0E407C"/>
                </a:solidFill>
                <a:latin typeface="+mj-lt"/>
              </a:rPr>
              <a:t>Fundação Nacional </a:t>
            </a:r>
            <a:r>
              <a:rPr lang="pt-BR" sz="2400" b="1" dirty="0">
                <a:solidFill>
                  <a:srgbClr val="0E407C"/>
                </a:solidFill>
                <a:latin typeface="+mj-lt"/>
              </a:rPr>
              <a:t>de Saúde (</a:t>
            </a:r>
            <a:r>
              <a:rPr lang="pt-BR" sz="2400" b="1" dirty="0" smtClean="0">
                <a:solidFill>
                  <a:srgbClr val="0E407C"/>
                </a:solidFill>
                <a:latin typeface="+mj-lt"/>
              </a:rPr>
              <a:t>FNS</a:t>
            </a:r>
            <a:r>
              <a:rPr lang="pt-BR" sz="2400" b="1" dirty="0">
                <a:solidFill>
                  <a:srgbClr val="0E407C"/>
                </a:solidFill>
                <a:latin typeface="+mj-lt"/>
              </a:rPr>
              <a:t> </a:t>
            </a:r>
            <a:r>
              <a:rPr lang="pt-BR" sz="2400" b="1" dirty="0" smtClean="0">
                <a:solidFill>
                  <a:srgbClr val="0E407C"/>
                </a:solidFill>
                <a:latin typeface="+mj-lt"/>
              </a:rPr>
              <a:t>hoje </a:t>
            </a:r>
            <a:r>
              <a:rPr lang="pt-BR" sz="2400" b="1" dirty="0">
                <a:solidFill>
                  <a:srgbClr val="0E407C"/>
                </a:solidFill>
                <a:latin typeface="+mj-lt"/>
              </a:rPr>
              <a:t>FUNASA). </a:t>
            </a:r>
            <a:endParaRPr lang="pt-BR" sz="2400" b="1" dirty="0" smtClean="0">
              <a:solidFill>
                <a:srgbClr val="0E407C"/>
              </a:solidFill>
              <a:latin typeface="+mj-lt"/>
            </a:endParaRPr>
          </a:p>
          <a:p>
            <a:pPr algn="just">
              <a:buClr>
                <a:srgbClr val="C00000"/>
              </a:buClr>
            </a:pPr>
            <a:r>
              <a:rPr lang="pt-BR" sz="2400" b="1" dirty="0" smtClean="0">
                <a:solidFill>
                  <a:srgbClr val="0E407C"/>
                </a:solidFill>
                <a:latin typeface="+mj-lt"/>
              </a:rPr>
              <a:t>Lei nº 8.020 de 14/04/1990 autorizou </a:t>
            </a:r>
            <a:r>
              <a:rPr lang="pt-BR" sz="2400" b="1" dirty="0">
                <a:solidFill>
                  <a:srgbClr val="0E407C"/>
                </a:solidFill>
                <a:latin typeface="+mj-lt"/>
              </a:rPr>
              <a:t>o Poder Executivo a </a:t>
            </a:r>
            <a:r>
              <a:rPr lang="pt-BR" sz="2400" b="1" dirty="0" smtClean="0">
                <a:solidFill>
                  <a:srgbClr val="0E407C"/>
                </a:solidFill>
                <a:latin typeface="+mj-lt"/>
              </a:rPr>
              <a:t>instituir a </a:t>
            </a:r>
            <a:r>
              <a:rPr lang="pt-BR" sz="2400" b="1" dirty="0">
                <a:solidFill>
                  <a:srgbClr val="0E407C"/>
                </a:solidFill>
                <a:latin typeface="+mj-lt"/>
              </a:rPr>
              <a:t>Fundação Nacional de </a:t>
            </a:r>
            <a:r>
              <a:rPr lang="pt-BR" sz="2400" b="1" dirty="0" smtClean="0">
                <a:solidFill>
                  <a:srgbClr val="0E407C"/>
                </a:solidFill>
                <a:latin typeface="+mj-lt"/>
              </a:rPr>
              <a:t>Saúde, mediante </a:t>
            </a:r>
            <a:r>
              <a:rPr lang="pt-BR" sz="2400" b="1" dirty="0">
                <a:solidFill>
                  <a:srgbClr val="0E407C"/>
                </a:solidFill>
                <a:latin typeface="+mj-lt"/>
              </a:rPr>
              <a:t>incorporação da </a:t>
            </a:r>
            <a:r>
              <a:rPr lang="pt-BR" sz="2400" b="1" dirty="0" err="1">
                <a:solidFill>
                  <a:srgbClr val="0E407C"/>
                </a:solidFill>
                <a:latin typeface="+mj-lt"/>
              </a:rPr>
              <a:t>Fsesp</a:t>
            </a:r>
            <a:r>
              <a:rPr lang="pt-BR" sz="2400" b="1" dirty="0">
                <a:solidFill>
                  <a:srgbClr val="0E407C"/>
                </a:solidFill>
                <a:latin typeface="+mj-lt"/>
              </a:rPr>
              <a:t> e </a:t>
            </a:r>
            <a:r>
              <a:rPr lang="pt-BR" sz="2400" b="1" dirty="0" err="1" smtClean="0">
                <a:solidFill>
                  <a:srgbClr val="0E407C"/>
                </a:solidFill>
                <a:latin typeface="+mj-lt"/>
              </a:rPr>
              <a:t>Sucam</a:t>
            </a:r>
            <a:r>
              <a:rPr lang="pt-BR" sz="2400" b="1" dirty="0" smtClean="0">
                <a:solidFill>
                  <a:srgbClr val="0E407C"/>
                </a:solidFill>
                <a:latin typeface="+mj-lt"/>
              </a:rPr>
              <a:t>.</a:t>
            </a:r>
            <a:endParaRPr lang="pt-BR" sz="2400" b="1" dirty="0">
              <a:solidFill>
                <a:srgbClr val="0E407C"/>
              </a:solidFill>
              <a:latin typeface="+mj-lt"/>
            </a:endParaRPr>
          </a:p>
        </p:txBody>
      </p:sp>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1268760"/>
            <a:ext cx="1451992" cy="1451992"/>
          </a:xfrm>
          <a:prstGeom prst="rect">
            <a:avLst/>
          </a:prstGeom>
        </p:spPr>
      </p:pic>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6" y="1268760"/>
            <a:ext cx="1512168" cy="1512168"/>
          </a:xfrm>
          <a:prstGeom prst="rect">
            <a:avLst/>
          </a:prstGeom>
        </p:spPr>
      </p:pic>
      <p:pic>
        <p:nvPicPr>
          <p:cNvPr id="16" name="Imagem 15"/>
          <p:cNvPicPr>
            <a:picLocks noChangeAspect="1"/>
          </p:cNvPicPr>
          <p:nvPr/>
        </p:nvPicPr>
        <p:blipFill>
          <a:blip r:embed="rId7"/>
          <a:stretch>
            <a:fillRect/>
          </a:stretch>
        </p:blipFill>
        <p:spPr>
          <a:xfrm>
            <a:off x="357158" y="183181"/>
            <a:ext cx="3497376" cy="911638"/>
          </a:xfrm>
          <a:prstGeom prst="rect">
            <a:avLst/>
          </a:prstGeom>
        </p:spPr>
      </p:pic>
      <p:pic>
        <p:nvPicPr>
          <p:cNvPr id="64514" name="Picture 2" descr="Resultado de imagem para logomarca sucam"/>
          <p:cNvPicPr>
            <a:picLocks noChangeAspect="1" noChangeArrowheads="1"/>
          </p:cNvPicPr>
          <p:nvPr/>
        </p:nvPicPr>
        <p:blipFill>
          <a:blip r:embed="rId8"/>
          <a:srcRect/>
          <a:stretch>
            <a:fillRect/>
          </a:stretch>
        </p:blipFill>
        <p:spPr bwMode="auto">
          <a:xfrm>
            <a:off x="1979712" y="1268760"/>
            <a:ext cx="1440160" cy="1440161"/>
          </a:xfrm>
          <a:prstGeom prst="rect">
            <a:avLst/>
          </a:prstGeom>
          <a:noFill/>
        </p:spPr>
      </p:pic>
      <p:pic>
        <p:nvPicPr>
          <p:cNvPr id="64516" name="Picture 4" descr="Resultado de imagem para logomarca funasa"/>
          <p:cNvPicPr>
            <a:picLocks noChangeAspect="1" noChangeArrowheads="1"/>
          </p:cNvPicPr>
          <p:nvPr/>
        </p:nvPicPr>
        <p:blipFill>
          <a:blip r:embed="rId9"/>
          <a:srcRect/>
          <a:stretch>
            <a:fillRect/>
          </a:stretch>
        </p:blipFill>
        <p:spPr bwMode="auto">
          <a:xfrm>
            <a:off x="6948264" y="1268760"/>
            <a:ext cx="1584176" cy="1584176"/>
          </a:xfrm>
          <a:prstGeom prst="rect">
            <a:avLst/>
          </a:prstGeom>
          <a:noFill/>
        </p:spPr>
      </p:pic>
      <p:pic>
        <p:nvPicPr>
          <p:cNvPr id="64518" name="Picture 6" descr="Resultado de imagem para logomarca sucam"/>
          <p:cNvPicPr>
            <a:picLocks noChangeAspect="1" noChangeArrowheads="1"/>
          </p:cNvPicPr>
          <p:nvPr/>
        </p:nvPicPr>
        <p:blipFill>
          <a:blip r:embed="rId10"/>
          <a:srcRect/>
          <a:stretch>
            <a:fillRect/>
          </a:stretch>
        </p:blipFill>
        <p:spPr bwMode="auto">
          <a:xfrm>
            <a:off x="0" y="1268760"/>
            <a:ext cx="1945664" cy="1449711"/>
          </a:xfrm>
          <a:prstGeom prst="rect">
            <a:avLst/>
          </a:prstGeom>
          <a:noFill/>
        </p:spPr>
      </p:pic>
    </p:spTree>
    <p:extLst>
      <p:ext uri="{BB962C8B-B14F-4D97-AF65-F5344CB8AC3E}">
        <p14:creationId xmlns:p14="http://schemas.microsoft.com/office/powerpoint/2010/main" val="254213715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431540" y="1844824"/>
            <a:ext cx="8280920" cy="3046988"/>
          </a:xfrm>
          <a:prstGeom prst="rect">
            <a:avLst/>
          </a:prstGeom>
          <a:noFill/>
          <a:scene3d>
            <a:camera prst="orthographicFront"/>
            <a:lightRig rig="threePt" dir="t"/>
          </a:scene3d>
          <a:sp3d>
            <a:bevelT prst="relaxedInset"/>
          </a:sp3d>
        </p:spPr>
        <p:txBody>
          <a:bodyPr wrap="square" rtlCol="0">
            <a:spAutoFit/>
          </a:bodyPr>
          <a:lstStyle/>
          <a:p>
            <a:pPr algn="just">
              <a:buClr>
                <a:srgbClr val="C00000"/>
              </a:buClr>
            </a:pPr>
            <a:r>
              <a:rPr lang="pt-BR" sz="2400" b="1" dirty="0" smtClean="0">
                <a:solidFill>
                  <a:srgbClr val="0E407C"/>
                </a:solidFill>
                <a:latin typeface="+mj-lt"/>
              </a:rPr>
              <a:t>A FUNASA destaca-se pelo </a:t>
            </a:r>
            <a:r>
              <a:rPr lang="pt-BR" sz="2400" b="1" dirty="0">
                <a:solidFill>
                  <a:srgbClr val="0E407C"/>
                </a:solidFill>
                <a:latin typeface="+mj-lt"/>
              </a:rPr>
              <a:t>interesse e</a:t>
            </a:r>
            <a:r>
              <a:rPr lang="pt-BR" sz="2400" b="1" dirty="0" smtClean="0">
                <a:solidFill>
                  <a:srgbClr val="0E407C"/>
                </a:solidFill>
                <a:latin typeface="+mj-lt"/>
              </a:rPr>
              <a:t> a expectativa </a:t>
            </a:r>
            <a:r>
              <a:rPr lang="pt-BR" sz="2400" b="1" dirty="0">
                <a:solidFill>
                  <a:srgbClr val="0E407C"/>
                </a:solidFill>
                <a:latin typeface="+mj-lt"/>
              </a:rPr>
              <a:t>de </a:t>
            </a:r>
            <a:r>
              <a:rPr lang="pt-BR" sz="2400" b="1" dirty="0" smtClean="0">
                <a:solidFill>
                  <a:srgbClr val="0E407C"/>
                </a:solidFill>
                <a:latin typeface="+mj-lt"/>
              </a:rPr>
              <a:t>ser uma Fundação  Pública vinculada ao Ministério da Saúde; pela histórica capilaridade nacional; pelo potencial para promover mudanças numa estratégia de desenvolvimento com as políticas públicas associadas a melhoria da qualidade de vida e a inclusão social;  e pela capacidade de influenciar o fortalecimento das ações  saneamento básico e saúde ambiental.</a:t>
            </a:r>
            <a:endParaRPr lang="pt-BR" sz="2400" b="1" dirty="0">
              <a:solidFill>
                <a:srgbClr val="0E407C"/>
              </a:solidFill>
              <a:latin typeface="+mj-lt"/>
            </a:endParaRPr>
          </a:p>
        </p:txBody>
      </p:sp>
      <p:pic>
        <p:nvPicPr>
          <p:cNvPr id="16" name="Imagem 15"/>
          <p:cNvPicPr>
            <a:picLocks noChangeAspect="1"/>
          </p:cNvPicPr>
          <p:nvPr/>
        </p:nvPicPr>
        <p:blipFill>
          <a:blip r:embed="rId5"/>
          <a:stretch>
            <a:fillRect/>
          </a:stretch>
        </p:blipFill>
        <p:spPr>
          <a:xfrm>
            <a:off x="357158" y="183181"/>
            <a:ext cx="3497376" cy="911638"/>
          </a:xfrm>
          <a:prstGeom prst="rect">
            <a:avLst/>
          </a:prstGeom>
        </p:spPr>
      </p:pic>
    </p:spTree>
    <p:extLst>
      <p:ext uri="{BB962C8B-B14F-4D97-AF65-F5344CB8AC3E}">
        <p14:creationId xmlns:p14="http://schemas.microsoft.com/office/powerpoint/2010/main" val="137861183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42910" y="1285860"/>
            <a:ext cx="7929618" cy="2954655"/>
          </a:xfrm>
          <a:prstGeom prst="rect">
            <a:avLst/>
          </a:prstGeom>
          <a:noFill/>
          <a:scene3d>
            <a:camera prst="orthographicFront"/>
            <a:lightRig rig="threePt" dir="t"/>
          </a:scene3d>
          <a:sp3d>
            <a:bevelT prst="relaxedInset"/>
          </a:sp3d>
        </p:spPr>
        <p:txBody>
          <a:bodyPr wrap="square" rtlCol="0">
            <a:spAutoFit/>
          </a:bodyPr>
          <a:lstStyle/>
          <a:p>
            <a:pPr indent="457200" algn="just">
              <a:buClr>
                <a:srgbClr val="C00000"/>
              </a:buClr>
              <a:buFont typeface="Wingdings" pitchFamily="2" charset="2"/>
              <a:buChar char="Ø"/>
            </a:pPr>
            <a:endParaRPr lang="pt-BR" sz="2400" b="1" dirty="0" smtClean="0">
              <a:solidFill>
                <a:srgbClr val="0E407C"/>
              </a:solidFill>
            </a:endParaRPr>
          </a:p>
          <a:p>
            <a:pPr algn="just">
              <a:buClr>
                <a:srgbClr val="C00000"/>
              </a:buClr>
            </a:pPr>
            <a:r>
              <a:rPr lang="pt-BR" sz="2400" b="1" dirty="0" smtClean="0">
                <a:solidFill>
                  <a:srgbClr val="0E407C"/>
                </a:solidFill>
                <a:latin typeface="+mj-lt"/>
              </a:rPr>
              <a:t>Todos que trabalham com o saneamento básico, não importando o seu grau de instrução tem que perceber, além do pedaço do que lhe cabe fazer,  a grandeza e a importância no processo que está envolvido, promovendo resposta ao que as comunidades entendem como serviços adequados e de qualidade, atendendo legislações e indicadores de gestão. </a:t>
            </a:r>
          </a:p>
          <a:p>
            <a:pPr algn="just">
              <a:buClr>
                <a:srgbClr val="C00000"/>
              </a:buClr>
            </a:pPr>
            <a:endParaRPr lang="pt-BR" dirty="0"/>
          </a:p>
        </p:txBody>
      </p:sp>
      <p:pic>
        <p:nvPicPr>
          <p:cNvPr id="8" name="Imagem 7"/>
          <p:cNvPicPr>
            <a:picLocks noChangeAspect="1"/>
          </p:cNvPicPr>
          <p:nvPr/>
        </p:nvPicPr>
        <p:blipFill>
          <a:blip r:embed="rId5"/>
          <a:stretch>
            <a:fillRect/>
          </a:stretch>
        </p:blipFill>
        <p:spPr>
          <a:xfrm>
            <a:off x="357158" y="183181"/>
            <a:ext cx="3497376" cy="911638"/>
          </a:xfrm>
          <a:prstGeom prst="rect">
            <a:avLst/>
          </a:prstGeom>
        </p:spPr>
      </p:pic>
    </p:spTree>
    <p:extLst>
      <p:ext uri="{BB962C8B-B14F-4D97-AF65-F5344CB8AC3E}">
        <p14:creationId xmlns:p14="http://schemas.microsoft.com/office/powerpoint/2010/main" val="404394897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6" name="Rectangle 59"/>
          <p:cNvSpPr>
            <a:spLocks noChangeArrowheads="1"/>
          </p:cNvSpPr>
          <p:nvPr/>
        </p:nvSpPr>
        <p:spPr bwMode="auto">
          <a:xfrm>
            <a:off x="1" y="1196752"/>
            <a:ext cx="9143999" cy="36000"/>
          </a:xfrm>
          <a:prstGeom prst="rect">
            <a:avLst/>
          </a:prstGeom>
          <a:solidFill>
            <a:schemeClr val="accent1">
              <a:lumMod val="40000"/>
              <a:lumOff val="60000"/>
            </a:schemeClr>
          </a:solidFill>
          <a:ln w="9525">
            <a:noFill/>
            <a:miter lim="800000"/>
            <a:headEnd/>
            <a:tailEnd/>
          </a:ln>
          <a:effectLst/>
        </p:spPr>
        <p:txBody>
          <a:bodyPr/>
          <a:lstStyle/>
          <a:p>
            <a:pPr fontAlgn="auto">
              <a:spcBef>
                <a:spcPts val="0"/>
              </a:spcBef>
              <a:spcAft>
                <a:spcPts val="0"/>
              </a:spcAft>
              <a:defRPr/>
            </a:pPr>
            <a:endParaRPr lang="pt-BR">
              <a:latin typeface="+mn-lt"/>
              <a:cs typeface="+mn-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876" y="6027554"/>
            <a:ext cx="8858280" cy="830446"/>
          </a:xfrm>
          <a:prstGeom prst="rect">
            <a:avLst/>
          </a:prstGeom>
        </p:spPr>
      </p:pic>
      <p:pic>
        <p:nvPicPr>
          <p:cNvPr id="7" name="Imagem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6027554"/>
            <a:ext cx="9143999" cy="83044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650" y="221034"/>
            <a:ext cx="1521630" cy="867740"/>
          </a:xfrm>
          <a:prstGeom prst="rect">
            <a:avLst/>
          </a:prstGeom>
        </p:spPr>
      </p:pic>
      <p:sp>
        <p:nvSpPr>
          <p:cNvPr id="13" name="CaixaDeTexto 12"/>
          <p:cNvSpPr txBox="1"/>
          <p:nvPr/>
        </p:nvSpPr>
        <p:spPr>
          <a:xfrm>
            <a:off x="642910" y="1285860"/>
            <a:ext cx="7929618" cy="4062651"/>
          </a:xfrm>
          <a:prstGeom prst="rect">
            <a:avLst/>
          </a:prstGeom>
          <a:noFill/>
          <a:scene3d>
            <a:camera prst="orthographicFront"/>
            <a:lightRig rig="threePt" dir="t"/>
          </a:scene3d>
          <a:sp3d>
            <a:bevelT prst="relaxedInset"/>
          </a:sp3d>
        </p:spPr>
        <p:txBody>
          <a:bodyPr wrap="square" rtlCol="0">
            <a:spAutoFit/>
          </a:bodyPr>
          <a:lstStyle/>
          <a:p>
            <a:pPr indent="457200" algn="just">
              <a:buClr>
                <a:srgbClr val="C00000"/>
              </a:buClr>
              <a:buFont typeface="Wingdings" pitchFamily="2" charset="2"/>
              <a:buChar char="Ø"/>
            </a:pPr>
            <a:endParaRPr lang="pt-BR" sz="2400" b="1" dirty="0" smtClean="0">
              <a:solidFill>
                <a:srgbClr val="0E407C"/>
              </a:solidFill>
            </a:endParaRPr>
          </a:p>
          <a:p>
            <a:pPr algn="just">
              <a:buClr>
                <a:srgbClr val="C00000"/>
              </a:buClr>
            </a:pPr>
            <a:r>
              <a:rPr lang="pt-BR" sz="2400" b="1" dirty="0" smtClean="0">
                <a:solidFill>
                  <a:srgbClr val="0E407C"/>
                </a:solidFill>
                <a:latin typeface="+mj-lt"/>
              </a:rPr>
              <a:t>Quem opta em trabalhar no Saneamento Básico tem que entender que está lidando de perto com a vida humana. E optar pela vida humana nem sempre significa optar pelo sistema mais lucrativo. O lucro, nesse caso, tem que ser a garantia de condições melhores de vida buscando a universalização e a integralidade das ações de saneamento básico com equidade, sustentabilidade e participação social, assegurado pelo direito humano à  Água e Esgotamento Sanitário.</a:t>
            </a:r>
          </a:p>
          <a:p>
            <a:pPr algn="just">
              <a:buClr>
                <a:srgbClr val="C00000"/>
              </a:buClr>
            </a:pPr>
            <a:endParaRPr lang="pt-BR" dirty="0"/>
          </a:p>
        </p:txBody>
      </p:sp>
      <p:pic>
        <p:nvPicPr>
          <p:cNvPr id="8" name="Imagem 7"/>
          <p:cNvPicPr>
            <a:picLocks noChangeAspect="1"/>
          </p:cNvPicPr>
          <p:nvPr/>
        </p:nvPicPr>
        <p:blipFill>
          <a:blip r:embed="rId5"/>
          <a:stretch>
            <a:fillRect/>
          </a:stretch>
        </p:blipFill>
        <p:spPr>
          <a:xfrm>
            <a:off x="357158" y="183181"/>
            <a:ext cx="3497376" cy="911638"/>
          </a:xfrm>
          <a:prstGeom prst="rect">
            <a:avLst/>
          </a:prstGeom>
        </p:spPr>
      </p:pic>
    </p:spTree>
    <p:extLst>
      <p:ext uri="{BB962C8B-B14F-4D97-AF65-F5344CB8AC3E}">
        <p14:creationId xmlns:p14="http://schemas.microsoft.com/office/powerpoint/2010/main" val="371090052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17237</TotalTime>
  <Words>2528</Words>
  <Application>Microsoft Office PowerPoint</Application>
  <PresentationFormat>Apresentação na tela (4:3)</PresentationFormat>
  <Paragraphs>349</Paragraphs>
  <Slides>39</Slides>
  <Notes>39</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39</vt:i4>
      </vt:variant>
    </vt:vector>
  </HeadingPairs>
  <TitlesOfParts>
    <vt:vector size="48" baseType="lpstr">
      <vt:lpstr>Arial</vt:lpstr>
      <vt:lpstr>Calibri</vt:lpstr>
      <vt:lpstr>Dosis</vt:lpstr>
      <vt:lpstr>Futura Md BT</vt:lpstr>
      <vt:lpstr>Quattrocento Sans</vt:lpstr>
      <vt:lpstr>Times New Roman</vt:lpstr>
      <vt:lpstr>Wingdings</vt:lpstr>
      <vt:lpstr>1_Tema do Office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Para refletir</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FUNASA</dc:creator>
  <cp:lastModifiedBy>Alfredo Guerra da Costa Machado</cp:lastModifiedBy>
  <cp:revision>1930</cp:revision>
  <cp:lastPrinted>2017-06-17T12:58:36Z</cp:lastPrinted>
  <dcterms:created xsi:type="dcterms:W3CDTF">2007-03-30T14:32:51Z</dcterms:created>
  <dcterms:modified xsi:type="dcterms:W3CDTF">2017-06-20T14:04:22Z</dcterms:modified>
</cp:coreProperties>
</file>