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1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37"/>
  </p:notesMasterIdLst>
  <p:sldIdLst>
    <p:sldId id="310" r:id="rId2"/>
    <p:sldId id="337" r:id="rId3"/>
    <p:sldId id="401" r:id="rId4"/>
    <p:sldId id="402" r:id="rId5"/>
    <p:sldId id="391" r:id="rId6"/>
    <p:sldId id="364" r:id="rId7"/>
    <p:sldId id="365" r:id="rId8"/>
    <p:sldId id="390" r:id="rId9"/>
    <p:sldId id="366" r:id="rId10"/>
    <p:sldId id="367" r:id="rId11"/>
    <p:sldId id="368" r:id="rId12"/>
    <p:sldId id="373" r:id="rId13"/>
    <p:sldId id="403" r:id="rId14"/>
    <p:sldId id="404" r:id="rId15"/>
    <p:sldId id="369" r:id="rId16"/>
    <p:sldId id="374" r:id="rId17"/>
    <p:sldId id="375" r:id="rId18"/>
    <p:sldId id="376" r:id="rId19"/>
    <p:sldId id="379" r:id="rId20"/>
    <p:sldId id="380" r:id="rId21"/>
    <p:sldId id="384" r:id="rId22"/>
    <p:sldId id="342" r:id="rId23"/>
    <p:sldId id="385" r:id="rId24"/>
    <p:sldId id="395" r:id="rId25"/>
    <p:sldId id="396" r:id="rId26"/>
    <p:sldId id="397" r:id="rId27"/>
    <p:sldId id="398" r:id="rId28"/>
    <p:sldId id="399" r:id="rId29"/>
    <p:sldId id="400" r:id="rId30"/>
    <p:sldId id="405" r:id="rId31"/>
    <p:sldId id="353" r:id="rId32"/>
    <p:sldId id="406" r:id="rId33"/>
    <p:sldId id="351" r:id="rId34"/>
    <p:sldId id="394" r:id="rId35"/>
    <p:sldId id="336" r:id="rId36"/>
  </p:sldIdLst>
  <p:sldSz cx="12192000" cy="6858000"/>
  <p:notesSz cx="6858000" cy="9144000"/>
  <p:embeddedFontLst>
    <p:embeddedFont>
      <p:font typeface="Dosis" panose="020B0604020202020204" charset="0"/>
      <p:regular r:id="rId38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Quattrocento Sans" panose="020B060402020202020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ís Santos de Magalhães Cardoso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2CBA4CE9-A97A-47CA-AD36-CAC4EB68BBD5}">
  <a:tblStyle styleId="{2CBA4CE9-A97A-47CA-AD36-CAC4EB68BBD5}" styleName="Table_0">
    <a:wholeTbl>
      <a:tcTxStyle b="off" i="off">
        <a:font>
          <a:latin typeface="Segoe UI"/>
          <a:ea typeface="Segoe UI"/>
          <a:cs typeface="Segoe U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9EFF7"/>
          </a:solidFill>
        </a:fill>
      </a:tcStyle>
    </a:wholeTbl>
    <a:band1H>
      <a:tcStyle>
        <a:tcBdr/>
        <a:fill>
          <a:solidFill>
            <a:srgbClr val="D0DEEF"/>
          </a:solidFill>
        </a:fill>
      </a:tcStyle>
    </a:band1H>
    <a:band1V>
      <a:tcStyle>
        <a:tcBdr/>
        <a:fill>
          <a:solidFill>
            <a:srgbClr val="D0DEEF"/>
          </a:solidFill>
        </a:fill>
      </a:tcStyle>
    </a:band1V>
    <a:lastCol>
      <a:tcTxStyle b="on" i="off">
        <a:font>
          <a:latin typeface="Segoe UI"/>
          <a:ea typeface="Segoe UI"/>
          <a:cs typeface="Segoe U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Segoe UI"/>
          <a:ea typeface="Segoe UI"/>
          <a:cs typeface="Segoe U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Segoe UI"/>
          <a:ea typeface="Segoe UI"/>
          <a:cs typeface="Segoe U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72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5-18T04:30:04.907" idx="2">
    <p:pos x="6000" y="0"/>
    <p:text>Acrescentar o email do PNSR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1971E6-23D2-4BC3-B15E-A03D70185D2F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3A1F3F4E-DD42-431C-875D-F48267ABB91F}">
      <dgm:prSet phldrT="[Texto]" custT="1"/>
      <dgm:spPr/>
      <dgm:t>
        <a:bodyPr/>
        <a:lstStyle/>
        <a:p>
          <a:r>
            <a:rPr lang="pt-BR" sz="2200">
              <a:latin typeface="Dosis" panose="020B0604020202020204" charset="0"/>
            </a:rPr>
            <a:t>BRASIL</a:t>
          </a:r>
        </a:p>
      </dgm:t>
    </dgm:pt>
    <dgm:pt modelId="{5B904499-A880-4A64-95C6-8ED0DE2348AE}" type="parTrans" cxnId="{DD9BCE36-E0EB-4670-8F10-B98A6BC5D242}">
      <dgm:prSet/>
      <dgm:spPr/>
      <dgm:t>
        <a:bodyPr/>
        <a:lstStyle/>
        <a:p>
          <a:endParaRPr lang="pt-BR" sz="2200">
            <a:latin typeface="Dosis" panose="020B0604020202020204" charset="0"/>
          </a:endParaRPr>
        </a:p>
      </dgm:t>
    </dgm:pt>
    <dgm:pt modelId="{8BC64651-B682-4166-8D01-4987C550EE3F}" type="sibTrans" cxnId="{DD9BCE36-E0EB-4670-8F10-B98A6BC5D242}">
      <dgm:prSet/>
      <dgm:spPr/>
      <dgm:t>
        <a:bodyPr/>
        <a:lstStyle/>
        <a:p>
          <a:endParaRPr lang="pt-BR" sz="2200">
            <a:latin typeface="Dosis" panose="020B0604020202020204" charset="0"/>
          </a:endParaRPr>
        </a:p>
      </dgm:t>
    </dgm:pt>
    <dgm:pt modelId="{8DEFAD5C-3C37-49D6-B05B-DF57B653DC06}">
      <dgm:prSet phldrT="[Texto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pt-BR" sz="2200">
              <a:latin typeface="Dosis" panose="020B0604020202020204" charset="0"/>
            </a:rPr>
            <a:t>Urbano (Código 1a)</a:t>
          </a:r>
        </a:p>
      </dgm:t>
    </dgm:pt>
    <dgm:pt modelId="{0DAE4DA6-09B9-4C88-BED3-C31353110DC4}" type="parTrans" cxnId="{F33D0B02-0AF3-4BD7-8DA0-09069DE3202B}">
      <dgm:prSet/>
      <dgm:spPr>
        <a:ln>
          <a:solidFill>
            <a:schemeClr val="tx1"/>
          </a:solidFill>
        </a:ln>
      </dgm:spPr>
      <dgm:t>
        <a:bodyPr/>
        <a:lstStyle/>
        <a:p>
          <a:endParaRPr lang="pt-BR" sz="2200">
            <a:latin typeface="Dosis" panose="020B0604020202020204" charset="0"/>
          </a:endParaRPr>
        </a:p>
      </dgm:t>
    </dgm:pt>
    <dgm:pt modelId="{A8E51B8D-AE25-49D9-99A0-AE39F5A5FA9A}" type="sibTrans" cxnId="{F33D0B02-0AF3-4BD7-8DA0-09069DE3202B}">
      <dgm:prSet/>
      <dgm:spPr/>
      <dgm:t>
        <a:bodyPr/>
        <a:lstStyle/>
        <a:p>
          <a:endParaRPr lang="pt-BR" sz="2200">
            <a:latin typeface="Dosis" panose="020B0604020202020204" charset="0"/>
          </a:endParaRPr>
        </a:p>
      </dgm:t>
    </dgm:pt>
    <dgm:pt modelId="{52B88051-654F-449C-9185-AE481FB7A9C2}">
      <dgm:prSet phldrT="[Texto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pt-BR" sz="2200">
              <a:latin typeface="Dosis" panose="020B0604020202020204" charset="0"/>
            </a:rPr>
            <a:t>Rural </a:t>
          </a:r>
        </a:p>
        <a:p>
          <a:r>
            <a:rPr lang="pt-BR" sz="2200">
              <a:latin typeface="Dosis" panose="020B0604020202020204" charset="0"/>
            </a:rPr>
            <a:t>(Códigos 1b a 8)</a:t>
          </a:r>
        </a:p>
      </dgm:t>
    </dgm:pt>
    <dgm:pt modelId="{9D00AC46-E787-471F-9096-BAAE9040E4DD}" type="parTrans" cxnId="{04A615FD-15E7-4C59-AC15-790C81C6E59B}">
      <dgm:prSet/>
      <dgm:spPr>
        <a:ln>
          <a:solidFill>
            <a:schemeClr val="tx1"/>
          </a:solidFill>
        </a:ln>
      </dgm:spPr>
      <dgm:t>
        <a:bodyPr/>
        <a:lstStyle/>
        <a:p>
          <a:endParaRPr lang="pt-BR" sz="2200">
            <a:latin typeface="Dosis" panose="020B0604020202020204" charset="0"/>
          </a:endParaRPr>
        </a:p>
      </dgm:t>
    </dgm:pt>
    <dgm:pt modelId="{C384ED97-0FF8-4BA9-B40A-A045C12220D1}" type="sibTrans" cxnId="{04A615FD-15E7-4C59-AC15-790C81C6E59B}">
      <dgm:prSet/>
      <dgm:spPr/>
      <dgm:t>
        <a:bodyPr/>
        <a:lstStyle/>
        <a:p>
          <a:endParaRPr lang="pt-BR" sz="2200">
            <a:latin typeface="Dosis" panose="020B0604020202020204" charset="0"/>
          </a:endParaRPr>
        </a:p>
      </dgm:t>
    </dgm:pt>
    <dgm:pt modelId="{EB11CC3F-F595-47E1-8847-88C14C5DE758}">
      <dgm:prSet custT="1"/>
      <dgm:spPr/>
      <dgm:t>
        <a:bodyPr/>
        <a:lstStyle/>
        <a:p>
          <a:r>
            <a:rPr lang="pt-BR" sz="2200" dirty="0">
              <a:latin typeface="Dosis" panose="020B0604020202020204" charset="0"/>
            </a:rPr>
            <a:t>Com aglomerações (Códigos 1b, 2, 3, 4, 5 e 7)</a:t>
          </a:r>
        </a:p>
      </dgm:t>
    </dgm:pt>
    <dgm:pt modelId="{D2257582-98ED-4C6B-B135-4445D967A013}" type="parTrans" cxnId="{A2A116ED-DE1E-4B23-88BD-591D8479CE01}">
      <dgm:prSet/>
      <dgm:spPr>
        <a:ln>
          <a:solidFill>
            <a:schemeClr val="tx1"/>
          </a:solidFill>
        </a:ln>
      </dgm:spPr>
      <dgm:t>
        <a:bodyPr/>
        <a:lstStyle/>
        <a:p>
          <a:endParaRPr lang="pt-BR" sz="2200">
            <a:latin typeface="Dosis" panose="020B0604020202020204" charset="0"/>
          </a:endParaRPr>
        </a:p>
      </dgm:t>
    </dgm:pt>
    <dgm:pt modelId="{461D59E2-E638-4733-B830-86551F65CE9D}" type="sibTrans" cxnId="{A2A116ED-DE1E-4B23-88BD-591D8479CE01}">
      <dgm:prSet/>
      <dgm:spPr/>
      <dgm:t>
        <a:bodyPr/>
        <a:lstStyle/>
        <a:p>
          <a:endParaRPr lang="pt-BR" sz="2200">
            <a:latin typeface="Dosis" panose="020B0604020202020204" charset="0"/>
          </a:endParaRPr>
        </a:p>
      </dgm:t>
    </dgm:pt>
    <dgm:pt modelId="{ED7BA07F-FF55-4AA2-9D09-5E774D0A2F65}">
      <dgm:prSet custT="1"/>
      <dgm:spPr>
        <a:solidFill>
          <a:srgbClr val="C00000"/>
        </a:solidFill>
      </dgm:spPr>
      <dgm:t>
        <a:bodyPr/>
        <a:lstStyle/>
        <a:p>
          <a:r>
            <a:rPr lang="pt-BR" sz="2200" dirty="0">
              <a:latin typeface="Dosis" panose="020B0604020202020204" charset="0"/>
            </a:rPr>
            <a:t>Sem aglomerações (Código 8)</a:t>
          </a:r>
        </a:p>
      </dgm:t>
    </dgm:pt>
    <dgm:pt modelId="{4770D9E5-665A-4D8A-A2DE-36D29B47881F}" type="parTrans" cxnId="{CA0A9294-A3BF-4DCC-A705-3E674337E7AB}">
      <dgm:prSet/>
      <dgm:spPr>
        <a:ln>
          <a:solidFill>
            <a:schemeClr val="tx1"/>
          </a:solidFill>
        </a:ln>
      </dgm:spPr>
      <dgm:t>
        <a:bodyPr/>
        <a:lstStyle/>
        <a:p>
          <a:endParaRPr lang="pt-BR" sz="2200">
            <a:latin typeface="Dosis" panose="020B0604020202020204" charset="0"/>
          </a:endParaRPr>
        </a:p>
      </dgm:t>
    </dgm:pt>
    <dgm:pt modelId="{8EC22C90-29AB-455B-92E8-D48CB1D7A015}" type="sibTrans" cxnId="{CA0A9294-A3BF-4DCC-A705-3E674337E7AB}">
      <dgm:prSet/>
      <dgm:spPr/>
      <dgm:t>
        <a:bodyPr/>
        <a:lstStyle/>
        <a:p>
          <a:endParaRPr lang="pt-BR" sz="2200">
            <a:latin typeface="Dosis" panose="020B0604020202020204" charset="0"/>
          </a:endParaRPr>
        </a:p>
      </dgm:t>
    </dgm:pt>
    <dgm:pt modelId="{0399A36A-C902-4E30-8714-4FFEBAC18798}">
      <dgm:prSet custT="1"/>
      <dgm:spPr>
        <a:solidFill>
          <a:srgbClr val="C00000"/>
        </a:solidFill>
      </dgm:spPr>
      <dgm:t>
        <a:bodyPr/>
        <a:lstStyle/>
        <a:p>
          <a:r>
            <a:rPr lang="pt-BR" sz="2200" dirty="0">
              <a:latin typeface="Dosis" panose="020B0604020202020204" charset="0"/>
            </a:rPr>
            <a:t>Extensão urbana e Vila (Códigos 1b, 2, 3 e 4)</a:t>
          </a:r>
        </a:p>
      </dgm:t>
    </dgm:pt>
    <dgm:pt modelId="{A388034D-B69B-47B9-AF14-E18FFAB29383}" type="parTrans" cxnId="{46D07F28-B8C7-4012-A9E2-BDBA2B70BA7F}">
      <dgm:prSet/>
      <dgm:spPr>
        <a:ln>
          <a:solidFill>
            <a:schemeClr val="tx1"/>
          </a:solidFill>
        </a:ln>
      </dgm:spPr>
      <dgm:t>
        <a:bodyPr/>
        <a:lstStyle/>
        <a:p>
          <a:endParaRPr lang="pt-BR" sz="2200">
            <a:latin typeface="Dosis" panose="020B0604020202020204" charset="0"/>
          </a:endParaRPr>
        </a:p>
      </dgm:t>
    </dgm:pt>
    <dgm:pt modelId="{B5D185D3-33E6-435F-9414-D7F2C218DAE1}" type="sibTrans" cxnId="{46D07F28-B8C7-4012-A9E2-BDBA2B70BA7F}">
      <dgm:prSet/>
      <dgm:spPr/>
      <dgm:t>
        <a:bodyPr/>
        <a:lstStyle/>
        <a:p>
          <a:endParaRPr lang="pt-BR" sz="2200">
            <a:latin typeface="Dosis" panose="020B0604020202020204" charset="0"/>
          </a:endParaRPr>
        </a:p>
      </dgm:t>
    </dgm:pt>
    <dgm:pt modelId="{820A792A-EACB-4F6B-BA8D-7BA94A52251E}">
      <dgm:prSet custT="1"/>
      <dgm:spPr>
        <a:solidFill>
          <a:srgbClr val="C00000"/>
        </a:solidFill>
      </dgm:spPr>
      <dgm:t>
        <a:bodyPr/>
        <a:lstStyle/>
        <a:p>
          <a:r>
            <a:rPr lang="pt-BR" sz="2200" dirty="0">
              <a:latin typeface="Dosis" panose="020B0604020202020204" charset="0"/>
            </a:rPr>
            <a:t>Isolado - Povoado (Códigos 5, 7)</a:t>
          </a:r>
        </a:p>
      </dgm:t>
    </dgm:pt>
    <dgm:pt modelId="{0953ADF5-0B80-4A58-B707-EADF5883FCF0}" type="parTrans" cxnId="{A1CC98F1-6F0D-4919-81B9-FF637CB9A62F}">
      <dgm:prSet/>
      <dgm:spPr>
        <a:ln>
          <a:solidFill>
            <a:schemeClr val="tx1"/>
          </a:solidFill>
        </a:ln>
      </dgm:spPr>
      <dgm:t>
        <a:bodyPr/>
        <a:lstStyle/>
        <a:p>
          <a:endParaRPr lang="pt-BR" sz="2200">
            <a:latin typeface="Dosis" panose="020B0604020202020204" charset="0"/>
          </a:endParaRPr>
        </a:p>
      </dgm:t>
    </dgm:pt>
    <dgm:pt modelId="{64928C19-BD2E-43AD-8594-AB2A7C2AFD68}" type="sibTrans" cxnId="{A1CC98F1-6F0D-4919-81B9-FF637CB9A62F}">
      <dgm:prSet/>
      <dgm:spPr/>
      <dgm:t>
        <a:bodyPr/>
        <a:lstStyle/>
        <a:p>
          <a:endParaRPr lang="pt-BR" sz="2200">
            <a:latin typeface="Dosis" panose="020B0604020202020204" charset="0"/>
          </a:endParaRPr>
        </a:p>
      </dgm:t>
    </dgm:pt>
    <dgm:pt modelId="{F1B0B5B6-2A35-4B72-B443-8B38554D9CC8}" type="pres">
      <dgm:prSet presAssocID="{1E1971E6-23D2-4BC3-B15E-A03D70185D2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ADC3D62-3E8E-4C2A-ACAB-123683FB9347}" type="pres">
      <dgm:prSet presAssocID="{3A1F3F4E-DD42-431C-875D-F48267ABB91F}" presName="hierRoot1" presStyleCnt="0">
        <dgm:presLayoutVars>
          <dgm:hierBranch val="init"/>
        </dgm:presLayoutVars>
      </dgm:prSet>
      <dgm:spPr/>
    </dgm:pt>
    <dgm:pt modelId="{7B794AC2-A076-49E7-B1F6-1D5BF304B655}" type="pres">
      <dgm:prSet presAssocID="{3A1F3F4E-DD42-431C-875D-F48267ABB91F}" presName="rootComposite1" presStyleCnt="0"/>
      <dgm:spPr/>
    </dgm:pt>
    <dgm:pt modelId="{B6C66BB8-8F92-4F9E-8834-2E3D836B1128}" type="pres">
      <dgm:prSet presAssocID="{3A1F3F4E-DD42-431C-875D-F48267ABB91F}" presName="rootText1" presStyleLbl="node0" presStyleIdx="0" presStyleCnt="1">
        <dgm:presLayoutVars>
          <dgm:chPref val="3"/>
        </dgm:presLayoutVars>
      </dgm:prSet>
      <dgm:spPr/>
    </dgm:pt>
    <dgm:pt modelId="{B5AB7300-517D-4D3B-9A51-F97D1B863B90}" type="pres">
      <dgm:prSet presAssocID="{3A1F3F4E-DD42-431C-875D-F48267ABB91F}" presName="rootConnector1" presStyleLbl="node1" presStyleIdx="0" presStyleCnt="0"/>
      <dgm:spPr/>
    </dgm:pt>
    <dgm:pt modelId="{81F8DDC0-8697-42CF-ADBE-4EE9CF588551}" type="pres">
      <dgm:prSet presAssocID="{3A1F3F4E-DD42-431C-875D-F48267ABB91F}" presName="hierChild2" presStyleCnt="0"/>
      <dgm:spPr/>
    </dgm:pt>
    <dgm:pt modelId="{728972EF-CDEB-4275-A17E-9424DD34015B}" type="pres">
      <dgm:prSet presAssocID="{0DAE4DA6-09B9-4C88-BED3-C31353110DC4}" presName="Name64" presStyleLbl="parChTrans1D2" presStyleIdx="0" presStyleCnt="2"/>
      <dgm:spPr/>
    </dgm:pt>
    <dgm:pt modelId="{EFED0F02-6C43-4F2A-9116-83CACB7BA120}" type="pres">
      <dgm:prSet presAssocID="{8DEFAD5C-3C37-49D6-B05B-DF57B653DC06}" presName="hierRoot2" presStyleCnt="0">
        <dgm:presLayoutVars>
          <dgm:hierBranch val="init"/>
        </dgm:presLayoutVars>
      </dgm:prSet>
      <dgm:spPr/>
    </dgm:pt>
    <dgm:pt modelId="{8094A815-1487-4F21-BE28-A4C2E82A8F97}" type="pres">
      <dgm:prSet presAssocID="{8DEFAD5C-3C37-49D6-B05B-DF57B653DC06}" presName="rootComposite" presStyleCnt="0"/>
      <dgm:spPr/>
    </dgm:pt>
    <dgm:pt modelId="{D2006305-554D-4903-9C7C-6F34D5A94841}" type="pres">
      <dgm:prSet presAssocID="{8DEFAD5C-3C37-49D6-B05B-DF57B653DC06}" presName="rootText" presStyleLbl="node2" presStyleIdx="0" presStyleCnt="2" custScaleX="142322" custScaleY="100599" custLinFactY="-100000" custLinFactNeighborY="-172425">
        <dgm:presLayoutVars>
          <dgm:chPref val="3"/>
        </dgm:presLayoutVars>
      </dgm:prSet>
      <dgm:spPr/>
    </dgm:pt>
    <dgm:pt modelId="{0A81C23D-FC2C-442B-A468-C5138FF26505}" type="pres">
      <dgm:prSet presAssocID="{8DEFAD5C-3C37-49D6-B05B-DF57B653DC06}" presName="rootConnector" presStyleLbl="node2" presStyleIdx="0" presStyleCnt="2"/>
      <dgm:spPr/>
    </dgm:pt>
    <dgm:pt modelId="{F0C44269-AADE-440A-9196-AD6F7C04B387}" type="pres">
      <dgm:prSet presAssocID="{8DEFAD5C-3C37-49D6-B05B-DF57B653DC06}" presName="hierChild4" presStyleCnt="0"/>
      <dgm:spPr/>
    </dgm:pt>
    <dgm:pt modelId="{3BAF82D8-7857-44D9-9138-7C6BD156C18B}" type="pres">
      <dgm:prSet presAssocID="{8DEFAD5C-3C37-49D6-B05B-DF57B653DC06}" presName="hierChild5" presStyleCnt="0"/>
      <dgm:spPr/>
    </dgm:pt>
    <dgm:pt modelId="{5E2C55FE-4E90-48D8-B0A5-6C7D36634CC5}" type="pres">
      <dgm:prSet presAssocID="{9D00AC46-E787-471F-9096-BAAE9040E4DD}" presName="Name64" presStyleLbl="parChTrans1D2" presStyleIdx="1" presStyleCnt="2"/>
      <dgm:spPr/>
    </dgm:pt>
    <dgm:pt modelId="{853B2C5B-CC3A-4689-B21E-2771DECBFFD4}" type="pres">
      <dgm:prSet presAssocID="{52B88051-654F-449C-9185-AE481FB7A9C2}" presName="hierRoot2" presStyleCnt="0">
        <dgm:presLayoutVars>
          <dgm:hierBranch val="init"/>
        </dgm:presLayoutVars>
      </dgm:prSet>
      <dgm:spPr/>
    </dgm:pt>
    <dgm:pt modelId="{178E77C3-4335-4A58-9E5B-F041557EF5F2}" type="pres">
      <dgm:prSet presAssocID="{52B88051-654F-449C-9185-AE481FB7A9C2}" presName="rootComposite" presStyleCnt="0"/>
      <dgm:spPr/>
    </dgm:pt>
    <dgm:pt modelId="{7602E971-4DF9-42FA-B83C-D968B4FF6B93}" type="pres">
      <dgm:prSet presAssocID="{52B88051-654F-449C-9185-AE481FB7A9C2}" presName="rootText" presStyleLbl="node2" presStyleIdx="1" presStyleCnt="2" custScaleY="179633" custLinFactNeighborX="-634" custLinFactNeighborY="64467">
        <dgm:presLayoutVars>
          <dgm:chPref val="3"/>
        </dgm:presLayoutVars>
      </dgm:prSet>
      <dgm:spPr/>
    </dgm:pt>
    <dgm:pt modelId="{329C869E-5D29-4E26-903A-7E67A5209AAB}" type="pres">
      <dgm:prSet presAssocID="{52B88051-654F-449C-9185-AE481FB7A9C2}" presName="rootConnector" presStyleLbl="node2" presStyleIdx="1" presStyleCnt="2"/>
      <dgm:spPr/>
    </dgm:pt>
    <dgm:pt modelId="{D4D6FB26-A8C4-4B98-BA08-A15551E64ED1}" type="pres">
      <dgm:prSet presAssocID="{52B88051-654F-449C-9185-AE481FB7A9C2}" presName="hierChild4" presStyleCnt="0"/>
      <dgm:spPr/>
    </dgm:pt>
    <dgm:pt modelId="{8D6187D8-65ED-4429-9A8A-7A88488CDC0C}" type="pres">
      <dgm:prSet presAssocID="{D2257582-98ED-4C6B-B135-4445D967A013}" presName="Name64" presStyleLbl="parChTrans1D3" presStyleIdx="0" presStyleCnt="2"/>
      <dgm:spPr/>
    </dgm:pt>
    <dgm:pt modelId="{824EFC89-35E4-4928-BD69-457CA000C0D8}" type="pres">
      <dgm:prSet presAssocID="{EB11CC3F-F595-47E1-8847-88C14C5DE758}" presName="hierRoot2" presStyleCnt="0">
        <dgm:presLayoutVars>
          <dgm:hierBranch val="init"/>
        </dgm:presLayoutVars>
      </dgm:prSet>
      <dgm:spPr/>
    </dgm:pt>
    <dgm:pt modelId="{29504B41-E87C-44B0-965F-35E512DFC14F}" type="pres">
      <dgm:prSet presAssocID="{EB11CC3F-F595-47E1-8847-88C14C5DE758}" presName="rootComposite" presStyleCnt="0"/>
      <dgm:spPr/>
    </dgm:pt>
    <dgm:pt modelId="{01DD7F94-7ADF-4BA1-BFF3-B511CAD21073}" type="pres">
      <dgm:prSet presAssocID="{EB11CC3F-F595-47E1-8847-88C14C5DE758}" presName="rootText" presStyleLbl="node3" presStyleIdx="0" presStyleCnt="2" custScaleY="224381">
        <dgm:presLayoutVars>
          <dgm:chPref val="3"/>
        </dgm:presLayoutVars>
      </dgm:prSet>
      <dgm:spPr/>
    </dgm:pt>
    <dgm:pt modelId="{4909CC98-83B1-47C3-8172-7B921D850AC7}" type="pres">
      <dgm:prSet presAssocID="{EB11CC3F-F595-47E1-8847-88C14C5DE758}" presName="rootConnector" presStyleLbl="node3" presStyleIdx="0" presStyleCnt="2"/>
      <dgm:spPr/>
    </dgm:pt>
    <dgm:pt modelId="{7B627A2C-1BDF-4421-89C6-02BFCF4B67E3}" type="pres">
      <dgm:prSet presAssocID="{EB11CC3F-F595-47E1-8847-88C14C5DE758}" presName="hierChild4" presStyleCnt="0"/>
      <dgm:spPr/>
    </dgm:pt>
    <dgm:pt modelId="{AE18E5A4-E461-46F6-BA7A-852E9CD04607}" type="pres">
      <dgm:prSet presAssocID="{A388034D-B69B-47B9-AF14-E18FFAB29383}" presName="Name64" presStyleLbl="parChTrans1D4" presStyleIdx="0" presStyleCnt="2"/>
      <dgm:spPr/>
    </dgm:pt>
    <dgm:pt modelId="{FBD4866B-FCFC-453A-9EAD-ACF0A332E9E4}" type="pres">
      <dgm:prSet presAssocID="{0399A36A-C902-4E30-8714-4FFEBAC18798}" presName="hierRoot2" presStyleCnt="0">
        <dgm:presLayoutVars>
          <dgm:hierBranch val="init"/>
        </dgm:presLayoutVars>
      </dgm:prSet>
      <dgm:spPr/>
    </dgm:pt>
    <dgm:pt modelId="{19247259-F086-4BCF-BC8B-3A375010A6B8}" type="pres">
      <dgm:prSet presAssocID="{0399A36A-C902-4E30-8714-4FFEBAC18798}" presName="rootComposite" presStyleCnt="0"/>
      <dgm:spPr/>
    </dgm:pt>
    <dgm:pt modelId="{EC3D6B06-5B62-4139-8B61-B34ED4A7EF02}" type="pres">
      <dgm:prSet presAssocID="{0399A36A-C902-4E30-8714-4FFEBAC18798}" presName="rootText" presStyleLbl="node4" presStyleIdx="0" presStyleCnt="2" custScaleY="178294">
        <dgm:presLayoutVars>
          <dgm:chPref val="3"/>
        </dgm:presLayoutVars>
      </dgm:prSet>
      <dgm:spPr/>
    </dgm:pt>
    <dgm:pt modelId="{1D357CD5-3737-44F7-B420-D1DC86F7CA23}" type="pres">
      <dgm:prSet presAssocID="{0399A36A-C902-4E30-8714-4FFEBAC18798}" presName="rootConnector" presStyleLbl="node4" presStyleIdx="0" presStyleCnt="2"/>
      <dgm:spPr/>
    </dgm:pt>
    <dgm:pt modelId="{AA12D3A1-D423-493C-9F18-22BBDA4135DD}" type="pres">
      <dgm:prSet presAssocID="{0399A36A-C902-4E30-8714-4FFEBAC18798}" presName="hierChild4" presStyleCnt="0"/>
      <dgm:spPr/>
    </dgm:pt>
    <dgm:pt modelId="{7D30FD64-8BE0-46E3-90E9-649CA78344A2}" type="pres">
      <dgm:prSet presAssocID="{0399A36A-C902-4E30-8714-4FFEBAC18798}" presName="hierChild5" presStyleCnt="0"/>
      <dgm:spPr/>
    </dgm:pt>
    <dgm:pt modelId="{B1506757-460A-4D69-8EA9-30F205561C68}" type="pres">
      <dgm:prSet presAssocID="{0953ADF5-0B80-4A58-B707-EADF5883FCF0}" presName="Name64" presStyleLbl="parChTrans1D4" presStyleIdx="1" presStyleCnt="2"/>
      <dgm:spPr/>
    </dgm:pt>
    <dgm:pt modelId="{229194DC-4065-4A1E-8A1F-700D33B38385}" type="pres">
      <dgm:prSet presAssocID="{820A792A-EACB-4F6B-BA8D-7BA94A52251E}" presName="hierRoot2" presStyleCnt="0">
        <dgm:presLayoutVars>
          <dgm:hierBranch val="init"/>
        </dgm:presLayoutVars>
      </dgm:prSet>
      <dgm:spPr/>
    </dgm:pt>
    <dgm:pt modelId="{E20F7564-404D-4B82-B9D4-1FDA3457DC32}" type="pres">
      <dgm:prSet presAssocID="{820A792A-EACB-4F6B-BA8D-7BA94A52251E}" presName="rootComposite" presStyleCnt="0"/>
      <dgm:spPr/>
    </dgm:pt>
    <dgm:pt modelId="{C3D5A826-80B7-4535-9250-C86C0ACBAD00}" type="pres">
      <dgm:prSet presAssocID="{820A792A-EACB-4F6B-BA8D-7BA94A52251E}" presName="rootText" presStyleLbl="node4" presStyleIdx="1" presStyleCnt="2" custScaleY="184283">
        <dgm:presLayoutVars>
          <dgm:chPref val="3"/>
        </dgm:presLayoutVars>
      </dgm:prSet>
      <dgm:spPr/>
    </dgm:pt>
    <dgm:pt modelId="{B3EC72D4-AF17-4559-8A54-DC420FDAE463}" type="pres">
      <dgm:prSet presAssocID="{820A792A-EACB-4F6B-BA8D-7BA94A52251E}" presName="rootConnector" presStyleLbl="node4" presStyleIdx="1" presStyleCnt="2"/>
      <dgm:spPr/>
    </dgm:pt>
    <dgm:pt modelId="{3DD6D4A3-F400-47EA-B102-0A25EBB15CED}" type="pres">
      <dgm:prSet presAssocID="{820A792A-EACB-4F6B-BA8D-7BA94A52251E}" presName="hierChild4" presStyleCnt="0"/>
      <dgm:spPr/>
    </dgm:pt>
    <dgm:pt modelId="{A25445D8-6ADF-411D-B87A-7242AD301C58}" type="pres">
      <dgm:prSet presAssocID="{820A792A-EACB-4F6B-BA8D-7BA94A52251E}" presName="hierChild5" presStyleCnt="0"/>
      <dgm:spPr/>
    </dgm:pt>
    <dgm:pt modelId="{E03E11ED-0C5F-4191-B84B-B5B9E481298E}" type="pres">
      <dgm:prSet presAssocID="{EB11CC3F-F595-47E1-8847-88C14C5DE758}" presName="hierChild5" presStyleCnt="0"/>
      <dgm:spPr/>
    </dgm:pt>
    <dgm:pt modelId="{C9E6EA6E-3555-419D-AE2B-0EC2C309E004}" type="pres">
      <dgm:prSet presAssocID="{4770D9E5-665A-4D8A-A2DE-36D29B47881F}" presName="Name64" presStyleLbl="parChTrans1D3" presStyleIdx="1" presStyleCnt="2"/>
      <dgm:spPr/>
    </dgm:pt>
    <dgm:pt modelId="{C97AA153-4181-4B4E-B888-F2A228145820}" type="pres">
      <dgm:prSet presAssocID="{ED7BA07F-FF55-4AA2-9D09-5E774D0A2F65}" presName="hierRoot2" presStyleCnt="0">
        <dgm:presLayoutVars>
          <dgm:hierBranch val="init"/>
        </dgm:presLayoutVars>
      </dgm:prSet>
      <dgm:spPr/>
    </dgm:pt>
    <dgm:pt modelId="{B18AD4D2-8B69-416C-A5A8-FCED7216C01D}" type="pres">
      <dgm:prSet presAssocID="{ED7BA07F-FF55-4AA2-9D09-5E774D0A2F65}" presName="rootComposite" presStyleCnt="0"/>
      <dgm:spPr/>
    </dgm:pt>
    <dgm:pt modelId="{99D67F1F-0093-4CB5-8205-66C27A374BA7}" type="pres">
      <dgm:prSet presAssocID="{ED7BA07F-FF55-4AA2-9D09-5E774D0A2F65}" presName="rootText" presStyleLbl="node3" presStyleIdx="1" presStyleCnt="2" custScaleY="176788" custLinFactX="20112" custLinFactNeighborX="100000" custLinFactNeighborY="82814">
        <dgm:presLayoutVars>
          <dgm:chPref val="3"/>
        </dgm:presLayoutVars>
      </dgm:prSet>
      <dgm:spPr/>
    </dgm:pt>
    <dgm:pt modelId="{7E4E2A8E-E770-47BE-B4F7-AF5AB67825C2}" type="pres">
      <dgm:prSet presAssocID="{ED7BA07F-FF55-4AA2-9D09-5E774D0A2F65}" presName="rootConnector" presStyleLbl="node3" presStyleIdx="1" presStyleCnt="2"/>
      <dgm:spPr/>
    </dgm:pt>
    <dgm:pt modelId="{6E6058A7-13B1-404C-ABBB-E9C26C20DD11}" type="pres">
      <dgm:prSet presAssocID="{ED7BA07F-FF55-4AA2-9D09-5E774D0A2F65}" presName="hierChild4" presStyleCnt="0"/>
      <dgm:spPr/>
    </dgm:pt>
    <dgm:pt modelId="{221E7510-CBE4-4A4D-A47B-EB7394398BDE}" type="pres">
      <dgm:prSet presAssocID="{ED7BA07F-FF55-4AA2-9D09-5E774D0A2F65}" presName="hierChild5" presStyleCnt="0"/>
      <dgm:spPr/>
    </dgm:pt>
    <dgm:pt modelId="{5637E1C9-58E7-4315-A500-004287CD858A}" type="pres">
      <dgm:prSet presAssocID="{52B88051-654F-449C-9185-AE481FB7A9C2}" presName="hierChild5" presStyleCnt="0"/>
      <dgm:spPr/>
    </dgm:pt>
    <dgm:pt modelId="{EE1C17A5-FB02-4D41-9EB3-14A888E92ADF}" type="pres">
      <dgm:prSet presAssocID="{3A1F3F4E-DD42-431C-875D-F48267ABB91F}" presName="hierChild3" presStyleCnt="0"/>
      <dgm:spPr/>
    </dgm:pt>
  </dgm:ptLst>
  <dgm:cxnLst>
    <dgm:cxn modelId="{F33D0B02-0AF3-4BD7-8DA0-09069DE3202B}" srcId="{3A1F3F4E-DD42-431C-875D-F48267ABB91F}" destId="{8DEFAD5C-3C37-49D6-B05B-DF57B653DC06}" srcOrd="0" destOrd="0" parTransId="{0DAE4DA6-09B9-4C88-BED3-C31353110DC4}" sibTransId="{A8E51B8D-AE25-49D9-99A0-AE39F5A5FA9A}"/>
    <dgm:cxn modelId="{83B6C013-C6F8-4D24-A39E-1FFAF234D84E}" type="presOf" srcId="{52B88051-654F-449C-9185-AE481FB7A9C2}" destId="{7602E971-4DF9-42FA-B83C-D968B4FF6B93}" srcOrd="0" destOrd="0" presId="urn:microsoft.com/office/officeart/2009/3/layout/HorizontalOrganizationChart"/>
    <dgm:cxn modelId="{7A23891E-C75C-4F81-B5D3-EF804FD420EC}" type="presOf" srcId="{52B88051-654F-449C-9185-AE481FB7A9C2}" destId="{329C869E-5D29-4E26-903A-7E67A5209AAB}" srcOrd="1" destOrd="0" presId="urn:microsoft.com/office/officeart/2009/3/layout/HorizontalOrganizationChart"/>
    <dgm:cxn modelId="{F048D526-72E6-4C9B-AB44-3D727B4196A4}" type="presOf" srcId="{9D00AC46-E787-471F-9096-BAAE9040E4DD}" destId="{5E2C55FE-4E90-48D8-B0A5-6C7D36634CC5}" srcOrd="0" destOrd="0" presId="urn:microsoft.com/office/officeart/2009/3/layout/HorizontalOrganizationChart"/>
    <dgm:cxn modelId="{46D07F28-B8C7-4012-A9E2-BDBA2B70BA7F}" srcId="{EB11CC3F-F595-47E1-8847-88C14C5DE758}" destId="{0399A36A-C902-4E30-8714-4FFEBAC18798}" srcOrd="0" destOrd="0" parTransId="{A388034D-B69B-47B9-AF14-E18FFAB29383}" sibTransId="{B5D185D3-33E6-435F-9414-D7F2C218DAE1}"/>
    <dgm:cxn modelId="{0F58B335-DB6F-46C0-A6F4-CC0757A15AE9}" type="presOf" srcId="{0399A36A-C902-4E30-8714-4FFEBAC18798}" destId="{1D357CD5-3737-44F7-B420-D1DC86F7CA23}" srcOrd="1" destOrd="0" presId="urn:microsoft.com/office/officeart/2009/3/layout/HorizontalOrganizationChart"/>
    <dgm:cxn modelId="{DD9BCE36-E0EB-4670-8F10-B98A6BC5D242}" srcId="{1E1971E6-23D2-4BC3-B15E-A03D70185D2F}" destId="{3A1F3F4E-DD42-431C-875D-F48267ABB91F}" srcOrd="0" destOrd="0" parTransId="{5B904499-A880-4A64-95C6-8ED0DE2348AE}" sibTransId="{8BC64651-B682-4166-8D01-4987C550EE3F}"/>
    <dgm:cxn modelId="{FC392839-1141-4CA3-98E3-25801DEABDAD}" type="presOf" srcId="{3A1F3F4E-DD42-431C-875D-F48267ABB91F}" destId="{B6C66BB8-8F92-4F9E-8834-2E3D836B1128}" srcOrd="0" destOrd="0" presId="urn:microsoft.com/office/officeart/2009/3/layout/HorizontalOrganizationChart"/>
    <dgm:cxn modelId="{C127416D-510A-48AF-80B4-A26AF3970967}" type="presOf" srcId="{3A1F3F4E-DD42-431C-875D-F48267ABB91F}" destId="{B5AB7300-517D-4D3B-9A51-F97D1B863B90}" srcOrd="1" destOrd="0" presId="urn:microsoft.com/office/officeart/2009/3/layout/HorizontalOrganizationChart"/>
    <dgm:cxn modelId="{AE90554F-BD71-48DE-B59B-B6B844FA990A}" type="presOf" srcId="{A388034D-B69B-47B9-AF14-E18FFAB29383}" destId="{AE18E5A4-E461-46F6-BA7A-852E9CD04607}" srcOrd="0" destOrd="0" presId="urn:microsoft.com/office/officeart/2009/3/layout/HorizontalOrganizationChart"/>
    <dgm:cxn modelId="{8A95AF6F-3651-4201-BC30-00616F61CA28}" type="presOf" srcId="{ED7BA07F-FF55-4AA2-9D09-5E774D0A2F65}" destId="{7E4E2A8E-E770-47BE-B4F7-AF5AB67825C2}" srcOrd="1" destOrd="0" presId="urn:microsoft.com/office/officeart/2009/3/layout/HorizontalOrganizationChart"/>
    <dgm:cxn modelId="{BC6FBD6F-D4C5-4423-97C2-25F30DBB1240}" type="presOf" srcId="{8DEFAD5C-3C37-49D6-B05B-DF57B653DC06}" destId="{D2006305-554D-4903-9C7C-6F34D5A94841}" srcOrd="0" destOrd="0" presId="urn:microsoft.com/office/officeart/2009/3/layout/HorizontalOrganizationChart"/>
    <dgm:cxn modelId="{51C4C255-1270-4363-9FB7-7415B9D3AB48}" type="presOf" srcId="{D2257582-98ED-4C6B-B135-4445D967A013}" destId="{8D6187D8-65ED-4429-9A8A-7A88488CDC0C}" srcOrd="0" destOrd="0" presId="urn:microsoft.com/office/officeart/2009/3/layout/HorizontalOrganizationChart"/>
    <dgm:cxn modelId="{FE6A208C-5499-47F3-A7D1-E4D4CCF4F810}" type="presOf" srcId="{EB11CC3F-F595-47E1-8847-88C14C5DE758}" destId="{01DD7F94-7ADF-4BA1-BFF3-B511CAD21073}" srcOrd="0" destOrd="0" presId="urn:microsoft.com/office/officeart/2009/3/layout/HorizontalOrganizationChart"/>
    <dgm:cxn modelId="{CA0A9294-A3BF-4DCC-A705-3E674337E7AB}" srcId="{52B88051-654F-449C-9185-AE481FB7A9C2}" destId="{ED7BA07F-FF55-4AA2-9D09-5E774D0A2F65}" srcOrd="1" destOrd="0" parTransId="{4770D9E5-665A-4D8A-A2DE-36D29B47881F}" sibTransId="{8EC22C90-29AB-455B-92E8-D48CB1D7A015}"/>
    <dgm:cxn modelId="{E9EDE7AE-C247-4CB2-8D88-3E135545606A}" type="presOf" srcId="{0399A36A-C902-4E30-8714-4FFEBAC18798}" destId="{EC3D6B06-5B62-4139-8B61-B34ED4A7EF02}" srcOrd="0" destOrd="0" presId="urn:microsoft.com/office/officeart/2009/3/layout/HorizontalOrganizationChart"/>
    <dgm:cxn modelId="{562812BC-2279-4307-B1CA-43CB6F99C71D}" type="presOf" srcId="{1E1971E6-23D2-4BC3-B15E-A03D70185D2F}" destId="{F1B0B5B6-2A35-4B72-B443-8B38554D9CC8}" srcOrd="0" destOrd="0" presId="urn:microsoft.com/office/officeart/2009/3/layout/HorizontalOrganizationChart"/>
    <dgm:cxn modelId="{6936DAC1-E843-45A4-A7B2-15CEADC621ED}" type="presOf" srcId="{ED7BA07F-FF55-4AA2-9D09-5E774D0A2F65}" destId="{99D67F1F-0093-4CB5-8205-66C27A374BA7}" srcOrd="0" destOrd="0" presId="urn:microsoft.com/office/officeart/2009/3/layout/HorizontalOrganizationChart"/>
    <dgm:cxn modelId="{9991C2C9-4154-471D-AD22-6DF6D24AA1A5}" type="presOf" srcId="{820A792A-EACB-4F6B-BA8D-7BA94A52251E}" destId="{B3EC72D4-AF17-4559-8A54-DC420FDAE463}" srcOrd="1" destOrd="0" presId="urn:microsoft.com/office/officeart/2009/3/layout/HorizontalOrganizationChart"/>
    <dgm:cxn modelId="{089DFAD5-1196-49F1-8F82-94CF9B2CD071}" type="presOf" srcId="{0953ADF5-0B80-4A58-B707-EADF5883FCF0}" destId="{B1506757-460A-4D69-8EA9-30F205561C68}" srcOrd="0" destOrd="0" presId="urn:microsoft.com/office/officeart/2009/3/layout/HorizontalOrganizationChart"/>
    <dgm:cxn modelId="{F03FB6D6-5162-488D-991F-074F14FAE714}" type="presOf" srcId="{820A792A-EACB-4F6B-BA8D-7BA94A52251E}" destId="{C3D5A826-80B7-4535-9250-C86C0ACBAD00}" srcOrd="0" destOrd="0" presId="urn:microsoft.com/office/officeart/2009/3/layout/HorizontalOrganizationChart"/>
    <dgm:cxn modelId="{6041A6D7-6A6B-4FD8-B0F4-038A1E3BD1BF}" type="presOf" srcId="{8DEFAD5C-3C37-49D6-B05B-DF57B653DC06}" destId="{0A81C23D-FC2C-442B-A468-C5138FF26505}" srcOrd="1" destOrd="0" presId="urn:microsoft.com/office/officeart/2009/3/layout/HorizontalOrganizationChart"/>
    <dgm:cxn modelId="{3AEC68DD-9821-42F3-AB2F-E25B73CAB0A6}" type="presOf" srcId="{4770D9E5-665A-4D8A-A2DE-36D29B47881F}" destId="{C9E6EA6E-3555-419D-AE2B-0EC2C309E004}" srcOrd="0" destOrd="0" presId="urn:microsoft.com/office/officeart/2009/3/layout/HorizontalOrganizationChart"/>
    <dgm:cxn modelId="{1E6A91E4-FA7D-49CB-AD34-14C2B378175D}" type="presOf" srcId="{EB11CC3F-F595-47E1-8847-88C14C5DE758}" destId="{4909CC98-83B1-47C3-8172-7B921D850AC7}" srcOrd="1" destOrd="0" presId="urn:microsoft.com/office/officeart/2009/3/layout/HorizontalOrganizationChart"/>
    <dgm:cxn modelId="{17D82EEB-28C9-4CF4-B022-F332809AD78D}" type="presOf" srcId="{0DAE4DA6-09B9-4C88-BED3-C31353110DC4}" destId="{728972EF-CDEB-4275-A17E-9424DD34015B}" srcOrd="0" destOrd="0" presId="urn:microsoft.com/office/officeart/2009/3/layout/HorizontalOrganizationChart"/>
    <dgm:cxn modelId="{A2A116ED-DE1E-4B23-88BD-591D8479CE01}" srcId="{52B88051-654F-449C-9185-AE481FB7A9C2}" destId="{EB11CC3F-F595-47E1-8847-88C14C5DE758}" srcOrd="0" destOrd="0" parTransId="{D2257582-98ED-4C6B-B135-4445D967A013}" sibTransId="{461D59E2-E638-4733-B830-86551F65CE9D}"/>
    <dgm:cxn modelId="{A1CC98F1-6F0D-4919-81B9-FF637CB9A62F}" srcId="{EB11CC3F-F595-47E1-8847-88C14C5DE758}" destId="{820A792A-EACB-4F6B-BA8D-7BA94A52251E}" srcOrd="1" destOrd="0" parTransId="{0953ADF5-0B80-4A58-B707-EADF5883FCF0}" sibTransId="{64928C19-BD2E-43AD-8594-AB2A7C2AFD68}"/>
    <dgm:cxn modelId="{04A615FD-15E7-4C59-AC15-790C81C6E59B}" srcId="{3A1F3F4E-DD42-431C-875D-F48267ABB91F}" destId="{52B88051-654F-449C-9185-AE481FB7A9C2}" srcOrd="1" destOrd="0" parTransId="{9D00AC46-E787-471F-9096-BAAE9040E4DD}" sibTransId="{C384ED97-0FF8-4BA9-B40A-A045C12220D1}"/>
    <dgm:cxn modelId="{AACA9FFA-20FF-443A-9B28-23D84D630EE9}" type="presParOf" srcId="{F1B0B5B6-2A35-4B72-B443-8B38554D9CC8}" destId="{1ADC3D62-3E8E-4C2A-ACAB-123683FB9347}" srcOrd="0" destOrd="0" presId="urn:microsoft.com/office/officeart/2009/3/layout/HorizontalOrganizationChart"/>
    <dgm:cxn modelId="{1693A44C-2364-40D7-8966-2B36B7DF6747}" type="presParOf" srcId="{1ADC3D62-3E8E-4C2A-ACAB-123683FB9347}" destId="{7B794AC2-A076-49E7-B1F6-1D5BF304B655}" srcOrd="0" destOrd="0" presId="urn:microsoft.com/office/officeart/2009/3/layout/HorizontalOrganizationChart"/>
    <dgm:cxn modelId="{564E6D4F-0A1D-471E-8F6A-B5E91603B2D7}" type="presParOf" srcId="{7B794AC2-A076-49E7-B1F6-1D5BF304B655}" destId="{B6C66BB8-8F92-4F9E-8834-2E3D836B1128}" srcOrd="0" destOrd="0" presId="urn:microsoft.com/office/officeart/2009/3/layout/HorizontalOrganizationChart"/>
    <dgm:cxn modelId="{4357C997-207B-4F72-9040-C604CE4B522A}" type="presParOf" srcId="{7B794AC2-A076-49E7-B1F6-1D5BF304B655}" destId="{B5AB7300-517D-4D3B-9A51-F97D1B863B90}" srcOrd="1" destOrd="0" presId="urn:microsoft.com/office/officeart/2009/3/layout/HorizontalOrganizationChart"/>
    <dgm:cxn modelId="{F45586C0-CC02-41AD-BBD7-49BFB89F1B4D}" type="presParOf" srcId="{1ADC3D62-3E8E-4C2A-ACAB-123683FB9347}" destId="{81F8DDC0-8697-42CF-ADBE-4EE9CF588551}" srcOrd="1" destOrd="0" presId="urn:microsoft.com/office/officeart/2009/3/layout/HorizontalOrganizationChart"/>
    <dgm:cxn modelId="{F3FF2667-E2DF-4707-B477-EA9D102C796F}" type="presParOf" srcId="{81F8DDC0-8697-42CF-ADBE-4EE9CF588551}" destId="{728972EF-CDEB-4275-A17E-9424DD34015B}" srcOrd="0" destOrd="0" presId="urn:microsoft.com/office/officeart/2009/3/layout/HorizontalOrganizationChart"/>
    <dgm:cxn modelId="{EF78AF32-551F-4206-BCC7-D5E8A8EC5151}" type="presParOf" srcId="{81F8DDC0-8697-42CF-ADBE-4EE9CF588551}" destId="{EFED0F02-6C43-4F2A-9116-83CACB7BA120}" srcOrd="1" destOrd="0" presId="urn:microsoft.com/office/officeart/2009/3/layout/HorizontalOrganizationChart"/>
    <dgm:cxn modelId="{9C0A90C0-C2D0-4093-B2C0-DF79C956FD89}" type="presParOf" srcId="{EFED0F02-6C43-4F2A-9116-83CACB7BA120}" destId="{8094A815-1487-4F21-BE28-A4C2E82A8F97}" srcOrd="0" destOrd="0" presId="urn:microsoft.com/office/officeart/2009/3/layout/HorizontalOrganizationChart"/>
    <dgm:cxn modelId="{F989DF25-6981-4E50-994E-C16D9D864DA5}" type="presParOf" srcId="{8094A815-1487-4F21-BE28-A4C2E82A8F97}" destId="{D2006305-554D-4903-9C7C-6F34D5A94841}" srcOrd="0" destOrd="0" presId="urn:microsoft.com/office/officeart/2009/3/layout/HorizontalOrganizationChart"/>
    <dgm:cxn modelId="{DA4C9FD4-A3FF-4192-9E7B-E7EEE065CEB5}" type="presParOf" srcId="{8094A815-1487-4F21-BE28-A4C2E82A8F97}" destId="{0A81C23D-FC2C-442B-A468-C5138FF26505}" srcOrd="1" destOrd="0" presId="urn:microsoft.com/office/officeart/2009/3/layout/HorizontalOrganizationChart"/>
    <dgm:cxn modelId="{FE268D24-9155-4E55-A054-3E51BA92BB59}" type="presParOf" srcId="{EFED0F02-6C43-4F2A-9116-83CACB7BA120}" destId="{F0C44269-AADE-440A-9196-AD6F7C04B387}" srcOrd="1" destOrd="0" presId="urn:microsoft.com/office/officeart/2009/3/layout/HorizontalOrganizationChart"/>
    <dgm:cxn modelId="{423A9925-6754-4E8F-88EA-36F94332F96D}" type="presParOf" srcId="{EFED0F02-6C43-4F2A-9116-83CACB7BA120}" destId="{3BAF82D8-7857-44D9-9138-7C6BD156C18B}" srcOrd="2" destOrd="0" presId="urn:microsoft.com/office/officeart/2009/3/layout/HorizontalOrganizationChart"/>
    <dgm:cxn modelId="{403B5028-3FEF-48A7-BAB1-4B4867755E89}" type="presParOf" srcId="{81F8DDC0-8697-42CF-ADBE-4EE9CF588551}" destId="{5E2C55FE-4E90-48D8-B0A5-6C7D36634CC5}" srcOrd="2" destOrd="0" presId="urn:microsoft.com/office/officeart/2009/3/layout/HorizontalOrganizationChart"/>
    <dgm:cxn modelId="{A3AE51F0-C7EC-4947-BFEA-89CB7C208190}" type="presParOf" srcId="{81F8DDC0-8697-42CF-ADBE-4EE9CF588551}" destId="{853B2C5B-CC3A-4689-B21E-2771DECBFFD4}" srcOrd="3" destOrd="0" presId="urn:microsoft.com/office/officeart/2009/3/layout/HorizontalOrganizationChart"/>
    <dgm:cxn modelId="{4C01D0AA-D668-4099-8B6A-4D2967AC2CAC}" type="presParOf" srcId="{853B2C5B-CC3A-4689-B21E-2771DECBFFD4}" destId="{178E77C3-4335-4A58-9E5B-F041557EF5F2}" srcOrd="0" destOrd="0" presId="urn:microsoft.com/office/officeart/2009/3/layout/HorizontalOrganizationChart"/>
    <dgm:cxn modelId="{3316DD4B-4C08-448E-A611-B733547F46C9}" type="presParOf" srcId="{178E77C3-4335-4A58-9E5B-F041557EF5F2}" destId="{7602E971-4DF9-42FA-B83C-D968B4FF6B93}" srcOrd="0" destOrd="0" presId="urn:microsoft.com/office/officeart/2009/3/layout/HorizontalOrganizationChart"/>
    <dgm:cxn modelId="{29D7D426-7128-4219-BB22-F673CDF6688E}" type="presParOf" srcId="{178E77C3-4335-4A58-9E5B-F041557EF5F2}" destId="{329C869E-5D29-4E26-903A-7E67A5209AAB}" srcOrd="1" destOrd="0" presId="urn:microsoft.com/office/officeart/2009/3/layout/HorizontalOrganizationChart"/>
    <dgm:cxn modelId="{1F34D398-1728-423B-B254-5FA7B9C5E6D1}" type="presParOf" srcId="{853B2C5B-CC3A-4689-B21E-2771DECBFFD4}" destId="{D4D6FB26-A8C4-4B98-BA08-A15551E64ED1}" srcOrd="1" destOrd="0" presId="urn:microsoft.com/office/officeart/2009/3/layout/HorizontalOrganizationChart"/>
    <dgm:cxn modelId="{0C8184CA-3696-4E68-A48A-A02075587267}" type="presParOf" srcId="{D4D6FB26-A8C4-4B98-BA08-A15551E64ED1}" destId="{8D6187D8-65ED-4429-9A8A-7A88488CDC0C}" srcOrd="0" destOrd="0" presId="urn:microsoft.com/office/officeart/2009/3/layout/HorizontalOrganizationChart"/>
    <dgm:cxn modelId="{8921358A-53C9-49FB-9F4C-9AC4F6863C51}" type="presParOf" srcId="{D4D6FB26-A8C4-4B98-BA08-A15551E64ED1}" destId="{824EFC89-35E4-4928-BD69-457CA000C0D8}" srcOrd="1" destOrd="0" presId="urn:microsoft.com/office/officeart/2009/3/layout/HorizontalOrganizationChart"/>
    <dgm:cxn modelId="{ECFAD21F-3062-469C-AA01-EC4634E72DA9}" type="presParOf" srcId="{824EFC89-35E4-4928-BD69-457CA000C0D8}" destId="{29504B41-E87C-44B0-965F-35E512DFC14F}" srcOrd="0" destOrd="0" presId="urn:microsoft.com/office/officeart/2009/3/layout/HorizontalOrganizationChart"/>
    <dgm:cxn modelId="{1E17B04D-3FE7-4184-9483-60A435342656}" type="presParOf" srcId="{29504B41-E87C-44B0-965F-35E512DFC14F}" destId="{01DD7F94-7ADF-4BA1-BFF3-B511CAD21073}" srcOrd="0" destOrd="0" presId="urn:microsoft.com/office/officeart/2009/3/layout/HorizontalOrganizationChart"/>
    <dgm:cxn modelId="{6386E459-9534-4534-8DDD-0EBAF69EAB6A}" type="presParOf" srcId="{29504B41-E87C-44B0-965F-35E512DFC14F}" destId="{4909CC98-83B1-47C3-8172-7B921D850AC7}" srcOrd="1" destOrd="0" presId="urn:microsoft.com/office/officeart/2009/3/layout/HorizontalOrganizationChart"/>
    <dgm:cxn modelId="{CA98094E-468B-40CC-9063-629257F513D2}" type="presParOf" srcId="{824EFC89-35E4-4928-BD69-457CA000C0D8}" destId="{7B627A2C-1BDF-4421-89C6-02BFCF4B67E3}" srcOrd="1" destOrd="0" presId="urn:microsoft.com/office/officeart/2009/3/layout/HorizontalOrganizationChart"/>
    <dgm:cxn modelId="{9282931F-AFC4-41B3-9E23-BBEDBE60EB79}" type="presParOf" srcId="{7B627A2C-1BDF-4421-89C6-02BFCF4B67E3}" destId="{AE18E5A4-E461-46F6-BA7A-852E9CD04607}" srcOrd="0" destOrd="0" presId="urn:microsoft.com/office/officeart/2009/3/layout/HorizontalOrganizationChart"/>
    <dgm:cxn modelId="{9173F7FE-9377-46F1-9E9C-B4053231538A}" type="presParOf" srcId="{7B627A2C-1BDF-4421-89C6-02BFCF4B67E3}" destId="{FBD4866B-FCFC-453A-9EAD-ACF0A332E9E4}" srcOrd="1" destOrd="0" presId="urn:microsoft.com/office/officeart/2009/3/layout/HorizontalOrganizationChart"/>
    <dgm:cxn modelId="{1F8E9129-B3C3-43D7-9FAD-2DE561903DD2}" type="presParOf" srcId="{FBD4866B-FCFC-453A-9EAD-ACF0A332E9E4}" destId="{19247259-F086-4BCF-BC8B-3A375010A6B8}" srcOrd="0" destOrd="0" presId="urn:microsoft.com/office/officeart/2009/3/layout/HorizontalOrganizationChart"/>
    <dgm:cxn modelId="{2F1CD329-6663-483C-A946-3563686FFE28}" type="presParOf" srcId="{19247259-F086-4BCF-BC8B-3A375010A6B8}" destId="{EC3D6B06-5B62-4139-8B61-B34ED4A7EF02}" srcOrd="0" destOrd="0" presId="urn:microsoft.com/office/officeart/2009/3/layout/HorizontalOrganizationChart"/>
    <dgm:cxn modelId="{5CFF7BEA-94E1-424D-9A51-E9C7D30379FC}" type="presParOf" srcId="{19247259-F086-4BCF-BC8B-3A375010A6B8}" destId="{1D357CD5-3737-44F7-B420-D1DC86F7CA23}" srcOrd="1" destOrd="0" presId="urn:microsoft.com/office/officeart/2009/3/layout/HorizontalOrganizationChart"/>
    <dgm:cxn modelId="{FA63A248-254A-4D9F-B75E-AC73B8C25679}" type="presParOf" srcId="{FBD4866B-FCFC-453A-9EAD-ACF0A332E9E4}" destId="{AA12D3A1-D423-493C-9F18-22BBDA4135DD}" srcOrd="1" destOrd="0" presId="urn:microsoft.com/office/officeart/2009/3/layout/HorizontalOrganizationChart"/>
    <dgm:cxn modelId="{12BB1F28-A8F7-4389-81AE-F829B408F7F5}" type="presParOf" srcId="{FBD4866B-FCFC-453A-9EAD-ACF0A332E9E4}" destId="{7D30FD64-8BE0-46E3-90E9-649CA78344A2}" srcOrd="2" destOrd="0" presId="urn:microsoft.com/office/officeart/2009/3/layout/HorizontalOrganizationChart"/>
    <dgm:cxn modelId="{0C5C640E-EBD3-4871-9B13-92EBB89566E7}" type="presParOf" srcId="{7B627A2C-1BDF-4421-89C6-02BFCF4B67E3}" destId="{B1506757-460A-4D69-8EA9-30F205561C68}" srcOrd="2" destOrd="0" presId="urn:microsoft.com/office/officeart/2009/3/layout/HorizontalOrganizationChart"/>
    <dgm:cxn modelId="{F398F543-A247-4204-AAD0-C314C682A72E}" type="presParOf" srcId="{7B627A2C-1BDF-4421-89C6-02BFCF4B67E3}" destId="{229194DC-4065-4A1E-8A1F-700D33B38385}" srcOrd="3" destOrd="0" presId="urn:microsoft.com/office/officeart/2009/3/layout/HorizontalOrganizationChart"/>
    <dgm:cxn modelId="{411DC779-610C-4A90-81E1-ED965AD385C0}" type="presParOf" srcId="{229194DC-4065-4A1E-8A1F-700D33B38385}" destId="{E20F7564-404D-4B82-B9D4-1FDA3457DC32}" srcOrd="0" destOrd="0" presId="urn:microsoft.com/office/officeart/2009/3/layout/HorizontalOrganizationChart"/>
    <dgm:cxn modelId="{63658B6E-D664-4CD0-89F3-79D3A096395A}" type="presParOf" srcId="{E20F7564-404D-4B82-B9D4-1FDA3457DC32}" destId="{C3D5A826-80B7-4535-9250-C86C0ACBAD00}" srcOrd="0" destOrd="0" presId="urn:microsoft.com/office/officeart/2009/3/layout/HorizontalOrganizationChart"/>
    <dgm:cxn modelId="{B4FA546A-3707-4376-BD51-ED836DB6A9D8}" type="presParOf" srcId="{E20F7564-404D-4B82-B9D4-1FDA3457DC32}" destId="{B3EC72D4-AF17-4559-8A54-DC420FDAE463}" srcOrd="1" destOrd="0" presId="urn:microsoft.com/office/officeart/2009/3/layout/HorizontalOrganizationChart"/>
    <dgm:cxn modelId="{56F3FC7B-CFFC-46CF-940E-19DD020AC0F8}" type="presParOf" srcId="{229194DC-4065-4A1E-8A1F-700D33B38385}" destId="{3DD6D4A3-F400-47EA-B102-0A25EBB15CED}" srcOrd="1" destOrd="0" presId="urn:microsoft.com/office/officeart/2009/3/layout/HorizontalOrganizationChart"/>
    <dgm:cxn modelId="{9D8A3ADE-EFDE-4155-B4C2-EDEFDA8C567A}" type="presParOf" srcId="{229194DC-4065-4A1E-8A1F-700D33B38385}" destId="{A25445D8-6ADF-411D-B87A-7242AD301C58}" srcOrd="2" destOrd="0" presId="urn:microsoft.com/office/officeart/2009/3/layout/HorizontalOrganizationChart"/>
    <dgm:cxn modelId="{9C7F6929-A8D6-4A2E-A593-6505AD037A6A}" type="presParOf" srcId="{824EFC89-35E4-4928-BD69-457CA000C0D8}" destId="{E03E11ED-0C5F-4191-B84B-B5B9E481298E}" srcOrd="2" destOrd="0" presId="urn:microsoft.com/office/officeart/2009/3/layout/HorizontalOrganizationChart"/>
    <dgm:cxn modelId="{39640660-F9E7-4A55-B0D9-3CAC6EE9D4D5}" type="presParOf" srcId="{D4D6FB26-A8C4-4B98-BA08-A15551E64ED1}" destId="{C9E6EA6E-3555-419D-AE2B-0EC2C309E004}" srcOrd="2" destOrd="0" presId="urn:microsoft.com/office/officeart/2009/3/layout/HorizontalOrganizationChart"/>
    <dgm:cxn modelId="{680D494A-5EC8-45D2-9460-FC0C6EBC4BC2}" type="presParOf" srcId="{D4D6FB26-A8C4-4B98-BA08-A15551E64ED1}" destId="{C97AA153-4181-4B4E-B888-F2A228145820}" srcOrd="3" destOrd="0" presId="urn:microsoft.com/office/officeart/2009/3/layout/HorizontalOrganizationChart"/>
    <dgm:cxn modelId="{488BBE76-7A1E-4DA7-BC8B-26A1BF9BFF6D}" type="presParOf" srcId="{C97AA153-4181-4B4E-B888-F2A228145820}" destId="{B18AD4D2-8B69-416C-A5A8-FCED7216C01D}" srcOrd="0" destOrd="0" presId="urn:microsoft.com/office/officeart/2009/3/layout/HorizontalOrganizationChart"/>
    <dgm:cxn modelId="{D5E1A763-3073-493C-925B-B053F0BFBCE3}" type="presParOf" srcId="{B18AD4D2-8B69-416C-A5A8-FCED7216C01D}" destId="{99D67F1F-0093-4CB5-8205-66C27A374BA7}" srcOrd="0" destOrd="0" presId="urn:microsoft.com/office/officeart/2009/3/layout/HorizontalOrganizationChart"/>
    <dgm:cxn modelId="{9E816986-24B5-4B24-B773-3243839B8B24}" type="presParOf" srcId="{B18AD4D2-8B69-416C-A5A8-FCED7216C01D}" destId="{7E4E2A8E-E770-47BE-B4F7-AF5AB67825C2}" srcOrd="1" destOrd="0" presId="urn:microsoft.com/office/officeart/2009/3/layout/HorizontalOrganizationChart"/>
    <dgm:cxn modelId="{EFC79760-AA9C-4355-A43B-AD7EC718B673}" type="presParOf" srcId="{C97AA153-4181-4B4E-B888-F2A228145820}" destId="{6E6058A7-13B1-404C-ABBB-E9C26C20DD11}" srcOrd="1" destOrd="0" presId="urn:microsoft.com/office/officeart/2009/3/layout/HorizontalOrganizationChart"/>
    <dgm:cxn modelId="{F01F6D20-149E-45C7-BE2F-B65A593A30F8}" type="presParOf" srcId="{C97AA153-4181-4B4E-B888-F2A228145820}" destId="{221E7510-CBE4-4A4D-A47B-EB7394398BDE}" srcOrd="2" destOrd="0" presId="urn:microsoft.com/office/officeart/2009/3/layout/HorizontalOrganizationChart"/>
    <dgm:cxn modelId="{A6A295BA-AA31-43A4-8175-6AD9E9A0A6E4}" type="presParOf" srcId="{853B2C5B-CC3A-4689-B21E-2771DECBFFD4}" destId="{5637E1C9-58E7-4315-A500-004287CD858A}" srcOrd="2" destOrd="0" presId="urn:microsoft.com/office/officeart/2009/3/layout/HorizontalOrganizationChart"/>
    <dgm:cxn modelId="{871F0138-8E4D-4F9F-BD1E-501754BEE48D}" type="presParOf" srcId="{1ADC3D62-3E8E-4C2A-ACAB-123683FB9347}" destId="{EE1C17A5-FB02-4D41-9EB3-14A888E92ADF}" srcOrd="2" destOrd="0" presId="urn:microsoft.com/office/officeart/2009/3/layout/HorizontalOrganizationChart"/>
  </dgm:cxnLst>
  <dgm:bg/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E6EA6E-3555-419D-AE2B-0EC2C309E004}">
      <dsp:nvSpPr>
        <dsp:cNvPr id="0" name=""/>
        <dsp:cNvSpPr/>
      </dsp:nvSpPr>
      <dsp:spPr>
        <a:xfrm>
          <a:off x="4464222" y="3211825"/>
          <a:ext cx="2862794" cy="9369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59393" y="0"/>
              </a:lnTo>
              <a:lnTo>
                <a:pt x="2659393" y="936947"/>
              </a:lnTo>
              <a:lnTo>
                <a:pt x="2862794" y="936947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506757-460A-4D69-8EA9-30F205561C68}">
      <dsp:nvSpPr>
        <dsp:cNvPr id="0" name=""/>
        <dsp:cNvSpPr/>
      </dsp:nvSpPr>
      <dsp:spPr>
        <a:xfrm>
          <a:off x="6917936" y="2136388"/>
          <a:ext cx="406803" cy="6801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3401" y="0"/>
              </a:lnTo>
              <a:lnTo>
                <a:pt x="203401" y="680171"/>
              </a:lnTo>
              <a:lnTo>
                <a:pt x="406803" y="680171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18E5A4-E461-46F6-BA7A-852E9CD04607}">
      <dsp:nvSpPr>
        <dsp:cNvPr id="0" name=""/>
        <dsp:cNvSpPr/>
      </dsp:nvSpPr>
      <dsp:spPr>
        <a:xfrm>
          <a:off x="6917936" y="1437640"/>
          <a:ext cx="406803" cy="698748"/>
        </a:xfrm>
        <a:custGeom>
          <a:avLst/>
          <a:gdLst/>
          <a:ahLst/>
          <a:cxnLst/>
          <a:rect l="0" t="0" r="0" b="0"/>
          <a:pathLst>
            <a:path>
              <a:moveTo>
                <a:pt x="0" y="698748"/>
              </a:moveTo>
              <a:lnTo>
                <a:pt x="203401" y="698748"/>
              </a:lnTo>
              <a:lnTo>
                <a:pt x="203401" y="0"/>
              </a:lnTo>
              <a:lnTo>
                <a:pt x="406803" y="0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6187D8-65ED-4429-9A8A-7A88488CDC0C}">
      <dsp:nvSpPr>
        <dsp:cNvPr id="0" name=""/>
        <dsp:cNvSpPr/>
      </dsp:nvSpPr>
      <dsp:spPr>
        <a:xfrm>
          <a:off x="4464222" y="2136388"/>
          <a:ext cx="419698" cy="1075436"/>
        </a:xfrm>
        <a:custGeom>
          <a:avLst/>
          <a:gdLst/>
          <a:ahLst/>
          <a:cxnLst/>
          <a:rect l="0" t="0" r="0" b="0"/>
          <a:pathLst>
            <a:path>
              <a:moveTo>
                <a:pt x="0" y="1075436"/>
              </a:moveTo>
              <a:lnTo>
                <a:pt x="216297" y="1075436"/>
              </a:lnTo>
              <a:lnTo>
                <a:pt x="216297" y="0"/>
              </a:lnTo>
              <a:lnTo>
                <a:pt x="419698" y="0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2C55FE-4E90-48D8-B0A5-6C7D36634CC5}">
      <dsp:nvSpPr>
        <dsp:cNvPr id="0" name=""/>
        <dsp:cNvSpPr/>
      </dsp:nvSpPr>
      <dsp:spPr>
        <a:xfrm>
          <a:off x="2036300" y="1965565"/>
          <a:ext cx="393907" cy="12462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0505" y="0"/>
              </a:lnTo>
              <a:lnTo>
                <a:pt x="190505" y="1246259"/>
              </a:lnTo>
              <a:lnTo>
                <a:pt x="393907" y="124625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8972EF-CDEB-4275-A17E-9424DD34015B}">
      <dsp:nvSpPr>
        <dsp:cNvPr id="0" name=""/>
        <dsp:cNvSpPr/>
      </dsp:nvSpPr>
      <dsp:spPr>
        <a:xfrm>
          <a:off x="2036300" y="312045"/>
          <a:ext cx="406803" cy="1653520"/>
        </a:xfrm>
        <a:custGeom>
          <a:avLst/>
          <a:gdLst/>
          <a:ahLst/>
          <a:cxnLst/>
          <a:rect l="0" t="0" r="0" b="0"/>
          <a:pathLst>
            <a:path>
              <a:moveTo>
                <a:pt x="0" y="1653520"/>
              </a:moveTo>
              <a:lnTo>
                <a:pt x="203401" y="1653520"/>
              </a:lnTo>
              <a:lnTo>
                <a:pt x="203401" y="0"/>
              </a:lnTo>
              <a:lnTo>
                <a:pt x="406803" y="0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C66BB8-8F92-4F9E-8834-2E3D836B1128}">
      <dsp:nvSpPr>
        <dsp:cNvPr id="0" name=""/>
        <dsp:cNvSpPr/>
      </dsp:nvSpPr>
      <dsp:spPr>
        <a:xfrm>
          <a:off x="2285" y="1655378"/>
          <a:ext cx="2034015" cy="6203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>
              <a:latin typeface="Dosis" panose="020B0604020202020204" charset="0"/>
            </a:rPr>
            <a:t>BRASIL</a:t>
          </a:r>
        </a:p>
      </dsp:txBody>
      <dsp:txXfrm>
        <a:off x="2285" y="1655378"/>
        <a:ext cx="2034015" cy="620374"/>
      </dsp:txXfrm>
    </dsp:sp>
    <dsp:sp modelId="{D2006305-554D-4903-9C7C-6F34D5A94841}">
      <dsp:nvSpPr>
        <dsp:cNvPr id="0" name=""/>
        <dsp:cNvSpPr/>
      </dsp:nvSpPr>
      <dsp:spPr>
        <a:xfrm>
          <a:off x="2443103" y="0"/>
          <a:ext cx="2894850" cy="624090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>
              <a:latin typeface="Dosis" panose="020B0604020202020204" charset="0"/>
            </a:rPr>
            <a:t>Urbano (Código 1a)</a:t>
          </a:r>
        </a:p>
      </dsp:txBody>
      <dsp:txXfrm>
        <a:off x="2443103" y="0"/>
        <a:ext cx="2894850" cy="624090"/>
      </dsp:txXfrm>
    </dsp:sp>
    <dsp:sp modelId="{7602E971-4DF9-42FA-B83C-D968B4FF6B93}">
      <dsp:nvSpPr>
        <dsp:cNvPr id="0" name=""/>
        <dsp:cNvSpPr/>
      </dsp:nvSpPr>
      <dsp:spPr>
        <a:xfrm>
          <a:off x="2430207" y="2654626"/>
          <a:ext cx="2034015" cy="1114397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>
              <a:latin typeface="Dosis" panose="020B0604020202020204" charset="0"/>
            </a:rPr>
            <a:t>Rural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>
              <a:latin typeface="Dosis" panose="020B0604020202020204" charset="0"/>
            </a:rPr>
            <a:t>(Códigos 1b a 8)</a:t>
          </a:r>
        </a:p>
      </dsp:txBody>
      <dsp:txXfrm>
        <a:off x="2430207" y="2654626"/>
        <a:ext cx="2034015" cy="1114397"/>
      </dsp:txXfrm>
    </dsp:sp>
    <dsp:sp modelId="{01DD7F94-7ADF-4BA1-BFF3-B511CAD21073}">
      <dsp:nvSpPr>
        <dsp:cNvPr id="0" name=""/>
        <dsp:cNvSpPr/>
      </dsp:nvSpPr>
      <dsp:spPr>
        <a:xfrm>
          <a:off x="4883921" y="1440387"/>
          <a:ext cx="2034015" cy="139200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>
              <a:latin typeface="Dosis" panose="020B0604020202020204" charset="0"/>
            </a:rPr>
            <a:t>Com aglomerações (Códigos 1b, 2, 3, 4, 5 e 7)</a:t>
          </a:r>
        </a:p>
      </dsp:txBody>
      <dsp:txXfrm>
        <a:off x="4883921" y="1440387"/>
        <a:ext cx="2034015" cy="1392002"/>
      </dsp:txXfrm>
    </dsp:sp>
    <dsp:sp modelId="{EC3D6B06-5B62-4139-8B61-B34ED4A7EF02}">
      <dsp:nvSpPr>
        <dsp:cNvPr id="0" name=""/>
        <dsp:cNvSpPr/>
      </dsp:nvSpPr>
      <dsp:spPr>
        <a:xfrm>
          <a:off x="7324739" y="884594"/>
          <a:ext cx="2034015" cy="1106090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>
              <a:latin typeface="Dosis" panose="020B0604020202020204" charset="0"/>
            </a:rPr>
            <a:t>Extensão urbana e Vila (Códigos 1b, 2, 3 e 4)</a:t>
          </a:r>
        </a:p>
      </dsp:txBody>
      <dsp:txXfrm>
        <a:off x="7324739" y="884594"/>
        <a:ext cx="2034015" cy="1106090"/>
      </dsp:txXfrm>
    </dsp:sp>
    <dsp:sp modelId="{C3D5A826-80B7-4535-9250-C86C0ACBAD00}">
      <dsp:nvSpPr>
        <dsp:cNvPr id="0" name=""/>
        <dsp:cNvSpPr/>
      </dsp:nvSpPr>
      <dsp:spPr>
        <a:xfrm>
          <a:off x="7324739" y="2244937"/>
          <a:ext cx="2034015" cy="1143244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>
              <a:latin typeface="Dosis" panose="020B0604020202020204" charset="0"/>
            </a:rPr>
            <a:t>Isolado - Povoado (Códigos 5, 7)</a:t>
          </a:r>
        </a:p>
      </dsp:txBody>
      <dsp:txXfrm>
        <a:off x="7324739" y="2244937"/>
        <a:ext cx="2034015" cy="1143244"/>
      </dsp:txXfrm>
    </dsp:sp>
    <dsp:sp modelId="{99D67F1F-0093-4CB5-8205-66C27A374BA7}">
      <dsp:nvSpPr>
        <dsp:cNvPr id="0" name=""/>
        <dsp:cNvSpPr/>
      </dsp:nvSpPr>
      <dsp:spPr>
        <a:xfrm>
          <a:off x="7327017" y="3600398"/>
          <a:ext cx="2034015" cy="1096747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>
              <a:latin typeface="Dosis" panose="020B0604020202020204" charset="0"/>
            </a:rPr>
            <a:t>Sem aglomerações (Código 8)</a:t>
          </a:r>
        </a:p>
      </dsp:txBody>
      <dsp:txXfrm>
        <a:off x="7327017" y="3600398"/>
        <a:ext cx="2034015" cy="10967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485616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1" y="4400551"/>
            <a:ext cx="5486400" cy="3600600"/>
          </a:xfrm>
          <a:prstGeom prst="rect">
            <a:avLst/>
          </a:prstGeom>
        </p:spPr>
        <p:txBody>
          <a:bodyPr lIns="95538" tIns="95538" rIns="95538" bIns="95538" anchor="t" anchorCtr="0">
            <a:noAutofit/>
          </a:bodyPr>
          <a:lstStyle/>
          <a:p>
            <a:pPr>
              <a:spcBef>
                <a:spcPts val="0"/>
              </a:spcBef>
            </a:pPr>
            <a:endParaRPr dirty="0"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3884614" y="8685214"/>
            <a:ext cx="2971800" cy="458700"/>
          </a:xfrm>
          <a:prstGeom prst="rect">
            <a:avLst/>
          </a:prstGeom>
        </p:spPr>
        <p:txBody>
          <a:bodyPr lIns="95538" tIns="47756" rIns="95538" bIns="47756" anchor="b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</a:pPr>
            <a:fld id="{00000000-1234-1234-1234-123412341234}" type="slidenum">
              <a:rPr lang="pt-BR"/>
              <a:pPr>
                <a:spcBef>
                  <a:spcPts val="0"/>
                </a:spcBef>
                <a:buClr>
                  <a:srgbClr val="000000"/>
                </a:buClr>
                <a:buSzPct val="25000"/>
              </a:pPr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99758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74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5538" tIns="47756" rIns="95538" bIns="47756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5538" tIns="47756" rIns="95538" bIns="47756" anchor="b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fld id="{00000000-1234-1234-1234-123412341234}" type="slidenum">
              <a:rPr lang="pt-BR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>
                <a:spcBef>
                  <a:spcPts val="0"/>
                </a:spcBef>
                <a:buSzPct val="25000"/>
              </a:pPr>
              <a:t>33</a:t>
            </a:fld>
            <a:endParaRPr lang="pt-BR"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1214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Shape 40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9" name="Shape 40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t-BR"/>
              <a:t>35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Shape 10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pt-BR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Shape 13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pt-BR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6173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2080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23</a:t>
            </a:fld>
            <a:endParaRPr lang="pt-BR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6596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9601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9044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74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5538" tIns="47756" rIns="95538" bIns="47756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5538" tIns="47756" rIns="95538" bIns="47756" anchor="b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fld id="{00000000-1234-1234-1234-123412341234}" type="slidenum">
              <a:rPr lang="pt-BR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>
                <a:spcBef>
                  <a:spcPts val="0"/>
                </a:spcBef>
                <a:buSzPct val="25000"/>
              </a:pPr>
              <a:t>31</a:t>
            </a:fld>
            <a:endParaRPr lang="pt-BR"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2560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415611" y="992766"/>
            <a:ext cx="11360700" cy="2736900"/>
          </a:xfrm>
          <a:prstGeom prst="rect">
            <a:avLst/>
          </a:prstGeom>
        </p:spPr>
        <p:txBody>
          <a:bodyPr lIns="121900" tIns="121900" rIns="121900" bIns="121900" anchor="b" anchorCtr="0"/>
          <a:lstStyle>
            <a:lvl1pPr lvl="0" algn="ctr">
              <a:spcBef>
                <a:spcPts val="0"/>
              </a:spcBef>
              <a:buSzPct val="100000"/>
              <a:defRPr sz="6900"/>
            </a:lvl1pPr>
            <a:lvl2pPr lvl="1" algn="ctr">
              <a:spcBef>
                <a:spcPts val="0"/>
              </a:spcBef>
              <a:buSzPct val="100000"/>
              <a:defRPr sz="6900"/>
            </a:lvl2pPr>
            <a:lvl3pPr lvl="2" algn="ctr">
              <a:spcBef>
                <a:spcPts val="0"/>
              </a:spcBef>
              <a:buSzPct val="100000"/>
              <a:defRPr sz="6900"/>
            </a:lvl3pPr>
            <a:lvl4pPr lvl="3" algn="ctr">
              <a:spcBef>
                <a:spcPts val="0"/>
              </a:spcBef>
              <a:buSzPct val="100000"/>
              <a:defRPr sz="6900"/>
            </a:lvl4pPr>
            <a:lvl5pPr lvl="4" algn="ctr">
              <a:spcBef>
                <a:spcPts val="0"/>
              </a:spcBef>
              <a:buSzPct val="100000"/>
              <a:defRPr sz="6900"/>
            </a:lvl5pPr>
            <a:lvl6pPr lvl="5" algn="ctr">
              <a:spcBef>
                <a:spcPts val="0"/>
              </a:spcBef>
              <a:buSzPct val="100000"/>
              <a:defRPr sz="6900"/>
            </a:lvl6pPr>
            <a:lvl7pPr lvl="6" algn="ctr">
              <a:spcBef>
                <a:spcPts val="0"/>
              </a:spcBef>
              <a:buSzPct val="100000"/>
              <a:defRPr sz="6900"/>
            </a:lvl7pPr>
            <a:lvl8pPr lvl="7" algn="ctr">
              <a:spcBef>
                <a:spcPts val="0"/>
              </a:spcBef>
              <a:buSzPct val="100000"/>
              <a:defRPr sz="6900"/>
            </a:lvl8pPr>
            <a:lvl9pPr lvl="8" algn="ctr">
              <a:spcBef>
                <a:spcPts val="0"/>
              </a:spcBef>
              <a:buSzPct val="100000"/>
              <a:defRPr sz="69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lIns="121900" tIns="121900" rIns="121900" bIns="121900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5392500" cy="45261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6189783" y="1600200"/>
            <a:ext cx="5392500" cy="45261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Cabeçalho da Seção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as Partes de Conteúdo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0" y="0"/>
            <a:ext cx="12192000" cy="133350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Shape 70"/>
          <p:cNvSpPr/>
          <p:nvPr/>
        </p:nvSpPr>
        <p:spPr>
          <a:xfrm>
            <a:off x="0" y="0"/>
            <a:ext cx="12192000" cy="133350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10744200" cy="12285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/>
          <a:lstStyle>
            <a:lvl1pPr marL="228600" marR="0" lvl="0" indent="-127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685800" marR="0" lvl="1" indent="-139700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143000" marR="0" lvl="2" indent="-1524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600200" marR="0" lvl="3" indent="-158750" algn="l" rtl="0">
              <a:lnSpc>
                <a:spcPct val="90000"/>
              </a:lnSpc>
              <a:spcBef>
                <a:spcPts val="33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057400" marR="0" lvl="4" indent="-158750" algn="l" rtl="0">
              <a:lnSpc>
                <a:spcPct val="90000"/>
              </a:lnSpc>
              <a:spcBef>
                <a:spcPts val="33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4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4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4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4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/>
          <a:lstStyle>
            <a:lvl1pPr marL="228600" marR="0" lvl="0" indent="-127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685800" marR="0" lvl="1" indent="-139700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143000" marR="0" lvl="2" indent="-1524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600200" marR="0" lvl="3" indent="-158750" algn="l" rtl="0">
              <a:lnSpc>
                <a:spcPct val="90000"/>
              </a:lnSpc>
              <a:spcBef>
                <a:spcPts val="33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057400" marR="0" lvl="4" indent="-158750" algn="l" rtl="0">
              <a:lnSpc>
                <a:spcPct val="90000"/>
              </a:lnSpc>
              <a:spcBef>
                <a:spcPts val="33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4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4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4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4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3276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4648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8077200" y="6356350"/>
            <a:ext cx="3276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‹nº›</a:t>
            </a:fld>
            <a:endParaRPr lang="pt-BR" sz="1200" b="0" i="0" u="none" strike="noStrike" cap="none">
              <a:solidFill>
                <a:srgbClr val="88888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0" y="0"/>
            <a:ext cx="12192000" cy="133350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62"/>
          <p:cNvSpPr/>
          <p:nvPr/>
        </p:nvSpPr>
        <p:spPr>
          <a:xfrm>
            <a:off x="0" y="0"/>
            <a:ext cx="12192000" cy="133350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604433" y="0"/>
            <a:ext cx="10749300" cy="1209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167900" cy="4351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/>
          <a:lstStyle>
            <a:lvl1pPr marL="0" marR="0" lvl="0" indent="0" algn="l" rtl="0">
              <a:lnSpc>
                <a:spcPct val="150000"/>
              </a:lnSpc>
              <a:spcBef>
                <a:spcPts val="480"/>
              </a:spcBef>
              <a:spcAft>
                <a:spcPts val="1200"/>
              </a:spcAft>
              <a:buClr>
                <a:srgbClr val="7F7F7F"/>
              </a:buClr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685800" marR="0" lvl="1" indent="-139700" algn="l" rtl="0">
              <a:lnSpc>
                <a:spcPct val="150000"/>
              </a:lnSpc>
              <a:spcBef>
                <a:spcPts val="420"/>
              </a:spcBef>
              <a:spcAft>
                <a:spcPts val="1200"/>
              </a:spcAft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143000" marR="0" lvl="2" indent="-152400" algn="l" rtl="0">
              <a:lnSpc>
                <a:spcPct val="150000"/>
              </a:lnSpc>
              <a:spcBef>
                <a:spcPts val="360"/>
              </a:spcBef>
              <a:spcAft>
                <a:spcPts val="1200"/>
              </a:spcAft>
              <a:buClr>
                <a:srgbClr val="7F7F7F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600200" marR="0" lvl="3" indent="-158750" algn="l" rtl="0">
              <a:lnSpc>
                <a:spcPct val="150000"/>
              </a:lnSpc>
              <a:spcBef>
                <a:spcPts val="330"/>
              </a:spcBef>
              <a:spcAft>
                <a:spcPts val="1200"/>
              </a:spcAft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057400" marR="0" lvl="4" indent="-158750" algn="l" rtl="0">
              <a:lnSpc>
                <a:spcPct val="150000"/>
              </a:lnSpc>
              <a:spcBef>
                <a:spcPts val="330"/>
              </a:spcBef>
              <a:spcAft>
                <a:spcPts val="1200"/>
              </a:spcAft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4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4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4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4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3276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4648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077200" y="6356350"/>
            <a:ext cx="3276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‹nº›</a:t>
            </a:fld>
            <a:endParaRPr lang="pt-BR" sz="1200" b="0" i="0" u="none" strike="noStrike" cap="none">
              <a:solidFill>
                <a:srgbClr val="88888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2747208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653666" y="600200"/>
            <a:ext cx="8490300" cy="5454300"/>
          </a:xfrm>
          <a:prstGeom prst="rect">
            <a:avLst/>
          </a:prstGeom>
        </p:spPr>
        <p:txBody>
          <a:bodyPr lIns="121900" tIns="121900" rIns="121900" bIns="121900" anchor="ctr" anchorCtr="0"/>
          <a:lstStyle>
            <a:lvl1pPr lvl="0">
              <a:spcBef>
                <a:spcPts val="0"/>
              </a:spcBef>
              <a:buSzPct val="100000"/>
              <a:defRPr sz="6400"/>
            </a:lvl1pPr>
            <a:lvl2pPr lvl="1">
              <a:spcBef>
                <a:spcPts val="0"/>
              </a:spcBef>
              <a:buSzPct val="100000"/>
              <a:defRPr sz="6400"/>
            </a:lvl2pPr>
            <a:lvl3pPr lvl="2">
              <a:spcBef>
                <a:spcPts val="0"/>
              </a:spcBef>
              <a:buSzPct val="100000"/>
              <a:defRPr sz="6400"/>
            </a:lvl3pPr>
            <a:lvl4pPr lvl="3">
              <a:spcBef>
                <a:spcPts val="0"/>
              </a:spcBef>
              <a:buSzPct val="100000"/>
              <a:defRPr sz="6400"/>
            </a:lvl4pPr>
            <a:lvl5pPr lvl="4">
              <a:spcBef>
                <a:spcPts val="0"/>
              </a:spcBef>
              <a:buSzPct val="100000"/>
              <a:defRPr sz="6400"/>
            </a:lvl5pPr>
            <a:lvl6pPr lvl="5">
              <a:spcBef>
                <a:spcPts val="0"/>
              </a:spcBef>
              <a:buSzPct val="100000"/>
              <a:defRPr sz="6400"/>
            </a:lvl6pPr>
            <a:lvl7pPr lvl="6">
              <a:spcBef>
                <a:spcPts val="0"/>
              </a:spcBef>
              <a:buSzPct val="100000"/>
              <a:defRPr sz="6400"/>
            </a:lvl7pPr>
            <a:lvl8pPr lvl="7">
              <a:spcBef>
                <a:spcPts val="0"/>
              </a:spcBef>
              <a:buSzPct val="100000"/>
              <a:defRPr sz="6400"/>
            </a:lvl8pPr>
            <a:lvl9pPr lvl="8">
              <a:spcBef>
                <a:spcPts val="0"/>
              </a:spcBef>
              <a:buSzPct val="100000"/>
              <a:defRPr sz="64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6981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lIns="121900" tIns="121900" rIns="121900" bIns="121900" anchor="ctr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700" cy="763500"/>
          </a:xfrm>
          <a:prstGeom prst="rect">
            <a:avLst/>
          </a:prstGeom>
        </p:spPr>
        <p:txBody>
          <a:bodyPr lIns="121900" tIns="121900" rIns="121900" bIns="121900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lIns="121900" tIns="121900" rIns="121900" bIns="121900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700" cy="763500"/>
          </a:xfrm>
          <a:prstGeom prst="rect">
            <a:avLst/>
          </a:prstGeom>
        </p:spPr>
        <p:txBody>
          <a:bodyPr lIns="121900" tIns="121900" rIns="121900" bIns="121900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lIns="121900" tIns="121900" rIns="121900" bIns="121900" anchor="t" anchorCtr="0"/>
          <a:lstStyle>
            <a:lvl1pPr lvl="0">
              <a:spcBef>
                <a:spcPts val="0"/>
              </a:spcBef>
              <a:buSzPct val="100000"/>
              <a:defRPr sz="19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lIns="121900" tIns="121900" rIns="121900" bIns="121900" anchor="t" anchorCtr="0"/>
          <a:lstStyle>
            <a:lvl1pPr lvl="0">
              <a:spcBef>
                <a:spcPts val="0"/>
              </a:spcBef>
              <a:buSzPct val="100000"/>
              <a:defRPr sz="19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700" cy="763500"/>
          </a:xfrm>
          <a:prstGeom prst="rect">
            <a:avLst/>
          </a:prstGeom>
        </p:spPr>
        <p:txBody>
          <a:bodyPr lIns="121900" tIns="121900" rIns="121900" bIns="121900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lIns="121900" tIns="121900" rIns="121900" bIns="121900" anchor="b" anchorCtr="0"/>
          <a:lstStyle>
            <a:lvl1pPr lvl="0">
              <a:spcBef>
                <a:spcPts val="0"/>
              </a:spcBef>
              <a:buSzPct val="100000"/>
              <a:defRPr sz="3200"/>
            </a:lvl1pPr>
            <a:lvl2pPr lvl="1">
              <a:spcBef>
                <a:spcPts val="0"/>
              </a:spcBef>
              <a:buSzPct val="100000"/>
              <a:defRPr sz="3200"/>
            </a:lvl2pPr>
            <a:lvl3pPr lvl="2">
              <a:spcBef>
                <a:spcPts val="0"/>
              </a:spcBef>
              <a:buSzPct val="100000"/>
              <a:defRPr sz="3200"/>
            </a:lvl3pPr>
            <a:lvl4pPr lvl="3">
              <a:spcBef>
                <a:spcPts val="0"/>
              </a:spcBef>
              <a:buSzPct val="100000"/>
              <a:defRPr sz="3200"/>
            </a:lvl4pPr>
            <a:lvl5pPr lvl="4">
              <a:spcBef>
                <a:spcPts val="0"/>
              </a:spcBef>
              <a:buSzPct val="100000"/>
              <a:defRPr sz="3200"/>
            </a:lvl5pPr>
            <a:lvl6pPr lvl="5">
              <a:spcBef>
                <a:spcPts val="0"/>
              </a:spcBef>
              <a:buSzPct val="100000"/>
              <a:defRPr sz="3200"/>
            </a:lvl6pPr>
            <a:lvl7pPr lvl="6">
              <a:spcBef>
                <a:spcPts val="0"/>
              </a:spcBef>
              <a:buSzPct val="100000"/>
              <a:defRPr sz="3200"/>
            </a:lvl7pPr>
            <a:lvl8pPr lvl="7">
              <a:spcBef>
                <a:spcPts val="0"/>
              </a:spcBef>
              <a:buSzPct val="100000"/>
              <a:defRPr sz="3200"/>
            </a:lvl8pPr>
            <a:lvl9pPr lvl="8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lIns="121900" tIns="121900" rIns="121900" bIns="121900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6096000" y="-166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lIns="121900" tIns="121900" rIns="121900" bIns="121900" anchor="b" anchorCtr="0"/>
          <a:lstStyle>
            <a:lvl1pPr lvl="0" algn="ctr">
              <a:spcBef>
                <a:spcPts val="0"/>
              </a:spcBef>
              <a:buSzPct val="100000"/>
              <a:defRPr sz="5600"/>
            </a:lvl1pPr>
            <a:lvl2pPr lvl="1" algn="ctr">
              <a:spcBef>
                <a:spcPts val="0"/>
              </a:spcBef>
              <a:buSzPct val="100000"/>
              <a:defRPr sz="5600"/>
            </a:lvl2pPr>
            <a:lvl3pPr lvl="2" algn="ctr">
              <a:spcBef>
                <a:spcPts val="0"/>
              </a:spcBef>
              <a:buSzPct val="100000"/>
              <a:defRPr sz="5600"/>
            </a:lvl3pPr>
            <a:lvl4pPr lvl="3" algn="ctr">
              <a:spcBef>
                <a:spcPts val="0"/>
              </a:spcBef>
              <a:buSzPct val="100000"/>
              <a:defRPr sz="5600"/>
            </a:lvl4pPr>
            <a:lvl5pPr lvl="4" algn="ctr">
              <a:spcBef>
                <a:spcPts val="0"/>
              </a:spcBef>
              <a:buSzPct val="100000"/>
              <a:defRPr sz="5600"/>
            </a:lvl5pPr>
            <a:lvl6pPr lvl="5" algn="ctr">
              <a:spcBef>
                <a:spcPts val="0"/>
              </a:spcBef>
              <a:buSzPct val="100000"/>
              <a:defRPr sz="5600"/>
            </a:lvl6pPr>
            <a:lvl7pPr lvl="6" algn="ctr">
              <a:spcBef>
                <a:spcPts val="0"/>
              </a:spcBef>
              <a:buSzPct val="100000"/>
              <a:defRPr sz="5600"/>
            </a:lvl7pPr>
            <a:lvl8pPr lvl="7" algn="ctr">
              <a:spcBef>
                <a:spcPts val="0"/>
              </a:spcBef>
              <a:buSzPct val="100000"/>
              <a:defRPr sz="5600"/>
            </a:lvl8pPr>
            <a:lvl9pPr lvl="8" algn="ctr">
              <a:spcBef>
                <a:spcPts val="0"/>
              </a:spcBef>
              <a:buSzPct val="100000"/>
              <a:defRPr sz="56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lIns="121900" tIns="121900" rIns="121900" bIns="121900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lIns="121900" tIns="121900" rIns="121900" bIns="121900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15600" y="5640766"/>
            <a:ext cx="7998300" cy="806700"/>
          </a:xfrm>
          <a:prstGeom prst="rect">
            <a:avLst/>
          </a:prstGeom>
        </p:spPr>
        <p:txBody>
          <a:bodyPr lIns="121900" tIns="121900" rIns="121900" bIns="121900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lIns="121900" tIns="121900" rIns="121900" bIns="121900" anchor="b" anchorCtr="0"/>
          <a:lstStyle>
            <a:lvl1pPr lvl="0" algn="ctr">
              <a:spcBef>
                <a:spcPts val="0"/>
              </a:spcBef>
              <a:buSzPct val="100000"/>
              <a:defRPr sz="16000"/>
            </a:lvl1pPr>
            <a:lvl2pPr lvl="1" algn="ctr">
              <a:spcBef>
                <a:spcPts val="0"/>
              </a:spcBef>
              <a:buSzPct val="100000"/>
              <a:defRPr sz="16000"/>
            </a:lvl2pPr>
            <a:lvl3pPr lvl="2" algn="ctr">
              <a:spcBef>
                <a:spcPts val="0"/>
              </a:spcBef>
              <a:buSzPct val="100000"/>
              <a:defRPr sz="16000"/>
            </a:lvl3pPr>
            <a:lvl4pPr lvl="3" algn="ctr">
              <a:spcBef>
                <a:spcPts val="0"/>
              </a:spcBef>
              <a:buSzPct val="100000"/>
              <a:defRPr sz="16000"/>
            </a:lvl4pPr>
            <a:lvl5pPr lvl="4" algn="ctr">
              <a:spcBef>
                <a:spcPts val="0"/>
              </a:spcBef>
              <a:buSzPct val="100000"/>
              <a:defRPr sz="16000"/>
            </a:lvl5pPr>
            <a:lvl6pPr lvl="5" algn="ctr">
              <a:spcBef>
                <a:spcPts val="0"/>
              </a:spcBef>
              <a:buSzPct val="100000"/>
              <a:defRPr sz="16000"/>
            </a:lvl6pPr>
            <a:lvl7pPr lvl="6" algn="ctr">
              <a:spcBef>
                <a:spcPts val="0"/>
              </a:spcBef>
              <a:buSzPct val="100000"/>
              <a:defRPr sz="16000"/>
            </a:lvl7pPr>
            <a:lvl8pPr lvl="7" algn="ctr">
              <a:spcBef>
                <a:spcPts val="0"/>
              </a:spcBef>
              <a:buSzPct val="100000"/>
              <a:defRPr sz="16000"/>
            </a:lvl8pPr>
            <a:lvl9pPr lvl="8" algn="ctr">
              <a:spcBef>
                <a:spcPts val="0"/>
              </a:spcBef>
              <a:buSzPct val="100000"/>
              <a:defRPr sz="160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415600" y="4202966"/>
            <a:ext cx="11360700" cy="1734300"/>
          </a:xfrm>
          <a:prstGeom prst="rect">
            <a:avLst/>
          </a:prstGeom>
        </p:spPr>
        <p:txBody>
          <a:bodyPr lIns="121900" tIns="121900" rIns="121900" bIns="121900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defRPr sz="24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defRPr sz="1900"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defRPr sz="1900"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defRPr sz="1900"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defRPr sz="1900"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defRPr sz="1900"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defRPr sz="1900"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defRPr sz="1900"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t-BR" sz="1300">
                <a:solidFill>
                  <a:schemeClr val="dk2"/>
                </a:solidFill>
              </a:rPr>
              <a:t>‹nº›</a:t>
            </a:fld>
            <a:endParaRPr lang="pt-BR" sz="13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6" r:id="rId14"/>
    <p:sldLayoutId id="2147483667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/>
        </p:nvSpPr>
        <p:spPr>
          <a:xfrm>
            <a:off x="1196751" y="2181115"/>
            <a:ext cx="8763061" cy="23574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pt-BR" sz="4000" dirty="0">
                <a:solidFill>
                  <a:schemeClr val="accent5">
                    <a:lumMod val="75000"/>
                  </a:schemeClr>
                </a:solidFill>
                <a:latin typeface="Dosis" panose="020B0604020202020204" charset="0"/>
              </a:rPr>
              <a:t>O papel da universidade: produção do conhecimento e desenvolvimento de estratégias para a sua apropriação</a:t>
            </a:r>
            <a:endParaRPr lang="pt-BR" sz="4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" panose="020B060402020202020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-384720" y="4764862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Campinas, 21 de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junho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 de 2017</a:t>
            </a:r>
          </a:p>
        </p:txBody>
      </p:sp>
      <p:pic>
        <p:nvPicPr>
          <p:cNvPr id="8" name="Imagem 7" descr="logomarca 1ªOficina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7827663" y="483503"/>
            <a:ext cx="2577525" cy="1152128"/>
          </a:xfrm>
          <a:prstGeom prst="rect">
            <a:avLst/>
          </a:prstGeom>
        </p:spPr>
      </p:pic>
      <p:pic>
        <p:nvPicPr>
          <p:cNvPr id="10" name="Imagem 9" descr="logomarca 1ªOficina-rodap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663126" y="5877272"/>
            <a:ext cx="8096307" cy="607223"/>
          </a:xfrm>
          <a:prstGeom prst="rect">
            <a:avLst/>
          </a:prstGeom>
        </p:spPr>
      </p:pic>
      <p:pic>
        <p:nvPicPr>
          <p:cNvPr id="6" name="Imagem 5" descr="15391205_1814218118863750_1474054238541399758_n.png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E9EBEE"/>
              </a:clrFrom>
              <a:clrTo>
                <a:srgbClr val="E9EBEE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0416480" y="-142900"/>
            <a:ext cx="1775520" cy="7005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345730"/>
            <a:ext cx="2880320" cy="164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48243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790394" y="476672"/>
            <a:ext cx="934616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300" dirty="0">
                <a:solidFill>
                  <a:schemeClr val="tx1"/>
                </a:solidFill>
                <a:latin typeface="Dosis" panose="020B0604020202020204" charset="0"/>
              </a:rPr>
              <a:t>OPERACIONALIZAÇÃO DO CONCEITO DE RURAL DO PNSR</a:t>
            </a:r>
          </a:p>
        </p:txBody>
      </p:sp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FF0518B5-C49C-4ADF-9BAA-C69411DE1C31}"/>
              </a:ext>
            </a:extLst>
          </p:cNvPr>
          <p:cNvGraphicFramePr/>
          <p:nvPr>
            <p:extLst/>
          </p:nvPr>
        </p:nvGraphicFramePr>
        <p:xfrm>
          <a:off x="1775520" y="1340768"/>
          <a:ext cx="9361040" cy="4745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9932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idx="1"/>
          </p:nvPr>
        </p:nvSpPr>
        <p:spPr>
          <a:xfrm>
            <a:off x="1127448" y="996221"/>
            <a:ext cx="10404776" cy="806700"/>
          </a:xfrm>
        </p:spPr>
        <p:txBody>
          <a:bodyPr/>
          <a:lstStyle/>
          <a:p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Dosis" panose="020B0604020202020204" charset="0"/>
              </a:rPr>
              <a:t>Distribuição da população do Brasil segundo classes de setores censitários da definições de rural do PNSR - 2010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2279576" y="4812002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800" dirty="0">
                <a:solidFill>
                  <a:schemeClr val="tx1"/>
                </a:solidFill>
                <a:latin typeface="Dosis" panose="020B0604020202020204" charset="0"/>
              </a:rPr>
              <a:t>Fonte: IBGE (2011) - Censo Demográfico de 2010, dados do universo.</a:t>
            </a: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221810"/>
              </p:ext>
            </p:extLst>
          </p:nvPr>
        </p:nvGraphicFramePr>
        <p:xfrm>
          <a:off x="1368000" y="2132856"/>
          <a:ext cx="9070229" cy="2496556"/>
        </p:xfrm>
        <a:graphic>
          <a:graphicData uri="http://schemas.openxmlformats.org/drawingml/2006/table">
            <a:tbl>
              <a:tblPr/>
              <a:tblGrid>
                <a:gridCol w="6312176">
                  <a:extLst>
                    <a:ext uri="{9D8B030D-6E8A-4147-A177-3AD203B41FA5}">
                      <a16:colId xmlns:a16="http://schemas.microsoft.com/office/drawing/2014/main" val="1487509301"/>
                    </a:ext>
                  </a:extLst>
                </a:gridCol>
                <a:gridCol w="1605926">
                  <a:extLst>
                    <a:ext uri="{9D8B030D-6E8A-4147-A177-3AD203B41FA5}">
                      <a16:colId xmlns:a16="http://schemas.microsoft.com/office/drawing/2014/main" val="1165574114"/>
                    </a:ext>
                  </a:extLst>
                </a:gridCol>
                <a:gridCol w="1152127">
                  <a:extLst>
                    <a:ext uri="{9D8B030D-6E8A-4147-A177-3AD203B41FA5}">
                      <a16:colId xmlns:a16="http://schemas.microsoft.com/office/drawing/2014/main" val="1470777681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1" u="none" strike="noStrike" dirty="0">
                          <a:solidFill>
                            <a:schemeClr val="tx1"/>
                          </a:solidFill>
                          <a:effectLst/>
                          <a:latin typeface="Dosis" panose="020B0604020202020204" charset="0"/>
                        </a:rPr>
                        <a:t>Classes de Setores Censitários</a:t>
                      </a:r>
                      <a:endParaRPr lang="pt-BR" sz="2200" b="1" i="0" u="none" strike="noStrike" dirty="0">
                        <a:solidFill>
                          <a:schemeClr val="tx1"/>
                        </a:solidFill>
                        <a:effectLst/>
                        <a:latin typeface="Dosis" panose="020B0604020202020204" charset="0"/>
                      </a:endParaRPr>
                    </a:p>
                  </a:txBody>
                  <a:tcPr marL="6350" marR="54000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Dosis" panose="020B0604020202020204" charset="0"/>
                        </a:rPr>
                        <a:t>Número</a:t>
                      </a:r>
                    </a:p>
                  </a:txBody>
                  <a:tcPr marL="6350" marR="0" marT="635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Dosis" panose="020B0604020202020204" charset="0"/>
                        </a:rPr>
                        <a:t>%</a:t>
                      </a:r>
                    </a:p>
                  </a:txBody>
                  <a:tcPr marL="6350" marR="0" marT="6350" anchor="b"/>
                </a:tc>
                <a:extLst>
                  <a:ext uri="{0D108BD9-81ED-4DB2-BD59-A6C34878D82A}">
                    <a16:rowId xmlns:a16="http://schemas.microsoft.com/office/drawing/2014/main" val="3056241244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u="none" strike="noStrike" dirty="0">
                          <a:effectLst/>
                          <a:latin typeface="Dosis" panose="020B0604020202020204" charset="0"/>
                        </a:rPr>
                        <a:t>Aglomerados rurais de extensão urbana e vilas (1,2,3,4)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effectLst/>
                        <a:latin typeface="Dosis" panose="020B0604020202020204" charset="0"/>
                      </a:endParaRPr>
                    </a:p>
                  </a:txBody>
                  <a:tcPr marL="6350" marR="540000" marT="6350" anchor="b"/>
                </a:tc>
                <a:tc>
                  <a:txBody>
                    <a:bodyPr/>
                    <a:lstStyle/>
                    <a:p>
                      <a:pPr marL="216000" indent="-144000" algn="ct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Dosis" panose="020B0604020202020204" charset="0"/>
                        </a:rPr>
                        <a:t> 11.063.296 </a:t>
                      </a: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Dosis" panose="020B0604020202020204" charset="0"/>
                        </a:rPr>
                        <a:t>28</a:t>
                      </a: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2069966762"/>
                  </a:ext>
                </a:extLst>
              </a:tr>
              <a:tr h="600206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u="none" strike="noStrike" dirty="0">
                          <a:effectLst/>
                          <a:latin typeface="Dosis" panose="020B0604020202020204" charset="0"/>
                        </a:rPr>
                        <a:t>Aglomerados rurais isolados – Povoados (5 e 7)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effectLst/>
                        <a:latin typeface="Dosis" panose="020B0604020202020204" charset="0"/>
                      </a:endParaRPr>
                    </a:p>
                  </a:txBody>
                  <a:tcPr marL="6350" marR="540000" marT="6350" anchor="b"/>
                </a:tc>
                <a:tc>
                  <a:txBody>
                    <a:bodyPr/>
                    <a:lstStyle/>
                    <a:p>
                      <a:pPr marL="144000" algn="ct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Dosis" panose="020B0604020202020204" charset="0"/>
                        </a:rPr>
                        <a:t> 4.415.492 </a:t>
                      </a: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Dosis" panose="020B0604020202020204" charset="0"/>
                        </a:rPr>
                        <a:t>11</a:t>
                      </a: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2090150490"/>
                  </a:ext>
                </a:extLst>
              </a:tr>
              <a:tr h="600206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u="none" strike="noStrike" dirty="0">
                          <a:effectLst/>
                          <a:latin typeface="Dosis" panose="020B0604020202020204" charset="0"/>
                        </a:rPr>
                        <a:t>Zona rural, exclusive aglomerados (8)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effectLst/>
                        <a:latin typeface="Dosis" panose="020B0604020202020204" charset="0"/>
                      </a:endParaRPr>
                    </a:p>
                  </a:txBody>
                  <a:tcPr marL="6350" marR="540000" marT="6350" anchor="b"/>
                </a:tc>
                <a:tc>
                  <a:txBody>
                    <a:bodyPr/>
                    <a:lstStyle/>
                    <a:p>
                      <a:pPr marL="144000" algn="ct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Dosis" panose="020B0604020202020204" charset="0"/>
                        </a:rPr>
                        <a:t>23.821.212 </a:t>
                      </a: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Dosis" panose="020B0604020202020204" charset="0"/>
                        </a:rPr>
                        <a:t>61</a:t>
                      </a: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2806054435"/>
                  </a:ext>
                </a:extLst>
              </a:tr>
            </a:tbl>
          </a:graphicData>
        </a:graphic>
      </p:graphicFrame>
      <p:pic>
        <p:nvPicPr>
          <p:cNvPr id="6" name="Imagem 5" descr="logomarca 1ªOficina.jpg">
            <a:extLst>
              <a:ext uri="{FF2B5EF4-FFF2-40B4-BE49-F238E27FC236}">
                <a16:creationId xmlns:a16="http://schemas.microsoft.com/office/drawing/2014/main" id="{CD0CA978-DCCD-4B0A-A67E-3A77E10E7D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0414909" y="5733256"/>
            <a:ext cx="1549240" cy="7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410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22"/>
          <a:stretch/>
        </p:blipFill>
        <p:spPr>
          <a:xfrm>
            <a:off x="191344" y="260648"/>
            <a:ext cx="5040560" cy="4959052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3431704" y="5157192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800" dirty="0">
                <a:solidFill>
                  <a:schemeClr val="tx1"/>
                </a:solidFill>
                <a:latin typeface="Dosis" panose="020B0604020202020204" charset="0"/>
              </a:rPr>
              <a:t>Fonte: IBGE (2011) - Censo Demográfico de 2010, dados do universo.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904" y="260648"/>
            <a:ext cx="6827144" cy="4542290"/>
          </a:xfrm>
          <a:prstGeom prst="rect">
            <a:avLst/>
          </a:prstGeom>
        </p:spPr>
      </p:pic>
      <p:pic>
        <p:nvPicPr>
          <p:cNvPr id="5" name="Imagem 4" descr="logomarca 1ªOficina.jpg">
            <a:extLst>
              <a:ext uri="{FF2B5EF4-FFF2-40B4-BE49-F238E27FC236}">
                <a16:creationId xmlns:a16="http://schemas.microsoft.com/office/drawing/2014/main" id="{0993BEED-B90B-46FA-83E9-DCE220417D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0414909" y="5733256"/>
            <a:ext cx="1549240" cy="7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58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65262EC-5727-48CF-AAAB-5C2D8145B156}"/>
              </a:ext>
            </a:extLst>
          </p:cNvPr>
          <p:cNvSpPr/>
          <p:nvPr/>
        </p:nvSpPr>
        <p:spPr>
          <a:xfrm>
            <a:off x="767408" y="980728"/>
            <a:ext cx="9217024" cy="4527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accent5"/>
                </a:solidFill>
                <a:latin typeface="Dosi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Como os diversos habitantes rurais se relacionam com o saneamento?</a:t>
            </a:r>
          </a:p>
          <a:p>
            <a:pPr marL="79248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pt-BR" sz="2400" dirty="0">
              <a:latin typeface="Dosis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248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Dosi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Como os diversos grupos de populações rurais se relacionam com o ambiente, na provisão de soluções de saneamento?</a:t>
            </a:r>
          </a:p>
          <a:p>
            <a:pPr marL="79248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pt-BR" sz="2400" dirty="0">
              <a:latin typeface="Dosis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248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Dosi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De que contextos estamos falando?</a:t>
            </a:r>
          </a:p>
          <a:p>
            <a:pPr marL="79248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pt-BR" sz="2400" dirty="0">
              <a:latin typeface="Dosis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248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Dosi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Quais são os impactos dessa relação com a saúde da população?</a:t>
            </a:r>
          </a:p>
        </p:txBody>
      </p:sp>
      <p:pic>
        <p:nvPicPr>
          <p:cNvPr id="3" name="Imagem 2" descr="15391205_1814218118863750_1474054238541399758_n.png">
            <a:extLst>
              <a:ext uri="{FF2B5EF4-FFF2-40B4-BE49-F238E27FC236}">
                <a16:creationId xmlns:a16="http://schemas.microsoft.com/office/drawing/2014/main" id="{06AC08FB-F8C0-4E2F-B0D0-30004250A9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E9EBEE"/>
              </a:clrFrom>
              <a:clrTo>
                <a:srgbClr val="E9EBEE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0272465" y="-1"/>
            <a:ext cx="1919536" cy="6858001"/>
          </a:xfrm>
          <a:prstGeom prst="rect">
            <a:avLst/>
          </a:prstGeom>
        </p:spPr>
      </p:pic>
      <p:pic>
        <p:nvPicPr>
          <p:cNvPr id="4" name="Imagem 3" descr="logomarca 1ªOficina.jpg">
            <a:extLst>
              <a:ext uri="{FF2B5EF4-FFF2-40B4-BE49-F238E27FC236}">
                <a16:creationId xmlns:a16="http://schemas.microsoft.com/office/drawing/2014/main" id="{B2C789B3-4F6F-4EFD-B07D-7DD379A746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0414909" y="5733256"/>
            <a:ext cx="1549240" cy="7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14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4969F3C-735A-44F9-A36B-36432355658A}"/>
              </a:ext>
            </a:extLst>
          </p:cNvPr>
          <p:cNvSpPr/>
          <p:nvPr/>
        </p:nvSpPr>
        <p:spPr>
          <a:xfrm>
            <a:off x="767408" y="836712"/>
            <a:ext cx="9001000" cy="4461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accent5"/>
                </a:solidFill>
                <a:latin typeface="Dosi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Como definir déficit?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pt-BR" sz="2800" dirty="0">
              <a:latin typeface="Dosis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800" dirty="0">
                <a:latin typeface="Dosi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Aspectos teórico-conceituais: premissas do PLANSAB;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pt-BR" sz="2800" dirty="0">
              <a:latin typeface="Dosis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800" dirty="0">
                <a:latin typeface="Dosi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Na prática: como caracterizar o déficit?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pt-BR" sz="2800" dirty="0">
              <a:latin typeface="Dosis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800" dirty="0">
                <a:latin typeface="Dosi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Qual é o acúmulo de políticas e ações específicas de saneamento voltado para áreas rurais no Brasil? </a:t>
            </a:r>
            <a:endParaRPr lang="pt-BR" sz="2800" dirty="0">
              <a:latin typeface="Dosis" panose="020B0604020202020204" charset="0"/>
            </a:endParaRPr>
          </a:p>
        </p:txBody>
      </p:sp>
      <p:pic>
        <p:nvPicPr>
          <p:cNvPr id="3" name="Imagem 2" descr="15391205_1814218118863750_1474054238541399758_n.png">
            <a:extLst>
              <a:ext uri="{FF2B5EF4-FFF2-40B4-BE49-F238E27FC236}">
                <a16:creationId xmlns:a16="http://schemas.microsoft.com/office/drawing/2014/main" id="{C86CD801-1B01-4FFF-8D18-9B7F7802AA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E9EBEE"/>
              </a:clrFrom>
              <a:clrTo>
                <a:srgbClr val="E9EBEE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0272465" y="-1"/>
            <a:ext cx="1919536" cy="6858001"/>
          </a:xfrm>
          <a:prstGeom prst="rect">
            <a:avLst/>
          </a:prstGeom>
        </p:spPr>
      </p:pic>
      <p:pic>
        <p:nvPicPr>
          <p:cNvPr id="4" name="Imagem 3" descr="logomarca 1ªOficina.jpg">
            <a:extLst>
              <a:ext uri="{FF2B5EF4-FFF2-40B4-BE49-F238E27FC236}">
                <a16:creationId xmlns:a16="http://schemas.microsoft.com/office/drawing/2014/main" id="{D9EDFB3E-EFA2-4DD5-A5C1-1F09314ABB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0414909" y="5733256"/>
            <a:ext cx="1549240" cy="7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16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352" y="-243408"/>
            <a:ext cx="10657184" cy="1296144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  <a:latin typeface="Dosis" panose="020B0604020202020204" charset="0"/>
              </a:rPr>
              <a:t>Conceituando o saneamento: como caracterizar o déficit?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9337" y="1412776"/>
            <a:ext cx="3024335" cy="5423859"/>
          </a:xfrm>
          <a:ln>
            <a:solidFill>
              <a:schemeClr val="accent5">
                <a:lumMod val="75000"/>
              </a:schemeClr>
            </a:solidFill>
          </a:ln>
        </p:spPr>
        <p:txBody>
          <a:bodyPr/>
          <a:lstStyle/>
          <a:p>
            <a:pPr indent="-139700">
              <a:spcAft>
                <a:spcPts val="600"/>
              </a:spcAft>
            </a:pPr>
            <a:r>
              <a:rPr lang="pt-BR" sz="1900" b="1" dirty="0">
                <a:solidFill>
                  <a:schemeClr val="accent5"/>
                </a:solidFill>
                <a:latin typeface="Dosis"/>
                <a:ea typeface="Dosis"/>
                <a:cs typeface="Dosis"/>
              </a:rPr>
              <a:t>Abastecimento de Água: </a:t>
            </a:r>
          </a:p>
          <a:p>
            <a:pPr marL="342900" lvl="2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900" dirty="0">
                <a:solidFill>
                  <a:schemeClr val="tx1"/>
                </a:solidFill>
                <a:latin typeface="Dosis"/>
                <a:ea typeface="Dosis"/>
                <a:cs typeface="Dosis"/>
              </a:rPr>
              <a:t>IBGE - Forma de abastecimento e existência de ligação interna;</a:t>
            </a:r>
          </a:p>
          <a:p>
            <a:pPr marL="457200" lvl="2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900" dirty="0">
                <a:solidFill>
                  <a:schemeClr val="tx1"/>
                </a:solidFill>
                <a:latin typeface="Dosis"/>
                <a:ea typeface="Dosis"/>
                <a:cs typeface="Dosis"/>
              </a:rPr>
              <a:t>Dados de campo:</a:t>
            </a:r>
          </a:p>
          <a:p>
            <a:pPr marL="876300" lvl="1" indent="-342900">
              <a:lnSpc>
                <a:spcPct val="100000"/>
              </a:lnSpc>
              <a:spcAft>
                <a:spcPts val="600"/>
              </a:spcAft>
            </a:pPr>
            <a:r>
              <a:rPr lang="pt-BR" sz="1900" dirty="0">
                <a:solidFill>
                  <a:schemeClr val="tx1"/>
                </a:solidFill>
                <a:latin typeface="Dosis"/>
                <a:ea typeface="Dosis"/>
                <a:cs typeface="Dosis"/>
              </a:rPr>
              <a:t>Qualidade, quantidade, intermitência, acessibilidade física e financeira.</a:t>
            </a:r>
          </a:p>
        </p:txBody>
      </p:sp>
      <p:sp>
        <p:nvSpPr>
          <p:cNvPr id="4" name="Retângulo 3"/>
          <p:cNvSpPr/>
          <p:nvPr/>
        </p:nvSpPr>
        <p:spPr>
          <a:xfrm>
            <a:off x="9397645" y="929914"/>
            <a:ext cx="27943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(PLANSAB, 2013); (ONU, 2015)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3276964" y="1412775"/>
            <a:ext cx="2796139" cy="542385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lIns="121900" tIns="121900" rIns="121900" bIns="1219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50000"/>
              </a:lnSpc>
              <a:spcBef>
                <a:spcPts val="480"/>
              </a:spcBef>
              <a:spcAft>
                <a:spcPts val="1200"/>
              </a:spcAft>
              <a:buClr>
                <a:srgbClr val="7F7F7F"/>
              </a:buClr>
              <a:buSzPct val="1000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685800" marR="0" lvl="1" indent="-139700" algn="l" rtl="0">
              <a:lnSpc>
                <a:spcPct val="150000"/>
              </a:lnSpc>
              <a:spcBef>
                <a:spcPts val="420"/>
              </a:spcBef>
              <a:spcAft>
                <a:spcPts val="1200"/>
              </a:spcAft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143000" marR="0" lvl="2" indent="-152400" algn="l" rtl="0">
              <a:lnSpc>
                <a:spcPct val="150000"/>
              </a:lnSpc>
              <a:spcBef>
                <a:spcPts val="360"/>
              </a:spcBef>
              <a:spcAft>
                <a:spcPts val="1200"/>
              </a:spcAft>
              <a:buClr>
                <a:srgbClr val="7F7F7F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600200" marR="0" lvl="3" indent="-158750" algn="l" rtl="0">
              <a:lnSpc>
                <a:spcPct val="150000"/>
              </a:lnSpc>
              <a:spcBef>
                <a:spcPts val="330"/>
              </a:spcBef>
              <a:spcAft>
                <a:spcPts val="1200"/>
              </a:spcAft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057400" marR="0" lvl="4" indent="-158750" algn="l" rtl="0">
              <a:lnSpc>
                <a:spcPct val="150000"/>
              </a:lnSpc>
              <a:spcBef>
                <a:spcPts val="330"/>
              </a:spcBef>
              <a:spcAft>
                <a:spcPts val="1200"/>
              </a:spcAft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40"/>
              </a:spcBef>
              <a:spcAft>
                <a:spcPts val="210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40"/>
              </a:spcBef>
              <a:spcAft>
                <a:spcPts val="210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40"/>
              </a:spcBef>
              <a:spcAft>
                <a:spcPts val="210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40"/>
              </a:spcBef>
              <a:spcAft>
                <a:spcPts val="210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-139700">
              <a:spcAft>
                <a:spcPts val="600"/>
              </a:spcAft>
            </a:pPr>
            <a:r>
              <a:rPr lang="pt-BR" sz="1900" b="1" dirty="0">
                <a:solidFill>
                  <a:schemeClr val="accent4">
                    <a:lumMod val="50000"/>
                  </a:schemeClr>
                </a:solidFill>
                <a:latin typeface="Dosis"/>
                <a:ea typeface="Dosis"/>
                <a:cs typeface="Dosis"/>
              </a:rPr>
              <a:t>Esgotamento Sanitário:</a:t>
            </a:r>
          </a:p>
          <a:p>
            <a:pPr marL="457200" lvl="8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900" dirty="0">
                <a:solidFill>
                  <a:schemeClr val="tx1"/>
                </a:solidFill>
                <a:latin typeface="Dosis"/>
                <a:ea typeface="Dosis"/>
                <a:cs typeface="Dosis"/>
              </a:rPr>
              <a:t>IBGE  - Tipo de escoadouro de esgotos (afastamento);</a:t>
            </a:r>
          </a:p>
          <a:p>
            <a:pPr marL="457200" lvl="8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900" dirty="0">
                <a:solidFill>
                  <a:schemeClr val="tx1"/>
                </a:solidFill>
                <a:latin typeface="Dosis"/>
                <a:ea typeface="Dosis"/>
                <a:cs typeface="Dosis"/>
              </a:rPr>
              <a:t>Dados de campo: tratamento dos esgotos</a:t>
            </a:r>
          </a:p>
          <a:p>
            <a:pPr lvl="8">
              <a:spcAft>
                <a:spcPts val="600"/>
              </a:spcAft>
            </a:pPr>
            <a:endParaRPr lang="pt-BR" sz="1900" dirty="0">
              <a:solidFill>
                <a:schemeClr val="tx1"/>
              </a:solidFill>
              <a:latin typeface="Dosis"/>
              <a:ea typeface="Dosis"/>
              <a:cs typeface="Dosis"/>
            </a:endParaRP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6206395" y="1412776"/>
            <a:ext cx="3057958" cy="543535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lIns="121900" tIns="121900" rIns="121900" bIns="1219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50000"/>
              </a:lnSpc>
              <a:spcBef>
                <a:spcPts val="480"/>
              </a:spcBef>
              <a:spcAft>
                <a:spcPts val="1200"/>
              </a:spcAft>
              <a:buClr>
                <a:srgbClr val="7F7F7F"/>
              </a:buClr>
              <a:buSzPct val="1000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685800" marR="0" lvl="1" indent="-139700" algn="l" rtl="0">
              <a:lnSpc>
                <a:spcPct val="150000"/>
              </a:lnSpc>
              <a:spcBef>
                <a:spcPts val="420"/>
              </a:spcBef>
              <a:spcAft>
                <a:spcPts val="1200"/>
              </a:spcAft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143000" marR="0" lvl="2" indent="-152400" algn="l" rtl="0">
              <a:lnSpc>
                <a:spcPct val="150000"/>
              </a:lnSpc>
              <a:spcBef>
                <a:spcPts val="360"/>
              </a:spcBef>
              <a:spcAft>
                <a:spcPts val="1200"/>
              </a:spcAft>
              <a:buClr>
                <a:srgbClr val="7F7F7F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600200" marR="0" lvl="3" indent="-158750" algn="l" rtl="0">
              <a:lnSpc>
                <a:spcPct val="150000"/>
              </a:lnSpc>
              <a:spcBef>
                <a:spcPts val="330"/>
              </a:spcBef>
              <a:spcAft>
                <a:spcPts val="1200"/>
              </a:spcAft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057400" marR="0" lvl="4" indent="-158750" algn="l" rtl="0">
              <a:lnSpc>
                <a:spcPct val="150000"/>
              </a:lnSpc>
              <a:spcBef>
                <a:spcPts val="330"/>
              </a:spcBef>
              <a:spcAft>
                <a:spcPts val="1200"/>
              </a:spcAft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40"/>
              </a:spcBef>
              <a:spcAft>
                <a:spcPts val="210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40"/>
              </a:spcBef>
              <a:spcAft>
                <a:spcPts val="210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40"/>
              </a:spcBef>
              <a:spcAft>
                <a:spcPts val="210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40"/>
              </a:spcBef>
              <a:spcAft>
                <a:spcPts val="210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-139700">
              <a:spcAft>
                <a:spcPts val="600"/>
              </a:spcAft>
            </a:pPr>
            <a:r>
              <a:rPr lang="pt-BR" sz="1900" b="1" dirty="0">
                <a:solidFill>
                  <a:schemeClr val="accent6">
                    <a:lumMod val="50000"/>
                  </a:schemeClr>
                </a:solidFill>
                <a:latin typeface="Dosis"/>
                <a:ea typeface="Dosis"/>
                <a:cs typeface="Dosis"/>
              </a:rPr>
              <a:t>Manejo de Resíduos Sólidos:</a:t>
            </a:r>
          </a:p>
          <a:p>
            <a:pPr marL="285750" lvl="8" indent="-285750">
              <a:lnSpc>
                <a:spcPct val="100000"/>
              </a:lnSpc>
              <a:spcAft>
                <a:spcPts val="600"/>
              </a:spcAft>
            </a:pPr>
            <a:r>
              <a:rPr lang="pt-BR" sz="1900" dirty="0">
                <a:solidFill>
                  <a:schemeClr val="tx1"/>
                </a:solidFill>
                <a:latin typeface="Dosis"/>
                <a:ea typeface="Dosis"/>
                <a:cs typeface="Dosis"/>
              </a:rPr>
              <a:t>IBGE - Tipo de destino do lixo (afastamento e disposição final);</a:t>
            </a:r>
          </a:p>
          <a:p>
            <a:pPr marL="457200" lvl="8" indent="-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900" dirty="0">
                <a:solidFill>
                  <a:schemeClr val="tx1"/>
                </a:solidFill>
                <a:latin typeface="Dosis"/>
                <a:ea typeface="Dosis"/>
                <a:cs typeface="Dosis"/>
              </a:rPr>
              <a:t>Dados de campo: destino final do RS coletado</a:t>
            </a:r>
          </a:p>
          <a:p>
            <a:pPr lvl="8">
              <a:spcAft>
                <a:spcPts val="600"/>
              </a:spcAft>
            </a:pPr>
            <a:endParaRPr lang="pt-BR" sz="1900" dirty="0">
              <a:solidFill>
                <a:schemeClr val="tx1"/>
              </a:solidFill>
              <a:latin typeface="Dosis"/>
              <a:ea typeface="Dosis"/>
              <a:cs typeface="Dosis"/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9397645" y="1412776"/>
            <a:ext cx="2675019" cy="530722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lIns="121900" tIns="121900" rIns="121900" bIns="1219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50000"/>
              </a:lnSpc>
              <a:spcBef>
                <a:spcPts val="480"/>
              </a:spcBef>
              <a:spcAft>
                <a:spcPts val="1200"/>
              </a:spcAft>
              <a:buClr>
                <a:srgbClr val="7F7F7F"/>
              </a:buClr>
              <a:buSzPct val="1000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685800" marR="0" lvl="1" indent="-139700" algn="l" rtl="0">
              <a:lnSpc>
                <a:spcPct val="150000"/>
              </a:lnSpc>
              <a:spcBef>
                <a:spcPts val="420"/>
              </a:spcBef>
              <a:spcAft>
                <a:spcPts val="1200"/>
              </a:spcAft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143000" marR="0" lvl="2" indent="-152400" algn="l" rtl="0">
              <a:lnSpc>
                <a:spcPct val="150000"/>
              </a:lnSpc>
              <a:spcBef>
                <a:spcPts val="360"/>
              </a:spcBef>
              <a:spcAft>
                <a:spcPts val="1200"/>
              </a:spcAft>
              <a:buClr>
                <a:srgbClr val="7F7F7F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600200" marR="0" lvl="3" indent="-158750" algn="l" rtl="0">
              <a:lnSpc>
                <a:spcPct val="150000"/>
              </a:lnSpc>
              <a:spcBef>
                <a:spcPts val="330"/>
              </a:spcBef>
              <a:spcAft>
                <a:spcPts val="1200"/>
              </a:spcAft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057400" marR="0" lvl="4" indent="-158750" algn="l" rtl="0">
              <a:lnSpc>
                <a:spcPct val="150000"/>
              </a:lnSpc>
              <a:spcBef>
                <a:spcPts val="330"/>
              </a:spcBef>
              <a:spcAft>
                <a:spcPts val="1200"/>
              </a:spcAft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40"/>
              </a:spcBef>
              <a:spcAft>
                <a:spcPts val="210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40"/>
              </a:spcBef>
              <a:spcAft>
                <a:spcPts val="210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40"/>
              </a:spcBef>
              <a:spcAft>
                <a:spcPts val="210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40"/>
              </a:spcBef>
              <a:spcAft>
                <a:spcPts val="210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pt-BR" sz="1800" b="1" dirty="0">
                <a:solidFill>
                  <a:srgbClr val="00B0F0"/>
                </a:solidFill>
                <a:latin typeface="Dosis" panose="020B0604020202020204" charset="0"/>
                <a:ea typeface="Dosis"/>
                <a:cs typeface="Dosis"/>
              </a:rPr>
              <a:t>Manejo de Águas Pluviais:</a:t>
            </a:r>
          </a:p>
          <a:p>
            <a:pPr marL="457200" lvl="8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>
                <a:latin typeface="Dosis" panose="020B0604020202020204" charset="0"/>
              </a:rPr>
              <a:t>Redução do impacto da água das chuvas sobre a população e previsão de seu aproveitamento.</a:t>
            </a:r>
          </a:p>
          <a:p>
            <a:pPr marL="457200" lvl="8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>
                <a:latin typeface="Dosis" panose="020B0604020202020204" charset="0"/>
              </a:rPr>
              <a:t>Fonte: ANA (declividade, profundidade do lençol, tipo de solo, índice pluviométrico);</a:t>
            </a:r>
          </a:p>
          <a:p>
            <a:pPr marL="457200" lvl="8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  <a:latin typeface="Dosis" panose="020B0604020202020204" charset="0"/>
                <a:ea typeface="Dosis"/>
                <a:cs typeface="Dosis"/>
              </a:rPr>
              <a:t>Censo Agropecuário: terras degradadas (erodidas, desertificadas, salinizadas).</a:t>
            </a:r>
          </a:p>
        </p:txBody>
      </p:sp>
    </p:spTree>
    <p:extLst>
      <p:ext uri="{BB962C8B-B14F-4D97-AF65-F5344CB8AC3E}">
        <p14:creationId xmlns:p14="http://schemas.microsoft.com/office/powerpoint/2010/main" val="1907211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83432" y="476672"/>
            <a:ext cx="10657442" cy="763500"/>
          </a:xfrm>
        </p:spPr>
        <p:txBody>
          <a:bodyPr/>
          <a:lstStyle/>
          <a:p>
            <a:pPr algn="ctr"/>
            <a:r>
              <a:rPr lang="pt-BR" sz="2200" b="1" dirty="0">
                <a:latin typeface="Dosis" panose="020B0604020202020204" charset="0"/>
              </a:rPr>
              <a:t>População rural do Brasil, 2010</a:t>
            </a:r>
            <a:br>
              <a:rPr lang="pt-BR" sz="2200" b="1" dirty="0">
                <a:latin typeface="Dosis" panose="020B0604020202020204" charset="0"/>
              </a:rPr>
            </a:br>
            <a:r>
              <a:rPr lang="pt-BR" sz="2200" b="1" dirty="0">
                <a:latin typeface="Dosis" panose="020B0604020202020204" charset="0"/>
              </a:rPr>
              <a:t>Formas de abastecimento de água segundo agregação de classes de setores censitários </a:t>
            </a:r>
          </a:p>
        </p:txBody>
      </p:sp>
      <p:sp>
        <p:nvSpPr>
          <p:cNvPr id="9" name="Retângulo 8"/>
          <p:cNvSpPr/>
          <p:nvPr/>
        </p:nvSpPr>
        <p:spPr>
          <a:xfrm>
            <a:off x="3611221" y="5318266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800" dirty="0">
                <a:solidFill>
                  <a:schemeClr val="tx1"/>
                </a:solidFill>
                <a:latin typeface="Dosis" panose="020B0604020202020204" charset="0"/>
              </a:rPr>
              <a:t>Fonte: IBGE (2011) - Censo Demográfico de 2010, dados do universo.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AF32AB3-D8C9-451C-9028-1127F34EF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5390"/>
            <a:ext cx="12192000" cy="3687219"/>
          </a:xfrm>
          <a:prstGeom prst="rect">
            <a:avLst/>
          </a:prstGeom>
        </p:spPr>
      </p:pic>
      <p:pic>
        <p:nvPicPr>
          <p:cNvPr id="5" name="Imagem 4" descr="logomarca 1ªOficina.jpg">
            <a:extLst>
              <a:ext uri="{FF2B5EF4-FFF2-40B4-BE49-F238E27FC236}">
                <a16:creationId xmlns:a16="http://schemas.microsoft.com/office/drawing/2014/main" id="{5D225AD4-E2B5-4139-9015-CC06C4F44C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0414909" y="5733256"/>
            <a:ext cx="1549240" cy="7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88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5400" y="579505"/>
            <a:ext cx="10657442" cy="763500"/>
          </a:xfrm>
        </p:spPr>
        <p:txBody>
          <a:bodyPr/>
          <a:lstStyle/>
          <a:p>
            <a:pPr algn="ctr"/>
            <a:r>
              <a:rPr lang="pt-BR" sz="2200" b="1" dirty="0">
                <a:latin typeface="Dosis" panose="020B0604020202020204" charset="0"/>
              </a:rPr>
              <a:t>População rural do Brasil, 2010</a:t>
            </a:r>
            <a:br>
              <a:rPr lang="pt-BR" sz="2200" b="1" dirty="0">
                <a:latin typeface="Dosis" panose="020B0604020202020204" charset="0"/>
              </a:rPr>
            </a:br>
            <a:r>
              <a:rPr lang="pt-BR" sz="2200" b="1" dirty="0">
                <a:latin typeface="Dosis" panose="020B0604020202020204" charset="0"/>
              </a:rPr>
              <a:t>Tipos de escoadouro de esgoto segundo agregado de classes de setores censitários</a:t>
            </a:r>
          </a:p>
        </p:txBody>
      </p:sp>
      <p:sp>
        <p:nvSpPr>
          <p:cNvPr id="9" name="Retângulo 8"/>
          <p:cNvSpPr/>
          <p:nvPr/>
        </p:nvSpPr>
        <p:spPr>
          <a:xfrm>
            <a:off x="3719736" y="5330329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800" dirty="0">
                <a:solidFill>
                  <a:schemeClr val="tx1"/>
                </a:solidFill>
                <a:latin typeface="Dosis" panose="020B0604020202020204" charset="0"/>
              </a:rPr>
              <a:t>Fonte: IBGE (2011) - Censo Demográfico de 2010, dados do universo.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C740202-F06F-4FFE-96C3-26679EBCB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038"/>
            <a:ext cx="12192000" cy="3511924"/>
          </a:xfrm>
          <a:prstGeom prst="rect">
            <a:avLst/>
          </a:prstGeom>
        </p:spPr>
      </p:pic>
      <p:pic>
        <p:nvPicPr>
          <p:cNvPr id="5" name="Imagem 4" descr="logomarca 1ªOficina.jpg">
            <a:extLst>
              <a:ext uri="{FF2B5EF4-FFF2-40B4-BE49-F238E27FC236}">
                <a16:creationId xmlns:a16="http://schemas.microsoft.com/office/drawing/2014/main" id="{9F97EBF7-563D-4F15-91E7-42671A3912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0414909" y="5733256"/>
            <a:ext cx="1549240" cy="7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1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416" y="548680"/>
            <a:ext cx="10657442" cy="763500"/>
          </a:xfrm>
        </p:spPr>
        <p:txBody>
          <a:bodyPr/>
          <a:lstStyle/>
          <a:p>
            <a:pPr algn="ctr"/>
            <a:r>
              <a:rPr lang="pt-BR" sz="2200" b="1" dirty="0">
                <a:latin typeface="Dosis" panose="020B0604020202020204" charset="0"/>
              </a:rPr>
              <a:t>População rural do Brasil, 2010</a:t>
            </a:r>
            <a:br>
              <a:rPr lang="pt-BR" sz="2200" b="1" dirty="0">
                <a:latin typeface="Dosis" panose="020B0604020202020204" charset="0"/>
              </a:rPr>
            </a:br>
            <a:r>
              <a:rPr lang="pt-BR" sz="2200" b="1" dirty="0">
                <a:latin typeface="Dosis" panose="020B0604020202020204" charset="0"/>
              </a:rPr>
              <a:t>Formas de destinação do lixo segundo agregados de classes de setores censitários</a:t>
            </a:r>
          </a:p>
        </p:txBody>
      </p:sp>
      <p:sp>
        <p:nvSpPr>
          <p:cNvPr id="9" name="Retângulo 8"/>
          <p:cNvSpPr/>
          <p:nvPr/>
        </p:nvSpPr>
        <p:spPr>
          <a:xfrm>
            <a:off x="3719736" y="5363924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800" dirty="0">
                <a:solidFill>
                  <a:schemeClr val="tx1"/>
                </a:solidFill>
                <a:latin typeface="Dosis" panose="020B0604020202020204" charset="0"/>
              </a:rPr>
              <a:t>Fonte: IBGE (2011) - Censo Demográfico de 2010, dados do universo.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FB35BE0-36D5-4FC5-B98C-6CBF295D7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5390"/>
            <a:ext cx="12192000" cy="3687219"/>
          </a:xfrm>
          <a:prstGeom prst="rect">
            <a:avLst/>
          </a:prstGeom>
        </p:spPr>
      </p:pic>
      <p:pic>
        <p:nvPicPr>
          <p:cNvPr id="5" name="Imagem 4" descr="logomarca 1ªOficina.jpg">
            <a:extLst>
              <a:ext uri="{FF2B5EF4-FFF2-40B4-BE49-F238E27FC236}">
                <a16:creationId xmlns:a16="http://schemas.microsoft.com/office/drawing/2014/main" id="{212203E1-B58E-48F7-8B36-5723706626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0414909" y="5733256"/>
            <a:ext cx="1549240" cy="7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31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idx="1"/>
          </p:nvPr>
        </p:nvSpPr>
        <p:spPr>
          <a:xfrm>
            <a:off x="1487488" y="1124744"/>
            <a:ext cx="9289032" cy="4104456"/>
          </a:xfrm>
        </p:spPr>
        <p:txBody>
          <a:bodyPr/>
          <a:lstStyle/>
          <a:p>
            <a:r>
              <a:rPr lang="pt-BR" sz="4800" dirty="0">
                <a:solidFill>
                  <a:schemeClr val="accent4">
                    <a:lumMod val="50000"/>
                  </a:schemeClr>
                </a:solidFill>
                <a:latin typeface="Dosis" panose="020B0604020202020204" charset="0"/>
              </a:rPr>
              <a:t>As desigualdades no acesso a soluções de saneamento segundo aspectos demográficos e socioeconômicos </a:t>
            </a:r>
          </a:p>
          <a:p>
            <a:endParaRPr lang="pt-BR" sz="4800" dirty="0">
              <a:solidFill>
                <a:schemeClr val="accent4">
                  <a:lumMod val="50000"/>
                </a:schemeClr>
              </a:solidFill>
              <a:latin typeface="Dosis" panose="020B0604020202020204" charset="0"/>
            </a:endParaRPr>
          </a:p>
          <a:p>
            <a:r>
              <a:rPr lang="pt-BR" sz="3600" dirty="0">
                <a:solidFill>
                  <a:schemeClr val="accent4">
                    <a:lumMod val="50000"/>
                  </a:schemeClr>
                </a:solidFill>
                <a:latin typeface="Dosis" panose="020B0604020202020204" charset="0"/>
              </a:rPr>
              <a:t>Série histórica do Censo Demográfico</a:t>
            </a:r>
          </a:p>
        </p:txBody>
      </p:sp>
      <p:pic>
        <p:nvPicPr>
          <p:cNvPr id="3" name="Imagem 2" descr="logomarca 1ªOficina.jpg">
            <a:extLst>
              <a:ext uri="{FF2B5EF4-FFF2-40B4-BE49-F238E27FC236}">
                <a16:creationId xmlns:a16="http://schemas.microsoft.com/office/drawing/2014/main" id="{0F3DF8CB-BC1C-4B94-A5DA-627C481FBF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0414909" y="5733256"/>
            <a:ext cx="1549240" cy="7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73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15391205_1814218118863750_1474054238541399758_n.pn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E9EBEE"/>
              </a:clrFrom>
              <a:clrTo>
                <a:srgbClr val="E9EBEE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0272465" y="27383"/>
            <a:ext cx="1919536" cy="685800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10CF6F6-B104-41A4-8D28-640FB1000202}"/>
              </a:ext>
            </a:extLst>
          </p:cNvPr>
          <p:cNvSpPr/>
          <p:nvPr/>
        </p:nvSpPr>
        <p:spPr>
          <a:xfrm>
            <a:off x="1199456" y="1772816"/>
            <a:ext cx="8496944" cy="279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3200" dirty="0">
                <a:latin typeface="Dosi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Programa </a:t>
            </a:r>
            <a:r>
              <a:rPr lang="pt-BR" sz="3200" dirty="0" err="1">
                <a:latin typeface="Dosi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pt-BR" sz="3200" dirty="0">
                <a:latin typeface="Dosi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coordenado pela FUNASA e UFMG, com a participação, em diferentes níveis, de diversos atores do poder público e da sociedade civil.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latin typeface="Dosi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Programa para 20 anos.</a:t>
            </a:r>
            <a:endParaRPr lang="pt-BR" sz="3200" dirty="0">
              <a:latin typeface="Dosis" panose="020B0604020202020204" charset="0"/>
            </a:endParaRPr>
          </a:p>
        </p:txBody>
      </p:sp>
      <p:pic>
        <p:nvPicPr>
          <p:cNvPr id="4" name="Imagem 3" descr="logomarca 1ªOficina.jpg">
            <a:extLst>
              <a:ext uri="{FF2B5EF4-FFF2-40B4-BE49-F238E27FC236}">
                <a16:creationId xmlns:a16="http://schemas.microsoft.com/office/drawing/2014/main" id="{A7326CD0-6F4B-4064-8E6E-F9FBA69CC8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0414909" y="5733256"/>
            <a:ext cx="1549240" cy="7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19803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or agu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188640"/>
            <a:ext cx="8106491" cy="6163081"/>
          </a:xfrm>
          <a:prstGeom prst="rect">
            <a:avLst/>
          </a:prstGeom>
        </p:spPr>
      </p:pic>
      <p:sp>
        <p:nvSpPr>
          <p:cNvPr id="3" name="Seta: para Baixo 2"/>
          <p:cNvSpPr/>
          <p:nvPr/>
        </p:nvSpPr>
        <p:spPr>
          <a:xfrm rot="18473594">
            <a:off x="4467510" y="4109273"/>
            <a:ext cx="504056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3843805" y="6506518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800" dirty="0">
                <a:solidFill>
                  <a:schemeClr val="tx1"/>
                </a:solidFill>
                <a:latin typeface="Dosis" panose="020B0604020202020204" charset="0"/>
              </a:rPr>
              <a:t>Fonte: IBGE (2011) - Censo Demográfico de 2010, dados da amostra.</a:t>
            </a:r>
          </a:p>
        </p:txBody>
      </p:sp>
    </p:spTree>
    <p:extLst>
      <p:ext uri="{BB962C8B-B14F-4D97-AF65-F5344CB8AC3E}">
        <p14:creationId xmlns:p14="http://schemas.microsoft.com/office/powerpoint/2010/main" val="416225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enda esgot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835" y="188640"/>
            <a:ext cx="8399445" cy="6274684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3843805" y="6506518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800" dirty="0">
                <a:solidFill>
                  <a:schemeClr val="tx1"/>
                </a:solidFill>
                <a:latin typeface="Dosis" panose="020B0604020202020204" charset="0"/>
              </a:rPr>
              <a:t>Fonte: IBGE (2011) - Censo Demográfico de 2010, dados da amostra.</a:t>
            </a:r>
          </a:p>
        </p:txBody>
      </p:sp>
    </p:spTree>
    <p:extLst>
      <p:ext uri="{BB962C8B-B14F-4D97-AF65-F5344CB8AC3E}">
        <p14:creationId xmlns:p14="http://schemas.microsoft.com/office/powerpoint/2010/main" val="1162980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Shape 3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972848"/>
            <a:ext cx="12119400" cy="8059373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Shape 340"/>
          <p:cNvSpPr txBox="1">
            <a:spLocks noGrp="1"/>
          </p:cNvSpPr>
          <p:nvPr>
            <p:ph type="title"/>
          </p:nvPr>
        </p:nvSpPr>
        <p:spPr>
          <a:xfrm>
            <a:off x="3772350" y="722375"/>
            <a:ext cx="7767900" cy="5571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pt-BR" sz="3200" b="1" dirty="0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rPr>
              <a:t>“Quem melhor conhece as nossas necessidades, se não nós?”</a:t>
            </a:r>
          </a:p>
        </p:txBody>
      </p:sp>
    </p:spTree>
    <p:extLst>
      <p:ext uri="{BB962C8B-B14F-4D97-AF65-F5344CB8AC3E}">
        <p14:creationId xmlns:p14="http://schemas.microsoft.com/office/powerpoint/2010/main" val="2136585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/>
        </p:nvSpPr>
        <p:spPr>
          <a:xfrm>
            <a:off x="551384" y="548680"/>
            <a:ext cx="3302702" cy="36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3000" dirty="0">
                <a:solidFill>
                  <a:schemeClr val="accent5"/>
                </a:solidFill>
                <a:latin typeface="Dosis"/>
                <a:ea typeface="Dosis"/>
                <a:cs typeface="Dosis"/>
                <a:sym typeface="Dosis"/>
              </a:rPr>
              <a:t>Panorama do saneamento rural: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3000" dirty="0">
                <a:solidFill>
                  <a:schemeClr val="accent5"/>
                </a:solidFill>
                <a:latin typeface="Dosis"/>
                <a:ea typeface="Dosis"/>
                <a:cs typeface="Dosis"/>
                <a:sym typeface="Dosis"/>
              </a:rPr>
              <a:t>estudos de caso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98144" y="58371"/>
            <a:ext cx="8014290" cy="6799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 descr="logomarca 1ªOficina.jpg">
            <a:extLst>
              <a:ext uri="{FF2B5EF4-FFF2-40B4-BE49-F238E27FC236}">
                <a16:creationId xmlns:a16="http://schemas.microsoft.com/office/drawing/2014/main" id="{B0FF5CB9-E434-4F01-948C-A99BFDD111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0414909" y="5733256"/>
            <a:ext cx="1549240" cy="7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0737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Shape 328"/>
          <p:cNvPicPr preferRelativeResize="0"/>
          <p:nvPr/>
        </p:nvPicPr>
        <p:blipFill rotWithShape="1">
          <a:blip r:embed="rId3">
            <a:alphaModFix/>
          </a:blip>
          <a:srcRect l="5153" t="4701" r="10919" b="21020"/>
          <a:stretch/>
        </p:blipFill>
        <p:spPr>
          <a:xfrm>
            <a:off x="8646150" y="4609349"/>
            <a:ext cx="3297499" cy="201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Shape 329"/>
          <p:cNvPicPr preferRelativeResize="0"/>
          <p:nvPr/>
        </p:nvPicPr>
        <p:blipFill rotWithShape="1">
          <a:blip r:embed="rId4">
            <a:alphaModFix/>
          </a:blip>
          <a:srcRect l="5465" t="5313" r="8874" b="10737"/>
          <a:stretch/>
        </p:blipFill>
        <p:spPr>
          <a:xfrm>
            <a:off x="2070673" y="3723840"/>
            <a:ext cx="3570573" cy="295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Shape 330"/>
          <p:cNvPicPr preferRelativeResize="0"/>
          <p:nvPr/>
        </p:nvPicPr>
        <p:blipFill rotWithShape="1">
          <a:blip r:embed="rId5">
            <a:alphaModFix/>
          </a:blip>
          <a:srcRect l="4662" t="5033" r="9478" b="11066"/>
          <a:stretch/>
        </p:blipFill>
        <p:spPr>
          <a:xfrm>
            <a:off x="5931181" y="2084620"/>
            <a:ext cx="2360454" cy="234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Shape 331"/>
          <p:cNvPicPr preferRelativeResize="0"/>
          <p:nvPr/>
        </p:nvPicPr>
        <p:blipFill rotWithShape="1">
          <a:blip r:embed="rId6">
            <a:alphaModFix/>
          </a:blip>
          <a:srcRect l="4128" t="5137" r="9149" b="8364"/>
          <a:stretch/>
        </p:blipFill>
        <p:spPr>
          <a:xfrm>
            <a:off x="8646142" y="1636299"/>
            <a:ext cx="3297497" cy="2797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Shape 332"/>
          <p:cNvPicPr preferRelativeResize="0"/>
          <p:nvPr/>
        </p:nvPicPr>
        <p:blipFill rotWithShape="1">
          <a:blip r:embed="rId7">
            <a:alphaModFix/>
          </a:blip>
          <a:srcRect l="6465" t="4101" r="10745" b="50922"/>
          <a:stretch/>
        </p:blipFill>
        <p:spPr>
          <a:xfrm>
            <a:off x="5931171" y="4640972"/>
            <a:ext cx="2513712" cy="2017548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Shape 333"/>
          <p:cNvSpPr txBox="1">
            <a:spLocks noGrp="1"/>
          </p:cNvSpPr>
          <p:nvPr>
            <p:ph type="title"/>
          </p:nvPr>
        </p:nvSpPr>
        <p:spPr>
          <a:xfrm>
            <a:off x="1163909" y="385284"/>
            <a:ext cx="5384100" cy="5571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2400" dirty="0">
                <a:solidFill>
                  <a:schemeClr val="accent5"/>
                </a:solidFill>
                <a:latin typeface="Dosis"/>
                <a:ea typeface="Dosis"/>
                <a:cs typeface="Dosis"/>
                <a:sym typeface="Dosis"/>
              </a:rPr>
              <a:t>Estudos de caso</a:t>
            </a:r>
          </a:p>
        </p:txBody>
      </p:sp>
      <p:sp>
        <p:nvSpPr>
          <p:cNvPr id="334" name="Shape 334"/>
          <p:cNvSpPr txBox="1">
            <a:spLocks noGrp="1"/>
          </p:cNvSpPr>
          <p:nvPr>
            <p:ph type="body" idx="1"/>
          </p:nvPr>
        </p:nvSpPr>
        <p:spPr>
          <a:xfrm>
            <a:off x="1106635" y="996748"/>
            <a:ext cx="4824536" cy="24504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marL="457200" lvl="0" indent="-361950" rtl="0">
              <a:spcBef>
                <a:spcPts val="0"/>
              </a:spcBef>
              <a:buSzPct val="100000"/>
              <a:buFont typeface="Dosis"/>
              <a:buChar char="-"/>
            </a:pPr>
            <a:r>
              <a:rPr lang="pt-BR" sz="2100" dirty="0">
                <a:latin typeface="Dosis"/>
                <a:ea typeface="Dosis"/>
                <a:cs typeface="Dosis"/>
                <a:sym typeface="Dosis"/>
              </a:rPr>
              <a:t>Abordagem qualitativa: amostra pautada no princípio da exemplaridade;</a:t>
            </a:r>
          </a:p>
          <a:p>
            <a:pPr marL="457200" lvl="0" indent="-361950" rtl="0">
              <a:spcBef>
                <a:spcPts val="0"/>
              </a:spcBef>
              <a:buSzPct val="100000"/>
              <a:buFont typeface="Dosis"/>
              <a:buChar char="-"/>
            </a:pPr>
            <a:r>
              <a:rPr lang="pt-BR" sz="2100" dirty="0">
                <a:latin typeface="Dosis"/>
                <a:ea typeface="Dosis"/>
                <a:cs typeface="Dosis"/>
                <a:sym typeface="Dosis"/>
              </a:rPr>
              <a:t>10 dias em cada comunidade;</a:t>
            </a:r>
          </a:p>
          <a:p>
            <a:pPr marL="457200" lvl="0" indent="-361950" rtl="0">
              <a:spcBef>
                <a:spcPts val="0"/>
              </a:spcBef>
              <a:buSzPct val="100000"/>
              <a:buFont typeface="Dosis"/>
              <a:buChar char="-"/>
            </a:pPr>
            <a:r>
              <a:rPr lang="pt-BR" sz="2100" dirty="0">
                <a:latin typeface="Dosis"/>
                <a:ea typeface="Dosis"/>
                <a:cs typeface="Dosis"/>
                <a:sym typeface="Dosis"/>
              </a:rPr>
              <a:t>150 dias dedicados a escutar, vivenciar e aprender com o rural.</a:t>
            </a:r>
          </a:p>
          <a:p>
            <a:pPr lvl="0" rtl="0">
              <a:spcBef>
                <a:spcPts val="0"/>
              </a:spcBef>
              <a:buNone/>
            </a:pPr>
            <a:endParaRPr sz="2100" dirty="0">
              <a:latin typeface="Dosis"/>
              <a:ea typeface="Dosis"/>
              <a:cs typeface="Dosis"/>
              <a:sym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1534615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/>
        </p:nvSpPr>
        <p:spPr>
          <a:xfrm>
            <a:off x="454825" y="1631999"/>
            <a:ext cx="2776200" cy="24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8" name="Shape 218"/>
          <p:cNvSpPr/>
          <p:nvPr/>
        </p:nvSpPr>
        <p:spPr>
          <a:xfrm>
            <a:off x="3356735" y="1631999"/>
            <a:ext cx="2776200" cy="24435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2000" dirty="0">
                <a:solidFill>
                  <a:srgbClr val="434343"/>
                </a:solidFill>
                <a:latin typeface="Dosis"/>
                <a:ea typeface="Dosis"/>
                <a:cs typeface="Dosis"/>
                <a:sym typeface="Dosis"/>
              </a:rPr>
              <a:t>Formas capitalistas</a:t>
            </a:r>
            <a:br>
              <a:rPr lang="pt-BR" sz="2000" dirty="0">
                <a:solidFill>
                  <a:srgbClr val="434343"/>
                </a:solidFill>
                <a:latin typeface="Dosis"/>
                <a:ea typeface="Dosis"/>
                <a:cs typeface="Dosis"/>
                <a:sym typeface="Dosis"/>
              </a:rPr>
            </a:br>
            <a:r>
              <a:rPr lang="pt-BR" sz="2000" dirty="0">
                <a:solidFill>
                  <a:srgbClr val="434343"/>
                </a:solidFill>
                <a:latin typeface="Dosis"/>
                <a:ea typeface="Dosis"/>
                <a:cs typeface="Dosis"/>
                <a:sym typeface="Dosis"/>
              </a:rPr>
              <a:t>e </a:t>
            </a:r>
            <a:r>
              <a:rPr lang="pt-BR" sz="2000" dirty="0" err="1">
                <a:solidFill>
                  <a:srgbClr val="434343"/>
                </a:solidFill>
                <a:latin typeface="Dosis"/>
                <a:ea typeface="Dosis"/>
                <a:cs typeface="Dosis"/>
                <a:sym typeface="Dosis"/>
              </a:rPr>
              <a:t>não-capitalistas</a:t>
            </a:r>
            <a:r>
              <a:rPr lang="pt-BR" sz="2000" dirty="0">
                <a:solidFill>
                  <a:srgbClr val="434343"/>
                </a:solidFill>
                <a:latin typeface="Dosis"/>
                <a:ea typeface="Dosis"/>
                <a:cs typeface="Dosis"/>
                <a:sym typeface="Dosis"/>
              </a:rPr>
              <a:t> de produção no campo:</a:t>
            </a:r>
          </a:p>
          <a:p>
            <a:pPr lvl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2000" dirty="0">
                <a:solidFill>
                  <a:srgbClr val="434343"/>
                </a:solidFill>
                <a:latin typeface="Dosis"/>
                <a:ea typeface="Dosis"/>
                <a:cs typeface="Dosis"/>
                <a:sym typeface="Dosis"/>
              </a:rPr>
              <a:t>“Formas de produzir e reproduzir a vida”</a:t>
            </a:r>
          </a:p>
        </p:txBody>
      </p:sp>
      <p:sp>
        <p:nvSpPr>
          <p:cNvPr id="219" name="Shape 219"/>
          <p:cNvSpPr/>
          <p:nvPr/>
        </p:nvSpPr>
        <p:spPr>
          <a:xfrm>
            <a:off x="6218003" y="1631999"/>
            <a:ext cx="2776200" cy="24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20" name="Shape 220"/>
          <p:cNvSpPr/>
          <p:nvPr/>
        </p:nvSpPr>
        <p:spPr>
          <a:xfrm>
            <a:off x="9079271" y="1631999"/>
            <a:ext cx="2776200" cy="24435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00000"/>
              </a:lnSpc>
              <a:spcBef>
                <a:spcPts val="540"/>
              </a:spcBef>
              <a:spcAft>
                <a:spcPts val="1000"/>
              </a:spcAft>
              <a:buNone/>
            </a:pPr>
            <a:r>
              <a:rPr lang="pt-BR" sz="2000">
                <a:solidFill>
                  <a:srgbClr val="434343"/>
                </a:solidFill>
                <a:latin typeface="Dosis"/>
                <a:ea typeface="Dosis"/>
                <a:cs typeface="Dosis"/>
                <a:sym typeface="Dosis"/>
              </a:rPr>
              <a:t>Agricultura de excedente e vestígios de agricultura de subsistência</a:t>
            </a:r>
          </a:p>
        </p:txBody>
      </p:sp>
      <p:sp>
        <p:nvSpPr>
          <p:cNvPr id="221" name="Shape 221"/>
          <p:cNvSpPr/>
          <p:nvPr/>
        </p:nvSpPr>
        <p:spPr>
          <a:xfrm>
            <a:off x="478153" y="4188250"/>
            <a:ext cx="2776200" cy="24435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00000"/>
              </a:lnSpc>
              <a:spcBef>
                <a:spcPts val="540"/>
              </a:spcBef>
              <a:spcAft>
                <a:spcPts val="100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pt-BR" sz="2000">
                <a:solidFill>
                  <a:srgbClr val="434343"/>
                </a:solidFill>
                <a:latin typeface="Dosis"/>
                <a:ea typeface="Dosis"/>
                <a:cs typeface="Dosis"/>
                <a:sym typeface="Dosis"/>
              </a:rPr>
              <a:t>Acesso aos benefícios da modernidade de formas variadas (Infraestrutura e serviços)</a:t>
            </a:r>
          </a:p>
        </p:txBody>
      </p:sp>
      <p:sp>
        <p:nvSpPr>
          <p:cNvPr id="222" name="Shape 222"/>
          <p:cNvSpPr/>
          <p:nvPr/>
        </p:nvSpPr>
        <p:spPr>
          <a:xfrm>
            <a:off x="9137814" y="4188249"/>
            <a:ext cx="2776200" cy="24435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00000"/>
              </a:lnSpc>
              <a:spcBef>
                <a:spcPts val="540"/>
              </a:spcBef>
              <a:spcAft>
                <a:spcPts val="100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pt-BR" sz="2000" dirty="0">
                <a:solidFill>
                  <a:srgbClr val="434343"/>
                </a:solidFill>
                <a:latin typeface="Dosis"/>
                <a:ea typeface="Dosis"/>
                <a:cs typeface="Dosis"/>
                <a:sym typeface="Dosis"/>
              </a:rPr>
              <a:t>Técnicas diversas de saneamento </a:t>
            </a:r>
            <a:br>
              <a:rPr lang="pt-BR" sz="2000" dirty="0">
                <a:solidFill>
                  <a:srgbClr val="434343"/>
                </a:solidFill>
                <a:latin typeface="Dosis"/>
                <a:ea typeface="Dosis"/>
                <a:cs typeface="Dosis"/>
                <a:sym typeface="Dosis"/>
              </a:rPr>
            </a:br>
            <a:r>
              <a:rPr lang="pt-BR" sz="2000" dirty="0">
                <a:solidFill>
                  <a:srgbClr val="434343"/>
                </a:solidFill>
                <a:latin typeface="Dosis"/>
                <a:ea typeface="Dosis"/>
                <a:cs typeface="Dosis"/>
                <a:sym typeface="Dosis"/>
              </a:rPr>
              <a:t>(individuais e coletivas)</a:t>
            </a:r>
          </a:p>
        </p:txBody>
      </p:sp>
      <p:sp>
        <p:nvSpPr>
          <p:cNvPr id="223" name="Shape 223"/>
          <p:cNvSpPr/>
          <p:nvPr/>
        </p:nvSpPr>
        <p:spPr>
          <a:xfrm>
            <a:off x="6241331" y="4188250"/>
            <a:ext cx="2776199" cy="24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540"/>
              </a:spcBef>
              <a:spcAft>
                <a:spcPts val="1000"/>
              </a:spcAft>
              <a:buClr>
                <a:schemeClr val="dk1"/>
              </a:buClr>
              <a:buFont typeface="Arial"/>
              <a:buNone/>
            </a:pPr>
            <a:endParaRPr sz="2100">
              <a:solidFill>
                <a:srgbClr val="434343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24" name="Shape 224"/>
          <p:cNvSpPr/>
          <p:nvPr/>
        </p:nvSpPr>
        <p:spPr>
          <a:xfrm>
            <a:off x="3344836" y="4188250"/>
            <a:ext cx="2776200" cy="24435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rgbClr val="434343"/>
                </a:solidFill>
                <a:latin typeface="Dosis"/>
                <a:ea typeface="Dosis"/>
                <a:cs typeface="Dosis"/>
                <a:sym typeface="Dosis"/>
              </a:rPr>
              <a:t>Experiências traduzidas pelo esvaziamento populacional, por conflitos e, ou disputas pela terra e por práticas tradicionais de medicalização</a:t>
            </a:r>
          </a:p>
        </p:txBody>
      </p:sp>
      <p:sp>
        <p:nvSpPr>
          <p:cNvPr id="226" name="Shape 226"/>
          <p:cNvSpPr txBox="1">
            <a:spLocks noGrp="1"/>
          </p:cNvSpPr>
          <p:nvPr>
            <p:ph type="title" idx="4294967295"/>
          </p:nvPr>
        </p:nvSpPr>
        <p:spPr>
          <a:xfrm>
            <a:off x="335360" y="692696"/>
            <a:ext cx="5544600" cy="601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2700" dirty="0">
                <a:solidFill>
                  <a:schemeClr val="accent5"/>
                </a:solidFill>
                <a:latin typeface="Dosis"/>
                <a:ea typeface="Dosis"/>
                <a:cs typeface="Dosis"/>
                <a:sym typeface="Dosis"/>
              </a:rPr>
              <a:t>Os achados dos trabalhos de campo</a:t>
            </a:r>
          </a:p>
        </p:txBody>
      </p:sp>
      <p:pic>
        <p:nvPicPr>
          <p:cNvPr id="227" name="Shape 227"/>
          <p:cNvPicPr preferRelativeResize="0"/>
          <p:nvPr/>
        </p:nvPicPr>
        <p:blipFill rotWithShape="1">
          <a:blip r:embed="rId3">
            <a:alphaModFix/>
          </a:blip>
          <a:srcRect l="18946" t="3659" r="11907" b="15191"/>
          <a:stretch/>
        </p:blipFill>
        <p:spPr>
          <a:xfrm>
            <a:off x="473425" y="1632000"/>
            <a:ext cx="2776200" cy="24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 rotWithShape="1">
          <a:blip r:embed="rId4">
            <a:alphaModFix/>
          </a:blip>
          <a:srcRect l="28263" t="14675" r="7207"/>
          <a:stretch/>
        </p:blipFill>
        <p:spPr>
          <a:xfrm>
            <a:off x="6241325" y="4188250"/>
            <a:ext cx="2776200" cy="24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 rotWithShape="1">
          <a:blip r:embed="rId5">
            <a:alphaModFix/>
          </a:blip>
          <a:srcRect l="14536" r="12999" b="4406"/>
          <a:stretch/>
        </p:blipFill>
        <p:spPr>
          <a:xfrm>
            <a:off x="6241325" y="1632000"/>
            <a:ext cx="2776200" cy="24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9773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7"/>
          <p:cNvSpPr txBox="1">
            <a:spLocks/>
          </p:cNvSpPr>
          <p:nvPr/>
        </p:nvSpPr>
        <p:spPr>
          <a:xfrm>
            <a:off x="162731" y="1988840"/>
            <a:ext cx="12084469" cy="1152128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  <a:buSzPct val="25000"/>
            </a:pPr>
            <a:r>
              <a:rPr lang="pt-BR" sz="3000" dirty="0">
                <a:latin typeface="Dosis" panose="020B0604020202020204" charset="0"/>
                <a:ea typeface="Dosis"/>
                <a:cs typeface="Dosis"/>
              </a:rPr>
              <a:t>(Falta de) soluções de </a:t>
            </a:r>
            <a:r>
              <a:rPr lang="pt-BR" sz="3200" b="1" u="sng" dirty="0">
                <a:latin typeface="Dosis" panose="020B0604020202020204" charset="0"/>
                <a:ea typeface="Dosis"/>
                <a:cs typeface="Dosis"/>
              </a:rPr>
              <a:t>abastecimento de água</a:t>
            </a:r>
            <a:endParaRPr lang="pt-BR" sz="3000" dirty="0">
              <a:latin typeface="Dosis" panose="020B0604020202020204" charset="0"/>
              <a:ea typeface="Dosis"/>
              <a:cs typeface="Dosis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31" y="2780928"/>
            <a:ext cx="3844193" cy="288314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887" y="2850111"/>
            <a:ext cx="3846225" cy="288314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075" y="2852936"/>
            <a:ext cx="3876541" cy="2842096"/>
          </a:xfrm>
          <a:prstGeom prst="rect">
            <a:avLst/>
          </a:prstGeom>
        </p:spPr>
      </p:pic>
      <p:pic>
        <p:nvPicPr>
          <p:cNvPr id="6" name="Imagem 5" descr="logomarca 1ªOficina.jpg">
            <a:extLst>
              <a:ext uri="{FF2B5EF4-FFF2-40B4-BE49-F238E27FC236}">
                <a16:creationId xmlns:a16="http://schemas.microsoft.com/office/drawing/2014/main" id="{F20CC431-B75B-458C-9C35-DCC2903EF5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0414909" y="5733256"/>
            <a:ext cx="1549240" cy="7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065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7"/>
          <p:cNvSpPr txBox="1">
            <a:spLocks/>
          </p:cNvSpPr>
          <p:nvPr/>
        </p:nvSpPr>
        <p:spPr>
          <a:xfrm>
            <a:off x="407368" y="771044"/>
            <a:ext cx="12196293" cy="2231221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  <a:buSzPct val="25000"/>
            </a:pPr>
            <a:r>
              <a:rPr lang="pt-BR" sz="3000" dirty="0">
                <a:latin typeface="Dosis" panose="020B0604020202020204" charset="0"/>
                <a:ea typeface="Dosis"/>
                <a:cs typeface="Dosis"/>
              </a:rPr>
              <a:t>(Falta de) </a:t>
            </a:r>
            <a:r>
              <a:rPr lang="pt-BR" sz="3000" dirty="0">
                <a:latin typeface="Dosis"/>
                <a:ea typeface="Dosis"/>
                <a:cs typeface="Dosis"/>
              </a:rPr>
              <a:t>soluções de manejo de </a:t>
            </a:r>
            <a:r>
              <a:rPr lang="pt-BR" sz="3200" b="1" u="sng" dirty="0">
                <a:latin typeface="Dosis"/>
                <a:ea typeface="Dosis"/>
                <a:cs typeface="Dosis"/>
              </a:rPr>
              <a:t>resíduos sólidos</a:t>
            </a:r>
            <a:endParaRPr lang="pt-BR" sz="3000" dirty="0">
              <a:latin typeface="Dosis"/>
              <a:ea typeface="Dosis"/>
              <a:cs typeface="Dosis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9514" y="2442250"/>
            <a:ext cx="4880699" cy="32538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438" y="1628800"/>
            <a:ext cx="3617835" cy="241189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7" t="2617" r="10802" b="-468"/>
          <a:stretch/>
        </p:blipFill>
        <p:spPr>
          <a:xfrm>
            <a:off x="4372590" y="4195060"/>
            <a:ext cx="3456384" cy="231444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974" y="1628800"/>
            <a:ext cx="3840427" cy="21602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4017364"/>
            <a:ext cx="3216000" cy="241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m 10" descr="logomarca 1ªOficina.jpg">
            <a:extLst>
              <a:ext uri="{FF2B5EF4-FFF2-40B4-BE49-F238E27FC236}">
                <a16:creationId xmlns:a16="http://schemas.microsoft.com/office/drawing/2014/main" id="{E4C33635-EEF5-40BF-A57C-736B68B6DAC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0414909" y="5733256"/>
            <a:ext cx="1549240" cy="7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926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7"/>
          <p:cNvSpPr txBox="1">
            <a:spLocks/>
          </p:cNvSpPr>
          <p:nvPr/>
        </p:nvSpPr>
        <p:spPr>
          <a:xfrm>
            <a:off x="479376" y="908720"/>
            <a:ext cx="12196293" cy="2231221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  <a:buSzPct val="25000"/>
            </a:pPr>
            <a:r>
              <a:rPr lang="pt-BR" sz="3000" dirty="0">
                <a:latin typeface="Dosis" panose="020B0604020202020204" charset="0"/>
                <a:ea typeface="Dosis"/>
                <a:cs typeface="Dosis"/>
              </a:rPr>
              <a:t>(Falta de) </a:t>
            </a:r>
            <a:r>
              <a:rPr lang="pt-BR" sz="3000" dirty="0">
                <a:latin typeface="Dosis"/>
                <a:ea typeface="Dosis"/>
                <a:cs typeface="Dosis"/>
              </a:rPr>
              <a:t>soluções de </a:t>
            </a:r>
            <a:r>
              <a:rPr lang="pt-BR" sz="3000" b="1" u="sng" dirty="0">
                <a:latin typeface="Dosis"/>
                <a:ea typeface="Dosis"/>
                <a:cs typeface="Dosis"/>
              </a:rPr>
              <a:t>manejo de águas pluviais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302" y="1700808"/>
            <a:ext cx="3537844" cy="26533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849" y="1700808"/>
            <a:ext cx="3706838" cy="27801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m 24" descr="Descrição: G:\DISSERTAÇÃO\Banco de dados_analise tematica\04_São Roque_SR\São Roque_fotos\alfredo_caminho para sua cas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700808"/>
            <a:ext cx="3981346" cy="297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318" y="4476475"/>
            <a:ext cx="3312368" cy="182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 descr="logomarca 1ªOficina.jpg">
            <a:extLst>
              <a:ext uri="{FF2B5EF4-FFF2-40B4-BE49-F238E27FC236}">
                <a16:creationId xmlns:a16="http://schemas.microsoft.com/office/drawing/2014/main" id="{9186687F-D14B-42B2-91FA-D09A3F360FF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0414909" y="5733256"/>
            <a:ext cx="1549240" cy="7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4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7"/>
          <p:cNvSpPr txBox="1">
            <a:spLocks/>
          </p:cNvSpPr>
          <p:nvPr/>
        </p:nvSpPr>
        <p:spPr>
          <a:xfrm>
            <a:off x="623392" y="1124744"/>
            <a:ext cx="12196293" cy="2231221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  <a:buSzPct val="25000"/>
            </a:pPr>
            <a:r>
              <a:rPr lang="pt-BR" sz="3000" dirty="0">
                <a:latin typeface="Dosis" panose="020B0604020202020204" charset="0"/>
                <a:ea typeface="Dosis"/>
                <a:cs typeface="Dosis"/>
              </a:rPr>
              <a:t>(Falta de) </a:t>
            </a:r>
            <a:r>
              <a:rPr lang="pt-BR" sz="3000" dirty="0">
                <a:latin typeface="Dosis"/>
                <a:ea typeface="Dosis"/>
                <a:cs typeface="Dosis"/>
              </a:rPr>
              <a:t>soluções de </a:t>
            </a:r>
            <a:r>
              <a:rPr lang="pt-BR" sz="3200" b="1" u="sng" dirty="0">
                <a:latin typeface="Dosis"/>
                <a:ea typeface="Dosis"/>
                <a:cs typeface="Dosis"/>
              </a:rPr>
              <a:t>esgotamento sanitário</a:t>
            </a:r>
            <a:endParaRPr lang="pt-BR" sz="3000" dirty="0">
              <a:latin typeface="Dosis"/>
              <a:ea typeface="Dosis"/>
              <a:cs typeface="Dosis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844824"/>
            <a:ext cx="4248472" cy="3783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6" y="2078779"/>
            <a:ext cx="257175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2078779"/>
            <a:ext cx="2576414" cy="349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6F40283-1E42-494A-9DFA-84F412549F36}"/>
              </a:ext>
            </a:extLst>
          </p:cNvPr>
          <p:cNvSpPr txBox="1"/>
          <p:nvPr/>
        </p:nvSpPr>
        <p:spPr>
          <a:xfrm>
            <a:off x="623392" y="5949280"/>
            <a:ext cx="5982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Dosis" panose="020B0604020202020204" charset="0"/>
              </a:rPr>
              <a:t>Quando existe a solução, nem sempre é utilizada.</a:t>
            </a:r>
          </a:p>
        </p:txBody>
      </p:sp>
      <p:pic>
        <p:nvPicPr>
          <p:cNvPr id="8" name="Imagem 7" descr="logomarca 1ªOficina.jpg">
            <a:extLst>
              <a:ext uri="{FF2B5EF4-FFF2-40B4-BE49-F238E27FC236}">
                <a16:creationId xmlns:a16="http://schemas.microsoft.com/office/drawing/2014/main" id="{B3E3EFB6-8031-474A-B63D-2CD7A03B74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0414909" y="5733256"/>
            <a:ext cx="1549240" cy="7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3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94311FC-92F7-4C17-90F9-06D4EB9BEEEA}"/>
              </a:ext>
            </a:extLst>
          </p:cNvPr>
          <p:cNvSpPr/>
          <p:nvPr/>
        </p:nvSpPr>
        <p:spPr>
          <a:xfrm>
            <a:off x="672953" y="1124744"/>
            <a:ext cx="9577064" cy="4190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Dosi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O papel da universidade</a:t>
            </a:r>
          </a:p>
          <a:p>
            <a:pPr lvl="8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latin typeface="Dosi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	produzir conhecimento incorporando a diversidade de saberes 	para pensar localmente e agir globalmente, visando à garantia 	saúde e a qualidade de vida da população.</a:t>
            </a:r>
          </a:p>
          <a:p>
            <a:pPr lvl="8">
              <a:lnSpc>
                <a:spcPct val="107000"/>
              </a:lnSpc>
              <a:spcAft>
                <a:spcPts val="800"/>
              </a:spcAft>
            </a:pPr>
            <a:endParaRPr lang="pt-BR" sz="2800" dirty="0">
              <a:latin typeface="Dosis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latin typeface="Dosi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Questões de pesquisa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latin typeface="Dosi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	Ponto de partida para o desenvolvimento de hipóteses que 	devem ser verificáveis e de objetivos justificáveis.</a:t>
            </a:r>
          </a:p>
        </p:txBody>
      </p:sp>
      <p:pic>
        <p:nvPicPr>
          <p:cNvPr id="3" name="Imagem 2" descr="15391205_1814218118863750_1474054238541399758_n.png">
            <a:extLst>
              <a:ext uri="{FF2B5EF4-FFF2-40B4-BE49-F238E27FC236}">
                <a16:creationId xmlns:a16="http://schemas.microsoft.com/office/drawing/2014/main" id="{921F4031-EE07-4D39-B136-E50A28EB63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E9EBEE"/>
              </a:clrFrom>
              <a:clrTo>
                <a:srgbClr val="E9EBEE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0276995" y="0"/>
            <a:ext cx="1919536" cy="6858001"/>
          </a:xfrm>
          <a:prstGeom prst="rect">
            <a:avLst/>
          </a:prstGeom>
        </p:spPr>
      </p:pic>
      <p:pic>
        <p:nvPicPr>
          <p:cNvPr id="4" name="Imagem 3" descr="logomarca 1ªOficina.jpg">
            <a:extLst>
              <a:ext uri="{FF2B5EF4-FFF2-40B4-BE49-F238E27FC236}">
                <a16:creationId xmlns:a16="http://schemas.microsoft.com/office/drawing/2014/main" id="{443AE7BA-22B9-4961-9BA6-EB3EE55E0C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0414909" y="5733256"/>
            <a:ext cx="1549240" cy="7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807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F4E26700-FC96-40D3-A620-6920E850DA82}"/>
              </a:ext>
            </a:extLst>
          </p:cNvPr>
          <p:cNvSpPr/>
          <p:nvPr/>
        </p:nvSpPr>
        <p:spPr>
          <a:xfrm>
            <a:off x="585123" y="1333512"/>
            <a:ext cx="6336704" cy="4926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solidFill>
                <a:schemeClr val="accent5"/>
              </a:solidFill>
              <a:latin typeface="Dosis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800" b="1" dirty="0">
                <a:latin typeface="Dosi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Eixos Tecnologia, Gestão e Participação Social e Educação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200" dirty="0">
              <a:latin typeface="Dosis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latin typeface="Dosi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Tecnologias participativas e colaborativas: </a:t>
            </a:r>
          </a:p>
          <a:p>
            <a:pPr lvl="6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latin typeface="Dosi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	- oficinas internas (AA, ES, MRS, MAP)</a:t>
            </a:r>
          </a:p>
          <a:p>
            <a:pPr lvl="6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latin typeface="Dosi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	- oficina nacional </a:t>
            </a:r>
          </a:p>
          <a:p>
            <a:pPr lvl="6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latin typeface="Dosi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	- oficinas regionais</a:t>
            </a:r>
          </a:p>
          <a:p>
            <a:pPr lvl="6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latin typeface="Dosi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Matrizes tecnológicas desenvolvidas por dois especialistas de cada área.</a:t>
            </a:r>
          </a:p>
        </p:txBody>
      </p:sp>
      <p:pic>
        <p:nvPicPr>
          <p:cNvPr id="4" name="Imagem 3" descr="regionais_mapa.jpg">
            <a:extLst>
              <a:ext uri="{FF2B5EF4-FFF2-40B4-BE49-F238E27FC236}">
                <a16:creationId xmlns:a16="http://schemas.microsoft.com/office/drawing/2014/main" id="{CDAA6B3D-D65B-417E-A205-49758891B1D8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7176120" y="1844824"/>
            <a:ext cx="4271270" cy="3670141"/>
          </a:xfrm>
          <a:prstGeom prst="rect">
            <a:avLst/>
          </a:prstGeom>
          <a:ln>
            <a:solidFill>
              <a:srgbClr val="1B91A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8E8DF67-A999-4FD2-8A78-A7F76C32A120}"/>
              </a:ext>
            </a:extLst>
          </p:cNvPr>
          <p:cNvSpPr/>
          <p:nvPr/>
        </p:nvSpPr>
        <p:spPr>
          <a:xfrm>
            <a:off x="551384" y="692696"/>
            <a:ext cx="9962984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4000" dirty="0">
                <a:solidFill>
                  <a:schemeClr val="accent5"/>
                </a:solidFill>
                <a:latin typeface="Dosi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Quais diretrizes devem orientar as ações do PNSR?</a:t>
            </a:r>
          </a:p>
        </p:txBody>
      </p:sp>
      <p:pic>
        <p:nvPicPr>
          <p:cNvPr id="6" name="Imagem 5" descr="logomarca 1ªOficina.jpg">
            <a:extLst>
              <a:ext uri="{FF2B5EF4-FFF2-40B4-BE49-F238E27FC236}">
                <a16:creationId xmlns:a16="http://schemas.microsoft.com/office/drawing/2014/main" id="{86B0C155-F3A9-4A67-9F28-15C13A01BB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0414909" y="5733256"/>
            <a:ext cx="1549240" cy="7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368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73" t="14648" r="18741" b="11133"/>
          <a:stretch>
            <a:fillRect/>
          </a:stretch>
        </p:blipFill>
        <p:spPr bwMode="auto">
          <a:xfrm>
            <a:off x="133599" y="361182"/>
            <a:ext cx="10138865" cy="6285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m 7" descr="logomarca 1ªOficina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0414909" y="5733256"/>
            <a:ext cx="1549240" cy="7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095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hão, interior, pessoa&#10;&#10;Descrição gerada com muito alta confiança">
            <a:extLst>
              <a:ext uri="{FF2B5EF4-FFF2-40B4-BE49-F238E27FC236}">
                <a16:creationId xmlns:a16="http://schemas.microsoft.com/office/drawing/2014/main" id="{A59F8581-FBD3-46A1-ADFC-8D87B9BA0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162" y="868665"/>
            <a:ext cx="5112569" cy="287582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5E380E2-A809-4C73-98AD-7027EDE2426E}"/>
              </a:ext>
            </a:extLst>
          </p:cNvPr>
          <p:cNvSpPr txBox="1"/>
          <p:nvPr/>
        </p:nvSpPr>
        <p:spPr>
          <a:xfrm>
            <a:off x="767408" y="278413"/>
            <a:ext cx="1058174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600" dirty="0">
                <a:solidFill>
                  <a:schemeClr val="accent5"/>
                </a:solidFill>
                <a:latin typeface="Dosis" panose="020B0604020202020204" charset="0"/>
              </a:rPr>
              <a:t>Matriz DAFO: Presente: Debilidades e Fortalezas; Futuro: Ameaças e oportunidades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9D1837A-56F6-463C-839E-E5CD2FB0D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467" y="863188"/>
            <a:ext cx="5087888" cy="2861937"/>
          </a:xfrm>
          <a:prstGeom prst="rect">
            <a:avLst/>
          </a:prstGeom>
        </p:spPr>
      </p:pic>
      <p:pic>
        <p:nvPicPr>
          <p:cNvPr id="8" name="Imagem 7" descr="Uma imagem contendo pessoa, interior, parede, chão&#10;&#10;Descrição gerada com muito alta confiança">
            <a:extLst>
              <a:ext uri="{FF2B5EF4-FFF2-40B4-BE49-F238E27FC236}">
                <a16:creationId xmlns:a16="http://schemas.microsoft.com/office/drawing/2014/main" id="{55D8287B-A1F8-4475-B6E8-70377218C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467" y="3749263"/>
            <a:ext cx="5087888" cy="2861937"/>
          </a:xfrm>
          <a:prstGeom prst="rect">
            <a:avLst/>
          </a:prstGeom>
        </p:spPr>
      </p:pic>
      <p:pic>
        <p:nvPicPr>
          <p:cNvPr id="10" name="Imagem 9" descr="Uma imagem contendo chão, interior&#10;&#10;Descrição gerada com muito alta confiança">
            <a:extLst>
              <a:ext uri="{FF2B5EF4-FFF2-40B4-BE49-F238E27FC236}">
                <a16:creationId xmlns:a16="http://schemas.microsoft.com/office/drawing/2014/main" id="{A951C340-C479-4685-B7A9-565D6CC783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163" y="3782958"/>
            <a:ext cx="5088566" cy="286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481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58"/>
          <p:cNvSpPr/>
          <p:nvPr/>
        </p:nvSpPr>
        <p:spPr>
          <a:xfrm>
            <a:off x="476211" y="1878734"/>
            <a:ext cx="8858312" cy="4622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endParaRPr lang="pt-BR" sz="2200" dirty="0">
              <a:solidFill>
                <a:schemeClr val="dk1"/>
              </a:solidFill>
              <a:latin typeface="+mj-lt"/>
              <a:ea typeface="Dosis"/>
              <a:cs typeface="Dosis"/>
              <a:sym typeface="Dosis"/>
            </a:endParaRPr>
          </a:p>
        </p:txBody>
      </p:sp>
      <p:sp>
        <p:nvSpPr>
          <p:cNvPr id="6" name="Shape 158"/>
          <p:cNvSpPr/>
          <p:nvPr/>
        </p:nvSpPr>
        <p:spPr>
          <a:xfrm>
            <a:off x="660423" y="423662"/>
            <a:ext cx="2947109" cy="44644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pt-BR" sz="2800" b="1" dirty="0">
                <a:solidFill>
                  <a:schemeClr val="accent5"/>
                </a:solidFill>
                <a:latin typeface="Dosis" panose="020B0604020202020204" charset="0"/>
                <a:ea typeface="Dosis"/>
                <a:cs typeface="Dosis"/>
                <a:sym typeface="Dosis"/>
              </a:rPr>
              <a:t>Diagrama de </a:t>
            </a:r>
            <a:r>
              <a:rPr lang="pt-BR" sz="2800" b="1" dirty="0" err="1">
                <a:solidFill>
                  <a:schemeClr val="accent5"/>
                </a:solidFill>
                <a:latin typeface="Dosis" panose="020B0604020202020204" charset="0"/>
                <a:ea typeface="Dosis"/>
                <a:cs typeface="Dosis"/>
                <a:sym typeface="Dosis"/>
              </a:rPr>
              <a:t>Venn</a:t>
            </a:r>
            <a:r>
              <a:rPr lang="pt-BR" sz="2800" b="1" dirty="0">
                <a:solidFill>
                  <a:schemeClr val="accent5"/>
                </a:solidFill>
                <a:latin typeface="Dosis" panose="020B0604020202020204" charset="0"/>
                <a:ea typeface="Dosis"/>
                <a:cs typeface="Dosis"/>
                <a:sym typeface="Dosis"/>
              </a:rPr>
              <a:t>:</a:t>
            </a:r>
          </a:p>
          <a:p>
            <a:pPr>
              <a:buSzPct val="25000"/>
            </a:pPr>
            <a:r>
              <a:rPr lang="pt-BR" sz="2800" b="1" dirty="0">
                <a:solidFill>
                  <a:schemeClr val="accent5"/>
                </a:solidFill>
                <a:latin typeface="Dosis" panose="020B0604020202020204" charset="0"/>
                <a:ea typeface="Dosis"/>
                <a:cs typeface="Dosis"/>
                <a:sym typeface="Dosis"/>
              </a:rPr>
              <a:t>Grupo 2</a:t>
            </a:r>
          </a:p>
          <a:p>
            <a:pPr>
              <a:buSzPct val="25000"/>
            </a:pPr>
            <a:r>
              <a:rPr lang="pt-BR" sz="2800" b="1" dirty="0">
                <a:solidFill>
                  <a:schemeClr val="accent5"/>
                </a:solidFill>
                <a:latin typeface="Dosis" panose="020B0604020202020204" charset="0"/>
                <a:ea typeface="Dosis"/>
                <a:cs typeface="Dosis"/>
                <a:sym typeface="Dosis"/>
              </a:rPr>
              <a:t>Oficina da Macrorregião Sudeste</a:t>
            </a:r>
          </a:p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endParaRPr lang="pt-BR" sz="2800" b="1" dirty="0">
              <a:solidFill>
                <a:schemeClr val="accent5"/>
              </a:solidFill>
              <a:latin typeface="Dosis" panose="020B0604020202020204" charset="0"/>
              <a:ea typeface="Dosis"/>
              <a:cs typeface="Dosis"/>
              <a:sym typeface="Dosis"/>
            </a:endParaRPr>
          </a:p>
        </p:txBody>
      </p:sp>
      <p:pic>
        <p:nvPicPr>
          <p:cNvPr id="1028" name="Picture 4" descr="C:\Users\basc\Desktop\diagVenn_PNSR\06_06_Diagrama de Venn_Grupo 2_SE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91744" y="422243"/>
            <a:ext cx="7971318" cy="515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 descr="logomarca 1ªOficina.jpg">
            <a:extLst>
              <a:ext uri="{FF2B5EF4-FFF2-40B4-BE49-F238E27FC236}">
                <a16:creationId xmlns:a16="http://schemas.microsoft.com/office/drawing/2014/main" id="{BCFDDA9F-2E20-4224-97D5-C6DB86CD72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0414909" y="5733256"/>
            <a:ext cx="1549240" cy="7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425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9643" y="332656"/>
            <a:ext cx="11585056" cy="1827522"/>
          </a:xfrm>
        </p:spPr>
        <p:txBody>
          <a:bodyPr/>
          <a:lstStyle/>
          <a:p>
            <a:r>
              <a:rPr lang="pt-BR" sz="3200" dirty="0">
                <a:latin typeface="Dosis" panose="020B0604020202020204" charset="0"/>
              </a:rPr>
              <a:t>Trabalhos produzidos e em andamento na Pós Graduação em Saneamento, Meio Ambiente e Recursos Hídricos da UFMG  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99642" y="1700808"/>
            <a:ext cx="5624349" cy="4052607"/>
          </a:xfrm>
        </p:spPr>
        <p:txBody>
          <a:bodyPr/>
          <a:lstStyle/>
          <a:p>
            <a:r>
              <a:rPr lang="pt-BR" sz="1800" dirty="0">
                <a:latin typeface="Dosis" panose="020B0604020202020204" charset="0"/>
              </a:rPr>
              <a:t>ACESSO À ÁGUA NA PERSPECTIVA DOS DIREITOS HUMANOS: ESTUDO DE CASO DA INTERVENÇÃO DO SISAR/CEARÁ NA COMUNIDADE DE CRISTAIS  -   Bernardo Aleixo de Sousa Cruz</a:t>
            </a:r>
          </a:p>
          <a:p>
            <a:r>
              <a:rPr lang="pt-BR" sz="1800" dirty="0">
                <a:solidFill>
                  <a:schemeClr val="accent5"/>
                </a:solidFill>
                <a:latin typeface="Dosis" panose="020B0604020202020204" charset="0"/>
              </a:rPr>
              <a:t>PRÁTICAS, GESTÃO E POTENCIAIS EM SANEAMENTO RURAL: UM ESTUDO DE PERCEPÇÕES NO CONTEXTO DA AGRICULTURA FAMILIAR  - Bárbara Batista Porto</a:t>
            </a:r>
          </a:p>
          <a:p>
            <a:r>
              <a:rPr lang="pt-BR" sz="1800" dirty="0">
                <a:solidFill>
                  <a:schemeClr val="accent5"/>
                </a:solidFill>
                <a:latin typeface="Dosis" panose="020B0604020202020204" charset="0"/>
              </a:rPr>
              <a:t>AS RELAÇÕES DE GÊNERO E O SANEAMENTO: UM ESTUDO DE CASO ENVOLVENDO TRÊS COMUNIDADES RURAIS BRASILEIRAS  - </a:t>
            </a:r>
            <a:r>
              <a:rPr lang="pt-BR" sz="1800" dirty="0" err="1">
                <a:solidFill>
                  <a:schemeClr val="accent5"/>
                </a:solidFill>
                <a:latin typeface="Dosis" panose="020B0604020202020204" charset="0"/>
              </a:rPr>
              <a:t>Bárbarah</a:t>
            </a:r>
            <a:r>
              <a:rPr lang="pt-BR" sz="1800" dirty="0">
                <a:solidFill>
                  <a:schemeClr val="accent5"/>
                </a:solidFill>
                <a:latin typeface="Dosis" panose="020B0604020202020204" charset="0"/>
              </a:rPr>
              <a:t> Brenda Silva</a:t>
            </a:r>
          </a:p>
          <a:p>
            <a:r>
              <a:rPr lang="pt-BR" sz="1800" dirty="0">
                <a:latin typeface="Dosis" panose="020B0604020202020204" charset="0"/>
              </a:rPr>
              <a:t>ALÉM DO QUE SE VÊ NOS DADOS: UMA INVESTIGAÇÃO E CARACTERIZAÇÃO DA SITUAÇÃO SANITÁRIA DE TRÊS TERRAS INDÍGENAS Jéssica Ayra Alves Silva</a:t>
            </a:r>
          </a:p>
          <a:p>
            <a:endParaRPr lang="pt-BR" sz="1800" dirty="0">
              <a:latin typeface="Dosis" panose="020B0604020202020204" charset="0"/>
            </a:endParaRPr>
          </a:p>
          <a:p>
            <a:endParaRPr lang="pt-BR" sz="1800" dirty="0">
              <a:latin typeface="Dosis" panose="020B0604020202020204" charset="0"/>
            </a:endParaRPr>
          </a:p>
          <a:p>
            <a:endParaRPr lang="pt-BR" sz="1800" dirty="0">
              <a:latin typeface="Dosis" panose="020B0604020202020204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2"/>
          </p:nvPr>
        </p:nvSpPr>
        <p:spPr>
          <a:xfrm>
            <a:off x="6192170" y="1724906"/>
            <a:ext cx="5520453" cy="4944454"/>
          </a:xfrm>
        </p:spPr>
        <p:txBody>
          <a:bodyPr/>
          <a:lstStyle/>
          <a:p>
            <a:r>
              <a:rPr lang="pt-BR" sz="1800" dirty="0">
                <a:latin typeface="Dosis" panose="020B0604020202020204" charset="0"/>
              </a:rPr>
              <a:t>O DESAFIO DE AMPLIAR O SANEAMENTO RURAL NO BRASIL: CARACTERIZAÇÃO DOS DETERMINANTES DA SITUAÇÃO SANITÁRIA DOS DOMICÍLIOS RURAIS BRASILEIROS  -  Bárbara Marques Sales</a:t>
            </a:r>
          </a:p>
          <a:p>
            <a:r>
              <a:rPr lang="pt-BR" sz="1800" dirty="0">
                <a:latin typeface="Dosis" panose="020B0604020202020204" charset="0"/>
              </a:rPr>
              <a:t>ASSOCIAÇÃO ENTRE SOLUÇÕES TÉCNICAS DE ABASTECIMENTO DE ÁGUA E MODELOS DE GESTÃO: UM ESTUDO EM QUINZE LOCALIDADES RURAIS BRASILEIRAS - </a:t>
            </a:r>
            <a:r>
              <a:rPr lang="pt-BR" sz="1800" dirty="0" err="1">
                <a:latin typeface="Dosis" panose="020B0604020202020204" charset="0"/>
              </a:rPr>
              <a:t>Marielle</a:t>
            </a:r>
            <a:r>
              <a:rPr lang="pt-BR" sz="1800" dirty="0">
                <a:latin typeface="Dosis" panose="020B0604020202020204" charset="0"/>
              </a:rPr>
              <a:t> </a:t>
            </a:r>
            <a:r>
              <a:rPr lang="pt-BR" sz="1800" dirty="0" err="1">
                <a:latin typeface="Dosis" panose="020B0604020202020204" charset="0"/>
              </a:rPr>
              <a:t>Raid</a:t>
            </a:r>
            <a:endParaRPr lang="pt-BR" sz="1800" dirty="0">
              <a:latin typeface="Dosis" panose="020B0604020202020204" charset="0"/>
            </a:endParaRPr>
          </a:p>
          <a:p>
            <a:r>
              <a:rPr lang="pt-BR" sz="1800" dirty="0">
                <a:latin typeface="Dosis" panose="020B0604020202020204" charset="0"/>
              </a:rPr>
              <a:t>PROPOSIÇÃO DE TÉCNICAS E MODELOS DE GESTÃO PARA O ESGOTAMENTO SANITÁRIO EM ÁREAS RURAIS BRASILEIRAS  Anderson Gomes da Silva</a:t>
            </a:r>
          </a:p>
          <a:p>
            <a:r>
              <a:rPr lang="pt-BR" sz="1800" dirty="0" err="1">
                <a:latin typeface="Dosis" panose="020B0604020202020204" charset="0"/>
              </a:rPr>
              <a:t>ICs</a:t>
            </a:r>
            <a:r>
              <a:rPr lang="pt-BR" sz="1800" dirty="0">
                <a:latin typeface="Dosis" panose="020B0604020202020204" charset="0"/>
              </a:rPr>
              <a:t>, novos mestrados e doutorados...</a:t>
            </a:r>
          </a:p>
          <a:p>
            <a:endParaRPr lang="pt-BR" sz="1800" dirty="0">
              <a:latin typeface="Dosis" panose="020B0604020202020204" charset="0"/>
            </a:endParaRPr>
          </a:p>
          <a:p>
            <a:endParaRPr lang="pt-BR" sz="1800" dirty="0">
              <a:latin typeface="Dosi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1522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/>
          <p:nvPr/>
        </p:nvSpPr>
        <p:spPr>
          <a:xfrm>
            <a:off x="35159" y="2132856"/>
            <a:ext cx="12192000" cy="21602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36666"/>
              <a:buFont typeface="Arial"/>
              <a:buNone/>
            </a:pPr>
            <a:r>
              <a:rPr lang="pt-BR" sz="4400" dirty="0">
                <a:solidFill>
                  <a:schemeClr val="accent5"/>
                </a:solidFill>
                <a:latin typeface="Dosis"/>
                <a:ea typeface="Dosis"/>
                <a:cs typeface="Dosis"/>
                <a:sym typeface="Dosis"/>
              </a:rPr>
              <a:t>Grata pela atenção!</a:t>
            </a:r>
          </a:p>
          <a:p>
            <a:pPr lvl="0" algn="ctr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36666"/>
              <a:buFont typeface="Arial"/>
              <a:buNone/>
            </a:pPr>
            <a:r>
              <a:rPr lang="pt-BR" sz="4400" dirty="0">
                <a:solidFill>
                  <a:schemeClr val="accent5"/>
                </a:solidFill>
                <a:latin typeface="Dosis"/>
                <a:ea typeface="Dosis"/>
                <a:cs typeface="Dosis"/>
                <a:sym typeface="Dosis"/>
              </a:rPr>
              <a:t>Visite o www.pnsr.desa.ufmg.br</a:t>
            </a:r>
          </a:p>
        </p:txBody>
      </p:sp>
      <p:pic>
        <p:nvPicPr>
          <p:cNvPr id="4" name="Imagem 3" descr="logomarca 1ªOficina-rodape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11424" y="5805264"/>
            <a:ext cx="10680240" cy="80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26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2EE3C9B-1D42-4757-8E62-DFAD7D74FF87}"/>
              </a:ext>
            </a:extLst>
          </p:cNvPr>
          <p:cNvSpPr/>
          <p:nvPr/>
        </p:nvSpPr>
        <p:spPr>
          <a:xfrm>
            <a:off x="551384" y="548680"/>
            <a:ext cx="9581595" cy="4988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accent5"/>
                </a:solidFill>
                <a:latin typeface="Dosi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Identificação da situação atual: o rural brasileiro, quem são os seus habitantes?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2400" dirty="0">
              <a:solidFill>
                <a:schemeClr val="accent5"/>
              </a:solidFill>
              <a:latin typeface="Dosis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latin typeface="Dosi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Texto base sobre ruralidade de </a:t>
            </a:r>
            <a:r>
              <a:rPr lang="pt-BR" sz="2400" dirty="0" err="1">
                <a:latin typeface="Dosi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Galizzoni</a:t>
            </a:r>
            <a:r>
              <a:rPr lang="pt-BR" sz="2400" dirty="0">
                <a:latin typeface="Dosi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2400" dirty="0" err="1">
                <a:latin typeface="Dosi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Rigotti</a:t>
            </a:r>
            <a:r>
              <a:rPr lang="pt-BR" sz="2400" dirty="0">
                <a:latin typeface="Dosi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2400" dirty="0" err="1">
                <a:latin typeface="Dosi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Laschefski</a:t>
            </a:r>
            <a:r>
              <a:rPr lang="pt-BR" sz="2400" dirty="0">
                <a:latin typeface="Dosi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(2016):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latin typeface="Dosis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Dosi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Análise da ruralidade, na perspectiva de diversos autores (ABRAMOVAY; GRAZIANO DA SILVA; KAGEYAMA; VEIGA; WANDERLEY; FAVARETO):                  o rural tal qual é imaginado e como, na prática, se delineia.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latin typeface="Dosis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Dosi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Aplicações práticas do conceito de rural para o saneamento básico (</a:t>
            </a:r>
            <a:r>
              <a:rPr lang="pt-BR" sz="2400" dirty="0" err="1">
                <a:latin typeface="Dosi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Rigotti</a:t>
            </a:r>
            <a:r>
              <a:rPr lang="pt-BR" sz="2400" dirty="0">
                <a:latin typeface="Dosi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e Haddad (2016): informações existentes e bases de dados disponíveis.</a:t>
            </a:r>
          </a:p>
        </p:txBody>
      </p:sp>
      <p:pic>
        <p:nvPicPr>
          <p:cNvPr id="3" name="Imagem 2" descr="15391205_1814218118863750_1474054238541399758_n.png">
            <a:extLst>
              <a:ext uri="{FF2B5EF4-FFF2-40B4-BE49-F238E27FC236}">
                <a16:creationId xmlns:a16="http://schemas.microsoft.com/office/drawing/2014/main" id="{1FEC0B6B-41E8-4950-99AB-C6750937B5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E9EBEE"/>
              </a:clrFrom>
              <a:clrTo>
                <a:srgbClr val="E9EBEE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0276995" y="0"/>
            <a:ext cx="1919536" cy="6858001"/>
          </a:xfrm>
          <a:prstGeom prst="rect">
            <a:avLst/>
          </a:prstGeom>
        </p:spPr>
      </p:pic>
      <p:pic>
        <p:nvPicPr>
          <p:cNvPr id="4" name="Imagem 3" descr="logomarca 1ªOficina.jpg">
            <a:extLst>
              <a:ext uri="{FF2B5EF4-FFF2-40B4-BE49-F238E27FC236}">
                <a16:creationId xmlns:a16="http://schemas.microsoft.com/office/drawing/2014/main" id="{319DC20D-B848-4FD2-9D29-1BE9059D8D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0414909" y="5733256"/>
            <a:ext cx="1549240" cy="7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45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79037" y="836712"/>
            <a:ext cx="972108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chemeClr val="accent5"/>
                </a:solidFill>
                <a:latin typeface="Dosis" panose="020B0604020202020204" charset="0"/>
              </a:rPr>
              <a:t>Escalas de ruralidades </a:t>
            </a:r>
          </a:p>
          <a:p>
            <a:endParaRPr lang="pt-BR" sz="3200" dirty="0">
              <a:latin typeface="Dosis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>
                <a:latin typeface="Dosis" panose="020B0604020202020204" charset="0"/>
              </a:rPr>
              <a:t>Distribuição espacial variada entre aglomerações e dispersões;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800" dirty="0">
              <a:latin typeface="Dosis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>
                <a:latin typeface="Dosis" panose="020B0604020202020204" charset="0"/>
              </a:rPr>
              <a:t>Domicílios: aspectos econômicos, de multifuncionalidade; de mobilidade; de sazonalidade; de bem estar; da cultura do pertencimento;</a:t>
            </a:r>
          </a:p>
          <a:p>
            <a:endParaRPr lang="pt-BR" sz="2800" dirty="0">
              <a:latin typeface="Dosis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>
                <a:latin typeface="Dosis" panose="020B0604020202020204" charset="0"/>
              </a:rPr>
              <a:t>Diversidade de processos sociais e de sujeitos sociais: a relevância camponesa; a agricultura familiar, as populações tradicionais, extrativistas, ribeirinhas, assentados, pescadores e indígenas.</a:t>
            </a:r>
          </a:p>
          <a:p>
            <a:endParaRPr lang="pt-BR" sz="3200" dirty="0">
              <a:latin typeface="Dosis" panose="020B0604020202020204" charset="0"/>
            </a:endParaRPr>
          </a:p>
        </p:txBody>
      </p:sp>
      <p:pic>
        <p:nvPicPr>
          <p:cNvPr id="4" name="Imagem 3" descr="15391205_1814218118863750_1474054238541399758_n.png">
            <a:extLst>
              <a:ext uri="{FF2B5EF4-FFF2-40B4-BE49-F238E27FC236}">
                <a16:creationId xmlns:a16="http://schemas.microsoft.com/office/drawing/2014/main" id="{EEC60CE5-7834-4BEB-B5FB-D44F5DAFE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E9EBEE"/>
              </a:clrFrom>
              <a:clrTo>
                <a:srgbClr val="E9EBEE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0272465" y="27383"/>
            <a:ext cx="1919536" cy="6858001"/>
          </a:xfrm>
          <a:prstGeom prst="rect">
            <a:avLst/>
          </a:prstGeom>
        </p:spPr>
      </p:pic>
      <p:pic>
        <p:nvPicPr>
          <p:cNvPr id="5" name="Imagem 4" descr="logomarca 1ªOficina.jpg">
            <a:extLst>
              <a:ext uri="{FF2B5EF4-FFF2-40B4-BE49-F238E27FC236}">
                <a16:creationId xmlns:a16="http://schemas.microsoft.com/office/drawing/2014/main" id="{13541EF3-F7DF-43AB-8EEF-1169A1D2B1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0414909" y="5733256"/>
            <a:ext cx="1549240" cy="7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69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814737" y="1556792"/>
            <a:ext cx="950505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>
              <a:latin typeface="Dosis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600" dirty="0">
                <a:latin typeface="Dosis" panose="020B0604020202020204" charset="0"/>
              </a:rPr>
              <a:t>Água: recurso em fluxo;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latin typeface="Dosis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600" dirty="0">
                <a:latin typeface="Dosis" panose="020B0604020202020204" charset="0"/>
              </a:rPr>
              <a:t>Esgotamento sanitário: “ecológico” </a:t>
            </a:r>
            <a:r>
              <a:rPr lang="pt-BR" sz="2600" i="1" dirty="0">
                <a:latin typeface="Dosis" panose="020B0604020202020204" charset="0"/>
              </a:rPr>
              <a:t>versus</a:t>
            </a:r>
            <a:r>
              <a:rPr lang="pt-BR" sz="2600" dirty="0">
                <a:latin typeface="Dosis" panose="020B0604020202020204" charset="0"/>
              </a:rPr>
              <a:t> impactos ambientais; reuso das águas residuárias; lodo para a produção agrícola e de energia;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latin typeface="Dosis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600" dirty="0">
                <a:latin typeface="Dosis" panose="020B0604020202020204" charset="0"/>
              </a:rPr>
              <a:t>Resíduos sólidos: “reduzir, reutilizar, reciclar”; compostagem;  </a:t>
            </a:r>
          </a:p>
          <a:p>
            <a:r>
              <a:rPr lang="pt-BR" sz="2600" dirty="0">
                <a:latin typeface="Dosis" panose="020B060402020202020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600" dirty="0">
                <a:latin typeface="Dosis" panose="020B0604020202020204" charset="0"/>
              </a:rPr>
              <a:t>Saneamento rural: transição para a agroecologia?</a:t>
            </a:r>
          </a:p>
          <a:p>
            <a:endParaRPr lang="pt-BR" sz="2600" dirty="0">
              <a:latin typeface="Dosis" panose="020B060402020202020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8E98938-3767-4B2C-911B-257189D6595A}"/>
              </a:ext>
            </a:extLst>
          </p:cNvPr>
          <p:cNvSpPr/>
          <p:nvPr/>
        </p:nvSpPr>
        <p:spPr>
          <a:xfrm>
            <a:off x="814737" y="787433"/>
            <a:ext cx="44903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>
                <a:solidFill>
                  <a:schemeClr val="accent5"/>
                </a:solidFill>
                <a:latin typeface="Dosis" panose="020B0604020202020204" charset="0"/>
              </a:rPr>
              <a:t>Ruralidade e o saneamento </a:t>
            </a:r>
          </a:p>
        </p:txBody>
      </p:sp>
      <p:pic>
        <p:nvPicPr>
          <p:cNvPr id="4" name="Imagem 3" descr="15391205_1814218118863750_1474054238541399758_n.png">
            <a:extLst>
              <a:ext uri="{FF2B5EF4-FFF2-40B4-BE49-F238E27FC236}">
                <a16:creationId xmlns:a16="http://schemas.microsoft.com/office/drawing/2014/main" id="{2B2B3734-DF6E-4155-B4CC-4ED43A6A25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E9EBEE"/>
              </a:clrFrom>
              <a:clrTo>
                <a:srgbClr val="E9EBEE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0272465" y="-1"/>
            <a:ext cx="1919536" cy="6858001"/>
          </a:xfrm>
          <a:prstGeom prst="rect">
            <a:avLst/>
          </a:prstGeom>
        </p:spPr>
      </p:pic>
      <p:pic>
        <p:nvPicPr>
          <p:cNvPr id="5" name="Imagem 4" descr="logomarca 1ªOficina.jpg">
            <a:extLst>
              <a:ext uri="{FF2B5EF4-FFF2-40B4-BE49-F238E27FC236}">
                <a16:creationId xmlns:a16="http://schemas.microsoft.com/office/drawing/2014/main" id="{4A98AB2F-882B-4AC1-8063-4EA07F5152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0414909" y="5733256"/>
            <a:ext cx="1549240" cy="7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62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/>
        </p:nvSpPr>
        <p:spPr>
          <a:xfrm>
            <a:off x="940361" y="1442969"/>
            <a:ext cx="8064896" cy="217647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rtl="0">
              <a:spcBef>
                <a:spcPts val="0"/>
              </a:spcBef>
              <a:buSzPct val="25000"/>
            </a:pPr>
            <a:r>
              <a:rPr lang="pt-BR" sz="2400" dirty="0">
                <a:solidFill>
                  <a:schemeClr val="tx1"/>
                </a:solidFill>
                <a:latin typeface="Dosis"/>
                <a:ea typeface="Dosis"/>
                <a:cs typeface="Dosis"/>
                <a:sym typeface="Dosis"/>
              </a:rPr>
              <a:t>Abordagem atual:</a:t>
            </a:r>
          </a:p>
          <a:p>
            <a:pPr marR="0" lvl="0" rtl="0">
              <a:spcBef>
                <a:spcPts val="0"/>
              </a:spcBef>
              <a:buSzPct val="25000"/>
            </a:pPr>
            <a:r>
              <a:rPr lang="pt-BR" sz="2400" dirty="0">
                <a:latin typeface="Dosis"/>
                <a:ea typeface="Dosis"/>
                <a:cs typeface="Dosis"/>
                <a:sym typeface="Dosis"/>
              </a:rPr>
              <a:t>As prerrogativas municipais são seguidas pelo IBGE, sendo as áreas urbanas </a:t>
            </a:r>
            <a:r>
              <a:rPr lang="pt-BR" sz="2400" i="1" dirty="0">
                <a:latin typeface="Dosis"/>
                <a:ea typeface="Dosis"/>
                <a:cs typeface="Dosis"/>
                <a:sym typeface="Dosis"/>
              </a:rPr>
              <a:t>“caracterizadas por construções, arruamentos e intensa ocupação humana; áreas afetadas por transformações decorrentes do desenvolvimento urbano” </a:t>
            </a:r>
            <a:r>
              <a:rPr lang="pt-BR" sz="2400" dirty="0">
                <a:latin typeface="Dosis"/>
                <a:ea typeface="Dosis"/>
                <a:cs typeface="Dosis"/>
                <a:sym typeface="Dosis"/>
              </a:rPr>
              <a:t>(IBGE, 2011).</a:t>
            </a:r>
          </a:p>
          <a:p>
            <a:pPr marR="0" lvl="0" rtl="0">
              <a:spcBef>
                <a:spcPts val="0"/>
              </a:spcBef>
              <a:buSzPct val="25000"/>
            </a:pPr>
            <a:endParaRPr lang="pt-BR" sz="2400" dirty="0">
              <a:latin typeface="Dosis"/>
              <a:ea typeface="Dosis"/>
              <a:cs typeface="Dosis"/>
              <a:sym typeface="Dosis"/>
            </a:endParaRPr>
          </a:p>
          <a:p>
            <a:pPr marR="0" lvl="0" rtl="0">
              <a:spcBef>
                <a:spcPts val="0"/>
              </a:spcBef>
            </a:pPr>
            <a:endParaRPr sz="2400" dirty="0">
              <a:solidFill>
                <a:srgbClr val="C00000"/>
              </a:solidFill>
              <a:latin typeface="Dosis"/>
              <a:ea typeface="Dosis"/>
              <a:cs typeface="Dosis"/>
              <a:sym typeface="Dosis"/>
            </a:endParaRPr>
          </a:p>
          <a:p>
            <a:pPr lvl="0" rtl="0">
              <a:spcBef>
                <a:spcPts val="0"/>
              </a:spcBef>
            </a:pPr>
            <a:endParaRPr sz="2400" dirty="0">
              <a:solidFill>
                <a:schemeClr val="dk2"/>
              </a:solidFill>
              <a:latin typeface="Dosis"/>
              <a:ea typeface="Dosis"/>
              <a:cs typeface="Dosis"/>
              <a:sym typeface="Dosis"/>
            </a:endParaRPr>
          </a:p>
          <a:p>
            <a:pPr lvl="0" rtl="0">
              <a:spcBef>
                <a:spcPts val="0"/>
              </a:spcBef>
            </a:pPr>
            <a:endParaRPr sz="2400" dirty="0">
              <a:solidFill>
                <a:schemeClr val="dk2"/>
              </a:solidFill>
              <a:latin typeface="Dosis"/>
              <a:ea typeface="Dosis"/>
              <a:cs typeface="Dosis"/>
              <a:sym typeface="Dosis"/>
            </a:endParaRPr>
          </a:p>
          <a:p>
            <a:pPr marR="0" lvl="0" rtl="0">
              <a:spcBef>
                <a:spcPts val="0"/>
              </a:spcBef>
            </a:pPr>
            <a:endParaRPr sz="2400" dirty="0">
              <a:solidFill>
                <a:schemeClr val="dk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37" name="Shape 137"/>
          <p:cNvSpPr txBox="1"/>
          <p:nvPr/>
        </p:nvSpPr>
        <p:spPr>
          <a:xfrm>
            <a:off x="767408" y="491540"/>
            <a:ext cx="10801200" cy="88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pt-BR" sz="3200" dirty="0">
                <a:solidFill>
                  <a:schemeClr val="accent5"/>
                </a:solidFill>
                <a:latin typeface="Dosis" panose="020B0604020202020204" charset="0"/>
              </a:rPr>
              <a:t>Uma possível forma captar a complexidade da ruralidade </a:t>
            </a:r>
          </a:p>
        </p:txBody>
      </p:sp>
      <p:grpSp>
        <p:nvGrpSpPr>
          <p:cNvPr id="3" name="Agrupar 2"/>
          <p:cNvGrpSpPr/>
          <p:nvPr/>
        </p:nvGrpSpPr>
        <p:grpSpPr>
          <a:xfrm>
            <a:off x="969298" y="3861048"/>
            <a:ext cx="8033306" cy="2548095"/>
            <a:chOff x="4007768" y="3943312"/>
            <a:chExt cx="8033306" cy="2548095"/>
          </a:xfrm>
        </p:grpSpPr>
        <p:sp>
          <p:nvSpPr>
            <p:cNvPr id="5" name="Shape 136"/>
            <p:cNvSpPr/>
            <p:nvPr/>
          </p:nvSpPr>
          <p:spPr>
            <a:xfrm>
              <a:off x="4007768" y="3943312"/>
              <a:ext cx="8007022" cy="1872208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R="0" lvl="0" rtl="0">
                <a:spcBef>
                  <a:spcPts val="0"/>
                </a:spcBef>
                <a:buSzPct val="25000"/>
              </a:pPr>
              <a:r>
                <a:rPr lang="pt-BR" sz="2400" dirty="0">
                  <a:solidFill>
                    <a:schemeClr val="tx1"/>
                  </a:solidFill>
                  <a:latin typeface="Dosis"/>
                  <a:ea typeface="Dosis"/>
                  <a:cs typeface="Dosis"/>
                  <a:sym typeface="Dosis"/>
                </a:rPr>
                <a:t>Abordagem do PNSR:</a:t>
              </a:r>
            </a:p>
            <a:p>
              <a:pPr lvl="0">
                <a:buSzPct val="25000"/>
              </a:pPr>
              <a:r>
                <a:rPr lang="pt-BR" sz="2400" dirty="0">
                  <a:latin typeface="Dosis"/>
                  <a:ea typeface="Dosis"/>
                  <a:cs typeface="Dosis"/>
                  <a:sym typeface="Dosis"/>
                </a:rPr>
                <a:t>Áreas homogêneas dentro do município: setores censitários;</a:t>
              </a:r>
            </a:p>
            <a:p>
              <a:pPr lvl="0">
                <a:buSzPct val="25000"/>
              </a:pPr>
              <a:r>
                <a:rPr lang="pt-BR" sz="2400" dirty="0">
                  <a:latin typeface="Dosis"/>
                  <a:ea typeface="Dosis"/>
                  <a:cs typeface="Dosis"/>
                  <a:sym typeface="Dosis"/>
                </a:rPr>
                <a:t>São considerados rurais os setores que possuem densidade demográfica menor ou igual a 605 </a:t>
              </a:r>
              <a:r>
                <a:rPr lang="pt-BR" sz="2400" dirty="0" err="1">
                  <a:latin typeface="Dosis"/>
                  <a:ea typeface="Dosis"/>
                  <a:cs typeface="Dosis"/>
                  <a:sym typeface="Dosis"/>
                </a:rPr>
                <a:t>hab</a:t>
              </a:r>
              <a:r>
                <a:rPr lang="pt-BR" sz="2400" dirty="0">
                  <a:latin typeface="Dosis"/>
                  <a:ea typeface="Dosis"/>
                  <a:cs typeface="Dosis"/>
                  <a:sym typeface="Dosis"/>
                </a:rPr>
                <a:t>/km</a:t>
              </a:r>
              <a:r>
                <a:rPr lang="pt-BR" sz="2400" baseline="30000" dirty="0">
                  <a:latin typeface="Dosis"/>
                  <a:ea typeface="Dosis"/>
                  <a:cs typeface="Dosis"/>
                  <a:sym typeface="Dosis"/>
                </a:rPr>
                <a:t>2 </a:t>
              </a:r>
              <a:r>
                <a:rPr lang="pt-BR" sz="2400" dirty="0">
                  <a:latin typeface="Dosis"/>
                  <a:ea typeface="Dosis"/>
                  <a:cs typeface="Dosis"/>
                  <a:sym typeface="Dosis"/>
                </a:rPr>
                <a:t>e contiguidade a pelo menos um setor de mesma característica.</a:t>
              </a:r>
            </a:p>
            <a:p>
              <a:pPr marR="0" lvl="0" rtl="0">
                <a:spcBef>
                  <a:spcPts val="0"/>
                </a:spcBef>
                <a:buSzPct val="25000"/>
              </a:pPr>
              <a:endParaRPr lang="pt-BR" sz="2400" dirty="0">
                <a:latin typeface="Dosis"/>
                <a:ea typeface="Dosis"/>
                <a:cs typeface="Dosis"/>
                <a:sym typeface="Dosis"/>
              </a:endParaRPr>
            </a:p>
            <a:p>
              <a:pPr marR="0" lvl="0" rtl="0">
                <a:spcBef>
                  <a:spcPts val="0"/>
                </a:spcBef>
              </a:pPr>
              <a:endParaRPr sz="2400" dirty="0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endParaRPr>
            </a:p>
            <a:p>
              <a:pPr lvl="0" rtl="0">
                <a:spcBef>
                  <a:spcPts val="0"/>
                </a:spcBef>
              </a:pPr>
              <a:endParaRPr sz="2400" dirty="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endParaRPr>
            </a:p>
            <a:p>
              <a:pPr lvl="0" rtl="0">
                <a:spcBef>
                  <a:spcPts val="0"/>
                </a:spcBef>
              </a:pPr>
              <a:endParaRPr sz="2400" dirty="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endParaRPr>
            </a:p>
            <a:p>
              <a:pPr marR="0" lvl="0" rtl="0">
                <a:spcBef>
                  <a:spcPts val="0"/>
                </a:spcBef>
              </a:pPr>
              <a:endParaRPr sz="2400" dirty="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  <p:sp>
          <p:nvSpPr>
            <p:cNvPr id="2" name="Retângulo 1"/>
            <p:cNvSpPr/>
            <p:nvPr/>
          </p:nvSpPr>
          <p:spPr>
            <a:xfrm>
              <a:off x="9264352" y="6029742"/>
              <a:ext cx="277672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2400" dirty="0">
                  <a:latin typeface="Dosis"/>
                  <a:ea typeface="Dosis"/>
                  <a:cs typeface="Dosis"/>
                  <a:sym typeface="Dosis"/>
                </a:rPr>
                <a:t>(</a:t>
              </a:r>
              <a:r>
                <a:rPr lang="pt-BR" sz="2400" dirty="0" err="1">
                  <a:latin typeface="Dosis"/>
                  <a:ea typeface="Dosis"/>
                  <a:cs typeface="Dosis"/>
                  <a:sym typeface="Dosis"/>
                </a:rPr>
                <a:t>Rigotti</a:t>
              </a:r>
              <a:r>
                <a:rPr lang="pt-BR" sz="2400" dirty="0">
                  <a:latin typeface="Dosis"/>
                  <a:ea typeface="Dosis"/>
                  <a:cs typeface="Dosis"/>
                  <a:sym typeface="Dosis"/>
                </a:rPr>
                <a:t> e </a:t>
              </a:r>
              <a:r>
                <a:rPr lang="pt-BR" sz="2400" dirty="0" err="1">
                  <a:latin typeface="Dosis"/>
                  <a:ea typeface="Dosis"/>
                  <a:cs typeface="Dosis"/>
                  <a:sym typeface="Dosis"/>
                </a:rPr>
                <a:t>Hadad</a:t>
              </a:r>
              <a:r>
                <a:rPr lang="pt-BR" sz="2400" dirty="0">
                  <a:latin typeface="Dosis"/>
                  <a:ea typeface="Dosis"/>
                  <a:cs typeface="Dosis"/>
                  <a:sym typeface="Dosis"/>
                </a:rPr>
                <a:t>, 2016)</a:t>
              </a:r>
            </a:p>
          </p:txBody>
        </p:sp>
      </p:grpSp>
      <p:pic>
        <p:nvPicPr>
          <p:cNvPr id="8" name="Imagem 7" descr="15391205_1814218118863750_1474054238541399758_n.png">
            <a:extLst>
              <a:ext uri="{FF2B5EF4-FFF2-40B4-BE49-F238E27FC236}">
                <a16:creationId xmlns:a16="http://schemas.microsoft.com/office/drawing/2014/main" id="{EA7684C4-79DA-40E4-8CBC-209D223F25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E9EBEE"/>
              </a:clrFrom>
              <a:clrTo>
                <a:srgbClr val="E9EBEE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0272465" y="-1"/>
            <a:ext cx="1919536" cy="6858001"/>
          </a:xfrm>
          <a:prstGeom prst="rect">
            <a:avLst/>
          </a:prstGeom>
        </p:spPr>
      </p:pic>
      <p:pic>
        <p:nvPicPr>
          <p:cNvPr id="9" name="Imagem 8" descr="logomarca 1ªOficina.jpg">
            <a:extLst>
              <a:ext uri="{FF2B5EF4-FFF2-40B4-BE49-F238E27FC236}">
                <a16:creationId xmlns:a16="http://schemas.microsoft.com/office/drawing/2014/main" id="{7A26D7DB-7CFC-49B6-AC25-CF75CC10DA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0414909" y="5733256"/>
            <a:ext cx="1549240" cy="7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0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6215" y="271157"/>
            <a:ext cx="4752528" cy="763500"/>
          </a:xfrm>
        </p:spPr>
        <p:txBody>
          <a:bodyPr/>
          <a:lstStyle/>
          <a:p>
            <a:r>
              <a:rPr lang="pt-BR" dirty="0"/>
              <a:t>A representação dos setores censitários</a:t>
            </a:r>
          </a:p>
        </p:txBody>
      </p:sp>
      <p:sp>
        <p:nvSpPr>
          <p:cNvPr id="3" name="Elipse 2"/>
          <p:cNvSpPr/>
          <p:nvPr/>
        </p:nvSpPr>
        <p:spPr>
          <a:xfrm>
            <a:off x="695400" y="1737050"/>
            <a:ext cx="4896544" cy="4896544"/>
          </a:xfrm>
          <a:prstGeom prst="ellipse">
            <a:avLst/>
          </a:prstGeom>
          <a:solidFill>
            <a:schemeClr val="accent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/>
          <p:cNvSpPr/>
          <p:nvPr/>
        </p:nvSpPr>
        <p:spPr>
          <a:xfrm>
            <a:off x="2052175" y="3604356"/>
            <a:ext cx="1728192" cy="172819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1, 2</a:t>
            </a:r>
          </a:p>
        </p:txBody>
      </p:sp>
      <p:sp>
        <p:nvSpPr>
          <p:cNvPr id="5" name="Elipse 4"/>
          <p:cNvSpPr/>
          <p:nvPr/>
        </p:nvSpPr>
        <p:spPr>
          <a:xfrm>
            <a:off x="3166196" y="2565142"/>
            <a:ext cx="943067" cy="935698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5, 7</a:t>
            </a:r>
          </a:p>
        </p:txBody>
      </p:sp>
      <p:sp>
        <p:nvSpPr>
          <p:cNvPr id="6" name="Elipse 5"/>
          <p:cNvSpPr/>
          <p:nvPr/>
        </p:nvSpPr>
        <p:spPr>
          <a:xfrm>
            <a:off x="4363235" y="3931850"/>
            <a:ext cx="729225" cy="71224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3</a:t>
            </a:r>
          </a:p>
        </p:txBody>
      </p:sp>
      <p:sp>
        <p:nvSpPr>
          <p:cNvPr id="11" name="Elipse 10"/>
          <p:cNvSpPr/>
          <p:nvPr/>
        </p:nvSpPr>
        <p:spPr>
          <a:xfrm>
            <a:off x="1799387" y="2313114"/>
            <a:ext cx="504056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8</a:t>
            </a:r>
          </a:p>
        </p:txBody>
      </p:sp>
      <p:sp>
        <p:nvSpPr>
          <p:cNvPr id="12" name="Elipse 11"/>
          <p:cNvSpPr/>
          <p:nvPr/>
        </p:nvSpPr>
        <p:spPr>
          <a:xfrm>
            <a:off x="4912060" y="3043404"/>
            <a:ext cx="504056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8</a:t>
            </a:r>
          </a:p>
        </p:txBody>
      </p:sp>
      <p:sp>
        <p:nvSpPr>
          <p:cNvPr id="13" name="Elipse 12"/>
          <p:cNvSpPr/>
          <p:nvPr/>
        </p:nvSpPr>
        <p:spPr>
          <a:xfrm>
            <a:off x="936863" y="4828492"/>
            <a:ext cx="504056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8</a:t>
            </a:r>
          </a:p>
        </p:txBody>
      </p:sp>
      <p:sp>
        <p:nvSpPr>
          <p:cNvPr id="14" name="Elipse 13"/>
          <p:cNvSpPr/>
          <p:nvPr/>
        </p:nvSpPr>
        <p:spPr>
          <a:xfrm>
            <a:off x="5026715" y="5030694"/>
            <a:ext cx="504056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8</a:t>
            </a:r>
          </a:p>
        </p:txBody>
      </p:sp>
      <p:sp>
        <p:nvSpPr>
          <p:cNvPr id="15" name="Elipse 14"/>
          <p:cNvSpPr/>
          <p:nvPr/>
        </p:nvSpPr>
        <p:spPr>
          <a:xfrm>
            <a:off x="3584104" y="1708868"/>
            <a:ext cx="504056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8</a:t>
            </a:r>
          </a:p>
        </p:txBody>
      </p:sp>
      <p:sp>
        <p:nvSpPr>
          <p:cNvPr id="18" name="Elipse 17"/>
          <p:cNvSpPr/>
          <p:nvPr/>
        </p:nvSpPr>
        <p:spPr>
          <a:xfrm>
            <a:off x="3028645" y="5877510"/>
            <a:ext cx="504056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8</a:t>
            </a:r>
          </a:p>
        </p:txBody>
      </p:sp>
      <p:sp>
        <p:nvSpPr>
          <p:cNvPr id="21" name="Elipse 20"/>
          <p:cNvSpPr/>
          <p:nvPr/>
        </p:nvSpPr>
        <p:spPr>
          <a:xfrm>
            <a:off x="1799387" y="3438884"/>
            <a:ext cx="581288" cy="585822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4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5784658" y="329623"/>
            <a:ext cx="6252239" cy="6294031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sz="1300" b="1" dirty="0"/>
              <a:t>1 - Área urbanizada de cidade ou vila: </a:t>
            </a:r>
            <a:r>
              <a:rPr lang="pt-BR" sz="1300" dirty="0"/>
              <a:t>“Áreas legalmente definidas como urbanas e caracterizadas por construções, arruamentos e intensa ocupação humana; áreas afetadas por transformações decorrentes do desenvolvimento urbano e aquelas reservadas à expansão urbana”.</a:t>
            </a:r>
          </a:p>
          <a:p>
            <a:r>
              <a:rPr lang="pt-BR" sz="1300" b="1" dirty="0"/>
              <a:t>2 - Área não-urbanizada de cidade ou vila</a:t>
            </a:r>
            <a:r>
              <a:rPr lang="pt-BR" sz="1300" dirty="0"/>
              <a:t>: “Áreas legalmente definidas como urbanas, mas caracterizadas por ocupação predominantemente de caráter rural”.</a:t>
            </a:r>
          </a:p>
          <a:p>
            <a:r>
              <a:rPr lang="pt-BR" sz="1300" b="1" dirty="0"/>
              <a:t>3 - Área urbana isolada:</a:t>
            </a:r>
            <a:r>
              <a:rPr lang="pt-BR" sz="1300" dirty="0"/>
              <a:t> “Áreas definidas por lei municipal e separadas da sede municipal ou distrital por área rural ou por outro limite legal”.</a:t>
            </a:r>
          </a:p>
          <a:p>
            <a:r>
              <a:rPr lang="pt-BR" sz="1300" b="1" dirty="0"/>
              <a:t>4 - Aglomerado rural de extensão urbana: </a:t>
            </a:r>
            <a:r>
              <a:rPr lang="pt-BR" sz="1300" dirty="0"/>
              <a:t>“Localidade que tem as características definidoras de Aglomerado Rural e está localizada a menos de 1 Km de distância da área urbana de uma Cidade ou Vila. Constitui simples extensão da área urbana legalmente definida”.</a:t>
            </a:r>
          </a:p>
          <a:p>
            <a:r>
              <a:rPr lang="pt-BR" sz="1300" b="1" dirty="0"/>
              <a:t>5 - Aglomerado rural isolado – povoado: </a:t>
            </a:r>
            <a:r>
              <a:rPr lang="pt-BR" sz="1300" dirty="0"/>
              <a:t>“Localidade que tem a característica definidora de Aglomerado Rural Isolado e possui pelo menos 1 (um) estabelecimento comercial de bens de consumo frequente e 2 (dois) dos seguintes serviços ou equipamentos: 1 (um) estabelecimento de ensino de 1º grau em funcionamento regular, 1 (um) posto de saúde com atendimento regular e 1 (um) templo religioso de qualquer credo. Corresponde a um aglomerado sem caráter privado ou empresarial ou que não está vinculado a um único proprietário do solo, cujos moradores exercem atividades econômicas quer primárias, terciárias ou, mesmo secundárias, na própria localidade ou fora dela”.</a:t>
            </a:r>
          </a:p>
          <a:p>
            <a:r>
              <a:rPr lang="pt-BR" sz="1300" b="1" dirty="0"/>
              <a:t>6 - Aglomerado rural isolado – núcleo: </a:t>
            </a:r>
            <a:r>
              <a:rPr lang="pt-BR" sz="1300" dirty="0"/>
              <a:t>“Localidade que tem a característica definidora de Aglomerado Rural Isolado e possui caráter privado ou empresarial, estando vinculado a um único proprietário do solo (empresas agrícolas, indústrias, usinas, etc.)”.</a:t>
            </a:r>
          </a:p>
          <a:p>
            <a:r>
              <a:rPr lang="pt-BR" sz="1300" b="1" dirty="0"/>
              <a:t>7 - Aglomerado rural isolado - outros aglomerados: </a:t>
            </a:r>
            <a:r>
              <a:rPr lang="pt-BR" sz="1300" dirty="0"/>
              <a:t>“são os aglomerados que não dispõem, no todo ou em parte, dos serviços ou equipamentos definidores dos povoados e que não estão vinculados a um único proprietário (empresa  agrícola,  indústria,  usina,  etc..)”.</a:t>
            </a:r>
          </a:p>
          <a:p>
            <a:r>
              <a:rPr lang="pt-BR" sz="1300" b="1" dirty="0"/>
              <a:t>8 - Zona rural, exclusive aglomerado rural: </a:t>
            </a:r>
            <a:r>
              <a:rPr lang="pt-BR" sz="1300" dirty="0"/>
              <a:t>são áreas rurais não classificadas como aglomerados.</a:t>
            </a:r>
          </a:p>
        </p:txBody>
      </p:sp>
    </p:spTree>
    <p:extLst>
      <p:ext uri="{BB962C8B-B14F-4D97-AF65-F5344CB8AC3E}">
        <p14:creationId xmlns:p14="http://schemas.microsoft.com/office/powerpoint/2010/main" val="1327685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>
          <a:xfrm>
            <a:off x="2687340" y="4935995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800" dirty="0">
                <a:solidFill>
                  <a:schemeClr val="accent3">
                    <a:lumMod val="75000"/>
                  </a:schemeClr>
                </a:solidFill>
                <a:latin typeface="Dosis" panose="020B0604020202020204" charset="0"/>
              </a:rPr>
              <a:t>Fonte: IBGE (2011) - Censo Demográfico de 2010, dados do universo.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847528" y="2362101"/>
            <a:ext cx="4176464" cy="230832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Dosis" panose="020B0604020202020204" charset="0"/>
              </a:rPr>
              <a:t>RURAL OFICIAL </a:t>
            </a:r>
          </a:p>
          <a:p>
            <a:r>
              <a:rPr lang="pt-BR" sz="2400" dirty="0">
                <a:latin typeface="Dosis" panose="020B0604020202020204" charset="0"/>
              </a:rPr>
              <a:t>Leis municipais / IBGE:</a:t>
            </a:r>
          </a:p>
          <a:p>
            <a:pPr fontAlgn="b"/>
            <a:r>
              <a:rPr lang="pt-BR" sz="2400" dirty="0">
                <a:latin typeface="Dosis" panose="020B0604020202020204" charset="0"/>
              </a:rPr>
              <a:t> </a:t>
            </a:r>
          </a:p>
          <a:p>
            <a:pPr fontAlgn="b"/>
            <a:r>
              <a:rPr lang="pt-BR" sz="2400" dirty="0">
                <a:latin typeface="Dosis" panose="020B0604020202020204" charset="0"/>
              </a:rPr>
              <a:t>29,5 milhões de habitantes</a:t>
            </a:r>
          </a:p>
          <a:p>
            <a:pPr fontAlgn="b"/>
            <a:r>
              <a:rPr lang="pt-BR" sz="2400" dirty="0">
                <a:latin typeface="Dosis" panose="020B0604020202020204" charset="0"/>
              </a:rPr>
              <a:t> </a:t>
            </a:r>
          </a:p>
          <a:p>
            <a:pPr fontAlgn="b"/>
            <a:r>
              <a:rPr lang="pt-BR" sz="2400" dirty="0">
                <a:latin typeface="Dosis" panose="020B0604020202020204" charset="0"/>
              </a:rPr>
              <a:t>15,5%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522938" y="2362101"/>
            <a:ext cx="4392488" cy="2308324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Dosis" panose="020B0604020202020204" charset="0"/>
              </a:rPr>
              <a:t>NOVO RURAL</a:t>
            </a:r>
          </a:p>
          <a:p>
            <a:r>
              <a:rPr lang="pt-BR" sz="2400" dirty="0">
                <a:latin typeface="Dosis" panose="020B0604020202020204" charset="0"/>
              </a:rPr>
              <a:t>PNSR:</a:t>
            </a:r>
          </a:p>
          <a:p>
            <a:endParaRPr lang="pt-BR" sz="2400" dirty="0">
              <a:latin typeface="Dosis" panose="020B0604020202020204" charset="0"/>
            </a:endParaRPr>
          </a:p>
          <a:p>
            <a:pPr fontAlgn="b"/>
            <a:r>
              <a:rPr lang="pt-BR" sz="2400" dirty="0">
                <a:latin typeface="Dosis" panose="020B0604020202020204" charset="0"/>
              </a:rPr>
              <a:t> 39,3 milhões de habitantes </a:t>
            </a:r>
          </a:p>
          <a:p>
            <a:pPr fontAlgn="b"/>
            <a:r>
              <a:rPr lang="pt-BR" sz="2400" dirty="0">
                <a:latin typeface="Dosis" panose="020B0604020202020204" charset="0"/>
              </a:rPr>
              <a:t> </a:t>
            </a:r>
          </a:p>
          <a:p>
            <a:pPr fontAlgn="b"/>
            <a:r>
              <a:rPr lang="pt-BR" sz="2400" dirty="0">
                <a:latin typeface="Dosis" panose="020B0604020202020204" charset="0"/>
              </a:rPr>
              <a:t>20,7% da população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2490490" y="850911"/>
            <a:ext cx="71127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chemeClr val="tx1"/>
                </a:solidFill>
                <a:latin typeface="Dosis" panose="020B0604020202020204" charset="0"/>
              </a:rPr>
              <a:t>População do Brasil por Setores Censitários segundo códigos do IBGE </a:t>
            </a:r>
          </a:p>
        </p:txBody>
      </p:sp>
      <p:pic>
        <p:nvPicPr>
          <p:cNvPr id="7" name="Imagem 6" descr="logomarca 1ªOficina.jpg">
            <a:extLst>
              <a:ext uri="{FF2B5EF4-FFF2-40B4-BE49-F238E27FC236}">
                <a16:creationId xmlns:a16="http://schemas.microsoft.com/office/drawing/2014/main" id="{14634E7F-6DBE-42B1-B046-409F75437A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0414909" y="5733256"/>
            <a:ext cx="1549240" cy="7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2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2181</TotalTime>
  <Words>1615</Words>
  <Application>Microsoft Office PowerPoint</Application>
  <PresentationFormat>Widescreen</PresentationFormat>
  <Paragraphs>195</Paragraphs>
  <Slides>35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1" baseType="lpstr">
      <vt:lpstr>Dosis</vt:lpstr>
      <vt:lpstr>Calibri</vt:lpstr>
      <vt:lpstr>Times New Roman</vt:lpstr>
      <vt:lpstr>Quattrocento Sans</vt:lpstr>
      <vt:lpstr>Arial</vt:lpstr>
      <vt:lpstr>simple-light-2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representação dos setores censitários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Conceituando o saneamento: como caracterizar o déficit?</vt:lpstr>
      <vt:lpstr>População rural do Brasil, 2010 Formas de abastecimento de água segundo agregação de classes de setores censitários </vt:lpstr>
      <vt:lpstr>População rural do Brasil, 2010 Tipos de escoadouro de esgoto segundo agregado de classes de setores censitários</vt:lpstr>
      <vt:lpstr>População rural do Brasil, 2010 Formas de destinação do lixo segundo agregados de classes de setores censitários</vt:lpstr>
      <vt:lpstr>Apresentação do PowerPoint</vt:lpstr>
      <vt:lpstr>Apresentação do PowerPoint</vt:lpstr>
      <vt:lpstr>Apresentação do PowerPoint</vt:lpstr>
      <vt:lpstr>“Quem melhor conhece as nossas necessidades, se não nós?”</vt:lpstr>
      <vt:lpstr>Apresentação do PowerPoint</vt:lpstr>
      <vt:lpstr>Estudos de caso</vt:lpstr>
      <vt:lpstr>Os achados dos trabalhos de campo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Trabalhos produzidos e em andamento na Pós Graduação em Saneamento, Meio Ambiente e Recursos Hídricos da UFMG  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basc</dc:creator>
  <cp:lastModifiedBy>sonaly rezende</cp:lastModifiedBy>
  <cp:revision>94</cp:revision>
  <dcterms:modified xsi:type="dcterms:W3CDTF">2017-06-21T11:28:05Z</dcterms:modified>
</cp:coreProperties>
</file>