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2" r:id="rId2"/>
    <p:sldMasterId id="2147483656" r:id="rId3"/>
  </p:sldMasterIdLst>
  <p:notesMasterIdLst>
    <p:notesMasterId r:id="rId30"/>
  </p:notesMasterIdLst>
  <p:handoutMasterIdLst>
    <p:handoutMasterId r:id="rId31"/>
  </p:handoutMasterIdLst>
  <p:sldIdLst>
    <p:sldId id="294" r:id="rId4"/>
    <p:sldId id="258" r:id="rId5"/>
    <p:sldId id="296" r:id="rId6"/>
    <p:sldId id="282" r:id="rId7"/>
    <p:sldId id="281" r:id="rId8"/>
    <p:sldId id="280" r:id="rId9"/>
    <p:sldId id="292" r:id="rId10"/>
    <p:sldId id="269" r:id="rId11"/>
    <p:sldId id="271" r:id="rId12"/>
    <p:sldId id="293" r:id="rId13"/>
    <p:sldId id="275" r:id="rId14"/>
    <p:sldId id="284" r:id="rId15"/>
    <p:sldId id="274" r:id="rId16"/>
    <p:sldId id="277" r:id="rId17"/>
    <p:sldId id="279" r:id="rId18"/>
    <p:sldId id="286" r:id="rId19"/>
    <p:sldId id="287" r:id="rId20"/>
    <p:sldId id="285" r:id="rId21"/>
    <p:sldId id="288" r:id="rId22"/>
    <p:sldId id="289" r:id="rId23"/>
    <p:sldId id="272" r:id="rId24"/>
    <p:sldId id="273" r:id="rId25"/>
    <p:sldId id="290" r:id="rId26"/>
    <p:sldId id="270" r:id="rId27"/>
    <p:sldId id="295" r:id="rId28"/>
    <p:sldId id="261" r:id="rId29"/>
  </p:sldIdLst>
  <p:sldSz cx="9144000" cy="6858000" type="screen4x3"/>
  <p:notesSz cx="6811963" cy="994568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4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93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444" y="-114"/>
      </p:cViewPr>
      <p:guideLst>
        <p:guide orient="horz" pos="3133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778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2E9157-3A58-428D-996D-E95586FF3AA4}" type="datetimeFigureOut">
              <a:rPr lang="pt-BR"/>
              <a:pPr>
                <a:defRPr/>
              </a:pPr>
              <a:t>20/06/2017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778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B13246-6FF8-4E0E-A681-39FA5BD42C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4980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778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78D23A-233E-4615-BA27-690AC0C07E4E}" type="datetimeFigureOut">
              <a:rPr lang="pt-BR"/>
              <a:pPr>
                <a:defRPr/>
              </a:pPr>
              <a:t>20/06/2017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363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05" tIns="45802" rIns="91605" bIns="45802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0879" y="4724759"/>
            <a:ext cx="5450207" cy="4475083"/>
          </a:xfrm>
          <a:prstGeom prst="rect">
            <a:avLst/>
          </a:prstGeom>
        </p:spPr>
        <p:txBody>
          <a:bodyPr vert="horz" lIns="91605" tIns="45802" rIns="91605" bIns="45802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778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33A7DE-072A-4DC8-B5B5-8CAB5AEC6A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15767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448987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578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44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4272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9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2" descr="C:\Users\rcs2036\Desktop\Logo 40 anos 1 cor.gif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6"/>
          <a:stretch/>
        </p:blipFill>
        <p:spPr bwMode="auto">
          <a:xfrm>
            <a:off x="3203848" y="5661248"/>
            <a:ext cx="1590650" cy="73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661248"/>
            <a:ext cx="1584514" cy="6556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0B0F0">
                <a:alpha val="40000"/>
              </a:srgbClr>
            </a:gs>
            <a:gs pos="30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Retângulo de cantos arredondados 3"/>
          <p:cNvSpPr/>
          <p:nvPr userDrawn="1"/>
        </p:nvSpPr>
        <p:spPr>
          <a:xfrm>
            <a:off x="250825" y="215900"/>
            <a:ext cx="7273925" cy="620713"/>
          </a:xfrm>
          <a:prstGeom prst="round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5" name="Picture 2" descr="C:\Users\rcs2036\Desktop\Logo 40 anos 1 cor.gif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6" b="10418"/>
          <a:stretch/>
        </p:blipFill>
        <p:spPr bwMode="auto">
          <a:xfrm>
            <a:off x="7612903" y="288007"/>
            <a:ext cx="1351585" cy="47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0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7" name="CaixaDeTexto 5"/>
          <p:cNvSpPr txBox="1">
            <a:spLocks noChangeArrowheads="1"/>
          </p:cNvSpPr>
          <p:nvPr userDrawn="1"/>
        </p:nvSpPr>
        <p:spPr bwMode="auto">
          <a:xfrm>
            <a:off x="395288" y="806509"/>
            <a:ext cx="8353425" cy="435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2000" b="1" dirty="0" smtClean="0">
                <a:solidFill>
                  <a:srgbClr val="000066"/>
                </a:solidFill>
              </a:rPr>
              <a:t>____________________________________________________________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DIRETORIA EXECUTIVA DA SANASA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presidente 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- </a:t>
            </a:r>
            <a:r>
              <a:rPr lang="pt-BR" sz="1600" kern="1200" dirty="0" err="1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Arly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 de Lara  </a:t>
            </a:r>
            <a:r>
              <a:rPr lang="pt-BR" sz="1600" kern="1200" dirty="0" err="1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Romêo</a:t>
            </a:r>
            <a:endParaRPr lang="pt-BR" sz="1600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Chefe de Gabinete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</a:t>
            </a:r>
            <a:r>
              <a:rPr lang="pt-BR" sz="1600" dirty="0" smtClean="0">
                <a:solidFill>
                  <a:srgbClr val="002060"/>
                </a:solidFill>
                <a:ea typeface="MS PGothic" charset="0"/>
                <a:cs typeface="MS PGothic" charset="0"/>
              </a:rPr>
              <a:t>Maria Paula Balesteros Silva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Procurador Geral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Mário Orlando </a:t>
            </a:r>
            <a:r>
              <a:rPr lang="pt-BR" sz="1600" kern="1200" dirty="0" err="1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Galves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 de Carvalho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Administrativo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Paulo Jorge Zeraik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Comercial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Luiz Fernando Lopes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Financeiro e de Rel. com Investidores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Pedro Cláudio da Silva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Técnico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Marco Antônio dos Santos</a:t>
            </a:r>
          </a:p>
          <a:p>
            <a:pPr algn="ctr" eaLnBrk="1" hangingPunct="1">
              <a:lnSpc>
                <a:spcPct val="150000"/>
              </a:lnSpc>
            </a:pPr>
            <a:endParaRPr lang="pt-BR" sz="1000" b="1" dirty="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  <a:spcAft>
                <a:spcPts val="1200"/>
              </a:spcAft>
              <a:buSzPct val="95000"/>
              <a:defRPr/>
            </a:pPr>
            <a:r>
              <a:rPr lang="pt-BR" sz="2000" b="1" dirty="0" smtClean="0">
                <a:solidFill>
                  <a:srgbClr val="002060"/>
                </a:solidFill>
              </a:rPr>
              <a:t>www.sanasa.com.br    0800 77 21 195</a:t>
            </a:r>
            <a:endParaRPr lang="pt-BR" dirty="0" smtClean="0"/>
          </a:p>
        </p:txBody>
      </p:sp>
      <p:pic>
        <p:nvPicPr>
          <p:cNvPr id="9" name="Picture 2" descr="C:\Users\rcs2036\Desktop\Logo 40 anos 1 cor.gif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04"/>
          <a:stretch/>
        </p:blipFill>
        <p:spPr bwMode="auto">
          <a:xfrm>
            <a:off x="5226913" y="5756560"/>
            <a:ext cx="1362252" cy="58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733256"/>
            <a:ext cx="1440160" cy="59592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539750" y="1484313"/>
            <a:ext cx="7993063" cy="1368425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539750" y="1484313"/>
            <a:ext cx="7993063" cy="1368425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3200" b="1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SETORIZAÇÃO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3200" b="1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 </a:t>
            </a:r>
            <a:r>
              <a:rPr lang="pt-BR" altLang="pt-BR" sz="3200" b="1" dirty="0">
                <a:solidFill>
                  <a:srgbClr val="003399"/>
                </a:solidFill>
                <a:latin typeface="Arial" charset="0"/>
                <a:cs typeface="Arial" charset="0"/>
              </a:rPr>
              <a:t>CONTROLE DE </a:t>
            </a:r>
            <a:r>
              <a:rPr lang="pt-BR" altLang="pt-BR" sz="3200" b="1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PRESSÃO  </a:t>
            </a:r>
            <a:endParaRPr lang="pt-BR" altLang="pt-BR" sz="3200" b="1" dirty="0">
              <a:solidFill>
                <a:srgbClr val="003399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CaixaDeTexto 2"/>
          <p:cNvSpPr txBox="1">
            <a:spLocks noChangeArrowheads="1"/>
          </p:cNvSpPr>
          <p:nvPr/>
        </p:nvSpPr>
        <p:spPr bwMode="auto">
          <a:xfrm>
            <a:off x="4859089" y="4912132"/>
            <a:ext cx="38893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00" b="1" dirty="0" smtClean="0">
                <a:solidFill>
                  <a:srgbClr val="002060"/>
                </a:solidFill>
                <a:latin typeface="Arial" charset="0"/>
              </a:rPr>
              <a:t>Eng</a:t>
            </a:r>
            <a:r>
              <a:rPr lang="pt-BR" sz="1400" b="1" baseline="30000" dirty="0" smtClean="0">
                <a:solidFill>
                  <a:srgbClr val="002060"/>
                </a:solidFill>
                <a:latin typeface="Arial" charset="0"/>
              </a:rPr>
              <a:t>o</a:t>
            </a:r>
            <a:r>
              <a:rPr lang="pt-BR" sz="1400" b="1" dirty="0" smtClean="0">
                <a:solidFill>
                  <a:srgbClr val="002060"/>
                </a:solidFill>
                <a:latin typeface="Arial" charset="0"/>
              </a:rPr>
              <a:t> Claudio L. T. Rubio</a:t>
            </a:r>
            <a:endParaRPr lang="pt-BR" sz="1400" b="1" dirty="0" smtClean="0">
              <a:solidFill>
                <a:srgbClr val="002060"/>
              </a:solidFill>
              <a:latin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200" b="1" i="1" dirty="0" smtClean="0">
                <a:solidFill>
                  <a:srgbClr val="002060"/>
                </a:solidFill>
                <a:latin typeface="Arial" charset="0"/>
              </a:rPr>
              <a:t>Consultor Técnico Sênior </a:t>
            </a:r>
            <a:endParaRPr lang="pt-BR" sz="1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8" name="Picture 2" descr="logo congres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34" y="2996952"/>
            <a:ext cx="3542958" cy="201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86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4175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Controle de Pressão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50825" y="1138966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002060"/>
                </a:solidFill>
                <a:latin typeface="Arial" charset="0"/>
              </a:rPr>
              <a:t>Conceitos: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03" y="2132856"/>
            <a:ext cx="3730667" cy="323941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9478" y="2620874"/>
            <a:ext cx="4392488" cy="226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98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 dirty="0">
                <a:solidFill>
                  <a:srgbClr val="FFFFFF"/>
                </a:solidFill>
                <a:latin typeface="Arial" panose="020B0604020202020204" pitchFamily="34" charset="0"/>
              </a:rPr>
              <a:t>Controle de </a:t>
            </a:r>
            <a:r>
              <a:rPr lang="pt-BR" altLang="pt-BR" sz="24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Pressão  </a:t>
            </a:r>
            <a:endParaRPr lang="pt-BR" altLang="pt-BR" sz="2400" b="1" dirty="0"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55" y="1729501"/>
            <a:ext cx="5695950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3327562" y="4657132"/>
            <a:ext cx="346308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1" indent="0" eaLnBrk="1" hangingPunct="1">
              <a:lnSpc>
                <a:spcPct val="150000"/>
              </a:lnSpc>
            </a:pPr>
            <a:r>
              <a:rPr lang="pt-BR" sz="1200" b="1" dirty="0" smtClean="0">
                <a:solidFill>
                  <a:srgbClr val="FF0000"/>
                </a:solidFill>
                <a:latin typeface="Arial" charset="0"/>
              </a:rPr>
              <a:t>Total – 309 Estruturas Redutoras</a:t>
            </a:r>
          </a:p>
          <a:p>
            <a:pPr lvl="1" indent="0" eaLnBrk="1" hangingPunct="1">
              <a:lnSpc>
                <a:spcPct val="150000"/>
              </a:lnSpc>
            </a:pPr>
            <a:endParaRPr lang="pt-BR" sz="1200" b="1" dirty="0" smtClean="0">
              <a:solidFill>
                <a:srgbClr val="FF0000"/>
              </a:solidFill>
              <a:latin typeface="Arial" charset="0"/>
            </a:endParaRPr>
          </a:p>
          <a:p>
            <a:pPr lvl="1" indent="0" eaLnBrk="1" hangingPunct="1">
              <a:lnSpc>
                <a:spcPct val="150000"/>
              </a:lnSpc>
            </a:pPr>
            <a:r>
              <a:rPr lang="pt-BR" sz="1200" b="1" dirty="0" smtClean="0">
                <a:solidFill>
                  <a:srgbClr val="FF0000"/>
                </a:solidFill>
                <a:latin typeface="Arial" charset="0"/>
              </a:rPr>
              <a:t>43 % das redes de distribuição em áreas de VRP</a:t>
            </a:r>
          </a:p>
          <a:p>
            <a:pPr lvl="1" indent="0" eaLnBrk="1" hangingPunct="1">
              <a:lnSpc>
                <a:spcPct val="150000"/>
              </a:lnSpc>
            </a:pPr>
            <a:r>
              <a:rPr lang="pt-BR" sz="1200" b="1" dirty="0" smtClean="0">
                <a:solidFill>
                  <a:srgbClr val="FF0000"/>
                </a:solidFill>
                <a:latin typeface="Arial" charset="0"/>
              </a:rPr>
              <a:t>49 % do Volume Consumido Total</a:t>
            </a:r>
            <a:endParaRPr lang="pt-BR" sz="1200" b="1" dirty="0">
              <a:solidFill>
                <a:srgbClr val="FF0000"/>
              </a:solidFill>
              <a:latin typeface="Arial" charset="0"/>
            </a:endParaRPr>
          </a:p>
          <a:p>
            <a:pPr lvl="1" indent="0" algn="r" eaLnBrk="1" hangingPunct="1">
              <a:lnSpc>
                <a:spcPct val="150000"/>
              </a:lnSpc>
            </a:pPr>
            <a:r>
              <a:rPr lang="pt-BR" sz="900" b="1" dirty="0" smtClean="0">
                <a:solidFill>
                  <a:srgbClr val="FF0000"/>
                </a:solidFill>
                <a:latin typeface="Arial" charset="0"/>
              </a:rPr>
              <a:t>Novembro 2016 </a:t>
            </a:r>
          </a:p>
          <a:p>
            <a:pPr lvl="1" indent="0" eaLnBrk="1" hangingPunct="1">
              <a:lnSpc>
                <a:spcPct val="150000"/>
              </a:lnSpc>
            </a:pPr>
            <a:endParaRPr lang="pt-BR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" name="CaixaDeTexto 9"/>
          <p:cNvSpPr txBox="1">
            <a:spLocks noChangeArrowheads="1"/>
          </p:cNvSpPr>
          <p:nvPr/>
        </p:nvSpPr>
        <p:spPr bwMode="auto">
          <a:xfrm>
            <a:off x="250825" y="943332"/>
            <a:ext cx="871378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1" indent="0" eaLnBrk="1" hangingPunct="1">
              <a:lnSpc>
                <a:spcPct val="150000"/>
              </a:lnSpc>
            </a:pPr>
            <a:r>
              <a:rPr lang="pt-BR" altLang="pt-BR" sz="2400" b="1" dirty="0" smtClean="0">
                <a:solidFill>
                  <a:srgbClr val="002060"/>
                </a:solidFill>
                <a:latin typeface="Arial" charset="0"/>
              </a:rPr>
              <a:t>Áreas </a:t>
            </a:r>
            <a:r>
              <a:rPr lang="pt-BR" altLang="pt-BR" sz="2400" b="1" dirty="0">
                <a:solidFill>
                  <a:srgbClr val="002060"/>
                </a:solidFill>
                <a:latin typeface="Arial" charset="0"/>
              </a:rPr>
              <a:t>de Influência </a:t>
            </a:r>
            <a:endParaRPr lang="pt-BR" sz="2400" b="1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84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 dirty="0">
                <a:solidFill>
                  <a:srgbClr val="FFFFFF"/>
                </a:solidFill>
                <a:latin typeface="Arial" panose="020B0604020202020204" pitchFamily="34" charset="0"/>
              </a:rPr>
              <a:t>Controle de </a:t>
            </a:r>
            <a:r>
              <a:rPr lang="pt-BR" altLang="pt-BR" sz="24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Pressão  </a:t>
            </a:r>
            <a:endParaRPr lang="pt-BR" altLang="pt-BR" sz="2400" b="1" dirty="0">
              <a:latin typeface="Arial" panose="020B0604020202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82" y="1556792"/>
            <a:ext cx="6840760" cy="5058545"/>
          </a:xfrm>
          <a:prstGeom prst="rect">
            <a:avLst/>
          </a:prstGeom>
        </p:spPr>
      </p:pic>
      <p:sp>
        <p:nvSpPr>
          <p:cNvPr id="8" name="CaixaDeTexto 9"/>
          <p:cNvSpPr txBox="1">
            <a:spLocks noChangeArrowheads="1"/>
          </p:cNvSpPr>
          <p:nvPr/>
        </p:nvSpPr>
        <p:spPr bwMode="auto">
          <a:xfrm>
            <a:off x="250825" y="943332"/>
            <a:ext cx="871378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1" indent="0" eaLnBrk="1" hangingPunct="1">
              <a:lnSpc>
                <a:spcPct val="150000"/>
              </a:lnSpc>
            </a:pPr>
            <a:r>
              <a:rPr lang="pt-BR" altLang="pt-BR" sz="2400" b="1" dirty="0" smtClean="0">
                <a:solidFill>
                  <a:srgbClr val="002060"/>
                </a:solidFill>
                <a:latin typeface="Arial" charset="0"/>
              </a:rPr>
              <a:t>Áreas </a:t>
            </a:r>
            <a:r>
              <a:rPr lang="pt-BR" altLang="pt-BR" sz="2400" b="1" dirty="0">
                <a:solidFill>
                  <a:srgbClr val="002060"/>
                </a:solidFill>
                <a:latin typeface="Arial" charset="0"/>
              </a:rPr>
              <a:t>de Influência </a:t>
            </a:r>
            <a:endParaRPr lang="pt-BR" sz="24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4" name="Seta para a direita 3"/>
          <p:cNvSpPr>
            <a:spLocks/>
          </p:cNvSpPr>
          <p:nvPr/>
        </p:nvSpPr>
        <p:spPr>
          <a:xfrm rot="20001176">
            <a:off x="2759187" y="2610590"/>
            <a:ext cx="2502492" cy="215293"/>
          </a:xfrm>
          <a:prstGeom prst="rightArrow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61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ACROMEDIÇÃO GERAL\#TAG\325 - Ch. Prado\Fotos\DSC012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45481"/>
            <a:ext cx="3862388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D:\MACROMEDIÇÃO GERAL\#TAG\484 - Genesis\FOTOS\484 # 2009-11-16 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83581"/>
            <a:ext cx="3814762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468313" y="260350"/>
            <a:ext cx="31561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BBB59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  <a:defRPr/>
            </a:pPr>
            <a:r>
              <a:rPr lang="pt-BR" altLang="pt-BR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Controle de Pressão</a:t>
            </a:r>
            <a:endParaRPr lang="pt-BR" altLang="pt-BR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29451" y="4509120"/>
            <a:ext cx="78724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03238" indent="-342900">
              <a:tabLst>
                <a:tab pos="10747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tabLst>
                <a:tab pos="10747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433513" indent="-358775">
              <a:tabLst>
                <a:tab pos="10747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tabLst>
                <a:tab pos="10747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tabLst>
                <a:tab pos="10747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1074738" lvl="2" indent="0" algn="just" eaLnBrk="1" hangingPunct="1">
              <a:spcAft>
                <a:spcPts val="1200"/>
              </a:spcAft>
              <a:buSzPct val="90000"/>
              <a:defRPr/>
            </a:pPr>
            <a:endParaRPr lang="pt-BR" altLang="pt-BR" sz="14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pt-BR" sz="1600" dirty="0" smtClean="0">
                <a:solidFill>
                  <a:prstClr val="black"/>
                </a:solidFill>
              </a:rPr>
              <a:t>     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t-BR" sz="1600" b="1" dirty="0" smtClean="0">
                <a:solidFill>
                  <a:prstClr val="black"/>
                </a:solidFill>
              </a:rPr>
              <a:t>Segurança dos Funcionários </a:t>
            </a:r>
            <a:r>
              <a:rPr lang="pt-BR" sz="1600" dirty="0" smtClean="0">
                <a:solidFill>
                  <a:prstClr val="black"/>
                </a:solidFill>
              </a:rPr>
              <a:t>– Mobilidade, Espaço Confinado</a:t>
            </a:r>
          </a:p>
          <a:p>
            <a:pPr marL="160338" indent="0">
              <a:defRPr/>
            </a:pPr>
            <a:endParaRPr lang="pt-BR" sz="1600" dirty="0" smtClean="0">
              <a:solidFill>
                <a:prstClr val="black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t-BR" sz="1600" b="1" dirty="0" smtClean="0">
                <a:solidFill>
                  <a:prstClr val="black"/>
                </a:solidFill>
              </a:rPr>
              <a:t>Redução de Custos </a:t>
            </a:r>
            <a:r>
              <a:rPr lang="pt-BR" sz="1600" dirty="0" smtClean="0">
                <a:solidFill>
                  <a:prstClr val="black"/>
                </a:solidFill>
              </a:rPr>
              <a:t>–  Dimensões, Padronização, Ancoragem </a:t>
            </a:r>
          </a:p>
          <a:p>
            <a:pPr>
              <a:defRPr/>
            </a:pPr>
            <a:r>
              <a:rPr lang="pt-BR" sz="1600" dirty="0" smtClean="0">
                <a:solidFill>
                  <a:srgbClr val="FF0000"/>
                </a:solidFill>
              </a:rPr>
              <a:t>	</a:t>
            </a:r>
          </a:p>
          <a:p>
            <a:pPr>
              <a:defRPr/>
            </a:pP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6" name="CaixaDeTexto 9"/>
          <p:cNvSpPr txBox="1">
            <a:spLocks noChangeArrowheads="1"/>
          </p:cNvSpPr>
          <p:nvPr/>
        </p:nvSpPr>
        <p:spPr bwMode="auto">
          <a:xfrm>
            <a:off x="-169168" y="818024"/>
            <a:ext cx="871378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1" indent="0" algn="ctr" eaLnBrk="1" hangingPunct="1">
              <a:lnSpc>
                <a:spcPct val="150000"/>
              </a:lnSpc>
            </a:pPr>
            <a:r>
              <a:rPr lang="pt-BR" altLang="pt-BR" sz="2400" b="1" dirty="0" smtClean="0">
                <a:solidFill>
                  <a:srgbClr val="002060"/>
                </a:solidFill>
                <a:latin typeface="Arial" charset="0"/>
              </a:rPr>
              <a:t>Instalações </a:t>
            </a:r>
            <a:endParaRPr lang="pt-BR" sz="24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7" name="CaixaDeTexto 9"/>
          <p:cNvSpPr txBox="1">
            <a:spLocks noChangeArrowheads="1"/>
          </p:cNvSpPr>
          <p:nvPr/>
        </p:nvSpPr>
        <p:spPr bwMode="auto">
          <a:xfrm>
            <a:off x="229451" y="1309712"/>
            <a:ext cx="38837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1" indent="0" eaLnBrk="1" hangingPunct="1">
              <a:lnSpc>
                <a:spcPct val="150000"/>
              </a:lnSpc>
            </a:pPr>
            <a:r>
              <a:rPr lang="pt-BR" altLang="pt-BR" sz="2000" b="1" dirty="0" smtClean="0">
                <a:solidFill>
                  <a:srgbClr val="002060"/>
                </a:solidFill>
                <a:latin typeface="Arial" charset="0"/>
              </a:rPr>
              <a:t>Caixa de Proteção</a:t>
            </a:r>
            <a:endParaRPr lang="pt-BR" sz="20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8" name="CaixaDeTexto 9"/>
          <p:cNvSpPr txBox="1">
            <a:spLocks noChangeArrowheads="1"/>
          </p:cNvSpPr>
          <p:nvPr/>
        </p:nvSpPr>
        <p:spPr bwMode="auto">
          <a:xfrm>
            <a:off x="4860032" y="1309712"/>
            <a:ext cx="3883762" cy="49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1" indent="0" eaLnBrk="1" hangingPunct="1">
              <a:lnSpc>
                <a:spcPct val="150000"/>
              </a:lnSpc>
            </a:pPr>
            <a:r>
              <a:rPr lang="pt-BR" altLang="pt-BR" sz="2000" b="1" dirty="0" err="1" smtClean="0">
                <a:solidFill>
                  <a:srgbClr val="002060"/>
                </a:solidFill>
                <a:latin typeface="Arial" charset="0"/>
              </a:rPr>
              <a:t>Barrilete</a:t>
            </a:r>
            <a:endParaRPr lang="pt-BR" sz="2000" b="1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62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395874"/>
            <a:ext cx="3448050" cy="458152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3645024"/>
            <a:ext cx="2935674" cy="218235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1400551"/>
            <a:ext cx="2935674" cy="2044764"/>
          </a:xfrm>
          <a:prstGeom prst="rect">
            <a:avLst/>
          </a:prstGeom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468313" y="260350"/>
            <a:ext cx="31561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BBB59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  <a:defRPr/>
            </a:pPr>
            <a:r>
              <a:rPr lang="pt-BR" altLang="pt-BR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Controle de Pressão</a:t>
            </a:r>
            <a:endParaRPr lang="pt-BR" altLang="pt-BR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6" name="CaixaDeTexto 9"/>
          <p:cNvSpPr txBox="1">
            <a:spLocks noChangeArrowheads="1"/>
          </p:cNvSpPr>
          <p:nvPr/>
        </p:nvSpPr>
        <p:spPr bwMode="auto">
          <a:xfrm>
            <a:off x="-169168" y="818024"/>
            <a:ext cx="394908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1" indent="0" algn="ctr" eaLnBrk="1" hangingPunct="1">
              <a:lnSpc>
                <a:spcPct val="150000"/>
              </a:lnSpc>
            </a:pPr>
            <a:r>
              <a:rPr lang="pt-BR" altLang="pt-BR" sz="2400" b="1" dirty="0" err="1" smtClean="0">
                <a:solidFill>
                  <a:srgbClr val="002060"/>
                </a:solidFill>
                <a:latin typeface="Arial" charset="0"/>
              </a:rPr>
              <a:t>Barrilete</a:t>
            </a:r>
            <a:r>
              <a:rPr lang="pt-BR" altLang="pt-BR" sz="2400" b="1" dirty="0" smtClean="0">
                <a:solidFill>
                  <a:srgbClr val="002060"/>
                </a:solidFill>
                <a:latin typeface="Arial" charset="0"/>
              </a:rPr>
              <a:t> Vertical </a:t>
            </a:r>
            <a:endParaRPr lang="pt-BR" sz="24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7" name="CaixaDeTexto 9"/>
          <p:cNvSpPr txBox="1">
            <a:spLocks noChangeArrowheads="1"/>
          </p:cNvSpPr>
          <p:nvPr/>
        </p:nvSpPr>
        <p:spPr bwMode="auto">
          <a:xfrm>
            <a:off x="4211960" y="818024"/>
            <a:ext cx="394908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1" indent="0" algn="ctr" eaLnBrk="1" hangingPunct="1">
              <a:lnSpc>
                <a:spcPct val="150000"/>
              </a:lnSpc>
            </a:pPr>
            <a:r>
              <a:rPr lang="pt-BR" altLang="pt-BR" sz="2400" b="1" dirty="0" err="1" smtClean="0">
                <a:solidFill>
                  <a:srgbClr val="002060"/>
                </a:solidFill>
                <a:latin typeface="Arial" charset="0"/>
              </a:rPr>
              <a:t>Barrilete</a:t>
            </a:r>
            <a:r>
              <a:rPr lang="pt-BR" altLang="pt-BR" sz="2400" b="1" dirty="0" smtClean="0">
                <a:solidFill>
                  <a:srgbClr val="002060"/>
                </a:solidFill>
                <a:latin typeface="Arial" charset="0"/>
              </a:rPr>
              <a:t> Tradicional </a:t>
            </a:r>
            <a:endParaRPr lang="pt-BR" sz="2400" b="1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17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468313" y="260350"/>
            <a:ext cx="31561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BBB59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  <a:defRPr/>
            </a:pPr>
            <a:r>
              <a:rPr lang="pt-BR" altLang="pt-BR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Controle de Pressão</a:t>
            </a:r>
            <a:endParaRPr lang="pt-BR" altLang="pt-BR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7" name="CaixaDeTexto 9"/>
          <p:cNvSpPr txBox="1">
            <a:spLocks noChangeArrowheads="1"/>
          </p:cNvSpPr>
          <p:nvPr/>
        </p:nvSpPr>
        <p:spPr bwMode="auto">
          <a:xfrm>
            <a:off x="179512" y="1061276"/>
            <a:ext cx="727280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1" indent="0" algn="ctr" eaLnBrk="1" hangingPunct="1">
              <a:lnSpc>
                <a:spcPct val="150000"/>
              </a:lnSpc>
            </a:pPr>
            <a:r>
              <a:rPr lang="pt-BR" altLang="pt-BR" sz="2400" b="1" dirty="0" smtClean="0">
                <a:solidFill>
                  <a:srgbClr val="002060"/>
                </a:solidFill>
                <a:latin typeface="Arial" charset="0"/>
              </a:rPr>
              <a:t>Tipos de Controle:  </a:t>
            </a:r>
          </a:p>
          <a:p>
            <a:pPr lvl="1" indent="0" algn="ctr" eaLnBrk="1" hangingPunct="1">
              <a:lnSpc>
                <a:spcPct val="150000"/>
              </a:lnSpc>
            </a:pPr>
            <a:r>
              <a:rPr lang="pt-BR" altLang="pt-BR" sz="2400" b="1" dirty="0" smtClean="0">
                <a:solidFill>
                  <a:srgbClr val="002060"/>
                </a:solidFill>
                <a:latin typeface="Arial" charset="0"/>
              </a:rPr>
              <a:t>Pressão Fixa </a:t>
            </a:r>
            <a:endParaRPr lang="pt-BR" sz="2400" b="1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08" y="2261605"/>
            <a:ext cx="6426625" cy="4248452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3597289" y="4941168"/>
            <a:ext cx="1713479" cy="792088"/>
          </a:xfrm>
          <a:prstGeom prst="ellipse">
            <a:avLst/>
          </a:prstGeom>
          <a:solidFill>
            <a:srgbClr val="FFFF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441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240401"/>
            <a:ext cx="6264696" cy="4104681"/>
          </a:xfrm>
          <a:prstGeom prst="rect">
            <a:avLst/>
          </a:prstGeom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468313" y="260350"/>
            <a:ext cx="31561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BBB59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  <a:defRPr/>
            </a:pPr>
            <a:r>
              <a:rPr lang="pt-BR" altLang="pt-BR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Controle de Pressão</a:t>
            </a:r>
            <a:endParaRPr lang="pt-BR" altLang="pt-BR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7" name="CaixaDeTexto 9"/>
          <p:cNvSpPr txBox="1">
            <a:spLocks noChangeArrowheads="1"/>
          </p:cNvSpPr>
          <p:nvPr/>
        </p:nvSpPr>
        <p:spPr bwMode="auto">
          <a:xfrm>
            <a:off x="179512" y="1061276"/>
            <a:ext cx="727280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1" indent="0" algn="ctr" eaLnBrk="1" hangingPunct="1">
              <a:lnSpc>
                <a:spcPct val="150000"/>
              </a:lnSpc>
            </a:pPr>
            <a:r>
              <a:rPr lang="pt-BR" altLang="pt-BR" sz="2400" b="1" dirty="0" smtClean="0">
                <a:solidFill>
                  <a:srgbClr val="002060"/>
                </a:solidFill>
                <a:latin typeface="Arial" charset="0"/>
              </a:rPr>
              <a:t>Tipos de Controle:  </a:t>
            </a:r>
          </a:p>
          <a:p>
            <a:pPr lvl="1" indent="0" algn="ctr" eaLnBrk="1" hangingPunct="1">
              <a:lnSpc>
                <a:spcPct val="150000"/>
              </a:lnSpc>
            </a:pPr>
            <a:r>
              <a:rPr lang="pt-BR" altLang="pt-BR" sz="2400" b="1" dirty="0" smtClean="0">
                <a:solidFill>
                  <a:srgbClr val="002060"/>
                </a:solidFill>
                <a:latin typeface="Arial" charset="0"/>
              </a:rPr>
              <a:t>Pressão x Tempo </a:t>
            </a:r>
            <a:endParaRPr lang="pt-BR" sz="24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3819433" y="4509120"/>
            <a:ext cx="1976703" cy="936104"/>
          </a:xfrm>
          <a:prstGeom prst="ellipse">
            <a:avLst/>
          </a:prstGeom>
          <a:solidFill>
            <a:srgbClr val="FFFF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161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468313" y="260350"/>
            <a:ext cx="31561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BBB59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  <a:defRPr/>
            </a:pPr>
            <a:r>
              <a:rPr lang="pt-BR" altLang="pt-BR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Controle de Pressão</a:t>
            </a:r>
            <a:endParaRPr lang="pt-BR" altLang="pt-BR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7" name="CaixaDeTexto 9"/>
          <p:cNvSpPr txBox="1">
            <a:spLocks noChangeArrowheads="1"/>
          </p:cNvSpPr>
          <p:nvPr/>
        </p:nvSpPr>
        <p:spPr bwMode="auto">
          <a:xfrm>
            <a:off x="179512" y="1061276"/>
            <a:ext cx="727280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1" indent="0" algn="ctr" eaLnBrk="1" hangingPunct="1">
              <a:lnSpc>
                <a:spcPct val="150000"/>
              </a:lnSpc>
            </a:pPr>
            <a:r>
              <a:rPr lang="pt-BR" altLang="pt-BR" sz="2400" b="1" dirty="0" smtClean="0">
                <a:solidFill>
                  <a:srgbClr val="002060"/>
                </a:solidFill>
                <a:latin typeface="Arial" charset="0"/>
              </a:rPr>
              <a:t>Tipos de Controle:  </a:t>
            </a:r>
          </a:p>
          <a:p>
            <a:pPr lvl="1" indent="0" algn="ctr" eaLnBrk="1" hangingPunct="1">
              <a:lnSpc>
                <a:spcPct val="150000"/>
              </a:lnSpc>
            </a:pPr>
            <a:r>
              <a:rPr lang="pt-BR" altLang="pt-BR" sz="2400" b="1" dirty="0" smtClean="0">
                <a:solidFill>
                  <a:srgbClr val="002060"/>
                </a:solidFill>
                <a:latin typeface="Arial" charset="0"/>
              </a:rPr>
              <a:t>Pressão </a:t>
            </a:r>
            <a:r>
              <a:rPr lang="pt-BR" altLang="pt-BR" sz="2400" b="1" dirty="0">
                <a:solidFill>
                  <a:srgbClr val="002060"/>
                </a:solidFill>
                <a:latin typeface="Arial" charset="0"/>
              </a:rPr>
              <a:t>x Vazão </a:t>
            </a:r>
            <a:endParaRPr lang="pt-BR" sz="2400" b="1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787" y="2261605"/>
            <a:ext cx="6633533" cy="4343219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3819433" y="4509120"/>
            <a:ext cx="1976703" cy="936104"/>
          </a:xfrm>
          <a:prstGeom prst="ellipse">
            <a:avLst/>
          </a:prstGeom>
          <a:solidFill>
            <a:srgbClr val="FFFF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925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469" y="2108378"/>
            <a:ext cx="4026985" cy="3822347"/>
          </a:xfrm>
          <a:prstGeom prst="rect">
            <a:avLst/>
          </a:prstGeom>
        </p:spPr>
      </p:pic>
      <p:pic>
        <p:nvPicPr>
          <p:cNvPr id="1026" name="Picture 2" descr="http://201.77.115.165/vectorasys/img/asn/122-180615042326_IMG_20150618_102310388_HD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19" y="2505866"/>
            <a:ext cx="3684736" cy="276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9350" y="4192517"/>
            <a:ext cx="2152650" cy="1209675"/>
          </a:xfrm>
          <a:prstGeom prst="rect">
            <a:avLst/>
          </a:prstGeom>
        </p:spPr>
      </p:pic>
      <p:sp>
        <p:nvSpPr>
          <p:cNvPr id="7" name="CaixaDeTexto 9"/>
          <p:cNvSpPr txBox="1">
            <a:spLocks noChangeArrowheads="1"/>
          </p:cNvSpPr>
          <p:nvPr/>
        </p:nvSpPr>
        <p:spPr bwMode="auto">
          <a:xfrm>
            <a:off x="-660482" y="1576130"/>
            <a:ext cx="545248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1" indent="0" eaLnBrk="1" hangingPunct="1">
              <a:lnSpc>
                <a:spcPct val="150000"/>
              </a:lnSpc>
            </a:pPr>
            <a:r>
              <a:rPr lang="pt-BR" altLang="pt-BR" dirty="0" smtClean="0">
                <a:solidFill>
                  <a:srgbClr val="002060"/>
                </a:solidFill>
                <a:latin typeface="+mj-lt"/>
              </a:rPr>
              <a:t>Instalação Transmissor de pressão GPRS em Caixa Padrão </a:t>
            </a:r>
            <a:endParaRPr lang="pt-BR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68313" y="260350"/>
            <a:ext cx="31561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BBB59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  <a:defRPr/>
            </a:pPr>
            <a:r>
              <a:rPr lang="pt-BR" altLang="pt-BR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Controle de Pressão</a:t>
            </a:r>
            <a:endParaRPr lang="pt-BR" altLang="pt-BR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9" name="CaixaDeTexto 9"/>
          <p:cNvSpPr txBox="1">
            <a:spLocks noChangeArrowheads="1"/>
          </p:cNvSpPr>
          <p:nvPr/>
        </p:nvSpPr>
        <p:spPr bwMode="auto">
          <a:xfrm>
            <a:off x="3931099" y="1576130"/>
            <a:ext cx="5452489" cy="46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1" indent="0" eaLnBrk="1" hangingPunct="1">
              <a:lnSpc>
                <a:spcPct val="150000"/>
              </a:lnSpc>
            </a:pPr>
            <a:r>
              <a:rPr lang="pt-BR" altLang="pt-BR" dirty="0" smtClean="0">
                <a:solidFill>
                  <a:srgbClr val="002060"/>
                </a:solidFill>
                <a:latin typeface="+mj-lt"/>
              </a:rPr>
              <a:t>Localização PCPB na área de Influência da VRP </a:t>
            </a:r>
            <a:endParaRPr lang="pt-BR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5292080" y="6459259"/>
            <a:ext cx="5452489" cy="38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1" indent="0" eaLnBrk="1" hangingPunct="1">
              <a:lnSpc>
                <a:spcPct val="150000"/>
              </a:lnSpc>
            </a:pPr>
            <a:r>
              <a:rPr lang="pt-BR" altLang="pt-BR" sz="1400" dirty="0" smtClean="0">
                <a:solidFill>
                  <a:srgbClr val="002060"/>
                </a:solidFill>
                <a:latin typeface="+mj-lt"/>
              </a:rPr>
              <a:t>PCPB – Ponto Crítico de </a:t>
            </a:r>
            <a:r>
              <a:rPr lang="pt-BR" altLang="pt-BR" sz="1400" dirty="0">
                <a:solidFill>
                  <a:srgbClr val="002060"/>
                </a:solidFill>
                <a:latin typeface="+mj-lt"/>
              </a:rPr>
              <a:t>P</a:t>
            </a:r>
            <a:r>
              <a:rPr lang="pt-BR" altLang="pt-BR" sz="1400" dirty="0" smtClean="0">
                <a:solidFill>
                  <a:srgbClr val="002060"/>
                </a:solidFill>
                <a:latin typeface="+mj-lt"/>
              </a:rPr>
              <a:t>ressão Baixa </a:t>
            </a:r>
            <a:endParaRPr lang="pt-BR" sz="1400" dirty="0">
              <a:solidFill>
                <a:srgbClr val="002060"/>
              </a:solidFill>
              <a:latin typeface="+mj-lt"/>
            </a:endParaRPr>
          </a:p>
        </p:txBody>
      </p:sp>
      <p:cxnSp>
        <p:nvCxnSpPr>
          <p:cNvPr id="11" name="Conector de seta reta 10"/>
          <p:cNvCxnSpPr/>
          <p:nvPr/>
        </p:nvCxnSpPr>
        <p:spPr>
          <a:xfrm flipH="1">
            <a:off x="6372200" y="2459273"/>
            <a:ext cx="330617" cy="785524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"/>
          <p:cNvSpPr txBox="1">
            <a:spLocks noChangeArrowheads="1"/>
          </p:cNvSpPr>
          <p:nvPr/>
        </p:nvSpPr>
        <p:spPr bwMode="auto">
          <a:xfrm>
            <a:off x="-6704" y="908720"/>
            <a:ext cx="907300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200" b="1" dirty="0">
                <a:solidFill>
                  <a:srgbClr val="002060"/>
                </a:solidFill>
                <a:latin typeface="Arial" charset="0"/>
              </a:rPr>
              <a:t>Monitoramento de Pressão </a:t>
            </a:r>
            <a:r>
              <a:rPr lang="pt-BR" sz="2200" b="1" dirty="0" smtClean="0">
                <a:solidFill>
                  <a:srgbClr val="002060"/>
                </a:solidFill>
                <a:latin typeface="Arial" charset="0"/>
              </a:rPr>
              <a:t>no Ponto Crítico de Baixa/Alta Pressão</a:t>
            </a:r>
            <a:endParaRPr lang="pt-BR" sz="2200" b="1" dirty="0">
              <a:solidFill>
                <a:srgbClr val="002060"/>
              </a:solidFill>
              <a:latin typeface="Arial" charset="0"/>
            </a:endParaRPr>
          </a:p>
        </p:txBody>
      </p:sp>
      <p:cxnSp>
        <p:nvCxnSpPr>
          <p:cNvPr id="16" name="Conector de seta reta 15"/>
          <p:cNvCxnSpPr/>
          <p:nvPr/>
        </p:nvCxnSpPr>
        <p:spPr>
          <a:xfrm flipH="1" flipV="1">
            <a:off x="2267744" y="3888508"/>
            <a:ext cx="936104" cy="1124668"/>
          </a:xfrm>
          <a:prstGeom prst="straightConnector1">
            <a:avLst/>
          </a:prstGeom>
          <a:ln w="53975">
            <a:solidFill>
              <a:srgbClr val="FF0000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19"/>
          <p:cNvSpPr/>
          <p:nvPr/>
        </p:nvSpPr>
        <p:spPr>
          <a:xfrm>
            <a:off x="282019" y="5395775"/>
            <a:ext cx="24579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rgbClr val="FF0000"/>
                </a:solidFill>
              </a:rPr>
              <a:t>Telemetria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-180528" y="5874484"/>
            <a:ext cx="32526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Acesso Web</a:t>
            </a:r>
            <a:r>
              <a:rPr lang="pt-BR" sz="32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406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5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9"/>
          <p:cNvSpPr txBox="1">
            <a:spLocks noChangeArrowheads="1"/>
          </p:cNvSpPr>
          <p:nvPr/>
        </p:nvSpPr>
        <p:spPr bwMode="auto">
          <a:xfrm>
            <a:off x="-684584" y="1104783"/>
            <a:ext cx="5452489" cy="46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1" indent="0" eaLnBrk="1" hangingPunct="1">
              <a:lnSpc>
                <a:spcPct val="150000"/>
              </a:lnSpc>
            </a:pPr>
            <a:r>
              <a:rPr lang="pt-BR" altLang="pt-BR" dirty="0" smtClean="0">
                <a:solidFill>
                  <a:srgbClr val="002060"/>
                </a:solidFill>
                <a:latin typeface="+mj-lt"/>
              </a:rPr>
              <a:t>Operação Normal</a:t>
            </a:r>
            <a:endParaRPr lang="pt-BR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68313" y="260350"/>
            <a:ext cx="59559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BBB59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  <a:defRPr/>
            </a:pPr>
            <a:r>
              <a:rPr lang="pt-BR" altLang="pt-BR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Controle de Pressão – Monitoramento </a:t>
            </a:r>
            <a:endParaRPr lang="pt-BR" altLang="pt-BR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9" name="CaixaDeTexto 9"/>
          <p:cNvSpPr txBox="1">
            <a:spLocks noChangeArrowheads="1"/>
          </p:cNvSpPr>
          <p:nvPr/>
        </p:nvSpPr>
        <p:spPr bwMode="auto">
          <a:xfrm>
            <a:off x="3059832" y="1014350"/>
            <a:ext cx="545248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1" indent="0" eaLnBrk="1" hangingPunct="1">
              <a:lnSpc>
                <a:spcPct val="150000"/>
              </a:lnSpc>
            </a:pPr>
            <a:r>
              <a:rPr lang="pt-BR" altLang="pt-BR" dirty="0" smtClean="0">
                <a:solidFill>
                  <a:srgbClr val="002060"/>
                </a:solidFill>
                <a:latin typeface="+mj-lt"/>
              </a:rPr>
              <a:t>Passagem Noturna </a:t>
            </a:r>
            <a:endParaRPr lang="pt-BR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14" y="1580228"/>
            <a:ext cx="2972008" cy="2141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522181"/>
            <a:ext cx="3052368" cy="2199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7225" y="4284860"/>
            <a:ext cx="3049071" cy="229386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514" y="4293096"/>
            <a:ext cx="2972008" cy="2285625"/>
          </a:xfrm>
          <a:prstGeom prst="rect">
            <a:avLst/>
          </a:prstGeom>
        </p:spPr>
      </p:pic>
      <p:sp>
        <p:nvSpPr>
          <p:cNvPr id="17" name="CaixaDeTexto 9"/>
          <p:cNvSpPr txBox="1">
            <a:spLocks noChangeArrowheads="1"/>
          </p:cNvSpPr>
          <p:nvPr/>
        </p:nvSpPr>
        <p:spPr bwMode="auto">
          <a:xfrm>
            <a:off x="-612576" y="3774877"/>
            <a:ext cx="545248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1" indent="0" eaLnBrk="1" hangingPunct="1">
              <a:lnSpc>
                <a:spcPct val="150000"/>
              </a:lnSpc>
            </a:pPr>
            <a:r>
              <a:rPr lang="pt-BR" altLang="pt-BR" dirty="0" smtClean="0">
                <a:solidFill>
                  <a:srgbClr val="002060"/>
                </a:solidFill>
                <a:latin typeface="+mj-lt"/>
              </a:rPr>
              <a:t>Abertura de </a:t>
            </a:r>
            <a:r>
              <a:rPr lang="pt-BR" altLang="pt-BR" dirty="0" err="1" smtClean="0">
                <a:solidFill>
                  <a:srgbClr val="002060"/>
                </a:solidFill>
                <a:latin typeface="+mj-lt"/>
              </a:rPr>
              <a:t>By</a:t>
            </a:r>
            <a:r>
              <a:rPr lang="pt-BR" altLang="pt-BR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pt-BR" altLang="pt-BR" dirty="0" err="1" smtClean="0">
                <a:solidFill>
                  <a:srgbClr val="002060"/>
                </a:solidFill>
                <a:latin typeface="+mj-lt"/>
              </a:rPr>
              <a:t>Pass</a:t>
            </a:r>
            <a:r>
              <a:rPr lang="pt-BR" altLang="pt-BR" dirty="0" smtClean="0">
                <a:solidFill>
                  <a:srgbClr val="002060"/>
                </a:solidFill>
                <a:latin typeface="+mj-lt"/>
              </a:rPr>
              <a:t> + Regulagem </a:t>
            </a:r>
            <a:endParaRPr lang="pt-BR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8" name="CaixaDeTexto 9"/>
          <p:cNvSpPr txBox="1">
            <a:spLocks noChangeArrowheads="1"/>
          </p:cNvSpPr>
          <p:nvPr/>
        </p:nvSpPr>
        <p:spPr bwMode="auto">
          <a:xfrm>
            <a:off x="3132522" y="3766642"/>
            <a:ext cx="5452489" cy="46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1" indent="0" eaLnBrk="1" hangingPunct="1">
              <a:lnSpc>
                <a:spcPct val="150000"/>
              </a:lnSpc>
            </a:pPr>
            <a:r>
              <a:rPr lang="pt-BR" altLang="pt-BR" dirty="0" smtClean="0">
                <a:solidFill>
                  <a:srgbClr val="002060"/>
                </a:solidFill>
                <a:latin typeface="+mj-lt"/>
              </a:rPr>
              <a:t>Rompimento  </a:t>
            </a:r>
            <a:endParaRPr lang="pt-BR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701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>
                <a:alpha val="27843"/>
              </a:srgbClr>
            </a:gs>
            <a:gs pos="33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395536" y="268412"/>
            <a:ext cx="72802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600" b="1" dirty="0" smtClean="0">
                <a:solidFill>
                  <a:schemeClr val="bg1"/>
                </a:solidFill>
                <a:latin typeface="Arial" charset="0"/>
              </a:rPr>
              <a:t>Conteúdo </a:t>
            </a:r>
            <a:endParaRPr lang="pt-BR" sz="2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3" name="CaixaDeTexto 9"/>
          <p:cNvSpPr txBox="1">
            <a:spLocks noChangeArrowheads="1"/>
          </p:cNvSpPr>
          <p:nvPr/>
        </p:nvSpPr>
        <p:spPr bwMode="auto">
          <a:xfrm>
            <a:off x="216978" y="871662"/>
            <a:ext cx="8713788" cy="61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600" dirty="0" smtClean="0">
                <a:solidFill>
                  <a:srgbClr val="002060"/>
                </a:solidFill>
                <a:latin typeface="Arial" charset="0"/>
              </a:rPr>
              <a:t>Setorização</a:t>
            </a:r>
          </a:p>
        </p:txBody>
      </p:sp>
      <p:sp>
        <p:nvSpPr>
          <p:cNvPr id="4" name="CaixaDeTexto 9"/>
          <p:cNvSpPr txBox="1">
            <a:spLocks noChangeArrowheads="1"/>
          </p:cNvSpPr>
          <p:nvPr/>
        </p:nvSpPr>
        <p:spPr bwMode="auto">
          <a:xfrm>
            <a:off x="216978" y="3232203"/>
            <a:ext cx="8713788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600" dirty="0" smtClean="0">
                <a:solidFill>
                  <a:srgbClr val="002060"/>
                </a:solidFill>
                <a:latin typeface="Arial" charset="0"/>
              </a:rPr>
              <a:t>Controle de Pressão </a:t>
            </a:r>
          </a:p>
        </p:txBody>
      </p:sp>
      <p:sp>
        <p:nvSpPr>
          <p:cNvPr id="5" name="CaixaDeTexto 9"/>
          <p:cNvSpPr txBox="1">
            <a:spLocks noChangeArrowheads="1"/>
          </p:cNvSpPr>
          <p:nvPr/>
        </p:nvSpPr>
        <p:spPr bwMode="auto">
          <a:xfrm>
            <a:off x="250825" y="1490036"/>
            <a:ext cx="87137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1200150" lvl="1" indent="-4572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002060"/>
                </a:solidFill>
                <a:latin typeface="Arial" charset="0"/>
              </a:rPr>
              <a:t>Setor de Abastecimento</a:t>
            </a:r>
          </a:p>
        </p:txBody>
      </p:sp>
      <p:sp>
        <p:nvSpPr>
          <p:cNvPr id="6" name="CaixaDeTexto 9"/>
          <p:cNvSpPr txBox="1">
            <a:spLocks noChangeArrowheads="1"/>
          </p:cNvSpPr>
          <p:nvPr/>
        </p:nvSpPr>
        <p:spPr bwMode="auto">
          <a:xfrm>
            <a:off x="259177" y="1923876"/>
            <a:ext cx="87137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1200150" lvl="1" indent="-4572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002060"/>
                </a:solidFill>
                <a:latin typeface="Arial" charset="0"/>
              </a:rPr>
              <a:t>Sub Setor de Abastecimento</a:t>
            </a:r>
          </a:p>
        </p:txBody>
      </p:sp>
      <p:sp>
        <p:nvSpPr>
          <p:cNvPr id="7" name="CaixaDeTexto 9"/>
          <p:cNvSpPr txBox="1">
            <a:spLocks noChangeArrowheads="1"/>
          </p:cNvSpPr>
          <p:nvPr/>
        </p:nvSpPr>
        <p:spPr bwMode="auto">
          <a:xfrm>
            <a:off x="259177" y="2413528"/>
            <a:ext cx="87137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1200150" lvl="1" indent="-4572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002060"/>
                </a:solidFill>
                <a:latin typeface="Arial" charset="0"/>
              </a:rPr>
              <a:t>Setor de Medição</a:t>
            </a:r>
          </a:p>
        </p:txBody>
      </p:sp>
      <p:sp>
        <p:nvSpPr>
          <p:cNvPr id="8" name="CaixaDeTexto 9"/>
          <p:cNvSpPr txBox="1">
            <a:spLocks noChangeArrowheads="1"/>
          </p:cNvSpPr>
          <p:nvPr/>
        </p:nvSpPr>
        <p:spPr bwMode="auto">
          <a:xfrm>
            <a:off x="259177" y="3789040"/>
            <a:ext cx="871378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1200150" lvl="1" indent="-4572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002060"/>
                </a:solidFill>
                <a:latin typeface="Arial" charset="0"/>
              </a:rPr>
              <a:t>Conceito</a:t>
            </a:r>
          </a:p>
        </p:txBody>
      </p:sp>
      <p:sp>
        <p:nvSpPr>
          <p:cNvPr id="9" name="CaixaDeTexto 9"/>
          <p:cNvSpPr txBox="1">
            <a:spLocks noChangeArrowheads="1"/>
          </p:cNvSpPr>
          <p:nvPr/>
        </p:nvSpPr>
        <p:spPr bwMode="auto">
          <a:xfrm>
            <a:off x="218764" y="4221088"/>
            <a:ext cx="87137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1200150" lvl="1" indent="-4572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002060"/>
                </a:solidFill>
                <a:latin typeface="Arial" charset="0"/>
              </a:rPr>
              <a:t>Tipos de Controle</a:t>
            </a:r>
          </a:p>
        </p:txBody>
      </p:sp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107504" y="4941168"/>
            <a:ext cx="8713788" cy="45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4171950" lvl="8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2060"/>
                </a:solidFill>
                <a:latin typeface="Arial" charset="0"/>
              </a:rPr>
              <a:t>Pressão x Tempo</a:t>
            </a:r>
          </a:p>
        </p:txBody>
      </p:sp>
      <p:sp>
        <p:nvSpPr>
          <p:cNvPr id="12" name="CaixaDeTexto 11"/>
          <p:cNvSpPr txBox="1">
            <a:spLocks noChangeArrowheads="1"/>
          </p:cNvSpPr>
          <p:nvPr/>
        </p:nvSpPr>
        <p:spPr bwMode="auto">
          <a:xfrm>
            <a:off x="107504" y="5252051"/>
            <a:ext cx="8713788" cy="45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4171950" lvl="8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2060"/>
                </a:solidFill>
                <a:latin typeface="Arial" charset="0"/>
              </a:rPr>
              <a:t>Pressão </a:t>
            </a:r>
            <a:r>
              <a:rPr lang="pt-BR" dirty="0">
                <a:solidFill>
                  <a:srgbClr val="002060"/>
                </a:solidFill>
                <a:latin typeface="Arial" charset="0"/>
              </a:rPr>
              <a:t>x Vazão</a:t>
            </a:r>
          </a:p>
        </p:txBody>
      </p:sp>
      <p:sp>
        <p:nvSpPr>
          <p:cNvPr id="14" name="CaixaDeTexto 9"/>
          <p:cNvSpPr txBox="1">
            <a:spLocks noChangeArrowheads="1"/>
          </p:cNvSpPr>
          <p:nvPr/>
        </p:nvSpPr>
        <p:spPr bwMode="auto">
          <a:xfrm>
            <a:off x="107504" y="4653136"/>
            <a:ext cx="6426158" cy="45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4171950" lvl="8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2060"/>
                </a:solidFill>
                <a:latin typeface="Arial" charset="0"/>
              </a:rPr>
              <a:t>Pressão  fixa</a:t>
            </a:r>
          </a:p>
        </p:txBody>
      </p:sp>
      <p:sp>
        <p:nvSpPr>
          <p:cNvPr id="15" name="CaixaDeTexto 9"/>
          <p:cNvSpPr txBox="1">
            <a:spLocks noChangeArrowheads="1"/>
          </p:cNvSpPr>
          <p:nvPr/>
        </p:nvSpPr>
        <p:spPr bwMode="auto">
          <a:xfrm>
            <a:off x="179512" y="5734997"/>
            <a:ext cx="87137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1200150" lvl="1" indent="-4572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002060"/>
                </a:solidFill>
                <a:latin typeface="Arial" charset="0"/>
              </a:rPr>
              <a:t>Monitoramento Ponto Crítico Pressão Baixa/Alta</a:t>
            </a:r>
          </a:p>
        </p:txBody>
      </p:sp>
      <p:sp>
        <p:nvSpPr>
          <p:cNvPr id="16" name="CaixaDeTexto 9"/>
          <p:cNvSpPr txBox="1">
            <a:spLocks noChangeArrowheads="1"/>
          </p:cNvSpPr>
          <p:nvPr/>
        </p:nvSpPr>
        <p:spPr bwMode="auto">
          <a:xfrm>
            <a:off x="179512" y="6126469"/>
            <a:ext cx="87137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1200150" lvl="1" indent="-4572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002060"/>
                </a:solidFill>
                <a:latin typeface="Arial" charset="0"/>
              </a:rPr>
              <a:t>Sistema Automático de Controle de Pressão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4" grpId="0"/>
      <p:bldP spid="5" grpId="0"/>
      <p:bldP spid="6" grpId="0"/>
      <p:bldP spid="10" grpId="0"/>
      <p:bldP spid="12" grpId="0"/>
      <p:bldP spid="14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64424" y="899107"/>
            <a:ext cx="74175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>
                <a:solidFill>
                  <a:srgbClr val="002060"/>
                </a:solidFill>
                <a:latin typeface="Arial" charset="0"/>
              </a:rPr>
              <a:t>Sistema Automático de Controle de Pressão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494518"/>
            <a:ext cx="5156778" cy="3474314"/>
          </a:xfrm>
          <a:prstGeom prst="rect">
            <a:avLst/>
          </a:prstGeom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68313" y="260350"/>
            <a:ext cx="31561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BBB59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  <a:defRPr/>
            </a:pPr>
            <a:r>
              <a:rPr lang="pt-BR" altLang="pt-BR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Controle de Pressão</a:t>
            </a:r>
            <a:endParaRPr lang="pt-BR" altLang="pt-BR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41923" y="1486685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>
                <a:cs typeface="Arial" charset="0"/>
              </a:rPr>
              <a:t>Controle das pressões de regulagem das </a:t>
            </a:r>
            <a:r>
              <a:rPr lang="pt-BR" sz="2400" dirty="0" err="1" smtClean="0">
                <a:cs typeface="Arial" charset="0"/>
              </a:rPr>
              <a:t>VRPs</a:t>
            </a:r>
            <a:r>
              <a:rPr lang="pt-BR" sz="2400" dirty="0" smtClean="0">
                <a:cs typeface="Arial" charset="0"/>
              </a:rPr>
              <a:t>, por tempo ou vazão, em função do ponto crítico de baixa pressão  </a:t>
            </a:r>
            <a:endParaRPr lang="pt-BR" sz="2400" dirty="0">
              <a:cs typeface="Arial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344402" y="4799282"/>
            <a:ext cx="29156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 smtClean="0">
                <a:solidFill>
                  <a:srgbClr val="FF0000"/>
                </a:solidFill>
              </a:rPr>
              <a:t>Telecomando</a:t>
            </a:r>
            <a:endParaRPr lang="pt-BR" sz="3200" b="1" dirty="0">
              <a:solidFill>
                <a:srgbClr val="FF0000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891378" y="5384057"/>
            <a:ext cx="32526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Acesso Web</a:t>
            </a:r>
            <a:r>
              <a:rPr lang="pt-BR" sz="32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41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4175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Sistema Automático de Controle de Pressão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860800"/>
            <a:ext cx="4735513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3650"/>
            <a:ext cx="460851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250825" y="3833145"/>
            <a:ext cx="36006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1" indent="0" defTabSz="914400">
              <a:lnSpc>
                <a:spcPct val="150000"/>
              </a:lnSpc>
            </a:pPr>
            <a:r>
              <a:rPr lang="pt-BR" altLang="pt-BR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Pressão x Tempo </a:t>
            </a:r>
          </a:p>
        </p:txBody>
      </p:sp>
      <p:sp>
        <p:nvSpPr>
          <p:cNvPr id="6" name="CaixaDeTexto 9"/>
          <p:cNvSpPr txBox="1">
            <a:spLocks noChangeArrowheads="1"/>
          </p:cNvSpPr>
          <p:nvPr/>
        </p:nvSpPr>
        <p:spPr bwMode="auto">
          <a:xfrm>
            <a:off x="5292725" y="6340475"/>
            <a:ext cx="29516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Pressão x  Vazão </a:t>
            </a:r>
          </a:p>
        </p:txBody>
      </p:sp>
      <p:sp>
        <p:nvSpPr>
          <p:cNvPr id="7" name="Retângulo 6"/>
          <p:cNvSpPr/>
          <p:nvPr/>
        </p:nvSpPr>
        <p:spPr>
          <a:xfrm>
            <a:off x="4355976" y="3419708"/>
            <a:ext cx="5024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t-BR" dirty="0" smtClean="0">
                <a:sym typeface="Wingdings" panose="05000000000000000000" pitchFamily="2" charset="2"/>
              </a:rPr>
              <a:t>Trabalha por demanda somente o necessário </a:t>
            </a:r>
            <a:endParaRPr lang="pt-BR" dirty="0">
              <a:sym typeface="Wingdings" panose="05000000000000000000" pitchFamily="2" charset="2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38478" y="858438"/>
            <a:ext cx="5008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t-BR" dirty="0" smtClean="0">
                <a:sym typeface="Wingdings" panose="05000000000000000000" pitchFamily="2" charset="2"/>
              </a:rPr>
              <a:t>Intervalos e valores de pressão programáveis </a:t>
            </a:r>
            <a:endParaRPr lang="pt-BR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5062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9"/>
          <p:cNvSpPr>
            <a:spLocks noChangeArrowheads="1"/>
          </p:cNvSpPr>
          <p:nvPr/>
        </p:nvSpPr>
        <p:spPr bwMode="auto">
          <a:xfrm>
            <a:off x="323528" y="1149221"/>
            <a:ext cx="8731696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CC0000"/>
              </a:buClr>
            </a:pPr>
            <a:r>
              <a:rPr lang="pt-BR" altLang="pt-BR" sz="2800" b="1" dirty="0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 </a:t>
            </a:r>
            <a:r>
              <a:rPr lang="pt-BR" altLang="pt-BR" sz="28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+mn-cs"/>
              </a:rPr>
              <a:t>Situação atual </a:t>
            </a:r>
            <a:endParaRPr lang="pt-BR" altLang="pt-BR" sz="28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cs typeface="+mn-cs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68313" y="260350"/>
            <a:ext cx="31561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BBB59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  <a:defRPr/>
            </a:pPr>
            <a:r>
              <a:rPr lang="pt-BR" altLang="pt-BR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Controle de Pressão</a:t>
            </a:r>
            <a:endParaRPr lang="pt-BR" altLang="pt-BR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906579"/>
              </p:ext>
            </p:extLst>
          </p:nvPr>
        </p:nvGraphicFramePr>
        <p:xfrm>
          <a:off x="611559" y="1911222"/>
          <a:ext cx="7200800" cy="4398098"/>
        </p:xfrm>
        <a:graphic>
          <a:graphicData uri="http://schemas.openxmlformats.org/drawingml/2006/table">
            <a:tbl>
              <a:tblPr firstRow="1" firstCol="1" bandRow="1"/>
              <a:tblGrid>
                <a:gridCol w="1748085"/>
                <a:gridCol w="1832240"/>
                <a:gridCol w="1764878"/>
                <a:gridCol w="1815445"/>
                <a:gridCol w="40152"/>
              </a:tblGrid>
              <a:tr h="439810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VRPs</a:t>
                      </a:r>
                      <a:r>
                        <a:rPr lang="pt-BR" sz="2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2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em </a:t>
                      </a:r>
                      <a:r>
                        <a:rPr lang="pt-BR" sz="2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Operação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309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Redução Noturna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66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40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94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40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981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Controle Automático</a:t>
                      </a:r>
                      <a:endParaRPr lang="pt-BR" sz="2400" b="1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24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40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94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40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981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Pressão Fixa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223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40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981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40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334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9"/>
          <p:cNvSpPr>
            <a:spLocks noChangeArrowheads="1"/>
          </p:cNvSpPr>
          <p:nvPr/>
        </p:nvSpPr>
        <p:spPr bwMode="auto">
          <a:xfrm>
            <a:off x="107504" y="1268760"/>
            <a:ext cx="8731696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CC0000"/>
              </a:buClr>
            </a:pPr>
            <a:r>
              <a:rPr lang="pt-BR" altLang="pt-BR" sz="2800" b="1" dirty="0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 </a:t>
            </a:r>
            <a:r>
              <a:rPr lang="pt-BR" altLang="pt-BR" b="1" dirty="0">
                <a:solidFill>
                  <a:srgbClr val="002060"/>
                </a:solidFill>
                <a:latin typeface="Arial" charset="0"/>
              </a:rPr>
              <a:t>Custos </a:t>
            </a:r>
            <a:r>
              <a:rPr lang="pt-BR" altLang="pt-BR" b="1" dirty="0" smtClean="0">
                <a:solidFill>
                  <a:srgbClr val="002060"/>
                </a:solidFill>
                <a:latin typeface="Arial" charset="0"/>
              </a:rPr>
              <a:t>Evitados </a:t>
            </a:r>
            <a:r>
              <a:rPr lang="pt-BR" altLang="pt-BR" b="1" dirty="0">
                <a:solidFill>
                  <a:srgbClr val="002060"/>
                </a:solidFill>
                <a:latin typeface="Arial" charset="0"/>
              </a:rPr>
              <a:t>com Redução de </a:t>
            </a:r>
            <a:r>
              <a:rPr lang="pt-BR" altLang="pt-BR" b="1" dirty="0" smtClean="0">
                <a:solidFill>
                  <a:srgbClr val="002060"/>
                </a:solidFill>
                <a:latin typeface="Arial" charset="0"/>
              </a:rPr>
              <a:t>Pressão  </a:t>
            </a:r>
            <a:endParaRPr lang="pt-BR" altLang="pt-BR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01781" y="3733294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rgbClr val="3333CC"/>
                </a:solidFill>
                <a:latin typeface="Verdana" pitchFamily="34" charset="0"/>
                <a:cs typeface="+mn-cs"/>
              </a:rPr>
              <a:t>Interrupção </a:t>
            </a:r>
            <a:r>
              <a:rPr lang="pt-BR" sz="2000" b="1" dirty="0" smtClean="0">
                <a:solidFill>
                  <a:srgbClr val="3333CC"/>
                </a:solidFill>
                <a:latin typeface="Verdana" pitchFamily="34" charset="0"/>
                <a:cs typeface="+mn-cs"/>
              </a:rPr>
              <a:t>Abastecimento </a:t>
            </a:r>
            <a:r>
              <a:rPr lang="pt-BR" sz="2000" b="1" dirty="0">
                <a:solidFill>
                  <a:srgbClr val="3333CC"/>
                </a:solidFill>
                <a:latin typeface="Verdana" pitchFamily="34" charset="0"/>
                <a:cs typeface="+mn-cs"/>
                <a:sym typeface="Wingdings" panose="05000000000000000000" pitchFamily="2" charset="2"/>
              </a:rPr>
              <a:t></a:t>
            </a:r>
            <a:r>
              <a:rPr lang="pt-BR" sz="2000" b="1" dirty="0">
                <a:solidFill>
                  <a:srgbClr val="3333CC"/>
                </a:solidFill>
                <a:latin typeface="Verdana" pitchFamily="34" charset="0"/>
                <a:cs typeface="+mn-cs"/>
              </a:rPr>
              <a:t>  </a:t>
            </a:r>
            <a:r>
              <a:rPr lang="pt-BR" sz="2000" b="1" dirty="0" smtClean="0">
                <a:solidFill>
                  <a:srgbClr val="FF0000"/>
                </a:solidFill>
                <a:latin typeface="Verdana" pitchFamily="34" charset="0"/>
                <a:cs typeface="+mn-cs"/>
              </a:rPr>
              <a:t>Redução </a:t>
            </a:r>
            <a:r>
              <a:rPr lang="pt-BR" sz="2000" b="1" dirty="0">
                <a:solidFill>
                  <a:srgbClr val="3333CC"/>
                </a:solidFill>
                <a:latin typeface="Verdana" pitchFamily="34" charset="0"/>
                <a:cs typeface="+mn-cs"/>
              </a:rPr>
              <a:t>R</a:t>
            </a:r>
            <a:r>
              <a:rPr lang="pt-BR" sz="2000" b="1" dirty="0" smtClean="0">
                <a:solidFill>
                  <a:srgbClr val="3333CC"/>
                </a:solidFill>
                <a:latin typeface="Verdana" pitchFamily="34" charset="0"/>
                <a:cs typeface="+mn-cs"/>
              </a:rPr>
              <a:t>eceita, </a:t>
            </a:r>
            <a:r>
              <a:rPr lang="pt-BR" sz="2000" b="1" dirty="0">
                <a:solidFill>
                  <a:srgbClr val="FF0000"/>
                </a:solidFill>
                <a:latin typeface="Verdana" pitchFamily="34" charset="0"/>
                <a:cs typeface="+mn-cs"/>
              </a:rPr>
              <a:t>A</a:t>
            </a:r>
            <a:r>
              <a:rPr lang="pt-BR" sz="2000" b="1" dirty="0" smtClean="0">
                <a:solidFill>
                  <a:srgbClr val="FF0000"/>
                </a:solidFill>
                <a:latin typeface="Verdana" pitchFamily="34" charset="0"/>
                <a:cs typeface="+mn-cs"/>
              </a:rPr>
              <a:t>r</a:t>
            </a:r>
            <a:r>
              <a:rPr lang="pt-BR" sz="2000" b="1" dirty="0" smtClean="0">
                <a:solidFill>
                  <a:srgbClr val="3333CC"/>
                </a:solidFill>
                <a:latin typeface="Verdana" pitchFamily="34" charset="0"/>
                <a:cs typeface="+mn-cs"/>
              </a:rPr>
              <a:t> na Rede, Hidrômetros. </a:t>
            </a:r>
            <a:endParaRPr lang="pt-BR" sz="2000" b="1" dirty="0">
              <a:solidFill>
                <a:srgbClr val="3333CC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701781" y="2203779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rgbClr val="FF0000"/>
                </a:solidFill>
                <a:latin typeface="Verdana" pitchFamily="34" charset="0"/>
                <a:cs typeface="+mn-cs"/>
              </a:rPr>
              <a:t>Arrebentamentos </a:t>
            </a:r>
            <a:r>
              <a:rPr lang="pt-BR" sz="2000" b="1" dirty="0">
                <a:solidFill>
                  <a:srgbClr val="3333CC"/>
                </a:solidFill>
                <a:latin typeface="Verdana" pitchFamily="34" charset="0"/>
                <a:cs typeface="+mn-cs"/>
              </a:rPr>
              <a:t> </a:t>
            </a:r>
            <a:r>
              <a:rPr lang="pt-BR" sz="2000" b="1" dirty="0">
                <a:solidFill>
                  <a:srgbClr val="3333CC"/>
                </a:solidFill>
                <a:latin typeface="Verdana" pitchFamily="34" charset="0"/>
                <a:cs typeface="+mn-cs"/>
                <a:sym typeface="Wingdings" panose="05000000000000000000" pitchFamily="2" charset="2"/>
              </a:rPr>
              <a:t> </a:t>
            </a:r>
            <a:r>
              <a:rPr lang="pt-BR" sz="2000" b="1" dirty="0" smtClean="0">
                <a:solidFill>
                  <a:srgbClr val="3333CC"/>
                </a:solidFill>
                <a:latin typeface="Verdana" pitchFamily="34" charset="0"/>
                <a:cs typeface="+mn-cs"/>
                <a:sym typeface="Wingdings" panose="05000000000000000000" pitchFamily="2" charset="2"/>
              </a:rPr>
              <a:t>Conserto</a:t>
            </a:r>
            <a:r>
              <a:rPr lang="pt-BR" sz="2000" b="1" dirty="0">
                <a:solidFill>
                  <a:srgbClr val="3333CC"/>
                </a:solidFill>
                <a:latin typeface="Verdana" pitchFamily="34" charset="0"/>
                <a:cs typeface="+mn-cs"/>
                <a:sym typeface="Wingdings" panose="05000000000000000000" pitchFamily="2" charset="2"/>
              </a:rPr>
              <a:t>, </a:t>
            </a:r>
            <a:r>
              <a:rPr lang="pt-BR" sz="2000" b="1" dirty="0" smtClean="0">
                <a:solidFill>
                  <a:srgbClr val="3333CC"/>
                </a:solidFill>
                <a:latin typeface="Verdana" pitchFamily="34" charset="0"/>
                <a:cs typeface="+mn-cs"/>
                <a:sym typeface="Wingdings" panose="05000000000000000000" pitchFamily="2" charset="2"/>
              </a:rPr>
              <a:t>Reposição </a:t>
            </a:r>
            <a:r>
              <a:rPr lang="pt-BR" sz="2000" b="1" dirty="0">
                <a:solidFill>
                  <a:srgbClr val="3333CC"/>
                </a:solidFill>
                <a:latin typeface="Verdana" pitchFamily="34" charset="0"/>
                <a:cs typeface="+mn-cs"/>
                <a:sym typeface="Wingdings" panose="05000000000000000000" pitchFamily="2" charset="2"/>
              </a:rPr>
              <a:t>P</a:t>
            </a:r>
            <a:r>
              <a:rPr lang="pt-BR" sz="2000" b="1" dirty="0" smtClean="0">
                <a:solidFill>
                  <a:srgbClr val="3333CC"/>
                </a:solidFill>
                <a:latin typeface="Verdana" pitchFamily="34" charset="0"/>
                <a:cs typeface="+mn-cs"/>
                <a:sym typeface="Wingdings" panose="05000000000000000000" pitchFamily="2" charset="2"/>
              </a:rPr>
              <a:t>iso</a:t>
            </a:r>
            <a:r>
              <a:rPr lang="pt-BR" sz="2000" b="1" dirty="0">
                <a:solidFill>
                  <a:srgbClr val="3333CC"/>
                </a:solidFill>
                <a:latin typeface="Verdana" pitchFamily="34" charset="0"/>
                <a:cs typeface="+mn-cs"/>
                <a:sym typeface="Wingdings" panose="05000000000000000000" pitchFamily="2" charset="2"/>
              </a:rPr>
              <a:t>, </a:t>
            </a:r>
            <a:r>
              <a:rPr lang="pt-BR" sz="2000" b="1" dirty="0" smtClean="0">
                <a:solidFill>
                  <a:srgbClr val="3333CC"/>
                </a:solidFill>
                <a:latin typeface="Verdana" pitchFamily="34" charset="0"/>
                <a:cs typeface="+mn-cs"/>
                <a:sym typeface="Wingdings" panose="05000000000000000000" pitchFamily="2" charset="2"/>
              </a:rPr>
              <a:t>Ressarcimentos</a:t>
            </a:r>
            <a:r>
              <a:rPr lang="pt-BR" sz="2000" b="1" dirty="0">
                <a:solidFill>
                  <a:srgbClr val="3333CC"/>
                </a:solidFill>
                <a:latin typeface="Verdana" pitchFamily="34" charset="0"/>
                <a:cs typeface="+mn-cs"/>
                <a:sym typeface="Wingdings" panose="05000000000000000000" pitchFamily="2" charset="2"/>
              </a:rPr>
              <a:t>, </a:t>
            </a:r>
            <a:r>
              <a:rPr lang="pt-BR" sz="2000" b="1" dirty="0" smtClean="0">
                <a:solidFill>
                  <a:srgbClr val="3333CC"/>
                </a:solidFill>
                <a:latin typeface="Verdana" pitchFamily="34" charset="0"/>
                <a:cs typeface="+mn-cs"/>
                <a:sym typeface="Wingdings" panose="05000000000000000000" pitchFamily="2" charset="2"/>
              </a:rPr>
              <a:t>Descargas </a:t>
            </a:r>
            <a:r>
              <a:rPr lang="pt-BR" sz="2000" b="1" dirty="0">
                <a:solidFill>
                  <a:srgbClr val="3333CC"/>
                </a:solidFill>
                <a:latin typeface="Verdana" pitchFamily="34" charset="0"/>
                <a:cs typeface="+mn-cs"/>
                <a:sym typeface="Wingdings" panose="05000000000000000000" pitchFamily="2" charset="2"/>
              </a:rPr>
              <a:t>, </a:t>
            </a:r>
            <a:r>
              <a:rPr lang="pt-BR" sz="2000" b="1" dirty="0" smtClean="0">
                <a:solidFill>
                  <a:srgbClr val="3333CC"/>
                </a:solidFill>
                <a:latin typeface="Verdana" pitchFamily="34" charset="0"/>
                <a:cs typeface="+mn-cs"/>
                <a:sym typeface="Wingdings" panose="05000000000000000000" pitchFamily="2" charset="2"/>
              </a:rPr>
              <a:t>Acidentes </a:t>
            </a:r>
            <a:r>
              <a:rPr lang="pt-BR" sz="2000" b="1" dirty="0">
                <a:solidFill>
                  <a:srgbClr val="3333CC"/>
                </a:solidFill>
                <a:latin typeface="Verdana" pitchFamily="34" charset="0"/>
                <a:cs typeface="+mn-cs"/>
                <a:sym typeface="Wingdings" panose="05000000000000000000" pitchFamily="2" charset="2"/>
              </a:rPr>
              <a:t>e </a:t>
            </a:r>
            <a:r>
              <a:rPr lang="pt-BR" sz="2000" b="1" dirty="0" smtClean="0">
                <a:solidFill>
                  <a:srgbClr val="3333CC"/>
                </a:solidFill>
                <a:latin typeface="Verdana" pitchFamily="34" charset="0"/>
                <a:cs typeface="+mn-cs"/>
                <a:sym typeface="Wingdings" panose="05000000000000000000" pitchFamily="2" charset="2"/>
              </a:rPr>
              <a:t>etc</a:t>
            </a:r>
            <a:r>
              <a:rPr lang="pt-BR" sz="2000" b="1" dirty="0">
                <a:solidFill>
                  <a:srgbClr val="3333CC"/>
                </a:solidFill>
                <a:latin typeface="Verdana" pitchFamily="34" charset="0"/>
                <a:cs typeface="+mn-cs"/>
                <a:sym typeface="Wingdings" panose="05000000000000000000" pitchFamily="2" charset="2"/>
              </a:rPr>
              <a:t>.</a:t>
            </a:r>
            <a:r>
              <a:rPr lang="pt-BR" sz="2000" b="1" dirty="0" smtClean="0">
                <a:solidFill>
                  <a:srgbClr val="3333CC"/>
                </a:solidFill>
                <a:latin typeface="Verdana" pitchFamily="34" charset="0"/>
                <a:cs typeface="+mn-cs"/>
                <a:sym typeface="Wingdings" panose="05000000000000000000" pitchFamily="2" charset="2"/>
              </a:rPr>
              <a:t> </a:t>
            </a:r>
            <a:r>
              <a:rPr lang="pt-BR" sz="2000" b="1" dirty="0" smtClean="0">
                <a:solidFill>
                  <a:srgbClr val="3333CC"/>
                </a:solidFill>
                <a:latin typeface="Verdana" pitchFamily="34" charset="0"/>
                <a:cs typeface="+mn-cs"/>
              </a:rPr>
              <a:t> </a:t>
            </a:r>
            <a:endParaRPr lang="pt-BR" sz="2000" b="1" dirty="0">
              <a:solidFill>
                <a:srgbClr val="3333CC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16644" y="3069184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rgbClr val="FF0000"/>
                </a:solidFill>
                <a:latin typeface="Verdana" pitchFamily="34" charset="0"/>
                <a:cs typeface="+mn-cs"/>
              </a:rPr>
              <a:t>Imagem</a:t>
            </a:r>
            <a:r>
              <a:rPr lang="pt-BR" sz="2000" b="1" dirty="0">
                <a:solidFill>
                  <a:srgbClr val="3333CC"/>
                </a:solidFill>
                <a:latin typeface="Verdana" pitchFamily="34" charset="0"/>
                <a:cs typeface="+mn-cs"/>
              </a:rPr>
              <a:t> da </a:t>
            </a:r>
            <a:r>
              <a:rPr lang="pt-BR" sz="2000" b="1" dirty="0" smtClean="0">
                <a:solidFill>
                  <a:srgbClr val="3333CC"/>
                </a:solidFill>
                <a:latin typeface="Verdana" pitchFamily="34" charset="0"/>
                <a:cs typeface="+mn-cs"/>
              </a:rPr>
              <a:t>Empresa </a:t>
            </a:r>
            <a:r>
              <a:rPr lang="pt-BR" sz="2000" b="1" dirty="0">
                <a:solidFill>
                  <a:srgbClr val="3333CC"/>
                </a:solidFill>
                <a:latin typeface="Verdana" pitchFamily="34" charset="0"/>
                <a:cs typeface="+mn-cs"/>
                <a:sym typeface="Wingdings" panose="05000000000000000000" pitchFamily="2" charset="2"/>
              </a:rPr>
              <a:t>  Reclamações </a:t>
            </a:r>
            <a:r>
              <a:rPr lang="pt-BR" sz="2000" b="1" dirty="0">
                <a:solidFill>
                  <a:srgbClr val="3333CC"/>
                </a:solidFill>
                <a:latin typeface="Verdana" pitchFamily="34" charset="0"/>
                <a:cs typeface="+mn-cs"/>
              </a:rPr>
              <a:t> 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716644" y="4705180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rgbClr val="3333CC"/>
                </a:solidFill>
                <a:latin typeface="Verdana" pitchFamily="34" charset="0"/>
                <a:cs typeface="+mn-cs"/>
              </a:rPr>
              <a:t>Agência </a:t>
            </a:r>
            <a:r>
              <a:rPr lang="pt-BR" sz="2000" b="1" dirty="0">
                <a:solidFill>
                  <a:srgbClr val="3333CC"/>
                </a:solidFill>
                <a:latin typeface="Verdana" pitchFamily="34" charset="0"/>
                <a:cs typeface="+mn-cs"/>
              </a:rPr>
              <a:t>R</a:t>
            </a:r>
            <a:r>
              <a:rPr lang="pt-BR" sz="2000" b="1" dirty="0" smtClean="0">
                <a:solidFill>
                  <a:srgbClr val="3333CC"/>
                </a:solidFill>
                <a:latin typeface="Verdana" pitchFamily="34" charset="0"/>
                <a:cs typeface="+mn-cs"/>
              </a:rPr>
              <a:t>eguladora </a:t>
            </a:r>
            <a:r>
              <a:rPr lang="pt-BR" sz="2000" b="1" dirty="0">
                <a:solidFill>
                  <a:srgbClr val="3333CC"/>
                </a:solidFill>
                <a:latin typeface="Verdana" pitchFamily="34" charset="0"/>
                <a:cs typeface="+mn-cs"/>
                <a:sym typeface="Wingdings" panose="05000000000000000000" pitchFamily="2" charset="2"/>
              </a:rPr>
              <a:t> </a:t>
            </a:r>
            <a:r>
              <a:rPr lang="pt-BR" sz="2000" b="1" dirty="0">
                <a:solidFill>
                  <a:srgbClr val="FF0000"/>
                </a:solidFill>
                <a:latin typeface="Verdana" pitchFamily="34" charset="0"/>
                <a:cs typeface="+mn-cs"/>
                <a:sym typeface="Wingdings" panose="05000000000000000000" pitchFamily="2" charset="2"/>
              </a:rPr>
              <a:t>M</a:t>
            </a:r>
            <a:r>
              <a:rPr lang="pt-BR" sz="2000" b="1" dirty="0" smtClean="0">
                <a:solidFill>
                  <a:srgbClr val="FF0000"/>
                </a:solidFill>
                <a:latin typeface="Verdana" pitchFamily="34" charset="0"/>
                <a:cs typeface="+mn-cs"/>
                <a:sym typeface="Wingdings" panose="05000000000000000000" pitchFamily="2" charset="2"/>
              </a:rPr>
              <a:t>ultas</a:t>
            </a:r>
            <a:r>
              <a:rPr lang="pt-BR" sz="2000" b="1" dirty="0" smtClean="0">
                <a:solidFill>
                  <a:srgbClr val="3333CC"/>
                </a:solidFill>
                <a:latin typeface="Verdana" pitchFamily="34" charset="0"/>
                <a:cs typeface="+mn-cs"/>
                <a:sym typeface="Wingdings" panose="05000000000000000000" pitchFamily="2" charset="2"/>
              </a:rPr>
              <a:t>  </a:t>
            </a:r>
            <a:r>
              <a:rPr lang="pt-BR" sz="2000" b="1" dirty="0" smtClean="0">
                <a:solidFill>
                  <a:srgbClr val="3333CC"/>
                </a:solidFill>
                <a:latin typeface="Verdana" pitchFamily="34" charset="0"/>
                <a:cs typeface="+mn-cs"/>
              </a:rPr>
              <a:t>  </a:t>
            </a:r>
            <a:endParaRPr lang="pt-BR" sz="2000" b="1" dirty="0">
              <a:solidFill>
                <a:srgbClr val="3333CC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68313" y="260350"/>
            <a:ext cx="31561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BBB59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  <a:defRPr/>
            </a:pPr>
            <a:r>
              <a:rPr lang="pt-BR" altLang="pt-BR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Controle de Pressão</a:t>
            </a:r>
            <a:endParaRPr lang="pt-BR" altLang="pt-BR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59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1"/>
          <p:cNvSpPr txBox="1">
            <a:spLocks noChangeArrowheads="1"/>
          </p:cNvSpPr>
          <p:nvPr/>
        </p:nvSpPr>
        <p:spPr bwMode="auto">
          <a:xfrm>
            <a:off x="229019" y="333882"/>
            <a:ext cx="90730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Considerações Finais </a:t>
            </a:r>
          </a:p>
        </p:txBody>
      </p:sp>
      <p:sp>
        <p:nvSpPr>
          <p:cNvPr id="5" name="Retângulo 4"/>
          <p:cNvSpPr/>
          <p:nvPr/>
        </p:nvSpPr>
        <p:spPr>
          <a:xfrm>
            <a:off x="467544" y="3287571"/>
            <a:ext cx="869046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pt-BR" sz="1000" dirty="0" smtClean="0">
              <a:cs typeface="Arial" charset="0"/>
            </a:endParaRPr>
          </a:p>
          <a:p>
            <a:pPr marL="742950" lvl="1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FF0000"/>
                </a:solidFill>
              </a:rPr>
              <a:t>Melhor </a:t>
            </a:r>
            <a:r>
              <a:rPr lang="pt-BR" sz="2400" dirty="0" smtClean="0">
                <a:solidFill>
                  <a:srgbClr val="FF0000"/>
                </a:solidFill>
              </a:rPr>
              <a:t>Relação </a:t>
            </a:r>
            <a:r>
              <a:rPr lang="pt-BR" sz="2400" dirty="0">
                <a:solidFill>
                  <a:srgbClr val="FF0000"/>
                </a:solidFill>
              </a:rPr>
              <a:t>Custo/Beneficio no Controle de Perdas</a:t>
            </a:r>
          </a:p>
          <a:p>
            <a:pPr marL="742950" lvl="1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pt-BR" sz="2400" dirty="0"/>
              <a:t>Mínimas </a:t>
            </a:r>
            <a:r>
              <a:rPr lang="pt-BR" sz="2400" dirty="0" smtClean="0"/>
              <a:t>Pressões </a:t>
            </a:r>
            <a:r>
              <a:rPr lang="pt-BR" sz="2400" dirty="0"/>
              <a:t>nas </a:t>
            </a:r>
            <a:r>
              <a:rPr lang="pt-BR" sz="2400" dirty="0" smtClean="0"/>
              <a:t>R</a:t>
            </a:r>
            <a:r>
              <a:rPr lang="pt-BR" sz="2400" dirty="0" smtClean="0">
                <a:cs typeface="Arial" charset="0"/>
              </a:rPr>
              <a:t>edes </a:t>
            </a:r>
            <a:r>
              <a:rPr lang="pt-BR" sz="2400" dirty="0" smtClean="0">
                <a:cs typeface="Arial" charset="0"/>
                <a:sym typeface="Wingdings" panose="05000000000000000000" pitchFamily="2" charset="2"/>
              </a:rPr>
              <a:t> Redução </a:t>
            </a:r>
            <a:r>
              <a:rPr lang="pt-BR" sz="2400" dirty="0">
                <a:sym typeface="Wingdings" panose="05000000000000000000" pitchFamily="2" charset="2"/>
              </a:rPr>
              <a:t>P</a:t>
            </a:r>
            <a:r>
              <a:rPr lang="pt-BR" sz="2400" dirty="0" smtClean="0">
                <a:cs typeface="Arial" charset="0"/>
                <a:sym typeface="Wingdings" panose="05000000000000000000" pitchFamily="2" charset="2"/>
              </a:rPr>
              <a:t>erdas </a:t>
            </a:r>
            <a:r>
              <a:rPr lang="pt-BR" sz="2400" dirty="0">
                <a:sym typeface="Wingdings" panose="05000000000000000000" pitchFamily="2" charset="2"/>
              </a:rPr>
              <a:t>F</a:t>
            </a:r>
            <a:r>
              <a:rPr lang="pt-BR" sz="2400" dirty="0" smtClean="0">
                <a:cs typeface="Arial" charset="0"/>
                <a:sym typeface="Wingdings" panose="05000000000000000000" pitchFamily="2" charset="2"/>
              </a:rPr>
              <a:t>ísicas </a:t>
            </a:r>
          </a:p>
          <a:p>
            <a:pPr marL="1657350" lvl="3" indent="-285750">
              <a:buFont typeface="Wingdings" panose="05000000000000000000" pitchFamily="2" charset="2"/>
              <a:buChar char="ü"/>
            </a:pPr>
            <a:endParaRPr lang="pt-BR" sz="900" dirty="0" smtClean="0">
              <a:cs typeface="Arial" charset="0"/>
              <a:sym typeface="Wingdings" panose="05000000000000000000" pitchFamily="2" charset="2"/>
            </a:endParaRPr>
          </a:p>
          <a:p>
            <a:pPr marL="742950" lvl="1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pt-BR" sz="2400" dirty="0" smtClean="0">
                <a:cs typeface="Arial" charset="0"/>
                <a:sym typeface="Wingdings" panose="05000000000000000000" pitchFamily="2" charset="2"/>
              </a:rPr>
              <a:t>Velocidade </a:t>
            </a:r>
            <a:r>
              <a:rPr lang="pt-BR" sz="2400" dirty="0">
                <a:sym typeface="Wingdings" panose="05000000000000000000" pitchFamily="2" charset="2"/>
              </a:rPr>
              <a:t>M</a:t>
            </a:r>
            <a:r>
              <a:rPr lang="pt-BR" sz="2400" dirty="0" smtClean="0">
                <a:cs typeface="Arial" charset="0"/>
                <a:sym typeface="Wingdings" panose="05000000000000000000" pitchFamily="2" charset="2"/>
              </a:rPr>
              <a:t>anutenção  e Diagnósticos  Eficácia  das Ações</a:t>
            </a:r>
          </a:p>
          <a:p>
            <a:pPr marL="742950" lvl="1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pt-BR" sz="900" dirty="0" smtClean="0">
              <a:cs typeface="Arial" charset="0"/>
              <a:sym typeface="Wingdings" panose="05000000000000000000" pitchFamily="2" charset="2"/>
            </a:endParaRPr>
          </a:p>
          <a:p>
            <a:pPr marL="742950" lvl="1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pt-BR" sz="2400" dirty="0" smtClean="0">
                <a:cs typeface="Arial" charset="0"/>
                <a:sym typeface="Wingdings" panose="05000000000000000000" pitchFamily="2" charset="2"/>
              </a:rPr>
              <a:t>Custo Evitado</a:t>
            </a:r>
          </a:p>
          <a:p>
            <a:pPr marL="742950" lvl="1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pt-BR" sz="900" dirty="0" smtClean="0">
              <a:cs typeface="Arial" charset="0"/>
              <a:sym typeface="Wingdings" panose="05000000000000000000" pitchFamily="2" charset="2"/>
            </a:endParaRPr>
          </a:p>
          <a:p>
            <a:pPr marL="742950" lvl="1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pt-BR" sz="2400" dirty="0" smtClean="0">
                <a:cs typeface="Arial" charset="0"/>
                <a:sym typeface="Wingdings" panose="05000000000000000000" pitchFamily="2" charset="2"/>
              </a:rPr>
              <a:t>Dados Históricos </a:t>
            </a:r>
          </a:p>
          <a:p>
            <a:pPr marL="742950" lvl="1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pt-BR" sz="900" dirty="0" smtClean="0">
              <a:cs typeface="Arial" charset="0"/>
              <a:sym typeface="Wingdings" panose="05000000000000000000" pitchFamily="2" charset="2"/>
            </a:endParaRPr>
          </a:p>
          <a:p>
            <a:pPr marL="742950" lvl="1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pt-BR" sz="2400" dirty="0" smtClean="0">
                <a:cs typeface="Arial" charset="0"/>
                <a:sym typeface="Wingdings" panose="05000000000000000000" pitchFamily="2" charset="2"/>
              </a:rPr>
              <a:t>Informações </a:t>
            </a:r>
            <a:r>
              <a:rPr lang="pt-BR" sz="2400" dirty="0">
                <a:sym typeface="Wingdings" panose="05000000000000000000" pitchFamily="2" charset="2"/>
              </a:rPr>
              <a:t>C</a:t>
            </a:r>
            <a:r>
              <a:rPr lang="pt-BR" sz="2400" dirty="0" smtClean="0">
                <a:cs typeface="Arial" charset="0"/>
                <a:sym typeface="Wingdings" panose="05000000000000000000" pitchFamily="2" charset="2"/>
              </a:rPr>
              <a:t>ompartilhadas com Toda a Empresa</a:t>
            </a:r>
            <a:endParaRPr lang="pt-BR" sz="900" dirty="0" smtClean="0">
              <a:cs typeface="Arial" charset="0"/>
              <a:sym typeface="Wingdings" panose="05000000000000000000" pitchFamily="2" charset="2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51520" y="2856684"/>
            <a:ext cx="293221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BBB59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  <a:defRPr/>
            </a:pPr>
            <a:r>
              <a:rPr lang="pt-BR" altLang="pt-BR" sz="2200" b="1" dirty="0">
                <a:solidFill>
                  <a:srgbClr val="002060"/>
                </a:solidFill>
              </a:rPr>
              <a:t>Controle de Pressão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29019" y="1210562"/>
            <a:ext cx="184858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BBB59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  <a:defRPr/>
            </a:pPr>
            <a:r>
              <a:rPr lang="pt-BR" altLang="pt-BR" sz="2200" b="1" dirty="0" smtClean="0">
                <a:solidFill>
                  <a:srgbClr val="002060"/>
                </a:solidFill>
              </a:rPr>
              <a:t>Setorização </a:t>
            </a:r>
            <a:endParaRPr lang="pt-BR" altLang="pt-BR" sz="2200" b="1" dirty="0">
              <a:solidFill>
                <a:srgbClr val="00206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755576" y="1412776"/>
            <a:ext cx="7812360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pt-BR" sz="1000" dirty="0" smtClean="0">
              <a:cs typeface="Arial" charset="0"/>
            </a:endParaRPr>
          </a:p>
          <a:p>
            <a:pPr marL="742950" lvl="1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pt-BR" sz="900" dirty="0" smtClean="0">
              <a:cs typeface="Arial" charset="0"/>
            </a:endParaRPr>
          </a:p>
          <a:p>
            <a:pPr marL="742950" lvl="1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pt-BR" sz="2400" dirty="0" smtClean="0">
                <a:cs typeface="Arial" charset="0"/>
              </a:rPr>
              <a:t>Dividir e Medir para Controlar </a:t>
            </a:r>
          </a:p>
          <a:p>
            <a:pPr marL="742950" lvl="1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pt-BR" sz="2400" dirty="0" smtClean="0">
                <a:cs typeface="Arial" charset="0"/>
                <a:sym typeface="Wingdings" panose="05000000000000000000" pitchFamily="2" charset="2"/>
              </a:rPr>
              <a:t>Garantir a Estanqueidade</a:t>
            </a:r>
            <a:endParaRPr lang="pt-BR" sz="900" dirty="0" smtClean="0">
              <a:cs typeface="Arial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2809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ogo congres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816" y="4517479"/>
            <a:ext cx="28956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1"/>
          <p:cNvSpPr txBox="1">
            <a:spLocks noChangeArrowheads="1"/>
          </p:cNvSpPr>
          <p:nvPr/>
        </p:nvSpPr>
        <p:spPr bwMode="auto">
          <a:xfrm>
            <a:off x="755576" y="2924944"/>
            <a:ext cx="72728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OBRIGADO!</a:t>
            </a:r>
            <a:endParaRPr lang="pt-BR" sz="2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291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 txBox="1">
            <a:spLocks/>
          </p:cNvSpPr>
          <p:nvPr/>
        </p:nvSpPr>
        <p:spPr bwMode="auto">
          <a:xfrm>
            <a:off x="0" y="254000"/>
            <a:ext cx="9324975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2200" b="1" dirty="0" smtClean="0">
                <a:solidFill>
                  <a:srgbClr val="000066"/>
                </a:solidFill>
                <a:latin typeface="Arial" charset="0"/>
              </a:rPr>
              <a:t>Eng. Claudio Luiz </a:t>
            </a:r>
            <a:r>
              <a:rPr lang="pt-BR" sz="2200" b="1" dirty="0" err="1" smtClean="0">
                <a:solidFill>
                  <a:srgbClr val="000066"/>
                </a:solidFill>
                <a:latin typeface="Arial" charset="0"/>
              </a:rPr>
              <a:t>Tiozzi</a:t>
            </a:r>
            <a:r>
              <a:rPr lang="pt-BR" sz="2200" b="1" dirty="0" smtClean="0">
                <a:solidFill>
                  <a:srgbClr val="000066"/>
                </a:solidFill>
                <a:latin typeface="Arial" charset="0"/>
              </a:rPr>
              <a:t> Rubio</a:t>
            </a:r>
            <a:endParaRPr lang="pt-BR" sz="2200" b="1" dirty="0">
              <a:solidFill>
                <a:srgbClr val="000066"/>
              </a:solidFill>
              <a:latin typeface="Arial" charset="0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600" b="1" i="1" dirty="0" smtClean="0">
                <a:solidFill>
                  <a:srgbClr val="000066"/>
                </a:solidFill>
                <a:latin typeface="Arial" charset="0"/>
              </a:rPr>
              <a:t>Consultor Técnico Sênior </a:t>
            </a:r>
            <a:endParaRPr lang="pt-BR" sz="1600" b="1" i="1" dirty="0">
              <a:solidFill>
                <a:srgbClr val="000066"/>
              </a:solidFill>
              <a:latin typeface="Arial" charset="0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600" i="1" dirty="0" smtClean="0">
                <a:solidFill>
                  <a:srgbClr val="000066"/>
                </a:solidFill>
                <a:latin typeface="Arial" charset="0"/>
              </a:rPr>
              <a:t>19 - 3348-5861 </a:t>
            </a:r>
            <a:r>
              <a:rPr lang="pt-BR" sz="1600" i="1" dirty="0" smtClean="0">
                <a:solidFill>
                  <a:srgbClr val="000066"/>
                </a:solidFill>
                <a:latin typeface="Arial" charset="0"/>
              </a:rPr>
              <a:t>– pitometria@sanasa.com.br</a:t>
            </a:r>
            <a:endParaRPr lang="pt-BR" sz="1600" i="1" dirty="0">
              <a:solidFill>
                <a:srgbClr val="0099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600" b="1" dirty="0" smtClean="0">
                <a:solidFill>
                  <a:schemeClr val="bg1"/>
                </a:solidFill>
                <a:latin typeface="Arial" charset="0"/>
              </a:rPr>
              <a:t>Setorização </a:t>
            </a:r>
            <a:endParaRPr lang="pt-BR" sz="2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" name="CaixaDeTexto 9"/>
          <p:cNvSpPr txBox="1">
            <a:spLocks noChangeArrowheads="1"/>
          </p:cNvSpPr>
          <p:nvPr/>
        </p:nvSpPr>
        <p:spPr bwMode="auto">
          <a:xfrm>
            <a:off x="250825" y="834926"/>
            <a:ext cx="871378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1" indent="0" eaLnBrk="1" hangingPunct="1">
              <a:lnSpc>
                <a:spcPct val="150000"/>
              </a:lnSpc>
            </a:pPr>
            <a:r>
              <a:rPr lang="pt-BR" sz="2400" b="1" dirty="0" smtClean="0">
                <a:solidFill>
                  <a:srgbClr val="002060"/>
                </a:solidFill>
                <a:latin typeface="Arial" charset="0"/>
              </a:rPr>
              <a:t>Setores de Abastecimento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710" y="1412776"/>
            <a:ext cx="6168503" cy="5013176"/>
          </a:xfrm>
          <a:prstGeom prst="rect">
            <a:avLst/>
          </a:prstGeom>
        </p:spPr>
      </p:pic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4283968" y="5445224"/>
            <a:ext cx="2592288" cy="45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1" indent="0" eaLnBrk="1" hangingPunct="1">
              <a:lnSpc>
                <a:spcPct val="150000"/>
              </a:lnSpc>
            </a:pPr>
            <a:r>
              <a:rPr lang="pt-BR" b="1" dirty="0" smtClean="0">
                <a:solidFill>
                  <a:srgbClr val="FF0000"/>
                </a:solidFill>
                <a:latin typeface="Arial" charset="0"/>
              </a:rPr>
              <a:t>Total - 27 </a:t>
            </a:r>
          </a:p>
        </p:txBody>
      </p:sp>
    </p:spTree>
    <p:extLst>
      <p:ext uri="{BB962C8B-B14F-4D97-AF65-F5344CB8AC3E}">
        <p14:creationId xmlns:p14="http://schemas.microsoft.com/office/powerpoint/2010/main" val="103834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600" b="1" dirty="0" smtClean="0">
                <a:solidFill>
                  <a:schemeClr val="bg1"/>
                </a:solidFill>
                <a:latin typeface="Arial" charset="0"/>
              </a:rPr>
              <a:t>Setorização </a:t>
            </a:r>
            <a:endParaRPr lang="pt-BR" sz="2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" name="CaixaDeTexto 9"/>
          <p:cNvSpPr txBox="1">
            <a:spLocks noChangeArrowheads="1"/>
          </p:cNvSpPr>
          <p:nvPr/>
        </p:nvSpPr>
        <p:spPr bwMode="auto">
          <a:xfrm>
            <a:off x="250825" y="943332"/>
            <a:ext cx="871378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1" indent="0" eaLnBrk="1" hangingPunct="1">
              <a:lnSpc>
                <a:spcPct val="150000"/>
              </a:lnSpc>
            </a:pPr>
            <a:r>
              <a:rPr lang="pt-BR" sz="2400" b="1" dirty="0" smtClean="0">
                <a:solidFill>
                  <a:srgbClr val="002060"/>
                </a:solidFill>
                <a:latin typeface="Arial" charset="0"/>
              </a:rPr>
              <a:t>Sub Setores de Abastecimento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1535750"/>
            <a:ext cx="5550216" cy="454664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3713" y="2093046"/>
            <a:ext cx="2616900" cy="166808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3713" y="4154157"/>
            <a:ext cx="2616900" cy="1928242"/>
          </a:xfrm>
          <a:prstGeom prst="rect">
            <a:avLst/>
          </a:prstGeom>
        </p:spPr>
      </p:pic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2699792" y="5268841"/>
            <a:ext cx="259228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1" indent="0" eaLnBrk="1" hangingPunct="1">
              <a:lnSpc>
                <a:spcPct val="150000"/>
              </a:lnSpc>
            </a:pPr>
            <a:r>
              <a:rPr lang="pt-BR" b="1" dirty="0" smtClean="0">
                <a:solidFill>
                  <a:srgbClr val="FF0000"/>
                </a:solidFill>
                <a:latin typeface="Arial" charset="0"/>
              </a:rPr>
              <a:t>Total - 59 </a:t>
            </a:r>
          </a:p>
        </p:txBody>
      </p:sp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5669619" y="1521182"/>
            <a:ext cx="33863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1" indent="0" eaLnBrk="1" hangingPunct="1">
              <a:lnSpc>
                <a:spcPct val="150000"/>
              </a:lnSpc>
            </a:pPr>
            <a:r>
              <a:rPr lang="pt-BR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Setor Londres  </a:t>
            </a:r>
          </a:p>
        </p:txBody>
      </p:sp>
      <p:sp>
        <p:nvSpPr>
          <p:cNvPr id="12" name="CaixaDeTexto 11"/>
          <p:cNvSpPr txBox="1">
            <a:spLocks noChangeArrowheads="1"/>
          </p:cNvSpPr>
          <p:nvPr/>
        </p:nvSpPr>
        <p:spPr bwMode="auto">
          <a:xfrm>
            <a:off x="5292080" y="3697345"/>
            <a:ext cx="360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1" indent="0" eaLnBrk="1" hangingPunct="1">
              <a:lnSpc>
                <a:spcPct val="150000"/>
              </a:lnSpc>
            </a:pPr>
            <a:r>
              <a:rPr lang="pt-BR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ZA Londres – ZB Londres </a:t>
            </a:r>
          </a:p>
        </p:txBody>
      </p:sp>
    </p:spTree>
    <p:extLst>
      <p:ext uri="{BB962C8B-B14F-4D97-AF65-F5344CB8AC3E}">
        <p14:creationId xmlns:p14="http://schemas.microsoft.com/office/powerpoint/2010/main" val="285107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600" b="1" dirty="0" smtClean="0">
                <a:solidFill>
                  <a:schemeClr val="bg1"/>
                </a:solidFill>
                <a:latin typeface="Arial" charset="0"/>
              </a:rPr>
              <a:t>Setorização </a:t>
            </a:r>
            <a:endParaRPr lang="pt-BR" sz="2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" name="CaixaDeTexto 9"/>
          <p:cNvSpPr txBox="1">
            <a:spLocks noChangeArrowheads="1"/>
          </p:cNvSpPr>
          <p:nvPr/>
        </p:nvSpPr>
        <p:spPr bwMode="auto">
          <a:xfrm>
            <a:off x="250825" y="943332"/>
            <a:ext cx="871378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1" indent="0" eaLnBrk="1" hangingPunct="1">
              <a:lnSpc>
                <a:spcPct val="150000"/>
              </a:lnSpc>
            </a:pPr>
            <a:r>
              <a:rPr lang="pt-BR" sz="2400" b="1" dirty="0" smtClean="0">
                <a:solidFill>
                  <a:srgbClr val="002060"/>
                </a:solidFill>
                <a:latin typeface="Arial" charset="0"/>
              </a:rPr>
              <a:t>Setores de Medição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886537"/>
            <a:ext cx="5551048" cy="4479163"/>
          </a:xfrm>
          <a:prstGeom prst="rect">
            <a:avLst/>
          </a:prstGeom>
        </p:spPr>
      </p:pic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4067944" y="5661248"/>
            <a:ext cx="259228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1" indent="0" eaLnBrk="1" hangingPunct="1">
              <a:lnSpc>
                <a:spcPct val="150000"/>
              </a:lnSpc>
            </a:pPr>
            <a:r>
              <a:rPr lang="pt-BR" b="1" dirty="0" smtClean="0">
                <a:solidFill>
                  <a:srgbClr val="FF0000"/>
                </a:solidFill>
                <a:latin typeface="Arial" charset="0"/>
              </a:rPr>
              <a:t>Total - 254 </a:t>
            </a:r>
          </a:p>
        </p:txBody>
      </p:sp>
    </p:spTree>
    <p:extLst>
      <p:ext uri="{BB962C8B-B14F-4D97-AF65-F5344CB8AC3E}">
        <p14:creationId xmlns:p14="http://schemas.microsoft.com/office/powerpoint/2010/main" val="385203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050665"/>
            <a:ext cx="5587475" cy="371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Dispositivo de Manobr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48088"/>
            <a:ext cx="26638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600" b="1" dirty="0" smtClean="0">
                <a:solidFill>
                  <a:schemeClr val="bg1"/>
                </a:solidFill>
                <a:latin typeface="Arial" charset="0"/>
              </a:rPr>
              <a:t>Setorização </a:t>
            </a:r>
            <a:endParaRPr lang="pt-BR" sz="2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CaixaDeTexto 9"/>
          <p:cNvSpPr txBox="1">
            <a:spLocks noChangeArrowheads="1"/>
          </p:cNvSpPr>
          <p:nvPr/>
        </p:nvSpPr>
        <p:spPr bwMode="auto">
          <a:xfrm>
            <a:off x="250825" y="899194"/>
            <a:ext cx="871378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1" indent="0" eaLnBrk="1" hangingPunct="1">
              <a:lnSpc>
                <a:spcPct val="150000"/>
              </a:lnSpc>
            </a:pPr>
            <a:r>
              <a:rPr lang="pt-BR" sz="2400" b="1" dirty="0" smtClean="0">
                <a:solidFill>
                  <a:srgbClr val="002060"/>
                </a:solidFill>
                <a:latin typeface="Arial" charset="0"/>
              </a:rPr>
              <a:t>Garantia da Estanqueidade  </a:t>
            </a: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279700" y="1555849"/>
            <a:ext cx="3386330" cy="41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1" indent="0" eaLnBrk="1" hangingPunct="1">
              <a:lnSpc>
                <a:spcPct val="150000"/>
              </a:lnSpc>
            </a:pPr>
            <a:r>
              <a:rPr lang="pt-BR" sz="1600" b="1" dirty="0" smtClean="0">
                <a:latin typeface="Arial" charset="0"/>
              </a:rPr>
              <a:t>Registros de Separação</a:t>
            </a:r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5436096" y="2852936"/>
            <a:ext cx="3386330" cy="78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1" indent="0" eaLnBrk="1" hangingPunct="1">
              <a:lnSpc>
                <a:spcPct val="150000"/>
              </a:lnSpc>
            </a:pPr>
            <a:r>
              <a:rPr lang="pt-BR" sz="1600" b="1" dirty="0" smtClean="0">
                <a:latin typeface="Arial" charset="0"/>
              </a:rPr>
              <a:t>Cabeçote Triangular – Manobra Restrita</a:t>
            </a:r>
          </a:p>
        </p:txBody>
      </p:sp>
      <p:cxnSp>
        <p:nvCxnSpPr>
          <p:cNvPr id="10" name="Conector de seta reta 9"/>
          <p:cNvCxnSpPr/>
          <p:nvPr/>
        </p:nvCxnSpPr>
        <p:spPr>
          <a:xfrm flipH="1" flipV="1">
            <a:off x="2267744" y="2348880"/>
            <a:ext cx="1109906" cy="196601"/>
          </a:xfrm>
          <a:prstGeom prst="straightConnector1">
            <a:avLst/>
          </a:prstGeom>
          <a:ln w="53975">
            <a:solidFill>
              <a:srgbClr val="FF0000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7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600" b="1" dirty="0" smtClean="0">
                <a:solidFill>
                  <a:schemeClr val="bg1"/>
                </a:solidFill>
                <a:latin typeface="Arial" charset="0"/>
              </a:rPr>
              <a:t>Setorização </a:t>
            </a:r>
            <a:endParaRPr lang="pt-BR" sz="2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CaixaDeTexto 9"/>
          <p:cNvSpPr txBox="1">
            <a:spLocks noChangeArrowheads="1"/>
          </p:cNvSpPr>
          <p:nvPr/>
        </p:nvSpPr>
        <p:spPr bwMode="auto">
          <a:xfrm>
            <a:off x="250825" y="899194"/>
            <a:ext cx="871378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1" indent="0" eaLnBrk="1" hangingPunct="1">
              <a:lnSpc>
                <a:spcPct val="150000"/>
              </a:lnSpc>
            </a:pPr>
            <a:r>
              <a:rPr lang="pt-BR" sz="2400" b="1" dirty="0" smtClean="0">
                <a:solidFill>
                  <a:srgbClr val="002060"/>
                </a:solidFill>
                <a:latin typeface="Arial" charset="0"/>
              </a:rPr>
              <a:t>Resultados Econômicos e Financeiros  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360" y="1507155"/>
            <a:ext cx="5665281" cy="5055684"/>
          </a:xfrm>
          <a:prstGeom prst="rect">
            <a:avLst/>
          </a:prstGeom>
        </p:spPr>
      </p:pic>
      <p:sp>
        <p:nvSpPr>
          <p:cNvPr id="11" name="Elipse 10"/>
          <p:cNvSpPr/>
          <p:nvPr/>
        </p:nvSpPr>
        <p:spPr>
          <a:xfrm>
            <a:off x="6594996" y="6111422"/>
            <a:ext cx="936104" cy="481528"/>
          </a:xfrm>
          <a:prstGeom prst="ellipse">
            <a:avLst/>
          </a:prstGeom>
          <a:solidFill>
            <a:srgbClr val="FFFF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1739360" y="6111422"/>
            <a:ext cx="1713479" cy="481528"/>
          </a:xfrm>
          <a:prstGeom prst="ellipse">
            <a:avLst/>
          </a:prstGeom>
          <a:solidFill>
            <a:srgbClr val="FFFF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609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600" b="1" dirty="0" smtClean="0">
                <a:solidFill>
                  <a:schemeClr val="bg1"/>
                </a:solidFill>
                <a:latin typeface="Arial" charset="0"/>
              </a:rPr>
              <a:t>Setorização </a:t>
            </a:r>
            <a:endParaRPr lang="pt-BR" sz="2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" name="CaixaDeTexto 9"/>
          <p:cNvSpPr txBox="1">
            <a:spLocks noChangeArrowheads="1"/>
          </p:cNvSpPr>
          <p:nvPr/>
        </p:nvSpPr>
        <p:spPr bwMode="auto">
          <a:xfrm>
            <a:off x="250825" y="834926"/>
            <a:ext cx="871378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1" indent="0" eaLnBrk="1" hangingPunct="1">
              <a:lnSpc>
                <a:spcPct val="150000"/>
              </a:lnSpc>
            </a:pPr>
            <a:r>
              <a:rPr lang="pt-BR" sz="2400" b="1" dirty="0">
                <a:solidFill>
                  <a:srgbClr val="002060"/>
                </a:solidFill>
                <a:latin typeface="Arial" charset="0"/>
              </a:rPr>
              <a:t>R</a:t>
            </a:r>
            <a:r>
              <a:rPr lang="pt-BR" sz="2400" b="1" dirty="0" smtClean="0">
                <a:solidFill>
                  <a:srgbClr val="002060"/>
                </a:solidFill>
                <a:latin typeface="Arial" charset="0"/>
              </a:rPr>
              <a:t>esultados </a:t>
            </a:r>
            <a:endParaRPr lang="pt-BR" sz="2400" b="1" dirty="0" smtClean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50825" y="1482209"/>
            <a:ext cx="842493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altLang="pt-BR" sz="2000" dirty="0" smtClean="0">
                <a:solidFill>
                  <a:srgbClr val="002060"/>
                </a:solidFill>
                <a:latin typeface="Arial" charset="0"/>
              </a:rPr>
              <a:t>Evitar </a:t>
            </a:r>
            <a:r>
              <a:rPr lang="pt-BR" altLang="pt-BR" sz="2000" dirty="0">
                <a:solidFill>
                  <a:srgbClr val="002060"/>
                </a:solidFill>
                <a:latin typeface="Arial" charset="0"/>
              </a:rPr>
              <a:t>mistura do abastecimento entre zonas altas e baixas de pressão, e consequentemente </a:t>
            </a:r>
            <a:r>
              <a:rPr lang="pt-BR" altLang="pt-BR" sz="2000" dirty="0" smtClean="0">
                <a:solidFill>
                  <a:srgbClr val="002060"/>
                </a:solidFill>
                <a:latin typeface="Arial" charset="0"/>
              </a:rPr>
              <a:t>redução </a:t>
            </a:r>
            <a:r>
              <a:rPr lang="pt-BR" altLang="pt-BR" sz="2000" dirty="0">
                <a:solidFill>
                  <a:srgbClr val="002060"/>
                </a:solidFill>
                <a:latin typeface="Arial" charset="0"/>
              </a:rPr>
              <a:t>perdas de água nos </a:t>
            </a:r>
            <a:r>
              <a:rPr lang="pt-BR" altLang="pt-BR" sz="2000" dirty="0" smtClean="0">
                <a:solidFill>
                  <a:srgbClr val="002060"/>
                </a:solidFill>
                <a:latin typeface="Arial" charset="0"/>
              </a:rPr>
              <a:t>vazamentos; 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altLang="pt-BR" sz="2000" dirty="0" smtClean="0">
                <a:solidFill>
                  <a:srgbClr val="FF0000"/>
                </a:solidFill>
                <a:latin typeface="Arial" charset="0"/>
              </a:rPr>
              <a:t>Recalcar para Zonas Baixas de Pressão – Economia de Energia Elétrica </a:t>
            </a:r>
            <a:endParaRPr lang="pt-BR" altLang="pt-BR" sz="2000" dirty="0">
              <a:solidFill>
                <a:srgbClr val="FF0000"/>
              </a:solidFill>
              <a:latin typeface="Arial" charset="0"/>
            </a:endParaRP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altLang="pt-BR" sz="2000" dirty="0" smtClean="0">
                <a:solidFill>
                  <a:srgbClr val="002060"/>
                </a:solidFill>
                <a:latin typeface="Arial" charset="0"/>
              </a:rPr>
              <a:t>Reduzir  </a:t>
            </a:r>
            <a:r>
              <a:rPr lang="pt-BR" altLang="pt-BR" sz="2000" dirty="0">
                <a:solidFill>
                  <a:srgbClr val="002060"/>
                </a:solidFill>
                <a:latin typeface="Arial" charset="0"/>
              </a:rPr>
              <a:t>o tamanho da área afetada na interrupção dos abastecimento para manutenções corretivas e preventivas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altLang="pt-BR" sz="2000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Permitir estudos </a:t>
            </a:r>
            <a:r>
              <a:rPr lang="pt-BR" altLang="pt-BR" sz="2000" dirty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de áreas para implantação de Válvulas </a:t>
            </a:r>
            <a:r>
              <a:rPr lang="pt-BR" altLang="pt-BR" sz="2000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Redutoras </a:t>
            </a:r>
            <a:r>
              <a:rPr lang="pt-BR" altLang="pt-BR" sz="2000" dirty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de </a:t>
            </a:r>
            <a:r>
              <a:rPr lang="pt-BR" altLang="pt-BR" sz="2000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Pressão</a:t>
            </a:r>
            <a:endParaRPr lang="pt-BR" altLang="pt-BR" sz="2000" dirty="0">
              <a:solidFill>
                <a:schemeClr val="accent3">
                  <a:lumMod val="75000"/>
                </a:schemeClr>
              </a:solidFill>
              <a:latin typeface="Arial" charset="0"/>
            </a:endParaRP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altLang="pt-BR" sz="2000" dirty="0" smtClean="0">
                <a:solidFill>
                  <a:srgbClr val="002060"/>
                </a:solidFill>
                <a:latin typeface="Arial" charset="0"/>
              </a:rPr>
              <a:t>Monitorar as </a:t>
            </a:r>
            <a:r>
              <a:rPr lang="pt-BR" altLang="pt-BR" sz="2000" dirty="0">
                <a:solidFill>
                  <a:srgbClr val="002060"/>
                </a:solidFill>
                <a:latin typeface="Arial" charset="0"/>
              </a:rPr>
              <a:t>perdas através da medição dos volumes disponibilizados e consumidos </a:t>
            </a:r>
            <a:r>
              <a:rPr lang="pt-BR" altLang="pt-BR" sz="2000" dirty="0" smtClean="0">
                <a:solidFill>
                  <a:srgbClr val="002060"/>
                </a:solidFill>
                <a:latin typeface="Arial" charset="0"/>
              </a:rPr>
              <a:t>nos Setores </a:t>
            </a:r>
            <a:endParaRPr lang="pt-BR" altLang="pt-BR" sz="2000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02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699792" y="3068960"/>
            <a:ext cx="37444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800" b="1" dirty="0">
                <a:solidFill>
                  <a:srgbClr val="002060"/>
                </a:solidFill>
                <a:latin typeface="Arial" charset="0"/>
              </a:rPr>
              <a:t>Controle de Pressão</a:t>
            </a:r>
          </a:p>
        </p:txBody>
      </p:sp>
    </p:spTree>
    <p:extLst>
      <p:ext uri="{BB962C8B-B14F-4D97-AF65-F5344CB8AC3E}">
        <p14:creationId xmlns:p14="http://schemas.microsoft.com/office/powerpoint/2010/main" val="408118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1212</TotalTime>
  <Words>517</Words>
  <Application>Microsoft Office PowerPoint</Application>
  <PresentationFormat>Apresentação na tela (4:3)</PresentationFormat>
  <Paragraphs>136</Paragraphs>
  <Slides>26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26</vt:i4>
      </vt:variant>
    </vt:vector>
  </HeadingPairs>
  <TitlesOfParts>
    <vt:vector size="36" baseType="lpstr">
      <vt:lpstr>MS PGothic</vt:lpstr>
      <vt:lpstr>Arial</vt:lpstr>
      <vt:lpstr>Calibri</vt:lpstr>
      <vt:lpstr>Corbel</vt:lpstr>
      <vt:lpstr>Times New Roman</vt:lpstr>
      <vt:lpstr>Verdana</vt:lpstr>
      <vt:lpstr>Wingdings</vt:lpstr>
      <vt:lpstr>1_Personalizar design</vt:lpstr>
      <vt:lpstr>Personalizar design</vt:lpstr>
      <vt:lpstr>2_Personalizar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Alessandro Tetzner</dc:creator>
  <cp:lastModifiedBy>Claudio Rubio</cp:lastModifiedBy>
  <cp:revision>147</cp:revision>
  <cp:lastPrinted>2013-03-06T14:17:17Z</cp:lastPrinted>
  <dcterms:created xsi:type="dcterms:W3CDTF">2013-01-21T13:05:03Z</dcterms:created>
  <dcterms:modified xsi:type="dcterms:W3CDTF">2017-06-20T20:28:07Z</dcterms:modified>
</cp:coreProperties>
</file>