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7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8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9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10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39.jpg" ContentType="image/jpg"/>
  <Override PartName="/ppt/media/image41.jpg" ContentType="image/jpg"/>
  <Override PartName="/ppt/media/image42.jpg" ContentType="image/jpg"/>
  <Override PartName="/ppt/media/image43.jpg" ContentType="image/jpg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  <p:sldMasterId id="2147483655" r:id="rId3"/>
    <p:sldMasterId id="2147483671" r:id="rId4"/>
    <p:sldMasterId id="2147483677" r:id="rId5"/>
    <p:sldMasterId id="2147483680" r:id="rId6"/>
    <p:sldMasterId id="2147483686" r:id="rId7"/>
    <p:sldMasterId id="2147483688" r:id="rId8"/>
    <p:sldMasterId id="2147483701" r:id="rId9"/>
    <p:sldMasterId id="2147483707" r:id="rId10"/>
    <p:sldMasterId id="2147483722" r:id="rId11"/>
    <p:sldMasterId id="2147483725" r:id="rId12"/>
    <p:sldMasterId id="2147483732" r:id="rId13"/>
  </p:sldMasterIdLst>
  <p:notesMasterIdLst>
    <p:notesMasterId r:id="rId42"/>
  </p:notesMasterIdLst>
  <p:handoutMasterIdLst>
    <p:handoutMasterId r:id="rId43"/>
  </p:handoutMasterIdLst>
  <p:sldIdLst>
    <p:sldId id="322" r:id="rId14"/>
    <p:sldId id="323" r:id="rId15"/>
    <p:sldId id="325" r:id="rId16"/>
    <p:sldId id="337" r:id="rId17"/>
    <p:sldId id="359" r:id="rId18"/>
    <p:sldId id="354" r:id="rId19"/>
    <p:sldId id="351" r:id="rId20"/>
    <p:sldId id="332" r:id="rId21"/>
    <p:sldId id="353" r:id="rId22"/>
    <p:sldId id="330" r:id="rId23"/>
    <p:sldId id="326" r:id="rId24"/>
    <p:sldId id="360" r:id="rId25"/>
    <p:sldId id="338" r:id="rId26"/>
    <p:sldId id="339" r:id="rId27"/>
    <p:sldId id="340" r:id="rId28"/>
    <p:sldId id="341" r:id="rId29"/>
    <p:sldId id="342" r:id="rId30"/>
    <p:sldId id="344" r:id="rId31"/>
    <p:sldId id="345" r:id="rId32"/>
    <p:sldId id="347" r:id="rId33"/>
    <p:sldId id="348" r:id="rId34"/>
    <p:sldId id="349" r:id="rId35"/>
    <p:sldId id="350" r:id="rId36"/>
    <p:sldId id="324" r:id="rId37"/>
    <p:sldId id="356" r:id="rId38"/>
    <p:sldId id="355" r:id="rId39"/>
    <p:sldId id="357" r:id="rId40"/>
    <p:sldId id="358" r:id="rId4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FFFF"/>
    <a:srgbClr val="EEEEEE"/>
    <a:srgbClr val="004B69"/>
    <a:srgbClr val="F3F3F3"/>
    <a:srgbClr val="F9F9F9"/>
    <a:srgbClr val="F5F5F5"/>
    <a:srgbClr val="5A5A5F"/>
    <a:srgbClr val="58A9C7"/>
    <a:srgbClr val="B5B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513" autoAdjust="0"/>
    <p:restoredTop sz="92621" autoAdjust="0"/>
  </p:normalViewPr>
  <p:slideViewPr>
    <p:cSldViewPr snapToGrid="0" snapToObjects="1">
      <p:cViewPr varScale="1">
        <p:scale>
          <a:sx n="68" d="100"/>
          <a:sy n="68" d="100"/>
        </p:scale>
        <p:origin x="960" y="53"/>
      </p:cViewPr>
      <p:guideLst>
        <p:guide orient="horz" pos="162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aullnho\Documents\I2O\SJC\Reservatorio%2018.xlsm%20-final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Evolução da vazão </a:t>
            </a:r>
            <a:r>
              <a:rPr lang="pt-BR" baseline="0" dirty="0">
                <a:solidFill>
                  <a:schemeClr val="tx2">
                    <a:lumMod val="75000"/>
                  </a:schemeClr>
                </a:solidFill>
              </a:rPr>
              <a:t> noturna e consumo de energia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6371298998235707E-2"/>
          <c:y val="9.7477919069598393E-2"/>
          <c:w val="0.7990948345451595"/>
          <c:h val="0.583891211054266"/>
        </c:manualLayout>
      </c:layout>
      <c:lineChart>
        <c:grouping val="standard"/>
        <c:varyColors val="0"/>
        <c:ser>
          <c:idx val="2"/>
          <c:order val="1"/>
          <c:tx>
            <c:strRef>
              <c:f>Cálculos!$E$1</c:f>
              <c:strCache>
                <c:ptCount val="1"/>
                <c:pt idx="0">
                  <c:v>Consumo de energia (Kwh)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  <a:effectLst>
              <a:outerShdw blurRad="50800" dist="50800" dir="5400000" algn="ctr" rotWithShape="0">
                <a:srgbClr val="000000">
                  <a:alpha val="57000"/>
                </a:srgbClr>
              </a:outerShdw>
            </a:effectLst>
          </c:spPr>
          <c:marker>
            <c:symbol val="none"/>
          </c:marker>
          <c:cat>
            <c:numRef>
              <c:f>Cálculos!$A$6:$A$94</c:f>
              <c:numCache>
                <c:formatCode>m/d/yyyy</c:formatCode>
                <c:ptCount val="89"/>
                <c:pt idx="0">
                  <c:v>41720</c:v>
                </c:pt>
                <c:pt idx="1">
                  <c:v>41721</c:v>
                </c:pt>
                <c:pt idx="2">
                  <c:v>41722</c:v>
                </c:pt>
                <c:pt idx="3">
                  <c:v>41723</c:v>
                </c:pt>
                <c:pt idx="4">
                  <c:v>41724</c:v>
                </c:pt>
                <c:pt idx="5">
                  <c:v>41725</c:v>
                </c:pt>
                <c:pt idx="6">
                  <c:v>41726</c:v>
                </c:pt>
                <c:pt idx="7">
                  <c:v>41727</c:v>
                </c:pt>
                <c:pt idx="8">
                  <c:v>41728</c:v>
                </c:pt>
                <c:pt idx="9">
                  <c:v>41729</c:v>
                </c:pt>
                <c:pt idx="10">
                  <c:v>41730</c:v>
                </c:pt>
                <c:pt idx="11">
                  <c:v>41731</c:v>
                </c:pt>
                <c:pt idx="12">
                  <c:v>41732</c:v>
                </c:pt>
                <c:pt idx="13">
                  <c:v>41733</c:v>
                </c:pt>
                <c:pt idx="14">
                  <c:v>41734</c:v>
                </c:pt>
                <c:pt idx="15">
                  <c:v>41735</c:v>
                </c:pt>
                <c:pt idx="16">
                  <c:v>41736</c:v>
                </c:pt>
                <c:pt idx="17">
                  <c:v>41737</c:v>
                </c:pt>
                <c:pt idx="18">
                  <c:v>41738</c:v>
                </c:pt>
                <c:pt idx="19">
                  <c:v>41739</c:v>
                </c:pt>
                <c:pt idx="20">
                  <c:v>41740</c:v>
                </c:pt>
                <c:pt idx="21">
                  <c:v>41741</c:v>
                </c:pt>
                <c:pt idx="22">
                  <c:v>41742</c:v>
                </c:pt>
                <c:pt idx="23">
                  <c:v>41743</c:v>
                </c:pt>
                <c:pt idx="24">
                  <c:v>41744</c:v>
                </c:pt>
                <c:pt idx="25">
                  <c:v>41745</c:v>
                </c:pt>
                <c:pt idx="26">
                  <c:v>41746</c:v>
                </c:pt>
                <c:pt idx="27">
                  <c:v>41747</c:v>
                </c:pt>
                <c:pt idx="28">
                  <c:v>41748</c:v>
                </c:pt>
                <c:pt idx="29">
                  <c:v>41749</c:v>
                </c:pt>
                <c:pt idx="30">
                  <c:v>41750</c:v>
                </c:pt>
                <c:pt idx="31">
                  <c:v>41751</c:v>
                </c:pt>
                <c:pt idx="32">
                  <c:v>41752</c:v>
                </c:pt>
                <c:pt idx="33">
                  <c:v>41753</c:v>
                </c:pt>
                <c:pt idx="34">
                  <c:v>41754</c:v>
                </c:pt>
                <c:pt idx="35">
                  <c:v>41755</c:v>
                </c:pt>
                <c:pt idx="36">
                  <c:v>41756</c:v>
                </c:pt>
                <c:pt idx="37">
                  <c:v>41757</c:v>
                </c:pt>
                <c:pt idx="38">
                  <c:v>41758</c:v>
                </c:pt>
                <c:pt idx="39">
                  <c:v>41759</c:v>
                </c:pt>
                <c:pt idx="40">
                  <c:v>41760</c:v>
                </c:pt>
                <c:pt idx="41">
                  <c:v>41761</c:v>
                </c:pt>
                <c:pt idx="42">
                  <c:v>41762</c:v>
                </c:pt>
                <c:pt idx="43">
                  <c:v>41763</c:v>
                </c:pt>
                <c:pt idx="44">
                  <c:v>41764</c:v>
                </c:pt>
                <c:pt idx="45">
                  <c:v>41765</c:v>
                </c:pt>
                <c:pt idx="46">
                  <c:v>41766</c:v>
                </c:pt>
                <c:pt idx="47">
                  <c:v>41767</c:v>
                </c:pt>
                <c:pt idx="48">
                  <c:v>41768</c:v>
                </c:pt>
                <c:pt idx="49">
                  <c:v>41769</c:v>
                </c:pt>
                <c:pt idx="50">
                  <c:v>41770</c:v>
                </c:pt>
                <c:pt idx="51">
                  <c:v>41773</c:v>
                </c:pt>
                <c:pt idx="52">
                  <c:v>41774</c:v>
                </c:pt>
                <c:pt idx="53">
                  <c:v>41775</c:v>
                </c:pt>
                <c:pt idx="54">
                  <c:v>41776</c:v>
                </c:pt>
                <c:pt idx="55">
                  <c:v>41777</c:v>
                </c:pt>
                <c:pt idx="56">
                  <c:v>41778</c:v>
                </c:pt>
                <c:pt idx="57">
                  <c:v>41779</c:v>
                </c:pt>
                <c:pt idx="58">
                  <c:v>41780</c:v>
                </c:pt>
                <c:pt idx="59">
                  <c:v>41781</c:v>
                </c:pt>
                <c:pt idx="60">
                  <c:v>41782</c:v>
                </c:pt>
                <c:pt idx="61">
                  <c:v>41783</c:v>
                </c:pt>
                <c:pt idx="62">
                  <c:v>41784</c:v>
                </c:pt>
                <c:pt idx="63">
                  <c:v>41785</c:v>
                </c:pt>
                <c:pt idx="64">
                  <c:v>41786</c:v>
                </c:pt>
                <c:pt idx="65">
                  <c:v>41787</c:v>
                </c:pt>
                <c:pt idx="66">
                  <c:v>41788</c:v>
                </c:pt>
                <c:pt idx="67">
                  <c:v>41789</c:v>
                </c:pt>
                <c:pt idx="68">
                  <c:v>41790</c:v>
                </c:pt>
                <c:pt idx="69">
                  <c:v>41791</c:v>
                </c:pt>
                <c:pt idx="70">
                  <c:v>41792</c:v>
                </c:pt>
                <c:pt idx="71">
                  <c:v>41793</c:v>
                </c:pt>
                <c:pt idx="72">
                  <c:v>41794</c:v>
                </c:pt>
                <c:pt idx="73">
                  <c:v>41795</c:v>
                </c:pt>
                <c:pt idx="74">
                  <c:v>41796</c:v>
                </c:pt>
                <c:pt idx="75">
                  <c:v>41797</c:v>
                </c:pt>
                <c:pt idx="76">
                  <c:v>41798</c:v>
                </c:pt>
                <c:pt idx="77">
                  <c:v>41799</c:v>
                </c:pt>
                <c:pt idx="78">
                  <c:v>41800</c:v>
                </c:pt>
                <c:pt idx="79">
                  <c:v>41801</c:v>
                </c:pt>
                <c:pt idx="80">
                  <c:v>41802</c:v>
                </c:pt>
                <c:pt idx="81">
                  <c:v>41803</c:v>
                </c:pt>
                <c:pt idx="82">
                  <c:v>41806</c:v>
                </c:pt>
                <c:pt idx="83">
                  <c:v>41807</c:v>
                </c:pt>
                <c:pt idx="84">
                  <c:v>41808</c:v>
                </c:pt>
                <c:pt idx="85">
                  <c:v>41809</c:v>
                </c:pt>
                <c:pt idx="86">
                  <c:v>41810</c:v>
                </c:pt>
                <c:pt idx="87">
                  <c:v>41811</c:v>
                </c:pt>
                <c:pt idx="88">
                  <c:v>41812</c:v>
                </c:pt>
              </c:numCache>
            </c:numRef>
          </c:cat>
          <c:val>
            <c:numRef>
              <c:f>Cálculos!$E$5:$E$94</c:f>
              <c:numCache>
                <c:formatCode>0.00</c:formatCode>
                <c:ptCount val="90"/>
                <c:pt idx="0">
                  <c:v>4705.3114564673078</c:v>
                </c:pt>
                <c:pt idx="1">
                  <c:v>4661.445401553462</c:v>
                </c:pt>
                <c:pt idx="2">
                  <c:v>4006.8112549811531</c:v>
                </c:pt>
                <c:pt idx="3">
                  <c:v>4540.9519474061544</c:v>
                </c:pt>
                <c:pt idx="4">
                  <c:v>4570.6108924315376</c:v>
                </c:pt>
                <c:pt idx="5">
                  <c:v>4456.7844750173108</c:v>
                </c:pt>
                <c:pt idx="6">
                  <c:v>4719.7564946999983</c:v>
                </c:pt>
                <c:pt idx="7">
                  <c:v>4856.5781810861536</c:v>
                </c:pt>
                <c:pt idx="8">
                  <c:v>4823.1463296807669</c:v>
                </c:pt>
                <c:pt idx="9">
                  <c:v>4349.8692501438472</c:v>
                </c:pt>
                <c:pt idx="10">
                  <c:v>4646.038652421923</c:v>
                </c:pt>
                <c:pt idx="11">
                  <c:v>4623.5933177123088</c:v>
                </c:pt>
                <c:pt idx="12">
                  <c:v>4743.2273332292298</c:v>
                </c:pt>
                <c:pt idx="13">
                  <c:v>4703.3918994323067</c:v>
                </c:pt>
                <c:pt idx="14">
                  <c:v>4623.5254932588459</c:v>
                </c:pt>
                <c:pt idx="15">
                  <c:v>4762.0371102369218</c:v>
                </c:pt>
                <c:pt idx="16">
                  <c:v>4557.001591491924</c:v>
                </c:pt>
                <c:pt idx="17">
                  <c:v>4818.6081531242307</c:v>
                </c:pt>
                <c:pt idx="18">
                  <c:v>4715.1184497023069</c:v>
                </c:pt>
                <c:pt idx="19">
                  <c:v>4684.489940873078</c:v>
                </c:pt>
                <c:pt idx="20">
                  <c:v>4704.0341469265377</c:v>
                </c:pt>
                <c:pt idx="21">
                  <c:v>4931.4619743126932</c:v>
                </c:pt>
                <c:pt idx="22">
                  <c:v>4859.8697017107706</c:v>
                </c:pt>
                <c:pt idx="23">
                  <c:v>4424.0490849392299</c:v>
                </c:pt>
                <c:pt idx="24">
                  <c:v>4621.5160932253848</c:v>
                </c:pt>
                <c:pt idx="25">
                  <c:v>4334.6972886473095</c:v>
                </c:pt>
                <c:pt idx="26">
                  <c:v>4634.0277562834644</c:v>
                </c:pt>
                <c:pt idx="27">
                  <c:v>4744.7481990357683</c:v>
                </c:pt>
                <c:pt idx="28">
                  <c:v>4250.4321294103866</c:v>
                </c:pt>
                <c:pt idx="29">
                  <c:v>4421.871833919231</c:v>
                </c:pt>
                <c:pt idx="30">
                  <c:v>3991.8518878811551</c:v>
                </c:pt>
                <c:pt idx="31">
                  <c:v>4471.2918886257676</c:v>
                </c:pt>
                <c:pt idx="32">
                  <c:v>4531.6260448719231</c:v>
                </c:pt>
                <c:pt idx="33">
                  <c:v>4159.5275708515392</c:v>
                </c:pt>
                <c:pt idx="34">
                  <c:v>3989.9810997519239</c:v>
                </c:pt>
                <c:pt idx="35">
                  <c:v>4025.3414118992296</c:v>
                </c:pt>
                <c:pt idx="36">
                  <c:v>4370.7376103746146</c:v>
                </c:pt>
                <c:pt idx="37">
                  <c:v>3488.7812969076922</c:v>
                </c:pt>
                <c:pt idx="38">
                  <c:v>3856.3237869576933</c:v>
                </c:pt>
                <c:pt idx="39">
                  <c:v>3863.4574250215383</c:v>
                </c:pt>
                <c:pt idx="40">
                  <c:v>3788.3273921169225</c:v>
                </c:pt>
                <c:pt idx="41">
                  <c:v>3887.5880867919236</c:v>
                </c:pt>
                <c:pt idx="42">
                  <c:v>3909.5363770996164</c:v>
                </c:pt>
                <c:pt idx="43">
                  <c:v>3779.203696321154</c:v>
                </c:pt>
                <c:pt idx="44">
                  <c:v>3495.7066596161544</c:v>
                </c:pt>
                <c:pt idx="45">
                  <c:v>4197.1095118176927</c:v>
                </c:pt>
                <c:pt idx="46">
                  <c:v>4021.3960951465392</c:v>
                </c:pt>
                <c:pt idx="47">
                  <c:v>3829.4580341769215</c:v>
                </c:pt>
                <c:pt idx="48">
                  <c:v>3985.152725284614</c:v>
                </c:pt>
                <c:pt idx="49">
                  <c:v>3988.9339388480771</c:v>
                </c:pt>
                <c:pt idx="50">
                  <c:v>4098.6858380365366</c:v>
                </c:pt>
                <c:pt idx="51">
                  <c:v>3767.7458657215388</c:v>
                </c:pt>
                <c:pt idx="52">
                  <c:v>3881.0653110138473</c:v>
                </c:pt>
                <c:pt idx="53">
                  <c:v>3954.7271710176924</c:v>
                </c:pt>
                <c:pt idx="54">
                  <c:v>4064.601800474999</c:v>
                </c:pt>
                <c:pt idx="55">
                  <c:v>4162.8558763350011</c:v>
                </c:pt>
                <c:pt idx="56">
                  <c:v>3520.8582394084601</c:v>
                </c:pt>
                <c:pt idx="57">
                  <c:v>3819.8647604699995</c:v>
                </c:pt>
                <c:pt idx="58">
                  <c:v>3705.1733036699993</c:v>
                </c:pt>
                <c:pt idx="59">
                  <c:v>3749.8921049076921</c:v>
                </c:pt>
                <c:pt idx="60">
                  <c:v>3869.8643699792324</c:v>
                </c:pt>
                <c:pt idx="61">
                  <c:v>3662.3962259169243</c:v>
                </c:pt>
                <c:pt idx="62">
                  <c:v>3591.2388913615405</c:v>
                </c:pt>
                <c:pt idx="63">
                  <c:v>3183.6449547103848</c:v>
                </c:pt>
                <c:pt idx="64">
                  <c:v>3857.2506161376932</c:v>
                </c:pt>
                <c:pt idx="65">
                  <c:v>3775.8512039053853</c:v>
                </c:pt>
                <c:pt idx="66">
                  <c:v>3468.7160387411527</c:v>
                </c:pt>
                <c:pt idx="67">
                  <c:v>3635.9124394465398</c:v>
                </c:pt>
                <c:pt idx="68">
                  <c:v>3857.3006999607701</c:v>
                </c:pt>
                <c:pt idx="69">
                  <c:v>3971.6503933396148</c:v>
                </c:pt>
                <c:pt idx="70">
                  <c:v>3174.8169130719234</c:v>
                </c:pt>
                <c:pt idx="71">
                  <c:v>3557.5584013557691</c:v>
                </c:pt>
                <c:pt idx="72">
                  <c:v>3684.4870453373082</c:v>
                </c:pt>
                <c:pt idx="73">
                  <c:v>3465.6184682307689</c:v>
                </c:pt>
                <c:pt idx="74">
                  <c:v>3710.2224321899998</c:v>
                </c:pt>
                <c:pt idx="75">
                  <c:v>3772.6891801857687</c:v>
                </c:pt>
                <c:pt idx="76">
                  <c:v>4090.5060962850002</c:v>
                </c:pt>
                <c:pt idx="77">
                  <c:v>3594.0912424338458</c:v>
                </c:pt>
                <c:pt idx="78">
                  <c:v>4041.3501260238463</c:v>
                </c:pt>
                <c:pt idx="79">
                  <c:v>3453.795657335771</c:v>
                </c:pt>
                <c:pt idx="80">
                  <c:v>3626.038195643077</c:v>
                </c:pt>
                <c:pt idx="81">
                  <c:v>3849.3367189719233</c:v>
                </c:pt>
                <c:pt idx="82">
                  <c:v>3973.8322980726921</c:v>
                </c:pt>
                <c:pt idx="83">
                  <c:v>3961.9926852888461</c:v>
                </c:pt>
                <c:pt idx="84">
                  <c:v>3831.8941001630756</c:v>
                </c:pt>
                <c:pt idx="85">
                  <c:v>3619.7073113884612</c:v>
                </c:pt>
                <c:pt idx="86">
                  <c:v>3468.6847380496165</c:v>
                </c:pt>
                <c:pt idx="87">
                  <c:v>3435.9979851969229</c:v>
                </c:pt>
                <c:pt idx="88">
                  <c:v>3429.081003624231</c:v>
                </c:pt>
                <c:pt idx="89">
                  <c:v>3317.0932148953848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53F-440D-9EC5-2082B2432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1195648"/>
        <c:axId val="19119508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Cálculos!$D$1</c15:sqref>
                        </c15:formulaRef>
                      </c:ext>
                    </c:extLst>
                    <c:strCache>
                      <c:ptCount val="1"/>
                      <c:pt idx="0">
                        <c:v>Consumo Diário (m3/día)</c:v>
                      </c:pt>
                    </c:strCache>
                  </c:strRef>
                </c:tx>
                <c:spPr>
                  <a:ln>
                    <a:solidFill>
                      <a:schemeClr val="accent6">
                        <a:lumMod val="75000"/>
                      </a:schemeClr>
                    </a:solidFill>
                  </a:ln>
                  <a:effectLst>
                    <a:outerShdw blurRad="50800" dist="5080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marker>
                  <c:symbol val="none"/>
                </c:marker>
                <c:cat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Cálculos!$A$5:$A$94</c15:sqref>
                        </c15:formulaRef>
                      </c:ext>
                    </c:extLst>
                    <c:numCache>
                      <c:formatCode>m/d/yyyy</c:formatCode>
                      <c:ptCount val="90"/>
                      <c:pt idx="0">
                        <c:v>41719</c:v>
                      </c:pt>
                      <c:pt idx="1">
                        <c:v>41720</c:v>
                      </c:pt>
                      <c:pt idx="2">
                        <c:v>41721</c:v>
                      </c:pt>
                      <c:pt idx="3">
                        <c:v>41722</c:v>
                      </c:pt>
                      <c:pt idx="4">
                        <c:v>41723</c:v>
                      </c:pt>
                      <c:pt idx="5">
                        <c:v>41724</c:v>
                      </c:pt>
                      <c:pt idx="6">
                        <c:v>41725</c:v>
                      </c:pt>
                      <c:pt idx="7">
                        <c:v>41726</c:v>
                      </c:pt>
                      <c:pt idx="8">
                        <c:v>41727</c:v>
                      </c:pt>
                      <c:pt idx="9">
                        <c:v>41728</c:v>
                      </c:pt>
                      <c:pt idx="10">
                        <c:v>41729</c:v>
                      </c:pt>
                      <c:pt idx="11">
                        <c:v>41730</c:v>
                      </c:pt>
                      <c:pt idx="12">
                        <c:v>41731</c:v>
                      </c:pt>
                      <c:pt idx="13">
                        <c:v>41732</c:v>
                      </c:pt>
                      <c:pt idx="14">
                        <c:v>41733</c:v>
                      </c:pt>
                      <c:pt idx="15">
                        <c:v>41734</c:v>
                      </c:pt>
                      <c:pt idx="16">
                        <c:v>41735</c:v>
                      </c:pt>
                      <c:pt idx="17">
                        <c:v>41736</c:v>
                      </c:pt>
                      <c:pt idx="18">
                        <c:v>41737</c:v>
                      </c:pt>
                      <c:pt idx="19">
                        <c:v>41738</c:v>
                      </c:pt>
                      <c:pt idx="20">
                        <c:v>41739</c:v>
                      </c:pt>
                      <c:pt idx="21">
                        <c:v>41740</c:v>
                      </c:pt>
                      <c:pt idx="22">
                        <c:v>41741</c:v>
                      </c:pt>
                      <c:pt idx="23">
                        <c:v>41742</c:v>
                      </c:pt>
                      <c:pt idx="24">
                        <c:v>41743</c:v>
                      </c:pt>
                      <c:pt idx="25">
                        <c:v>41744</c:v>
                      </c:pt>
                      <c:pt idx="26">
                        <c:v>41745</c:v>
                      </c:pt>
                      <c:pt idx="27">
                        <c:v>41746</c:v>
                      </c:pt>
                      <c:pt idx="28">
                        <c:v>41747</c:v>
                      </c:pt>
                      <c:pt idx="29">
                        <c:v>41748</c:v>
                      </c:pt>
                      <c:pt idx="30">
                        <c:v>41749</c:v>
                      </c:pt>
                      <c:pt idx="31">
                        <c:v>41750</c:v>
                      </c:pt>
                      <c:pt idx="32">
                        <c:v>41751</c:v>
                      </c:pt>
                      <c:pt idx="33">
                        <c:v>41752</c:v>
                      </c:pt>
                      <c:pt idx="34">
                        <c:v>41753</c:v>
                      </c:pt>
                      <c:pt idx="35">
                        <c:v>41754</c:v>
                      </c:pt>
                      <c:pt idx="36">
                        <c:v>41755</c:v>
                      </c:pt>
                      <c:pt idx="37">
                        <c:v>41756</c:v>
                      </c:pt>
                      <c:pt idx="38">
                        <c:v>41757</c:v>
                      </c:pt>
                      <c:pt idx="39">
                        <c:v>41758</c:v>
                      </c:pt>
                      <c:pt idx="40">
                        <c:v>41759</c:v>
                      </c:pt>
                      <c:pt idx="41">
                        <c:v>41760</c:v>
                      </c:pt>
                      <c:pt idx="42">
                        <c:v>41761</c:v>
                      </c:pt>
                      <c:pt idx="43">
                        <c:v>41762</c:v>
                      </c:pt>
                      <c:pt idx="44">
                        <c:v>41763</c:v>
                      </c:pt>
                      <c:pt idx="45">
                        <c:v>41764</c:v>
                      </c:pt>
                      <c:pt idx="46">
                        <c:v>41765</c:v>
                      </c:pt>
                      <c:pt idx="47">
                        <c:v>41766</c:v>
                      </c:pt>
                      <c:pt idx="48">
                        <c:v>41767</c:v>
                      </c:pt>
                      <c:pt idx="49">
                        <c:v>41768</c:v>
                      </c:pt>
                      <c:pt idx="50">
                        <c:v>41769</c:v>
                      </c:pt>
                      <c:pt idx="51">
                        <c:v>41770</c:v>
                      </c:pt>
                      <c:pt idx="52">
                        <c:v>41773</c:v>
                      </c:pt>
                      <c:pt idx="53">
                        <c:v>41774</c:v>
                      </c:pt>
                      <c:pt idx="54">
                        <c:v>41775</c:v>
                      </c:pt>
                      <c:pt idx="55">
                        <c:v>41776</c:v>
                      </c:pt>
                      <c:pt idx="56">
                        <c:v>41777</c:v>
                      </c:pt>
                      <c:pt idx="57">
                        <c:v>41778</c:v>
                      </c:pt>
                      <c:pt idx="58">
                        <c:v>41779</c:v>
                      </c:pt>
                      <c:pt idx="59">
                        <c:v>41780</c:v>
                      </c:pt>
                      <c:pt idx="60">
                        <c:v>41781</c:v>
                      </c:pt>
                      <c:pt idx="61">
                        <c:v>41782</c:v>
                      </c:pt>
                      <c:pt idx="62">
                        <c:v>41783</c:v>
                      </c:pt>
                      <c:pt idx="63">
                        <c:v>41784</c:v>
                      </c:pt>
                      <c:pt idx="64">
                        <c:v>41785</c:v>
                      </c:pt>
                      <c:pt idx="65">
                        <c:v>41786</c:v>
                      </c:pt>
                      <c:pt idx="66">
                        <c:v>41787</c:v>
                      </c:pt>
                      <c:pt idx="67">
                        <c:v>41788</c:v>
                      </c:pt>
                      <c:pt idx="68">
                        <c:v>41789</c:v>
                      </c:pt>
                      <c:pt idx="69">
                        <c:v>41790</c:v>
                      </c:pt>
                      <c:pt idx="70">
                        <c:v>41791</c:v>
                      </c:pt>
                      <c:pt idx="71">
                        <c:v>41792</c:v>
                      </c:pt>
                      <c:pt idx="72">
                        <c:v>41793</c:v>
                      </c:pt>
                      <c:pt idx="73">
                        <c:v>41794</c:v>
                      </c:pt>
                      <c:pt idx="74">
                        <c:v>41795</c:v>
                      </c:pt>
                      <c:pt idx="75">
                        <c:v>41796</c:v>
                      </c:pt>
                      <c:pt idx="76">
                        <c:v>41797</c:v>
                      </c:pt>
                      <c:pt idx="77">
                        <c:v>41798</c:v>
                      </c:pt>
                      <c:pt idx="78">
                        <c:v>41799</c:v>
                      </c:pt>
                      <c:pt idx="79">
                        <c:v>41800</c:v>
                      </c:pt>
                      <c:pt idx="80">
                        <c:v>41801</c:v>
                      </c:pt>
                      <c:pt idx="81">
                        <c:v>41802</c:v>
                      </c:pt>
                      <c:pt idx="82">
                        <c:v>41803</c:v>
                      </c:pt>
                      <c:pt idx="83">
                        <c:v>41806</c:v>
                      </c:pt>
                      <c:pt idx="84">
                        <c:v>41807</c:v>
                      </c:pt>
                      <c:pt idx="85">
                        <c:v>41808</c:v>
                      </c:pt>
                      <c:pt idx="86">
                        <c:v>41809</c:v>
                      </c:pt>
                      <c:pt idx="87">
                        <c:v>41810</c:v>
                      </c:pt>
                      <c:pt idx="88">
                        <c:v>41811</c:v>
                      </c:pt>
                      <c:pt idx="89">
                        <c:v>41812</c:v>
                      </c:pt>
                    </c:numCache>
                  </c:num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Cálculos!$D$5:$D$94</c15:sqref>
                        </c15:formulaRef>
                      </c:ext>
                    </c:extLst>
                    <c:numCache>
                      <c:formatCode>0.0</c:formatCode>
                      <c:ptCount val="90"/>
                      <c:pt idx="0">
                        <c:v>27553.203000000001</c:v>
                      </c:pt>
                      <c:pt idx="1">
                        <c:v>27417.347999999998</c:v>
                      </c:pt>
                      <c:pt idx="2">
                        <c:v>23863.040999999994</c:v>
                      </c:pt>
                      <c:pt idx="3">
                        <c:v>26374.275000000001</c:v>
                      </c:pt>
                      <c:pt idx="4">
                        <c:v>26561.862000000005</c:v>
                      </c:pt>
                      <c:pt idx="5">
                        <c:v>25950.897000000001</c:v>
                      </c:pt>
                      <c:pt idx="6">
                        <c:v>27494.585999999999</c:v>
                      </c:pt>
                      <c:pt idx="7">
                        <c:v>28240.254000000001</c:v>
                      </c:pt>
                      <c:pt idx="8">
                        <c:v>28451.564999999999</c:v>
                      </c:pt>
                      <c:pt idx="9">
                        <c:v>25522.659</c:v>
                      </c:pt>
                      <c:pt idx="10">
                        <c:v>27237.717000000001</c:v>
                      </c:pt>
                      <c:pt idx="11">
                        <c:v>27071.523000000001</c:v>
                      </c:pt>
                      <c:pt idx="12">
                        <c:v>27431.550000000003</c:v>
                      </c:pt>
                      <c:pt idx="13">
                        <c:v>27751.797000000013</c:v>
                      </c:pt>
                      <c:pt idx="14">
                        <c:v>26975.349000000009</c:v>
                      </c:pt>
                      <c:pt idx="15">
                        <c:v>27914.309999999994</c:v>
                      </c:pt>
                      <c:pt idx="16">
                        <c:v>26537.67</c:v>
                      </c:pt>
                      <c:pt idx="17">
                        <c:v>28253.123999999996</c:v>
                      </c:pt>
                      <c:pt idx="18">
                        <c:v>27638.171999999999</c:v>
                      </c:pt>
                      <c:pt idx="19">
                        <c:v>27399.069000000007</c:v>
                      </c:pt>
                      <c:pt idx="20">
                        <c:v>27451.719000000005</c:v>
                      </c:pt>
                      <c:pt idx="21">
                        <c:v>28630.260000000009</c:v>
                      </c:pt>
                      <c:pt idx="22">
                        <c:v>28974.528000000002</c:v>
                      </c:pt>
                      <c:pt idx="23">
                        <c:v>26260.055999999997</c:v>
                      </c:pt>
                      <c:pt idx="24">
                        <c:v>26900.882999999987</c:v>
                      </c:pt>
                      <c:pt idx="25">
                        <c:v>25183.260000000006</c:v>
                      </c:pt>
                      <c:pt idx="26">
                        <c:v>26694.125999999997</c:v>
                      </c:pt>
                      <c:pt idx="27">
                        <c:v>27964.997999999996</c:v>
                      </c:pt>
                      <c:pt idx="28">
                        <c:v>25274.294999999998</c:v>
                      </c:pt>
                      <c:pt idx="29">
                        <c:v>25572.63600000001</c:v>
                      </c:pt>
                      <c:pt idx="30">
                        <c:v>23292.809999999998</c:v>
                      </c:pt>
                      <c:pt idx="31">
                        <c:v>25984.223999999991</c:v>
                      </c:pt>
                      <c:pt idx="32">
                        <c:v>26896.139999999992</c:v>
                      </c:pt>
                      <c:pt idx="33">
                        <c:v>25694.055</c:v>
                      </c:pt>
                      <c:pt idx="34">
                        <c:v>25707.699000000001</c:v>
                      </c:pt>
                      <c:pt idx="35">
                        <c:v>25896.986999999997</c:v>
                      </c:pt>
                      <c:pt idx="36">
                        <c:v>25795.287000000008</c:v>
                      </c:pt>
                      <c:pt idx="37">
                        <c:v>21853.017</c:v>
                      </c:pt>
                      <c:pt idx="38">
                        <c:v>23592.753000000008</c:v>
                      </c:pt>
                      <c:pt idx="39">
                        <c:v>23488.802999999989</c:v>
                      </c:pt>
                      <c:pt idx="40">
                        <c:v>23188.490999999998</c:v>
                      </c:pt>
                      <c:pt idx="41">
                        <c:v>23314.518</c:v>
                      </c:pt>
                      <c:pt idx="42">
                        <c:v>23560.299000000006</c:v>
                      </c:pt>
                      <c:pt idx="43">
                        <c:v>22662.324000000004</c:v>
                      </c:pt>
                      <c:pt idx="44">
                        <c:v>21586.149000000001</c:v>
                      </c:pt>
                      <c:pt idx="45">
                        <c:v>24390.485999999994</c:v>
                      </c:pt>
                      <c:pt idx="46">
                        <c:v>23971.409999999993</c:v>
                      </c:pt>
                      <c:pt idx="47">
                        <c:v>23113.197000000004</c:v>
                      </c:pt>
                      <c:pt idx="48">
                        <c:v>23600.448</c:v>
                      </c:pt>
                      <c:pt idx="49">
                        <c:v>23620.301999999992</c:v>
                      </c:pt>
                      <c:pt idx="50">
                        <c:v>24101.595000000001</c:v>
                      </c:pt>
                      <c:pt idx="51">
                        <c:v>21521.636999999984</c:v>
                      </c:pt>
                      <c:pt idx="52">
                        <c:v>23511.132000000012</c:v>
                      </c:pt>
                      <c:pt idx="53">
                        <c:v>23700.285000000007</c:v>
                      </c:pt>
                      <c:pt idx="54">
                        <c:v>24073.650000000005</c:v>
                      </c:pt>
                      <c:pt idx="55">
                        <c:v>24261.290999999997</c:v>
                      </c:pt>
                      <c:pt idx="56">
                        <c:v>21571.686000000005</c:v>
                      </c:pt>
                      <c:pt idx="57">
                        <c:v>23233.383000000009</c:v>
                      </c:pt>
                      <c:pt idx="58">
                        <c:v>22741.082999999995</c:v>
                      </c:pt>
                      <c:pt idx="59">
                        <c:v>22922.567999999999</c:v>
                      </c:pt>
                      <c:pt idx="60">
                        <c:v>23635.160999999989</c:v>
                      </c:pt>
                      <c:pt idx="61">
                        <c:v>22684.032000000003</c:v>
                      </c:pt>
                      <c:pt idx="62">
                        <c:v>21878.721000000001</c:v>
                      </c:pt>
                      <c:pt idx="63">
                        <c:v>20279.421000000002</c:v>
                      </c:pt>
                      <c:pt idx="64">
                        <c:v>23314.949999999993</c:v>
                      </c:pt>
                      <c:pt idx="65">
                        <c:v>23129.091000000008</c:v>
                      </c:pt>
                      <c:pt idx="66">
                        <c:v>21805.343999999986</c:v>
                      </c:pt>
                      <c:pt idx="67">
                        <c:v>22587.192000000006</c:v>
                      </c:pt>
                      <c:pt idx="68">
                        <c:v>23356.944000000003</c:v>
                      </c:pt>
                      <c:pt idx="69">
                        <c:v>23576.967000000004</c:v>
                      </c:pt>
                      <c:pt idx="70">
                        <c:v>20238.408000000003</c:v>
                      </c:pt>
                      <c:pt idx="71">
                        <c:v>22126.166999999998</c:v>
                      </c:pt>
                      <c:pt idx="72">
                        <c:v>22632.533999999996</c:v>
                      </c:pt>
                      <c:pt idx="73">
                        <c:v>21931.208999999992</c:v>
                      </c:pt>
                      <c:pt idx="74">
                        <c:v>22964.840999999997</c:v>
                      </c:pt>
                      <c:pt idx="75">
                        <c:v>23068.853999999996</c:v>
                      </c:pt>
                      <c:pt idx="76">
                        <c:v>24040.934999999998</c:v>
                      </c:pt>
                      <c:pt idx="77">
                        <c:v>22235.814000000002</c:v>
                      </c:pt>
                      <c:pt idx="78">
                        <c:v>24086.888999999999</c:v>
                      </c:pt>
                      <c:pt idx="79">
                        <c:v>21828.132000000005</c:v>
                      </c:pt>
                      <c:pt idx="80">
                        <c:v>22550.768999999997</c:v>
                      </c:pt>
                      <c:pt idx="81">
                        <c:v>23306.912999999986</c:v>
                      </c:pt>
                      <c:pt idx="82">
                        <c:v>23842.602000000003</c:v>
                      </c:pt>
                      <c:pt idx="83">
                        <c:v>23761.934999999994</c:v>
                      </c:pt>
                      <c:pt idx="84">
                        <c:v>23146.874999999989</c:v>
                      </c:pt>
                      <c:pt idx="85">
                        <c:v>22533.326999999997</c:v>
                      </c:pt>
                      <c:pt idx="86">
                        <c:v>21380.579999999998</c:v>
                      </c:pt>
                      <c:pt idx="87">
                        <c:v>21466.269000000004</c:v>
                      </c:pt>
                      <c:pt idx="88">
                        <c:v>21354.146999999997</c:v>
                      </c:pt>
                      <c:pt idx="89">
                        <c:v>20912.615999999991</c:v>
                      </c:pt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03-C53F-440D-9EC5-2082B2432564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1"/>
          <c:order val="2"/>
          <c:tx>
            <c:strRef>
              <c:f>Cálculos!$O$1</c:f>
              <c:strCache>
                <c:ptCount val="1"/>
                <c:pt idx="0">
                  <c:v>Consumo Noite (l/s)</c:v>
                </c:pt>
              </c:strCache>
            </c:strRef>
          </c:tx>
          <c:marker>
            <c:symbol val="none"/>
          </c:marker>
          <c:cat>
            <c:numRef>
              <c:f>Cálculos!$A$5:$A$94</c:f>
              <c:numCache>
                <c:formatCode>m/d/yyyy</c:formatCode>
                <c:ptCount val="90"/>
                <c:pt idx="0">
                  <c:v>41719</c:v>
                </c:pt>
                <c:pt idx="1">
                  <c:v>41720</c:v>
                </c:pt>
                <c:pt idx="2">
                  <c:v>41721</c:v>
                </c:pt>
                <c:pt idx="3">
                  <c:v>41722</c:v>
                </c:pt>
                <c:pt idx="4">
                  <c:v>41723</c:v>
                </c:pt>
                <c:pt idx="5">
                  <c:v>41724</c:v>
                </c:pt>
                <c:pt idx="6">
                  <c:v>41725</c:v>
                </c:pt>
                <c:pt idx="7">
                  <c:v>41726</c:v>
                </c:pt>
                <c:pt idx="8">
                  <c:v>41727</c:v>
                </c:pt>
                <c:pt idx="9">
                  <c:v>41728</c:v>
                </c:pt>
                <c:pt idx="10">
                  <c:v>41729</c:v>
                </c:pt>
                <c:pt idx="11">
                  <c:v>41730</c:v>
                </c:pt>
                <c:pt idx="12">
                  <c:v>41731</c:v>
                </c:pt>
                <c:pt idx="13">
                  <c:v>41732</c:v>
                </c:pt>
                <c:pt idx="14">
                  <c:v>41733</c:v>
                </c:pt>
                <c:pt idx="15">
                  <c:v>41734</c:v>
                </c:pt>
                <c:pt idx="16">
                  <c:v>41735</c:v>
                </c:pt>
                <c:pt idx="17">
                  <c:v>41736</c:v>
                </c:pt>
                <c:pt idx="18">
                  <c:v>41737</c:v>
                </c:pt>
                <c:pt idx="19">
                  <c:v>41738</c:v>
                </c:pt>
                <c:pt idx="20">
                  <c:v>41739</c:v>
                </c:pt>
                <c:pt idx="21">
                  <c:v>41740</c:v>
                </c:pt>
                <c:pt idx="22">
                  <c:v>41741</c:v>
                </c:pt>
                <c:pt idx="23">
                  <c:v>41742</c:v>
                </c:pt>
                <c:pt idx="24">
                  <c:v>41743</c:v>
                </c:pt>
                <c:pt idx="25">
                  <c:v>41744</c:v>
                </c:pt>
                <c:pt idx="26">
                  <c:v>41745</c:v>
                </c:pt>
                <c:pt idx="27">
                  <c:v>41746</c:v>
                </c:pt>
                <c:pt idx="28">
                  <c:v>41747</c:v>
                </c:pt>
                <c:pt idx="29">
                  <c:v>41748</c:v>
                </c:pt>
                <c:pt idx="30">
                  <c:v>41749</c:v>
                </c:pt>
                <c:pt idx="31">
                  <c:v>41750</c:v>
                </c:pt>
                <c:pt idx="32">
                  <c:v>41751</c:v>
                </c:pt>
                <c:pt idx="33">
                  <c:v>41752</c:v>
                </c:pt>
                <c:pt idx="34">
                  <c:v>41753</c:v>
                </c:pt>
                <c:pt idx="35">
                  <c:v>41754</c:v>
                </c:pt>
                <c:pt idx="36">
                  <c:v>41755</c:v>
                </c:pt>
                <c:pt idx="37">
                  <c:v>41756</c:v>
                </c:pt>
                <c:pt idx="38">
                  <c:v>41757</c:v>
                </c:pt>
                <c:pt idx="39">
                  <c:v>41758</c:v>
                </c:pt>
                <c:pt idx="40">
                  <c:v>41759</c:v>
                </c:pt>
                <c:pt idx="41">
                  <c:v>41760</c:v>
                </c:pt>
                <c:pt idx="42">
                  <c:v>41761</c:v>
                </c:pt>
                <c:pt idx="43">
                  <c:v>41762</c:v>
                </c:pt>
                <c:pt idx="44">
                  <c:v>41763</c:v>
                </c:pt>
                <c:pt idx="45">
                  <c:v>41764</c:v>
                </c:pt>
                <c:pt idx="46">
                  <c:v>41765</c:v>
                </c:pt>
                <c:pt idx="47">
                  <c:v>41766</c:v>
                </c:pt>
                <c:pt idx="48">
                  <c:v>41767</c:v>
                </c:pt>
                <c:pt idx="49">
                  <c:v>41768</c:v>
                </c:pt>
                <c:pt idx="50">
                  <c:v>41769</c:v>
                </c:pt>
                <c:pt idx="51">
                  <c:v>41770</c:v>
                </c:pt>
                <c:pt idx="52">
                  <c:v>41773</c:v>
                </c:pt>
                <c:pt idx="53">
                  <c:v>41774</c:v>
                </c:pt>
                <c:pt idx="54">
                  <c:v>41775</c:v>
                </c:pt>
                <c:pt idx="55">
                  <c:v>41776</c:v>
                </c:pt>
                <c:pt idx="56">
                  <c:v>41777</c:v>
                </c:pt>
                <c:pt idx="57">
                  <c:v>41778</c:v>
                </c:pt>
                <c:pt idx="58">
                  <c:v>41779</c:v>
                </c:pt>
                <c:pt idx="59">
                  <c:v>41780</c:v>
                </c:pt>
                <c:pt idx="60">
                  <c:v>41781</c:v>
                </c:pt>
                <c:pt idx="61">
                  <c:v>41782</c:v>
                </c:pt>
                <c:pt idx="62">
                  <c:v>41783</c:v>
                </c:pt>
                <c:pt idx="63">
                  <c:v>41784</c:v>
                </c:pt>
                <c:pt idx="64">
                  <c:v>41785</c:v>
                </c:pt>
                <c:pt idx="65">
                  <c:v>41786</c:v>
                </c:pt>
                <c:pt idx="66">
                  <c:v>41787</c:v>
                </c:pt>
                <c:pt idx="67">
                  <c:v>41788</c:v>
                </c:pt>
                <c:pt idx="68">
                  <c:v>41789</c:v>
                </c:pt>
                <c:pt idx="69">
                  <c:v>41790</c:v>
                </c:pt>
                <c:pt idx="70">
                  <c:v>41791</c:v>
                </c:pt>
                <c:pt idx="71">
                  <c:v>41792</c:v>
                </c:pt>
                <c:pt idx="72">
                  <c:v>41793</c:v>
                </c:pt>
                <c:pt idx="73">
                  <c:v>41794</c:v>
                </c:pt>
                <c:pt idx="74">
                  <c:v>41795</c:v>
                </c:pt>
                <c:pt idx="75">
                  <c:v>41796</c:v>
                </c:pt>
                <c:pt idx="76">
                  <c:v>41797</c:v>
                </c:pt>
                <c:pt idx="77">
                  <c:v>41798</c:v>
                </c:pt>
                <c:pt idx="78">
                  <c:v>41799</c:v>
                </c:pt>
                <c:pt idx="79">
                  <c:v>41800</c:v>
                </c:pt>
                <c:pt idx="80">
                  <c:v>41801</c:v>
                </c:pt>
                <c:pt idx="81">
                  <c:v>41802</c:v>
                </c:pt>
                <c:pt idx="82">
                  <c:v>41803</c:v>
                </c:pt>
                <c:pt idx="83">
                  <c:v>41806</c:v>
                </c:pt>
                <c:pt idx="84">
                  <c:v>41807</c:v>
                </c:pt>
                <c:pt idx="85">
                  <c:v>41808</c:v>
                </c:pt>
                <c:pt idx="86">
                  <c:v>41809</c:v>
                </c:pt>
                <c:pt idx="87">
                  <c:v>41810</c:v>
                </c:pt>
                <c:pt idx="88">
                  <c:v>41811</c:v>
                </c:pt>
                <c:pt idx="89">
                  <c:v>41812</c:v>
                </c:pt>
              </c:numCache>
            </c:numRef>
          </c:cat>
          <c:val>
            <c:numRef>
              <c:f>Cálculos!$Q$5:$Q$94</c:f>
              <c:numCache>
                <c:formatCode>0.0</c:formatCode>
                <c:ptCount val="90"/>
                <c:pt idx="0">
                  <c:v>146.22999999999999</c:v>
                </c:pt>
                <c:pt idx="1">
                  <c:v>140.13</c:v>
                </c:pt>
                <c:pt idx="2">
                  <c:v>140.19</c:v>
                </c:pt>
                <c:pt idx="3">
                  <c:v>122.5</c:v>
                </c:pt>
                <c:pt idx="4">
                  <c:v>128.76</c:v>
                </c:pt>
                <c:pt idx="5">
                  <c:v>105.31</c:v>
                </c:pt>
                <c:pt idx="6">
                  <c:v>134.99</c:v>
                </c:pt>
                <c:pt idx="7">
                  <c:v>135.94</c:v>
                </c:pt>
                <c:pt idx="8">
                  <c:v>150.77000000000001</c:v>
                </c:pt>
                <c:pt idx="9">
                  <c:v>149.01</c:v>
                </c:pt>
                <c:pt idx="10">
                  <c:v>147.88999999999999</c:v>
                </c:pt>
                <c:pt idx="11">
                  <c:v>142.41</c:v>
                </c:pt>
                <c:pt idx="12">
                  <c:v>146.94999999999999</c:v>
                </c:pt>
                <c:pt idx="13">
                  <c:v>136.02000000000001</c:v>
                </c:pt>
                <c:pt idx="14">
                  <c:v>146.43</c:v>
                </c:pt>
                <c:pt idx="15">
                  <c:v>143.69999999999999</c:v>
                </c:pt>
                <c:pt idx="16">
                  <c:v>146.77000000000001</c:v>
                </c:pt>
                <c:pt idx="17">
                  <c:v>145.81</c:v>
                </c:pt>
                <c:pt idx="18">
                  <c:v>149.65</c:v>
                </c:pt>
                <c:pt idx="19">
                  <c:v>135.78</c:v>
                </c:pt>
                <c:pt idx="20">
                  <c:v>140.80000000000001</c:v>
                </c:pt>
                <c:pt idx="21">
                  <c:v>144.27000000000001</c:v>
                </c:pt>
                <c:pt idx="22">
                  <c:v>154.32</c:v>
                </c:pt>
                <c:pt idx="23">
                  <c:v>157.66999999999999</c:v>
                </c:pt>
                <c:pt idx="24">
                  <c:v>147.30000000000001</c:v>
                </c:pt>
                <c:pt idx="25">
                  <c:v>136.56</c:v>
                </c:pt>
                <c:pt idx="26">
                  <c:v>136.41999999999999</c:v>
                </c:pt>
                <c:pt idx="27">
                  <c:v>145.26</c:v>
                </c:pt>
                <c:pt idx="28">
                  <c:v>139.22</c:v>
                </c:pt>
                <c:pt idx="29">
                  <c:v>137.1</c:v>
                </c:pt>
                <c:pt idx="30">
                  <c:v>139.68</c:v>
                </c:pt>
                <c:pt idx="31">
                  <c:v>119.94</c:v>
                </c:pt>
                <c:pt idx="32">
                  <c:v>131.77000000000001</c:v>
                </c:pt>
                <c:pt idx="33">
                  <c:v>164.12</c:v>
                </c:pt>
                <c:pt idx="34">
                  <c:v>165.18</c:v>
                </c:pt>
                <c:pt idx="35">
                  <c:v>115.43</c:v>
                </c:pt>
                <c:pt idx="36">
                  <c:v>122.58</c:v>
                </c:pt>
                <c:pt idx="37">
                  <c:v>97.96</c:v>
                </c:pt>
                <c:pt idx="38">
                  <c:v>95.11</c:v>
                </c:pt>
                <c:pt idx="39">
                  <c:v>97.67</c:v>
                </c:pt>
                <c:pt idx="40">
                  <c:v>97.81</c:v>
                </c:pt>
                <c:pt idx="41">
                  <c:v>110.57</c:v>
                </c:pt>
                <c:pt idx="42">
                  <c:v>102.76</c:v>
                </c:pt>
                <c:pt idx="43">
                  <c:v>93.82</c:v>
                </c:pt>
                <c:pt idx="44">
                  <c:v>94.36</c:v>
                </c:pt>
                <c:pt idx="45">
                  <c:v>90.44</c:v>
                </c:pt>
                <c:pt idx="46">
                  <c:v>96.57</c:v>
                </c:pt>
                <c:pt idx="47">
                  <c:v>93.14</c:v>
                </c:pt>
                <c:pt idx="48">
                  <c:v>92.28</c:v>
                </c:pt>
                <c:pt idx="49">
                  <c:v>97.92</c:v>
                </c:pt>
                <c:pt idx="50">
                  <c:v>102.63</c:v>
                </c:pt>
                <c:pt idx="51">
                  <c:v>110.18</c:v>
                </c:pt>
                <c:pt idx="52">
                  <c:v>97.51</c:v>
                </c:pt>
                <c:pt idx="53">
                  <c:v>96.88</c:v>
                </c:pt>
                <c:pt idx="54">
                  <c:v>93.44</c:v>
                </c:pt>
                <c:pt idx="55">
                  <c:v>95.82</c:v>
                </c:pt>
                <c:pt idx="56">
                  <c:v>98.97</c:v>
                </c:pt>
                <c:pt idx="57">
                  <c:v>91.17</c:v>
                </c:pt>
                <c:pt idx="58">
                  <c:v>89.26</c:v>
                </c:pt>
                <c:pt idx="59">
                  <c:v>87.13</c:v>
                </c:pt>
                <c:pt idx="60">
                  <c:v>92.52</c:v>
                </c:pt>
                <c:pt idx="61">
                  <c:v>92.06</c:v>
                </c:pt>
                <c:pt idx="62">
                  <c:v>92.43</c:v>
                </c:pt>
                <c:pt idx="63">
                  <c:v>99.13</c:v>
                </c:pt>
                <c:pt idx="64">
                  <c:v>90.1</c:v>
                </c:pt>
                <c:pt idx="65">
                  <c:v>94.97</c:v>
                </c:pt>
                <c:pt idx="66">
                  <c:v>94.92</c:v>
                </c:pt>
                <c:pt idx="67">
                  <c:v>90.45</c:v>
                </c:pt>
                <c:pt idx="68">
                  <c:v>92.55</c:v>
                </c:pt>
                <c:pt idx="69">
                  <c:v>94.58</c:v>
                </c:pt>
                <c:pt idx="70">
                  <c:v>96.42</c:v>
                </c:pt>
                <c:pt idx="71">
                  <c:v>88.03</c:v>
                </c:pt>
                <c:pt idx="72">
                  <c:v>85.12</c:v>
                </c:pt>
                <c:pt idx="73">
                  <c:v>88.5</c:v>
                </c:pt>
                <c:pt idx="74">
                  <c:v>94.95</c:v>
                </c:pt>
                <c:pt idx="75">
                  <c:v>91.76</c:v>
                </c:pt>
                <c:pt idx="76">
                  <c:v>100.25</c:v>
                </c:pt>
                <c:pt idx="77">
                  <c:v>101.62</c:v>
                </c:pt>
                <c:pt idx="78">
                  <c:v>92.57</c:v>
                </c:pt>
                <c:pt idx="79">
                  <c:v>93.42</c:v>
                </c:pt>
                <c:pt idx="80">
                  <c:v>93.92</c:v>
                </c:pt>
                <c:pt idx="81">
                  <c:v>99.14</c:v>
                </c:pt>
                <c:pt idx="82">
                  <c:v>92.44</c:v>
                </c:pt>
                <c:pt idx="83">
                  <c:v>89.32</c:v>
                </c:pt>
                <c:pt idx="84">
                  <c:v>94.69</c:v>
                </c:pt>
                <c:pt idx="85">
                  <c:v>102.65</c:v>
                </c:pt>
                <c:pt idx="86">
                  <c:v>95.71</c:v>
                </c:pt>
                <c:pt idx="87">
                  <c:v>88.89</c:v>
                </c:pt>
                <c:pt idx="88">
                  <c:v>93.97</c:v>
                </c:pt>
                <c:pt idx="89">
                  <c:v>99.21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C53F-440D-9EC5-2082B24325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000720"/>
        <c:axId val="191196208"/>
      </c:lineChart>
      <c:valAx>
        <c:axId val="191195088"/>
        <c:scaling>
          <c:orientation val="minMax"/>
        </c:scaling>
        <c:delete val="0"/>
        <c:axPos val="r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Kwh</a:t>
                </a:r>
              </a:p>
            </c:rich>
          </c:tx>
          <c:overlay val="0"/>
        </c:title>
        <c:numFmt formatCode="0.00" sourceLinked="1"/>
        <c:majorTickMark val="none"/>
        <c:minorTickMark val="none"/>
        <c:tickLblPos val="nextTo"/>
        <c:crossAx val="191195648"/>
        <c:crosses val="max"/>
        <c:crossBetween val="between"/>
      </c:valAx>
      <c:dateAx>
        <c:axId val="191195648"/>
        <c:scaling>
          <c:orientation val="minMax"/>
        </c:scaling>
        <c:delete val="0"/>
        <c:axPos val="b"/>
        <c:title>
          <c:overlay val="0"/>
        </c:title>
        <c:numFmt formatCode="m/d/yyyy" sourceLinked="1"/>
        <c:majorTickMark val="none"/>
        <c:minorTickMark val="none"/>
        <c:tickLblPos val="nextTo"/>
        <c:crossAx val="191195088"/>
        <c:crosses val="autoZero"/>
        <c:auto val="1"/>
        <c:lblOffset val="100"/>
        <c:baseTimeUnit val="days"/>
      </c:dateAx>
      <c:valAx>
        <c:axId val="191196208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M.C.A</a:t>
                </a:r>
              </a:p>
            </c:rich>
          </c:tx>
          <c:overlay val="0"/>
        </c:title>
        <c:numFmt formatCode="0.0" sourceLinked="1"/>
        <c:majorTickMark val="out"/>
        <c:minorTickMark val="none"/>
        <c:tickLblPos val="nextTo"/>
        <c:crossAx val="195000720"/>
        <c:crosses val="autoZero"/>
        <c:crossBetween val="between"/>
      </c:valAx>
      <c:dateAx>
        <c:axId val="195000720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191196208"/>
        <c:crosses val="autoZero"/>
        <c:auto val="1"/>
        <c:lblOffset val="100"/>
        <c:baseTimeUnit val="days"/>
      </c:date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13044062619242153"/>
          <c:y val="0.85353923061371939"/>
          <c:w val="0.70219159651091445"/>
          <c:h val="0.13803490338661165"/>
        </c:manualLayout>
      </c:layout>
      <c:overlay val="0"/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0.41732</cdr:y>
    </cdr:from>
    <cdr:to>
      <cdr:x>0.81338</cdr:x>
      <cdr:y>0.58267</cdr:y>
    </cdr:to>
    <cdr:sp macro="" textlink="">
      <cdr:nvSpPr>
        <cdr:cNvPr id="2" name="CaixaDeTexto 2"/>
        <cdr:cNvSpPr txBox="1"/>
      </cdr:nvSpPr>
      <cdr:spPr>
        <a:xfrm xmlns:a="http://schemas.openxmlformats.org/drawingml/2006/main">
          <a:off x="3906179" y="1475959"/>
          <a:ext cx="2448237" cy="5847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600" dirty="0"/>
            <a:t>Consumo médio depois</a:t>
          </a:r>
        </a:p>
        <a:p xmlns:a="http://schemas.openxmlformats.org/drawingml/2006/main">
          <a:r>
            <a:rPr lang="pt-BR" sz="1600" dirty="0"/>
            <a:t>3.558,3 Kwh  </a:t>
          </a:r>
        </a:p>
      </cdr:txBody>
    </cdr:sp>
  </cdr:relSizeAnchor>
  <cdr:relSizeAnchor xmlns:cdr="http://schemas.openxmlformats.org/drawingml/2006/chartDrawing">
    <cdr:from>
      <cdr:x>0.38939</cdr:x>
      <cdr:y>0.1018</cdr:y>
    </cdr:from>
    <cdr:to>
      <cdr:x>0.38939</cdr:x>
      <cdr:y>0.67188</cdr:y>
    </cdr:to>
    <cdr:cxnSp macro="">
      <cdr:nvCxnSpPr>
        <cdr:cNvPr id="4" name="Straight Connector 3"/>
        <cdr:cNvCxnSpPr/>
      </cdr:nvCxnSpPr>
      <cdr:spPr>
        <a:xfrm xmlns:a="http://schemas.openxmlformats.org/drawingml/2006/main" flipV="1">
          <a:off x="3042084" y="360040"/>
          <a:ext cx="0" cy="20162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0.08523</cdr:x>
      <cdr:y>0.41732</cdr:y>
    </cdr:from>
    <cdr:to>
      <cdr:x>0.40783</cdr:x>
      <cdr:y>0.58267</cdr:y>
    </cdr:to>
    <cdr:sp macro="" textlink="">
      <cdr:nvSpPr>
        <cdr:cNvPr id="5" name="CaixaDeTexto 2"/>
        <cdr:cNvSpPr txBox="1"/>
      </cdr:nvSpPr>
      <cdr:spPr>
        <a:xfrm xmlns:a="http://schemas.openxmlformats.org/drawingml/2006/main">
          <a:off x="665820" y="1475959"/>
          <a:ext cx="2520267" cy="58479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CO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sz="1600" dirty="0"/>
            <a:t>Consumo médio antes</a:t>
          </a:r>
        </a:p>
        <a:p xmlns:a="http://schemas.openxmlformats.org/drawingml/2006/main">
          <a:r>
            <a:rPr lang="pt-BR" sz="1600" dirty="0"/>
            <a:t>4.265,3 Kwh 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E7AB5A-FA5B-1249-B3A3-FD8EEA314228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7E2B90-7F00-AC41-B2AF-C59262F9C9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34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331B4-B5DD-D747-A743-6DFC02988DA0}" type="datetimeFigureOut">
              <a:rPr lang="en-US" smtClean="0"/>
              <a:pPr/>
              <a:t>6/19/2017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AAE8F-E26B-0B46-84EA-F46F3ECBD7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3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64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13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BASIC COVER PAGE</a:t>
            </a:r>
            <a:r>
              <a:rPr lang="en-US" baseline="0" dirty="0"/>
              <a:t> WITH NO IMAGERY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B49440-6EF9-3046-8EE8-0B071F0790B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217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3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people</a:t>
            </a:r>
            <a:r>
              <a:rPr lang="en-US" baseline="0" dirty="0" smtClean="0"/>
              <a:t> use smart phones: pho</a:t>
            </a:r>
            <a:r>
              <a:rPr lang="en-US" dirty="0" smtClean="0"/>
              <a:t>tos of</a:t>
            </a:r>
            <a:r>
              <a:rPr lang="en-US" baseline="0" dirty="0" smtClean="0"/>
              <a:t> Piazza São Pedro - </a:t>
            </a:r>
            <a:r>
              <a:rPr lang="en-US" baseline="0" dirty="0" err="1" smtClean="0"/>
              <a:t>Vaticano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90D92E-D7C0-7145-A59D-3BB5735656A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5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27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dispositivo conectado pode </a:t>
            </a:r>
            <a:r>
              <a:rPr lang="pt-BR" dirty="0" err="1"/>
              <a:t>sensar</a:t>
            </a:r>
            <a:r>
              <a:rPr lang="pt-BR" dirty="0"/>
              <a:t>/medir o</a:t>
            </a:r>
            <a:r>
              <a:rPr lang="pt-BR" baseline="0" dirty="0"/>
              <a:t> ambiente ao seu redor e automaticamente enviar dados.</a:t>
            </a:r>
          </a:p>
          <a:p>
            <a:endParaRPr lang="pt-BR" baseline="0" dirty="0"/>
          </a:p>
          <a:p>
            <a:r>
              <a:rPr lang="pt-BR" baseline="0" dirty="0"/>
              <a:t>Os dados passam por uma infraestrutura de </a:t>
            </a:r>
            <a:r>
              <a:rPr lang="pt-BR" baseline="0" dirty="0" err="1"/>
              <a:t>telecom</a:t>
            </a:r>
            <a:r>
              <a:rPr lang="pt-BR" baseline="0" dirty="0"/>
              <a:t> de </a:t>
            </a:r>
            <a:r>
              <a:rPr lang="pt-BR" baseline="0" dirty="0" err="1"/>
              <a:t>multipropósitos</a:t>
            </a:r>
            <a:r>
              <a:rPr lang="pt-BR" baseline="0" dirty="0"/>
              <a:t> ou exclusiva como nos casos de medição.</a:t>
            </a:r>
          </a:p>
          <a:p>
            <a:endParaRPr lang="pt-BR" baseline="0" dirty="0"/>
          </a:p>
          <a:p>
            <a:r>
              <a:rPr lang="pt-BR" baseline="0" dirty="0"/>
              <a:t>Os dados são armazenados em servidores na nuvem e são processados por softwares </a:t>
            </a:r>
            <a:r>
              <a:rPr lang="pt-BR" baseline="0" dirty="0" err="1"/>
              <a:t>analitics</a:t>
            </a:r>
            <a:r>
              <a:rPr lang="pt-BR" baseline="0" dirty="0"/>
              <a:t> e transformadas em </a:t>
            </a:r>
            <a:r>
              <a:rPr lang="pt-BR" baseline="0" dirty="0" err="1"/>
              <a:t>açoes</a:t>
            </a:r>
            <a:r>
              <a:rPr lang="pt-BR" baseline="0" dirty="0"/>
              <a:t>.</a:t>
            </a:r>
          </a:p>
          <a:p>
            <a:endParaRPr lang="pt-BR" baseline="0" dirty="0"/>
          </a:p>
          <a:p>
            <a:r>
              <a:rPr lang="pt-BR" baseline="0" dirty="0"/>
              <a:t>Se a comunicação não é </a:t>
            </a:r>
            <a:r>
              <a:rPr lang="pt-BR" baseline="0" dirty="0" err="1"/>
              <a:t>autonoma</a:t>
            </a:r>
            <a:r>
              <a:rPr lang="pt-BR" baseline="0" dirty="0"/>
              <a:t> não é IOT</a:t>
            </a:r>
          </a:p>
          <a:p>
            <a:r>
              <a:rPr lang="pt-BR" baseline="0" dirty="0"/>
              <a:t>O </a:t>
            </a:r>
            <a:r>
              <a:rPr lang="pt-BR" baseline="0" dirty="0" err="1"/>
              <a:t>Analitics</a:t>
            </a:r>
            <a:r>
              <a:rPr lang="pt-BR" baseline="0" dirty="0"/>
              <a:t> é o coração do IOT, senão não tem valor.</a:t>
            </a:r>
          </a:p>
          <a:p>
            <a:endParaRPr lang="pt-BR" baseline="0" dirty="0"/>
          </a:p>
          <a:p>
            <a:endParaRPr lang="pt-BR" baseline="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7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Um dispositivo conectado pode </a:t>
            </a:r>
            <a:r>
              <a:rPr lang="pt-BR" dirty="0" err="1"/>
              <a:t>sensar</a:t>
            </a:r>
            <a:r>
              <a:rPr lang="pt-BR" dirty="0"/>
              <a:t>/medir o</a:t>
            </a:r>
            <a:r>
              <a:rPr lang="pt-BR" baseline="0" dirty="0"/>
              <a:t> ambiente ao seu redor e automaticamente enviar dados.</a:t>
            </a:r>
          </a:p>
          <a:p>
            <a:endParaRPr lang="pt-BR" baseline="0" dirty="0"/>
          </a:p>
          <a:p>
            <a:r>
              <a:rPr lang="pt-BR" baseline="0" dirty="0"/>
              <a:t>Os dados passam por uma infraestrutura de </a:t>
            </a:r>
            <a:r>
              <a:rPr lang="pt-BR" baseline="0" dirty="0" err="1"/>
              <a:t>telecom</a:t>
            </a:r>
            <a:r>
              <a:rPr lang="pt-BR" baseline="0" dirty="0"/>
              <a:t> de </a:t>
            </a:r>
            <a:r>
              <a:rPr lang="pt-BR" baseline="0" dirty="0" err="1"/>
              <a:t>multipropósitos</a:t>
            </a:r>
            <a:r>
              <a:rPr lang="pt-BR" baseline="0" dirty="0"/>
              <a:t> ou exclusiva como nos casos de medição.</a:t>
            </a:r>
          </a:p>
          <a:p>
            <a:endParaRPr lang="pt-BR" baseline="0" dirty="0"/>
          </a:p>
          <a:p>
            <a:r>
              <a:rPr lang="pt-BR" baseline="0" dirty="0"/>
              <a:t>Os dados são armazenados em servidores na nuvem e são processados por softwares </a:t>
            </a:r>
            <a:r>
              <a:rPr lang="pt-BR" baseline="0" dirty="0" err="1"/>
              <a:t>analitics</a:t>
            </a:r>
            <a:r>
              <a:rPr lang="pt-BR" baseline="0" dirty="0"/>
              <a:t> e transformadas em </a:t>
            </a:r>
            <a:r>
              <a:rPr lang="pt-BR" baseline="0" dirty="0" err="1"/>
              <a:t>açoes</a:t>
            </a:r>
            <a:r>
              <a:rPr lang="pt-BR" baseline="0" dirty="0"/>
              <a:t>.</a:t>
            </a:r>
          </a:p>
          <a:p>
            <a:endParaRPr lang="pt-BR" baseline="0" dirty="0"/>
          </a:p>
          <a:p>
            <a:r>
              <a:rPr lang="pt-BR" baseline="0" dirty="0"/>
              <a:t>Se a comunicação não é </a:t>
            </a:r>
            <a:r>
              <a:rPr lang="pt-BR" baseline="0" dirty="0" err="1"/>
              <a:t>autonoma</a:t>
            </a:r>
            <a:r>
              <a:rPr lang="pt-BR" baseline="0" dirty="0"/>
              <a:t> não é IOT</a:t>
            </a:r>
          </a:p>
          <a:p>
            <a:r>
              <a:rPr lang="pt-BR" baseline="0" dirty="0"/>
              <a:t>O </a:t>
            </a:r>
            <a:r>
              <a:rPr lang="pt-BR" baseline="0" dirty="0" err="1"/>
              <a:t>Analitics</a:t>
            </a:r>
            <a:r>
              <a:rPr lang="pt-BR" baseline="0" dirty="0"/>
              <a:t> é o coração do IOT, senão não tem valor.</a:t>
            </a:r>
          </a:p>
          <a:p>
            <a:endParaRPr lang="pt-BR" baseline="0" dirty="0"/>
          </a:p>
          <a:p>
            <a:endParaRPr lang="pt-BR" baseline="0" dirty="0"/>
          </a:p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0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8AB6B7-A441-D64E-842B-E4E8DE4CDA00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027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people</a:t>
            </a:r>
            <a:r>
              <a:rPr lang="en-US" baseline="0" dirty="0" smtClean="0"/>
              <a:t> use smart phones: pho</a:t>
            </a:r>
            <a:r>
              <a:rPr lang="en-US" dirty="0" smtClean="0"/>
              <a:t>tos of</a:t>
            </a:r>
            <a:r>
              <a:rPr lang="en-US" baseline="0" dirty="0" smtClean="0"/>
              <a:t> Piazza São Pedro - </a:t>
            </a:r>
            <a:r>
              <a:rPr lang="en-US" baseline="0" dirty="0" err="1" smtClean="0"/>
              <a:t>Vaticano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0D92E-D7C0-7145-A59D-3BB573565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324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CAAE8F-E26B-0B46-84EA-F46F3ECBD7C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71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89"/>
            <a:ext cx="5608320" cy="4600619"/>
          </a:xfrm>
        </p:spPr>
        <p:txBody>
          <a:bodyPr/>
          <a:lstStyle/>
          <a:p>
            <a:r>
              <a:rPr lang="en-US" dirty="0"/>
              <a:t>(Slide </a:t>
            </a:r>
            <a:r>
              <a:rPr lang="en-US" dirty="0" smtClean="0"/>
              <a:t>3)</a:t>
            </a:r>
            <a:endParaRPr lang="en-US" dirty="0"/>
          </a:p>
          <a:p>
            <a:endParaRPr lang="en-US" dirty="0"/>
          </a:p>
          <a:p>
            <a:r>
              <a:rPr lang="en-US" dirty="0"/>
              <a:t>Mensagem Principal: </a:t>
            </a:r>
            <a:r>
              <a:rPr lang="pt-BR" dirty="0"/>
              <a:t>Nós estamos em um período de mudanças em nossa indústria.</a:t>
            </a:r>
            <a:r>
              <a:rPr lang="en-US" baseline="0" dirty="0"/>
              <a:t> </a:t>
            </a:r>
            <a:r>
              <a:rPr lang="pt-BR" dirty="0"/>
              <a:t>Seu serviço de abastecimento está sendo impactado por uma combinação revolucionária de desafios técnicos, comerciais e de atendimento ao cliente.</a:t>
            </a:r>
            <a:r>
              <a:rPr lang="en-US" dirty="0"/>
              <a:t> </a:t>
            </a:r>
          </a:p>
          <a:p>
            <a:r>
              <a:rPr lang="en-US" dirty="0" err="1"/>
              <a:t>Pontos</a:t>
            </a:r>
            <a:r>
              <a:rPr lang="en-US" dirty="0"/>
              <a:t> de </a:t>
            </a:r>
            <a:r>
              <a:rPr lang="en-US" dirty="0" err="1"/>
              <a:t>Apoio</a:t>
            </a:r>
            <a:endParaRPr lang="en-US" dirty="0"/>
          </a:p>
          <a:p>
            <a:r>
              <a:rPr lang="en-US" dirty="0"/>
              <a:t>•	</a:t>
            </a:r>
            <a:r>
              <a:rPr lang="pt-BR" dirty="0"/>
              <a:t>A Internet das Coisas (</a:t>
            </a:r>
            <a:r>
              <a:rPr lang="pt-BR" dirty="0" err="1"/>
              <a:t>IoT</a:t>
            </a:r>
            <a:r>
              <a:rPr lang="pt-BR" dirty="0"/>
              <a:t>) é fundamentalmente a mudança de suas decisões de tecnologia e pensamento de rede: conectividade onipresente, entre máquinas, inteligência de distribuição, nuvem, </a:t>
            </a:r>
            <a:r>
              <a:rPr lang="pt-BR" dirty="0" err="1"/>
              <a:t>etc</a:t>
            </a:r>
            <a:r>
              <a:rPr lang="en-US" dirty="0"/>
              <a:t>.</a:t>
            </a:r>
          </a:p>
          <a:p>
            <a:r>
              <a:rPr lang="en-US" dirty="0"/>
              <a:t>•	</a:t>
            </a:r>
            <a:r>
              <a:rPr lang="pt-BR" dirty="0"/>
              <a:t>A adoção contínua de fontes de energia solar e outras fontes de energia de distribuição está direcionando investimento significativo em modernização da rede para oferecer maior conhecimento, controle e flexibilidade</a:t>
            </a:r>
            <a:r>
              <a:rPr lang="en-US" dirty="0"/>
              <a:t>. </a:t>
            </a:r>
            <a:r>
              <a:rPr lang="pt-BR" dirty="0"/>
              <a:t>De acordo com a </a:t>
            </a:r>
            <a:r>
              <a:rPr lang="pt-BR" dirty="0" err="1"/>
              <a:t>SEIA</a:t>
            </a:r>
            <a:r>
              <a:rPr lang="pt-BR" dirty="0"/>
              <a:t> (Associação da Indústria de Energia Solar) a adoção de energia solar irá aumentar 119% em 2016 de 7,4 </a:t>
            </a:r>
            <a:r>
              <a:rPr lang="pt-BR" dirty="0" err="1"/>
              <a:t>GW</a:t>
            </a:r>
            <a:r>
              <a:rPr lang="pt-BR" dirty="0"/>
              <a:t> instalados em 2015 para 16 </a:t>
            </a:r>
            <a:r>
              <a:rPr lang="pt-BR" dirty="0" err="1"/>
              <a:t>GW</a:t>
            </a:r>
            <a:r>
              <a:rPr lang="pt-BR" dirty="0"/>
              <a:t> em 2016</a:t>
            </a:r>
            <a:r>
              <a:rPr lang="en-US" dirty="0"/>
              <a:t>. </a:t>
            </a:r>
            <a:r>
              <a:rPr lang="pt-BR" dirty="0"/>
              <a:t>irá ultrapassar 1 de instalações de energia solar nos Estados Unidos neste ano</a:t>
            </a:r>
            <a:r>
              <a:rPr lang="en-US" baseline="0" dirty="0"/>
              <a:t>.</a:t>
            </a:r>
            <a:endParaRPr lang="en-US" dirty="0"/>
          </a:p>
          <a:p>
            <a:r>
              <a:rPr lang="en-US" dirty="0"/>
              <a:t>•	</a:t>
            </a:r>
            <a:r>
              <a:rPr lang="pt-BR" dirty="0"/>
              <a:t>A adoção destas mesmas tecnologias está minando seu modelo de negócios volumétrico e com base em ativos tradicional</a:t>
            </a:r>
            <a:r>
              <a:rPr lang="en-US" dirty="0"/>
              <a:t>. </a:t>
            </a:r>
          </a:p>
          <a:p>
            <a:r>
              <a:rPr lang="en-US" dirty="0"/>
              <a:t>•	</a:t>
            </a:r>
            <a:r>
              <a:rPr lang="pt-BR" dirty="0"/>
              <a:t>Estimulados por sua experiência em outras indústrias, os clientes estão exigindo maior valor e experiência mais personalizada de seus fornecedores de energia.</a:t>
            </a:r>
            <a:endParaRPr lang="en-US" dirty="0"/>
          </a:p>
          <a:p>
            <a:endParaRPr lang="en-US" dirty="0"/>
          </a:p>
          <a:p>
            <a:r>
              <a:rPr lang="pt-BR" sz="1000" b="1" dirty="0">
                <a:solidFill>
                  <a:srgbClr val="FF0000"/>
                </a:solidFill>
              </a:rPr>
              <a:t>Identificar quem é o detentor de cada uma destas áreas no Serviço de abastecimento - fazer com que sua voz seja parte da discussão e trabalhe na construção de um diálogo e relacionamento já existente com cada uma delas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9EE42-2C59-0F44-BDD2-A72B212826A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129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DC5A74-44AF-DA4D-A7DE-8DE929CA629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06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at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2599066"/>
            <a:ext cx="7366000" cy="6018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ts val="4000"/>
              </a:lnSpc>
              <a:defRPr sz="3200" b="1" i="0" spc="-10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168641"/>
            <a:ext cx="6286500" cy="30777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400" b="1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411763"/>
            <a:ext cx="6286500" cy="30777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400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1500" y="4047563"/>
            <a:ext cx="8004735" cy="0"/>
          </a:xfrm>
          <a:prstGeom prst="line">
            <a:avLst/>
          </a:prstGeom>
          <a:ln w="6350" cmpd="sng">
            <a:solidFill>
              <a:schemeClr val="bg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696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60166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252382"/>
            <a:ext cx="7899400" cy="1877437"/>
          </a:xfrm>
          <a:prstGeom prst="rect">
            <a:avLst/>
          </a:prstGeom>
        </p:spPr>
        <p:txBody>
          <a:bodyPr>
            <a:spAutoFit/>
          </a:bodyPr>
          <a:lstStyle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7899400" cy="338554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600" baseline="0">
                <a:solidFill>
                  <a:srgbClr val="5A5A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9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60166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600" baseline="0">
                <a:solidFill>
                  <a:srgbClr val="5A5A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/>
              <a:t>Click to edit slide subtitle.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1572616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lang="en-US" sz="2000" b="0" smtClean="0">
                <a:solidFill>
                  <a:srgbClr val="141619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dolor, et </a:t>
            </a:r>
            <a:r>
              <a:rPr lang="en-US" dirty="0" err="1"/>
              <a:t>dapibus</a:t>
            </a:r>
            <a:r>
              <a:rPr lang="en-US" dirty="0"/>
              <a:t> dui </a:t>
            </a:r>
            <a:r>
              <a:rPr lang="en-US" dirty="0" err="1"/>
              <a:t>sagittis</a:t>
            </a:r>
            <a:r>
              <a:rPr lang="en-US" dirty="0"/>
              <a:t> et. Maecenas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nisi </a:t>
            </a:r>
            <a:r>
              <a:rPr lang="en-US" dirty="0" err="1"/>
              <a:t>quis</a:t>
            </a:r>
            <a:r>
              <a:rPr lang="en-US" dirty="0"/>
              <a:t> nisi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ac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28686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b="1" baseline="0">
                <a:solidFill>
                  <a:srgbClr val="004B69"/>
                </a:solidFill>
              </a:defRPr>
            </a:lvl1pPr>
          </a:lstStyle>
          <a:p>
            <a:pPr lvl="0"/>
            <a:r>
              <a:rPr lang="en-US" dirty="0"/>
              <a:t>THIS IS BODY SUBHEAD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457200" y="3191866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lang="en-US" sz="2000" b="0" smtClean="0">
                <a:solidFill>
                  <a:srgbClr val="141619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dolor, et </a:t>
            </a:r>
            <a:r>
              <a:rPr lang="en-US" dirty="0" err="1"/>
              <a:t>dapibus</a:t>
            </a:r>
            <a:r>
              <a:rPr lang="en-US" dirty="0"/>
              <a:t> dui </a:t>
            </a:r>
            <a:r>
              <a:rPr lang="en-US" dirty="0" err="1"/>
              <a:t>sagittis</a:t>
            </a:r>
            <a:r>
              <a:rPr lang="en-US" dirty="0"/>
              <a:t> et. Maecenas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id nisi </a:t>
            </a:r>
            <a:r>
              <a:rPr lang="en-US" dirty="0" err="1"/>
              <a:t>quis</a:t>
            </a:r>
            <a:r>
              <a:rPr lang="en-US" dirty="0"/>
              <a:t> nisi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ac </a:t>
            </a:r>
            <a:r>
              <a:rPr lang="en-US" dirty="0" err="1"/>
              <a:t>risus</a:t>
            </a:r>
            <a:r>
              <a:rPr lang="en-US" dirty="0"/>
              <a:t>. 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2906114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800" b="1" baseline="0">
                <a:solidFill>
                  <a:srgbClr val="D02124"/>
                </a:solidFill>
              </a:defRPr>
            </a:lvl1pPr>
          </a:lstStyle>
          <a:p>
            <a:pPr lvl="0"/>
            <a:r>
              <a:rPr lang="en-US" dirty="0"/>
              <a:t>THIS IS BODY SUBHEAD</a:t>
            </a:r>
          </a:p>
        </p:txBody>
      </p:sp>
    </p:spTree>
    <p:extLst>
      <p:ext uri="{BB962C8B-B14F-4D97-AF65-F5344CB8AC3E}">
        <p14:creationId xmlns:p14="http://schemas.microsoft.com/office/powerpoint/2010/main" val="13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546100" y="3630827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1" i="0">
                <a:solidFill>
                  <a:srgbClr val="D0212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FACILITY NAME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546100" y="3838577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1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46100" y="4025475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2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46100" y="4214174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3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46100" y="4412399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Telephone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546100" y="4610623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Fax</a:t>
            </a:r>
          </a:p>
        </p:txBody>
      </p:sp>
    </p:spTree>
    <p:extLst>
      <p:ext uri="{BB962C8B-B14F-4D97-AF65-F5344CB8AC3E}">
        <p14:creationId xmlns:p14="http://schemas.microsoft.com/office/powerpoint/2010/main" val="21661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094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6" indent="0">
              <a:buNone/>
              <a:defRPr sz="1499">
                <a:solidFill>
                  <a:schemeClr val="tx2"/>
                </a:solidFill>
              </a:defRPr>
            </a:lvl2pPr>
            <a:lvl3pPr marL="285493" indent="0">
              <a:buNone/>
              <a:defRPr sz="1499">
                <a:solidFill>
                  <a:schemeClr val="tx2"/>
                </a:solidFill>
              </a:defRPr>
            </a:lvl3pPr>
            <a:lvl4pPr marL="1370366" indent="0">
              <a:buNone/>
              <a:defRPr sz="1499">
                <a:solidFill>
                  <a:schemeClr val="tx2"/>
                </a:solidFill>
              </a:defRPr>
            </a:lvl4pPr>
            <a:lvl5pPr marL="1827154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 |  ‹#›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defRPr sz="1399">
                <a:solidFill>
                  <a:schemeClr val="bg1"/>
                </a:solidFill>
              </a:defRPr>
            </a:lvl1pPr>
            <a:lvl2pPr>
              <a:defRPr sz="1399">
                <a:solidFill>
                  <a:schemeClr val="bg1"/>
                </a:solidFill>
              </a:defRPr>
            </a:lvl2pPr>
            <a:lvl3pPr>
              <a:defRPr sz="1399">
                <a:solidFill>
                  <a:schemeClr val="bg1"/>
                </a:solidFill>
              </a:defRPr>
            </a:lvl3pPr>
            <a:lvl4pPr marL="628084" indent="-171296">
              <a:defRPr sz="1399">
                <a:solidFill>
                  <a:schemeClr val="bg1"/>
                </a:solidFill>
              </a:defRPr>
            </a:lvl4pPr>
            <a:lvl5pPr marL="799380" indent="-171296"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97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/>
              <a:t>Presentation Title  |  ‹#›</a:t>
            </a:r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99">
                <a:solidFill>
                  <a:schemeClr val="bg1"/>
                </a:solidFill>
              </a:defRPr>
            </a:lvl1pPr>
            <a:lvl2pPr marL="171296" indent="0">
              <a:buNone/>
              <a:defRPr sz="1399">
                <a:solidFill>
                  <a:schemeClr val="bg1"/>
                </a:solidFill>
              </a:defRPr>
            </a:lvl2pPr>
            <a:lvl3pPr marL="285493" indent="0">
              <a:buNone/>
              <a:defRPr sz="1399">
                <a:solidFill>
                  <a:schemeClr val="bg1"/>
                </a:solidFill>
              </a:defRPr>
            </a:lvl3pPr>
            <a:lvl4pPr marL="456789" indent="0">
              <a:buNone/>
              <a:defRPr sz="1399">
                <a:solidFill>
                  <a:schemeClr val="bg1"/>
                </a:solidFill>
              </a:defRPr>
            </a:lvl4pPr>
            <a:lvl5pPr marL="628084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83239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1" y="291164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11851" y="4830891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6" b="1">
                <a:solidFill>
                  <a:srgbClr val="E6E6EB"/>
                </a:solidFill>
              </a:defRPr>
            </a:lvl1pPr>
          </a:lstStyle>
          <a:p>
            <a:pPr defTabSz="456366"/>
            <a:r>
              <a:rPr lang="en-US" smtClean="0"/>
              <a:t>ITRON TOTAL OUTCOMES  |  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1" y="647101"/>
            <a:ext cx="8229600" cy="39333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96">
                <a:solidFill>
                  <a:schemeClr val="tx2"/>
                </a:solidFill>
              </a:defRPr>
            </a:lvl1pPr>
            <a:lvl2pPr marL="170822" indent="0">
              <a:buNone/>
              <a:defRPr/>
            </a:lvl2pPr>
            <a:lvl3pPr marL="284702" indent="0">
              <a:buNone/>
              <a:defRPr/>
            </a:lvl3pPr>
            <a:lvl4pPr marL="1366567" indent="0">
              <a:buNone/>
              <a:defRPr/>
            </a:lvl4pPr>
            <a:lvl5pPr marL="1822088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050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305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99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813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846"/>
            <a:ext cx="8229600" cy="52273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7" b="1">
                <a:solidFill>
                  <a:srgbClr val="FFFF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6" indent="0">
              <a:buNone/>
              <a:defRPr sz="1499"/>
            </a:lvl2pPr>
            <a:lvl3pPr marL="285493" indent="0">
              <a:buNone/>
              <a:defRPr sz="1499"/>
            </a:lvl3pPr>
            <a:lvl4pPr marL="1370366" indent="0">
              <a:buNone/>
              <a:defRPr sz="1499"/>
            </a:lvl4pPr>
            <a:lvl5pPr marL="1827154" indent="0">
              <a:buNone/>
              <a:defRPr sz="1499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9077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004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846"/>
            <a:ext cx="8229600" cy="52273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7" b="1">
                <a:solidFill>
                  <a:srgbClr val="FFFF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6" indent="0">
              <a:buNone/>
              <a:defRPr sz="1499"/>
            </a:lvl2pPr>
            <a:lvl3pPr marL="285493" indent="0">
              <a:buNone/>
              <a:defRPr sz="1499"/>
            </a:lvl3pPr>
            <a:lvl4pPr marL="1370366" indent="0">
              <a:buNone/>
              <a:defRPr sz="1499"/>
            </a:lvl4pPr>
            <a:lvl5pPr marL="1827154" indent="0">
              <a:buNone/>
              <a:defRPr sz="1499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9583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349104"/>
            <a:ext cx="8229600" cy="584776"/>
          </a:xfrm>
          <a:prstGeom prst="rect">
            <a:avLst/>
          </a:prstGeom>
        </p:spPr>
        <p:txBody>
          <a:bodyPr vert="horz">
            <a:spAutoFit/>
          </a:bodyPr>
          <a:lstStyle>
            <a:lvl1pPr algn="l">
              <a:defRPr sz="3200" b="1" spc="-6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57200" y="2762250"/>
            <a:ext cx="5422900" cy="400110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2000" baseline="0">
                <a:solidFill>
                  <a:srgbClr val="F3B32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2000" dirty="0">
                <a:latin typeface="Arial"/>
                <a:cs typeface="Arial"/>
              </a:rPr>
              <a:t>Click to edit subtitle.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4811852"/>
            <a:ext cx="9144000" cy="331649"/>
          </a:xfrm>
          <a:prstGeom prst="rect">
            <a:avLst/>
          </a:prstGeom>
          <a:solidFill>
            <a:srgbClr val="141619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tron_Solo_Pos_RGB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" y="4902200"/>
            <a:ext cx="33832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471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846"/>
            <a:ext cx="8229600" cy="52273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7" b="1">
                <a:solidFill>
                  <a:srgbClr val="FFFF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6" indent="0">
              <a:buNone/>
              <a:defRPr sz="1499"/>
            </a:lvl2pPr>
            <a:lvl3pPr marL="285493" indent="0">
              <a:buNone/>
              <a:defRPr sz="1499"/>
            </a:lvl3pPr>
            <a:lvl4pPr marL="1370366" indent="0">
              <a:buNone/>
              <a:defRPr sz="1499"/>
            </a:lvl4pPr>
            <a:lvl5pPr marL="1827154" indent="0">
              <a:buNone/>
              <a:defRPr sz="1499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14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3337" y="3899531"/>
            <a:ext cx="8037193" cy="389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99" baseline="0">
                <a:solidFill>
                  <a:schemeClr val="tx2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495300" y="4701008"/>
            <a:ext cx="8238280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938647" y="4709465"/>
            <a:ext cx="1828800" cy="31244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00, 0000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06403" y="3311895"/>
            <a:ext cx="8054127" cy="7269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7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 text goes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406403" y="4772688"/>
            <a:ext cx="2121093" cy="1998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699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+mn-ea"/>
                <a:cs typeface="Arial"/>
              </a:rPr>
              <a:t>©2017  ITRON CONFIDENTIAL PROPRIETARY</a:t>
            </a:r>
            <a:endParaRPr lang="en-US" sz="699" dirty="0">
              <a:solidFill>
                <a:schemeClr val="tx2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88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806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094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6" indent="0">
              <a:buNone/>
              <a:defRPr sz="1499">
                <a:solidFill>
                  <a:schemeClr val="tx2"/>
                </a:solidFill>
              </a:defRPr>
            </a:lvl2pPr>
            <a:lvl3pPr marL="285493" indent="0">
              <a:buNone/>
              <a:defRPr sz="1499">
                <a:solidFill>
                  <a:schemeClr val="tx2"/>
                </a:solidFill>
              </a:defRPr>
            </a:lvl3pPr>
            <a:lvl4pPr marL="1370366" indent="0">
              <a:buNone/>
              <a:defRPr sz="1499">
                <a:solidFill>
                  <a:schemeClr val="tx2"/>
                </a:solidFill>
              </a:defRPr>
            </a:lvl4pPr>
            <a:lvl5pPr marL="1827154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defRPr sz="1399">
                <a:solidFill>
                  <a:schemeClr val="bg1"/>
                </a:solidFill>
              </a:defRPr>
            </a:lvl1pPr>
            <a:lvl2pPr>
              <a:defRPr sz="1399">
                <a:solidFill>
                  <a:schemeClr val="bg1"/>
                </a:solidFill>
              </a:defRPr>
            </a:lvl2pPr>
            <a:lvl3pPr>
              <a:defRPr sz="1399">
                <a:solidFill>
                  <a:schemeClr val="bg1"/>
                </a:solidFill>
              </a:defRPr>
            </a:lvl3pPr>
            <a:lvl4pPr marL="628084" indent="-171296">
              <a:defRPr sz="1399">
                <a:solidFill>
                  <a:schemeClr val="bg1"/>
                </a:solidFill>
              </a:defRPr>
            </a:lvl4pPr>
            <a:lvl5pPr marL="799380" indent="-171296"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8795857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99">
                <a:solidFill>
                  <a:schemeClr val="bg1"/>
                </a:solidFill>
              </a:defRPr>
            </a:lvl1pPr>
            <a:lvl2pPr marL="171296" indent="0">
              <a:buNone/>
              <a:defRPr sz="1399">
                <a:solidFill>
                  <a:schemeClr val="bg1"/>
                </a:solidFill>
              </a:defRPr>
            </a:lvl2pPr>
            <a:lvl3pPr marL="285493" indent="0">
              <a:buNone/>
              <a:defRPr sz="1399">
                <a:solidFill>
                  <a:schemeClr val="bg1"/>
                </a:solidFill>
              </a:defRPr>
            </a:lvl3pPr>
            <a:lvl4pPr marL="456789" indent="0">
              <a:buNone/>
              <a:defRPr sz="1399">
                <a:solidFill>
                  <a:schemeClr val="bg1"/>
                </a:solidFill>
              </a:defRPr>
            </a:lvl4pPr>
            <a:lvl5pPr marL="628084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5412673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1083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022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7442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498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349104"/>
            <a:ext cx="8229600" cy="584776"/>
          </a:xfrm>
          <a:prstGeom prst="rect">
            <a:avLst/>
          </a:prstGeom>
        </p:spPr>
        <p:txBody>
          <a:bodyPr vert="horz">
            <a:spAutoFit/>
          </a:bodyPr>
          <a:lstStyle>
            <a:lvl1pPr algn="l">
              <a:defRPr sz="3200" b="1" spc="-6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57200" y="2762250"/>
            <a:ext cx="5422900" cy="400110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2000" baseline="0">
                <a:solidFill>
                  <a:srgbClr val="58A9C7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2000" dirty="0">
                <a:latin typeface="Arial"/>
                <a:cs typeface="Arial"/>
              </a:rPr>
              <a:t>Click to edit subtitle.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811852"/>
            <a:ext cx="9144000" cy="331649"/>
          </a:xfrm>
          <a:prstGeom prst="rect">
            <a:avLst/>
          </a:prstGeom>
          <a:solidFill>
            <a:srgbClr val="141619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tron_Solo_Pos_RGB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" y="4902200"/>
            <a:ext cx="33832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29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Itron Overview  </a:t>
            </a:r>
            <a:r>
              <a:rPr lang="en-US" dirty="0">
                <a:solidFill>
                  <a:srgbClr val="D02124"/>
                </a:solidFill>
              </a:rPr>
              <a:t>|</a:t>
            </a:r>
            <a:r>
              <a:rPr lang="en-US" dirty="0">
                <a:solidFill>
                  <a:srgbClr val="84848D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34551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0218" y="4824543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1">
                <a:solidFill>
                  <a:srgbClr val="E6E6EB"/>
                </a:solidFill>
              </a:defRPr>
            </a:lvl1pPr>
          </a:lstStyle>
          <a:p>
            <a:r>
              <a:rPr lang="en-US" dirty="0" smtClean="0"/>
              <a:t>PRESENTATION TITLE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1429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16802" y="4871619"/>
            <a:ext cx="1601183" cy="184666"/>
          </a:xfrm>
          <a:prstGeom prst="rect">
            <a:avLst/>
          </a:prstGeom>
        </p:spPr>
        <p:txBody>
          <a:bodyPr lIns="121914" tIns="60957" rIns="121914" bIns="60957"/>
          <a:lstStyle>
            <a:lvl1pPr algn="r">
              <a:defRPr sz="824" b="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141619">
                    <a:lumMod val="10000"/>
                    <a:lumOff val="90000"/>
                  </a:srgbClr>
                </a:solidFill>
              </a:rPr>
              <a:t>Telling A Bigger Story  |  ‹#›  </a:t>
            </a:r>
            <a:endParaRPr lang="en-US" dirty="0">
              <a:solidFill>
                <a:srgbClr val="141619">
                  <a:lumMod val="10000"/>
                  <a:lumOff val="90000"/>
                </a:srgb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26059" y="386484"/>
            <a:ext cx="8439150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sz="2398" cap="all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484598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16802" y="4871619"/>
            <a:ext cx="1601183" cy="184666"/>
          </a:xfrm>
          <a:prstGeom prst="rect">
            <a:avLst/>
          </a:prstGeom>
        </p:spPr>
        <p:txBody>
          <a:bodyPr lIns="121914" tIns="60957" rIns="121914" bIns="60957"/>
          <a:lstStyle>
            <a:lvl1pPr algn="r">
              <a:defRPr sz="824" b="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141619">
                    <a:lumMod val="10000"/>
                    <a:lumOff val="90000"/>
                  </a:srgbClr>
                </a:solidFill>
              </a:rPr>
              <a:t>Telling A Bigger Story  |  ‹#›  </a:t>
            </a:r>
            <a:endParaRPr lang="en-US" dirty="0">
              <a:solidFill>
                <a:srgbClr val="141619">
                  <a:lumMod val="10000"/>
                  <a:lumOff val="90000"/>
                </a:srgb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26059" y="386484"/>
            <a:ext cx="8439150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sz="2398" cap="all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56481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16802" y="4871619"/>
            <a:ext cx="1601183" cy="184666"/>
          </a:xfrm>
          <a:prstGeom prst="rect">
            <a:avLst/>
          </a:prstGeom>
        </p:spPr>
        <p:txBody>
          <a:bodyPr lIns="121914" tIns="60957" rIns="121914" bIns="60957"/>
          <a:lstStyle>
            <a:lvl1pPr algn="r">
              <a:defRPr sz="824" b="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</a:lstStyle>
          <a:p>
            <a:r>
              <a:rPr lang="en-US">
                <a:solidFill>
                  <a:srgbClr val="141619">
                    <a:lumMod val="10000"/>
                    <a:lumOff val="90000"/>
                  </a:srgbClr>
                </a:solidFill>
              </a:rPr>
              <a:t>Telling A Bigger Story  |  ‹#›  </a:t>
            </a:r>
            <a:endParaRPr lang="en-US" dirty="0">
              <a:solidFill>
                <a:srgbClr val="141619">
                  <a:lumMod val="10000"/>
                  <a:lumOff val="90000"/>
                </a:srgb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26059" y="386484"/>
            <a:ext cx="8439150" cy="369332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sz="2398" cap="all" baseline="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470573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1E1E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3307409"/>
            <a:ext cx="8229600" cy="461665"/>
          </a:xfrm>
          <a:prstGeom prst="rect">
            <a:avLst/>
          </a:prstGeom>
        </p:spPr>
        <p:txBody>
          <a:bodyPr vert="horz" lIns="91438" tIns="45719" rIns="91438" bIns="45719">
            <a:spAutoFit/>
          </a:bodyPr>
          <a:lstStyle>
            <a:lvl1pPr algn="l">
              <a:defRPr sz="2400" b="1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4270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rgbClr val="E617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3307409"/>
            <a:ext cx="8229600" cy="461665"/>
          </a:xfrm>
          <a:prstGeom prst="rect">
            <a:avLst/>
          </a:prstGeom>
        </p:spPr>
        <p:txBody>
          <a:bodyPr vert="horz" lIns="91438" tIns="45719" rIns="91438" bIns="45719">
            <a:spAutoFit/>
          </a:bodyPr>
          <a:lstStyle>
            <a:lvl1pPr algn="l">
              <a:defRPr sz="2400" b="1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2095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58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457200" y="3307409"/>
            <a:ext cx="8229600" cy="461665"/>
          </a:xfrm>
          <a:prstGeom prst="rect">
            <a:avLst/>
          </a:prstGeom>
        </p:spPr>
        <p:txBody>
          <a:bodyPr vert="horz" lIns="91438" tIns="45719" rIns="91438" bIns="45719">
            <a:spAutoFit/>
          </a:bodyPr>
          <a:lstStyle>
            <a:lvl1pPr algn="l">
              <a:defRPr sz="2400" b="1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630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0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094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6" indent="0">
              <a:buNone/>
              <a:defRPr sz="1499">
                <a:solidFill>
                  <a:schemeClr val="tx2"/>
                </a:solidFill>
              </a:defRPr>
            </a:lvl2pPr>
            <a:lvl3pPr marL="285493" indent="0">
              <a:buNone/>
              <a:defRPr sz="1499">
                <a:solidFill>
                  <a:schemeClr val="tx2"/>
                </a:solidFill>
              </a:defRPr>
            </a:lvl3pPr>
            <a:lvl4pPr marL="1370366" indent="0">
              <a:buNone/>
              <a:defRPr sz="1499">
                <a:solidFill>
                  <a:schemeClr val="tx2"/>
                </a:solidFill>
              </a:defRPr>
            </a:lvl4pPr>
            <a:lvl5pPr marL="1827154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84848D"/>
                </a:solidFill>
              </a:rPr>
              <a:t>Presentation Title  |  </a:t>
            </a:r>
            <a:fld id="{E1553B21-222E-934E-B867-4F88267C35DA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 smtClean="0">
              <a:solidFill>
                <a:srgbClr val="84848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defRPr sz="1399">
                <a:solidFill>
                  <a:schemeClr val="bg1"/>
                </a:solidFill>
              </a:defRPr>
            </a:lvl1pPr>
            <a:lvl2pPr>
              <a:defRPr sz="1399">
                <a:solidFill>
                  <a:schemeClr val="bg1"/>
                </a:solidFill>
              </a:defRPr>
            </a:lvl2pPr>
            <a:lvl3pPr>
              <a:defRPr sz="1399">
                <a:solidFill>
                  <a:schemeClr val="bg1"/>
                </a:solidFill>
              </a:defRPr>
            </a:lvl3pPr>
            <a:lvl4pPr marL="628084" indent="-171296">
              <a:defRPr sz="1399">
                <a:solidFill>
                  <a:schemeClr val="bg1"/>
                </a:solidFill>
              </a:defRPr>
            </a:lvl4pPr>
            <a:lvl5pPr marL="799380" indent="-171296"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68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546100" y="3630827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1" i="0">
                <a:solidFill>
                  <a:srgbClr val="D02124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FACILITY NAME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546100" y="3838577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1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46100" y="4025475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2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46100" y="4214174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Address Line 3</a:t>
            </a:r>
          </a:p>
        </p:txBody>
      </p:sp>
      <p:sp>
        <p:nvSpPr>
          <p:cNvPr id="12" name="Content Placeholder 7"/>
          <p:cNvSpPr>
            <a:spLocks noGrp="1"/>
          </p:cNvSpPr>
          <p:nvPr>
            <p:ph sz="quarter" idx="14" hasCustomPrompt="1"/>
          </p:nvPr>
        </p:nvSpPr>
        <p:spPr>
          <a:xfrm>
            <a:off x="546100" y="4412399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Telephone</a:t>
            </a:r>
          </a:p>
        </p:txBody>
      </p:sp>
      <p:sp>
        <p:nvSpPr>
          <p:cNvPr id="13" name="Content Placeholder 7"/>
          <p:cNvSpPr>
            <a:spLocks noGrp="1"/>
          </p:cNvSpPr>
          <p:nvPr>
            <p:ph sz="quarter" idx="15" hasCustomPrompt="1"/>
          </p:nvPr>
        </p:nvSpPr>
        <p:spPr>
          <a:xfrm>
            <a:off x="546100" y="4610623"/>
            <a:ext cx="3454400" cy="276999"/>
          </a:xfrm>
          <a:prstGeom prst="rect">
            <a:avLst/>
          </a:prstGeom>
        </p:spPr>
        <p:txBody>
          <a:bodyPr vert="horz" wrap="square">
            <a:spAutoFit/>
          </a:bodyPr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Fax</a:t>
            </a:r>
          </a:p>
        </p:txBody>
      </p:sp>
    </p:spTree>
    <p:extLst>
      <p:ext uri="{BB962C8B-B14F-4D97-AF65-F5344CB8AC3E}">
        <p14:creationId xmlns:p14="http://schemas.microsoft.com/office/powerpoint/2010/main" val="3627809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84848D"/>
                </a:solidFill>
              </a:rPr>
              <a:t>Presentation Title  |  </a:t>
            </a:r>
            <a:fld id="{2158687B-1527-CE44-BBCD-DF47F4650F14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 smtClean="0">
              <a:solidFill>
                <a:srgbClr val="84848D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99">
                <a:solidFill>
                  <a:schemeClr val="bg1"/>
                </a:solidFill>
              </a:defRPr>
            </a:lvl1pPr>
            <a:lvl2pPr marL="171296" indent="0">
              <a:buNone/>
              <a:defRPr sz="1399">
                <a:solidFill>
                  <a:schemeClr val="bg1"/>
                </a:solidFill>
              </a:defRPr>
            </a:lvl2pPr>
            <a:lvl3pPr marL="285493" indent="0">
              <a:buNone/>
              <a:defRPr sz="1399">
                <a:solidFill>
                  <a:schemeClr val="bg1"/>
                </a:solidFill>
              </a:defRPr>
            </a:lvl3pPr>
            <a:lvl4pPr marL="456789" indent="0">
              <a:buNone/>
              <a:defRPr sz="1399">
                <a:solidFill>
                  <a:schemeClr val="bg1"/>
                </a:solidFill>
              </a:defRPr>
            </a:lvl4pPr>
            <a:lvl5pPr marL="628084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 smtClean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 smtClean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 smtClean="0"/>
          </a:p>
          <a:p>
            <a:pPr lvl="0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56300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0218" y="4824543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1">
                <a:solidFill>
                  <a:srgbClr val="E6E6EB"/>
                </a:solidFill>
              </a:defRPr>
            </a:lvl1pPr>
          </a:lstStyle>
          <a:p>
            <a:r>
              <a:rPr lang="en-US" dirty="0" smtClean="0"/>
              <a:t>PRESENTATION TITLE 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08435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666310"/>
            <a:ext cx="8229600" cy="522736"/>
          </a:xfrm>
          <a:prstGeom prst="rect">
            <a:avLst/>
          </a:prstGeom>
        </p:spPr>
        <p:txBody>
          <a:bodyPr vert="horz">
            <a:spAutoFit/>
          </a:bodyPr>
          <a:lstStyle>
            <a:lvl1pPr algn="l">
              <a:defRPr sz="2797" b="1" spc="-60">
                <a:solidFill>
                  <a:srgbClr val="FFFFFE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052647"/>
            <a:ext cx="8229600" cy="47580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599">
                <a:solidFill>
                  <a:schemeClr val="accent2"/>
                </a:solidFill>
              </a:defRPr>
            </a:lvl1pPr>
            <a:lvl2pPr marL="456789" indent="0">
              <a:buNone/>
              <a:defRPr sz="1599">
                <a:solidFill>
                  <a:schemeClr val="accent2"/>
                </a:solidFill>
              </a:defRPr>
            </a:lvl2pPr>
            <a:lvl3pPr marL="913577" indent="0">
              <a:buNone/>
              <a:defRPr sz="1599">
                <a:solidFill>
                  <a:schemeClr val="accent2"/>
                </a:solidFill>
              </a:defRPr>
            </a:lvl3pPr>
            <a:lvl4pPr marL="1370366" indent="0">
              <a:buNone/>
              <a:defRPr sz="1599">
                <a:solidFill>
                  <a:schemeClr val="accent2"/>
                </a:solidFill>
              </a:defRPr>
            </a:lvl4pPr>
            <a:lvl5pPr marL="1827154" indent="0">
              <a:buNone/>
              <a:defRPr sz="1599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 smtClean="0"/>
              <a:t>Click to edit Master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00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736010"/>
            <a:ext cx="8229600" cy="549634"/>
          </a:xfrm>
          <a:prstGeom prst="rect">
            <a:avLst/>
          </a:prstGeom>
        </p:spPr>
        <p:txBody>
          <a:bodyPr vert="horz" lIns="121912" tIns="60956" rIns="121912" bIns="60956">
            <a:spAutoFit/>
          </a:bodyPr>
          <a:lstStyle>
            <a:lvl1pPr algn="l">
              <a:defRPr sz="2773" b="1" cap="all" spc="-6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457200" y="3168653"/>
            <a:ext cx="6832600" cy="368300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>
              <a:buNone/>
              <a:defRPr sz="1574">
                <a:solidFill>
                  <a:srgbClr val="FFFFFE"/>
                </a:solidFill>
              </a:defRPr>
            </a:lvl1pPr>
            <a:lvl2pPr marL="456755" indent="0">
              <a:buNone/>
              <a:defRPr sz="1574">
                <a:solidFill>
                  <a:srgbClr val="FFFFFE"/>
                </a:solidFill>
              </a:defRPr>
            </a:lvl2pPr>
            <a:lvl3pPr marL="913510" indent="0">
              <a:buNone/>
              <a:defRPr sz="1574">
                <a:solidFill>
                  <a:srgbClr val="FFFFFE"/>
                </a:solidFill>
              </a:defRPr>
            </a:lvl3pPr>
            <a:lvl4pPr marL="1370264" indent="0">
              <a:buNone/>
              <a:defRPr sz="1574">
                <a:solidFill>
                  <a:srgbClr val="FFFFFE"/>
                </a:solidFill>
              </a:defRPr>
            </a:lvl4pPr>
            <a:lvl5pPr marL="1827018" indent="0">
              <a:buNone/>
              <a:defRPr sz="1574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166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846"/>
            <a:ext cx="8229600" cy="522736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7" b="1">
                <a:solidFill>
                  <a:srgbClr val="FFFFF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6" indent="0">
              <a:buNone/>
              <a:defRPr sz="1499"/>
            </a:lvl2pPr>
            <a:lvl3pPr marL="285493" indent="0">
              <a:buNone/>
              <a:defRPr sz="1499"/>
            </a:lvl3pPr>
            <a:lvl4pPr marL="1370366" indent="0">
              <a:buNone/>
              <a:defRPr sz="1499"/>
            </a:lvl4pPr>
            <a:lvl5pPr marL="1827154" indent="0">
              <a:buNone/>
              <a:defRPr sz="1499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669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8300" y="635032"/>
            <a:ext cx="7721600" cy="33623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99">
                <a:solidFill>
                  <a:schemeClr val="bg1"/>
                </a:solidFill>
              </a:defRPr>
            </a:lvl1pPr>
            <a:lvl2pPr marL="171296" indent="0">
              <a:buNone/>
              <a:defRPr sz="1499">
                <a:solidFill>
                  <a:schemeClr val="bg1"/>
                </a:solidFill>
              </a:defRPr>
            </a:lvl2pPr>
            <a:lvl3pPr marL="285493" indent="0">
              <a:buNone/>
              <a:defRPr sz="1499">
                <a:solidFill>
                  <a:schemeClr val="bg1"/>
                </a:solidFill>
              </a:defRPr>
            </a:lvl3pPr>
            <a:lvl4pPr marL="1370366" indent="0">
              <a:buNone/>
              <a:defRPr sz="1499">
                <a:solidFill>
                  <a:schemeClr val="bg1"/>
                </a:solidFill>
              </a:defRPr>
            </a:lvl4pPr>
            <a:lvl5pPr marL="1827154" indent="0">
              <a:buNone/>
              <a:defRPr sz="14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0218" y="4824543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1">
                <a:solidFill>
                  <a:srgbClr val="E6E6EB"/>
                </a:solidFill>
              </a:defRPr>
            </a:lvl1pPr>
          </a:lstStyle>
          <a:p>
            <a:r>
              <a:rPr lang="en-US" dirty="0" smtClean="0"/>
              <a:t>2016 ITRON LEADERSHIP CONFERENCE  | </a:t>
            </a:r>
          </a:p>
        </p:txBody>
      </p:sp>
    </p:spTree>
    <p:extLst>
      <p:ext uri="{BB962C8B-B14F-4D97-AF65-F5344CB8AC3E}">
        <p14:creationId xmlns:p14="http://schemas.microsoft.com/office/powerpoint/2010/main" val="19061765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68300" y="650515"/>
            <a:ext cx="7899400" cy="2768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  <a:lvl4pPr marL="1200189" indent="-17145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100" indent="-17145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200" dirty="0" smtClean="0"/>
              <a:t>Click to edit slide subtitle.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61950" y="291162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9418" y="4824543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>
                <a:solidFill>
                  <a:srgbClr val="E6E6EB"/>
                </a:solidFill>
              </a:defRPr>
            </a:lvl1pPr>
          </a:lstStyle>
          <a:p>
            <a:r>
              <a:rPr lang="en-US" dirty="0" smtClean="0"/>
              <a:t>ITRON OVERVIEW   | </a:t>
            </a:r>
          </a:p>
        </p:txBody>
      </p:sp>
    </p:spTree>
    <p:extLst>
      <p:ext uri="{BB962C8B-B14F-4D97-AF65-F5344CB8AC3E}">
        <p14:creationId xmlns:p14="http://schemas.microsoft.com/office/powerpoint/2010/main" val="51153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68300" y="650515"/>
            <a:ext cx="7899400" cy="2768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050" baseline="0">
                <a:solidFill>
                  <a:schemeClr val="tx1"/>
                </a:solidFill>
              </a:defRPr>
            </a:lvl1pPr>
            <a:lvl4pPr marL="1200189" indent="-17145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100" indent="-17145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200" dirty="0" smtClean="0"/>
              <a:t>Click to edit slide subtitle.</a:t>
            </a:r>
            <a:endParaRPr lang="en-US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361950" y="291162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49418" y="4824543"/>
            <a:ext cx="28956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b="1">
                <a:solidFill>
                  <a:srgbClr val="E6E6EB"/>
                </a:solidFill>
              </a:defRPr>
            </a:lvl1pPr>
          </a:lstStyle>
          <a:p>
            <a:r>
              <a:rPr lang="en-US" dirty="0" smtClean="0"/>
              <a:t>ITRON OVERVIEW   | </a:t>
            </a:r>
          </a:p>
        </p:txBody>
      </p:sp>
    </p:spTree>
    <p:extLst>
      <p:ext uri="{BB962C8B-B14F-4D97-AF65-F5344CB8AC3E}">
        <p14:creationId xmlns:p14="http://schemas.microsoft.com/office/powerpoint/2010/main" val="3403690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302688"/>
            <a:ext cx="8229600" cy="438176"/>
          </a:xfrm>
          <a:prstGeom prst="rect">
            <a:avLst/>
          </a:prstGeom>
        </p:spPr>
        <p:txBody>
          <a:bodyPr vert="horz" lIns="68580" tIns="34290" rIns="68580" bIns="3429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999439"/>
            <a:ext cx="7899400" cy="164354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4pPr marL="1199070" indent="-17129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1661" indent="-17129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7899400" cy="25391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buNone/>
              <a:defRPr sz="1199" baseline="0">
                <a:solidFill>
                  <a:srgbClr val="5A5A5F"/>
                </a:solidFill>
              </a:defRPr>
            </a:lvl1pPr>
            <a:lvl4pPr marL="1199070" indent="-17129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1661" indent="-17129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199" dirty="0" smtClean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778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Slide -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477000" y="2743201"/>
            <a:ext cx="2667000" cy="2068651"/>
          </a:xfrm>
          <a:prstGeom prst="rect">
            <a:avLst/>
          </a:prstGeom>
          <a:gradFill>
            <a:gsLst>
              <a:gs pos="0">
                <a:schemeClr val="accent4"/>
              </a:gs>
              <a:gs pos="100000">
                <a:schemeClr val="accent4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sz="1798">
              <a:solidFill>
                <a:srgbClr val="434A52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810000" y="760274"/>
            <a:ext cx="5334000" cy="1982927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sz="1798">
              <a:solidFill>
                <a:srgbClr val="434A52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3810000" y="2743201"/>
            <a:ext cx="2667000" cy="206865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355" tIns="45678" rIns="91355" bIns="4567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 sz="1798">
              <a:solidFill>
                <a:srgbClr val="434A52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91158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sz="quarter" idx="13"/>
          </p:nvPr>
        </p:nvSpPr>
        <p:spPr>
          <a:xfrm>
            <a:off x="0" y="760274"/>
            <a:ext cx="3810000" cy="405104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15" name="Group 38"/>
          <p:cNvGrpSpPr>
            <a:grpSpLocks noChangeAspect="1"/>
          </p:cNvGrpSpPr>
          <p:nvPr userDrawn="1"/>
        </p:nvGrpSpPr>
        <p:grpSpPr bwMode="auto">
          <a:xfrm>
            <a:off x="4572003" y="950074"/>
            <a:ext cx="4482003" cy="1720017"/>
            <a:chOff x="3347" y="2861"/>
            <a:chExt cx="2307" cy="1274"/>
          </a:xfrm>
          <a:gradFill>
            <a:gsLst>
              <a:gs pos="0">
                <a:schemeClr val="accent5">
                  <a:lumMod val="94000"/>
                </a:schemeClr>
              </a:gs>
              <a:gs pos="100000">
                <a:schemeClr val="accent5">
                  <a:lumMod val="83000"/>
                  <a:lumOff val="17000"/>
                </a:schemeClr>
              </a:gs>
            </a:gsLst>
            <a:lin ang="16200000" scaled="1"/>
          </a:gradFill>
        </p:grpSpPr>
        <p:sp>
          <p:nvSpPr>
            <p:cNvPr id="16" name="Freeform 39"/>
            <p:cNvSpPr>
              <a:spLocks noEditPoints="1"/>
            </p:cNvSpPr>
            <p:nvPr/>
          </p:nvSpPr>
          <p:spPr bwMode="auto">
            <a:xfrm>
              <a:off x="3347" y="2861"/>
              <a:ext cx="2307" cy="1274"/>
            </a:xfrm>
            <a:custGeom>
              <a:avLst/>
              <a:gdLst>
                <a:gd name="T0" fmla="*/ 440 w 2074"/>
                <a:gd name="T1" fmla="*/ 527 h 1026"/>
                <a:gd name="T2" fmla="*/ 420 w 2074"/>
                <a:gd name="T3" fmla="*/ 375 h 1026"/>
                <a:gd name="T4" fmla="*/ 450 w 2074"/>
                <a:gd name="T5" fmla="*/ 420 h 1026"/>
                <a:gd name="T6" fmla="*/ 581 w 2074"/>
                <a:gd name="T7" fmla="*/ 215 h 1026"/>
                <a:gd name="T8" fmla="*/ 598 w 2074"/>
                <a:gd name="T9" fmla="*/ 139 h 1026"/>
                <a:gd name="T10" fmla="*/ 532 w 2074"/>
                <a:gd name="T11" fmla="*/ 129 h 1026"/>
                <a:gd name="T12" fmla="*/ 603 w 2074"/>
                <a:gd name="T13" fmla="*/ 125 h 1026"/>
                <a:gd name="T14" fmla="*/ 540 w 2074"/>
                <a:gd name="T15" fmla="*/ 66 h 1026"/>
                <a:gd name="T16" fmla="*/ 486 w 2074"/>
                <a:gd name="T17" fmla="*/ 92 h 1026"/>
                <a:gd name="T18" fmla="*/ 332 w 2074"/>
                <a:gd name="T19" fmla="*/ 79 h 1026"/>
                <a:gd name="T20" fmla="*/ 16 w 2074"/>
                <a:gd name="T21" fmla="*/ 199 h 1026"/>
                <a:gd name="T22" fmla="*/ 212 w 2074"/>
                <a:gd name="T23" fmla="*/ 203 h 1026"/>
                <a:gd name="T24" fmla="*/ 214 w 2074"/>
                <a:gd name="T25" fmla="*/ 375 h 1026"/>
                <a:gd name="T26" fmla="*/ 339 w 2074"/>
                <a:gd name="T27" fmla="*/ 481 h 1026"/>
                <a:gd name="T28" fmla="*/ 470 w 2074"/>
                <a:gd name="T29" fmla="*/ 725 h 1026"/>
                <a:gd name="T30" fmla="*/ 581 w 2074"/>
                <a:gd name="T31" fmla="*/ 1023 h 1026"/>
                <a:gd name="T32" fmla="*/ 606 w 2074"/>
                <a:gd name="T33" fmla="*/ 879 h 1026"/>
                <a:gd name="T34" fmla="*/ 873 w 2074"/>
                <a:gd name="T35" fmla="*/ 79 h 1026"/>
                <a:gd name="T36" fmla="*/ 636 w 2074"/>
                <a:gd name="T37" fmla="*/ 4 h 1026"/>
                <a:gd name="T38" fmla="*/ 622 w 2074"/>
                <a:gd name="T39" fmla="*/ 39 h 1026"/>
                <a:gd name="T40" fmla="*/ 746 w 2074"/>
                <a:gd name="T41" fmla="*/ 138 h 1026"/>
                <a:gd name="T42" fmla="*/ 1053 w 2074"/>
                <a:gd name="T43" fmla="*/ 42 h 1026"/>
                <a:gd name="T44" fmla="*/ 1224 w 2074"/>
                <a:gd name="T45" fmla="*/ 8 h 1026"/>
                <a:gd name="T46" fmla="*/ 1677 w 2074"/>
                <a:gd name="T47" fmla="*/ 638 h 1026"/>
                <a:gd name="T48" fmla="*/ 1672 w 2074"/>
                <a:gd name="T49" fmla="*/ 438 h 1026"/>
                <a:gd name="T50" fmla="*/ 1702 w 2074"/>
                <a:gd name="T51" fmla="*/ 314 h 1026"/>
                <a:gd name="T52" fmla="*/ 1795 w 2074"/>
                <a:gd name="T53" fmla="*/ 237 h 1026"/>
                <a:gd name="T54" fmla="*/ 1848 w 2074"/>
                <a:gd name="T55" fmla="*/ 309 h 1026"/>
                <a:gd name="T56" fmla="*/ 1743 w 2074"/>
                <a:gd name="T57" fmla="*/ 158 h 1026"/>
                <a:gd name="T58" fmla="*/ 1862 w 2074"/>
                <a:gd name="T59" fmla="*/ 156 h 1026"/>
                <a:gd name="T60" fmla="*/ 1841 w 2074"/>
                <a:gd name="T61" fmla="*/ 66 h 1026"/>
                <a:gd name="T62" fmla="*/ 1580 w 2074"/>
                <a:gd name="T63" fmla="*/ 58 h 1026"/>
                <a:gd name="T64" fmla="*/ 1345 w 2074"/>
                <a:gd name="T65" fmla="*/ 91 h 1026"/>
                <a:gd name="T66" fmla="*/ 1292 w 2074"/>
                <a:gd name="T67" fmla="*/ 37 h 1026"/>
                <a:gd name="T68" fmla="*/ 1057 w 2074"/>
                <a:gd name="T69" fmla="*/ 83 h 1026"/>
                <a:gd name="T70" fmla="*/ 1090 w 2074"/>
                <a:gd name="T71" fmla="*/ 142 h 1026"/>
                <a:gd name="T72" fmla="*/ 976 w 2074"/>
                <a:gd name="T73" fmla="*/ 207 h 1026"/>
                <a:gd name="T74" fmla="*/ 964 w 2074"/>
                <a:gd name="T75" fmla="*/ 218 h 1026"/>
                <a:gd name="T76" fmla="*/ 850 w 2074"/>
                <a:gd name="T77" fmla="*/ 420 h 1026"/>
                <a:gd name="T78" fmla="*/ 1018 w 2074"/>
                <a:gd name="T79" fmla="*/ 602 h 1026"/>
                <a:gd name="T80" fmla="*/ 1191 w 2074"/>
                <a:gd name="T81" fmla="*/ 791 h 1026"/>
                <a:gd name="T82" fmla="*/ 1208 w 2074"/>
                <a:gd name="T83" fmla="*/ 463 h 1026"/>
                <a:gd name="T84" fmla="*/ 1280 w 2074"/>
                <a:gd name="T85" fmla="*/ 386 h 1026"/>
                <a:gd name="T86" fmla="*/ 1490 w 2074"/>
                <a:gd name="T87" fmla="*/ 535 h 1026"/>
                <a:gd name="T88" fmla="*/ 1605 w 2074"/>
                <a:gd name="T89" fmla="*/ 473 h 1026"/>
                <a:gd name="T90" fmla="*/ 1185 w 2074"/>
                <a:gd name="T91" fmla="*/ 349 h 1026"/>
                <a:gd name="T92" fmla="*/ 967 w 2074"/>
                <a:gd name="T93" fmla="*/ 292 h 1026"/>
                <a:gd name="T94" fmla="*/ 1076 w 2074"/>
                <a:gd name="T95" fmla="*/ 295 h 1026"/>
                <a:gd name="T96" fmla="*/ 1128 w 2074"/>
                <a:gd name="T97" fmla="*/ 302 h 1026"/>
                <a:gd name="T98" fmla="*/ 1202 w 2074"/>
                <a:gd name="T99" fmla="*/ 266 h 1026"/>
                <a:gd name="T100" fmla="*/ 1752 w 2074"/>
                <a:gd name="T101" fmla="*/ 409 h 1026"/>
                <a:gd name="T102" fmla="*/ 1737 w 2074"/>
                <a:gd name="T103" fmla="*/ 545 h 1026"/>
                <a:gd name="T104" fmla="*/ 1936 w 2074"/>
                <a:gd name="T105" fmla="*/ 632 h 1026"/>
                <a:gd name="T106" fmla="*/ 1767 w 2074"/>
                <a:gd name="T107" fmla="*/ 637 h 1026"/>
                <a:gd name="T108" fmla="*/ 1986 w 2074"/>
                <a:gd name="T109" fmla="*/ 626 h 1026"/>
                <a:gd name="T110" fmla="*/ 1811 w 2074"/>
                <a:gd name="T111" fmla="*/ 707 h 1026"/>
                <a:gd name="T112" fmla="*/ 1872 w 2074"/>
                <a:gd name="T113" fmla="*/ 914 h 1026"/>
                <a:gd name="T114" fmla="*/ 2002 w 2074"/>
                <a:gd name="T115" fmla="*/ 9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4" h="1026">
                  <a:moveTo>
                    <a:pt x="718" y="632"/>
                  </a:moveTo>
                  <a:cubicBezTo>
                    <a:pt x="702" y="628"/>
                    <a:pt x="702" y="633"/>
                    <a:pt x="700" y="625"/>
                  </a:cubicBezTo>
                  <a:cubicBezTo>
                    <a:pt x="698" y="616"/>
                    <a:pt x="688" y="616"/>
                    <a:pt x="679" y="616"/>
                  </a:cubicBezTo>
                  <a:cubicBezTo>
                    <a:pt x="670" y="616"/>
                    <a:pt x="666" y="615"/>
                    <a:pt x="659" y="609"/>
                  </a:cubicBezTo>
                  <a:cubicBezTo>
                    <a:pt x="651" y="602"/>
                    <a:pt x="635" y="601"/>
                    <a:pt x="630" y="599"/>
                  </a:cubicBezTo>
                  <a:cubicBezTo>
                    <a:pt x="625" y="598"/>
                    <a:pt x="628" y="583"/>
                    <a:pt x="617" y="570"/>
                  </a:cubicBezTo>
                  <a:cubicBezTo>
                    <a:pt x="607" y="556"/>
                    <a:pt x="586" y="554"/>
                    <a:pt x="573" y="546"/>
                  </a:cubicBezTo>
                  <a:cubicBezTo>
                    <a:pt x="559" y="539"/>
                    <a:pt x="564" y="509"/>
                    <a:pt x="544" y="512"/>
                  </a:cubicBezTo>
                  <a:cubicBezTo>
                    <a:pt x="525" y="514"/>
                    <a:pt x="523" y="522"/>
                    <a:pt x="505" y="513"/>
                  </a:cubicBezTo>
                  <a:cubicBezTo>
                    <a:pt x="488" y="503"/>
                    <a:pt x="476" y="497"/>
                    <a:pt x="467" y="504"/>
                  </a:cubicBezTo>
                  <a:cubicBezTo>
                    <a:pt x="457" y="511"/>
                    <a:pt x="446" y="524"/>
                    <a:pt x="440" y="527"/>
                  </a:cubicBezTo>
                  <a:cubicBezTo>
                    <a:pt x="434" y="530"/>
                    <a:pt x="424" y="524"/>
                    <a:pt x="418" y="525"/>
                  </a:cubicBezTo>
                  <a:cubicBezTo>
                    <a:pt x="412" y="526"/>
                    <a:pt x="405" y="519"/>
                    <a:pt x="401" y="513"/>
                  </a:cubicBezTo>
                  <a:cubicBezTo>
                    <a:pt x="397" y="508"/>
                    <a:pt x="409" y="478"/>
                    <a:pt x="398" y="478"/>
                  </a:cubicBezTo>
                  <a:cubicBezTo>
                    <a:pt x="387" y="478"/>
                    <a:pt x="372" y="473"/>
                    <a:pt x="372" y="469"/>
                  </a:cubicBezTo>
                  <a:cubicBezTo>
                    <a:pt x="372" y="465"/>
                    <a:pt x="395" y="439"/>
                    <a:pt x="388" y="435"/>
                  </a:cubicBezTo>
                  <a:cubicBezTo>
                    <a:pt x="382" y="431"/>
                    <a:pt x="368" y="433"/>
                    <a:pt x="356" y="449"/>
                  </a:cubicBezTo>
                  <a:cubicBezTo>
                    <a:pt x="345" y="465"/>
                    <a:pt x="334" y="465"/>
                    <a:pt x="328" y="459"/>
                  </a:cubicBezTo>
                  <a:cubicBezTo>
                    <a:pt x="322" y="453"/>
                    <a:pt x="308" y="418"/>
                    <a:pt x="319" y="399"/>
                  </a:cubicBezTo>
                  <a:cubicBezTo>
                    <a:pt x="330" y="380"/>
                    <a:pt x="348" y="370"/>
                    <a:pt x="362" y="371"/>
                  </a:cubicBezTo>
                  <a:cubicBezTo>
                    <a:pt x="375" y="372"/>
                    <a:pt x="373" y="368"/>
                    <a:pt x="387" y="367"/>
                  </a:cubicBezTo>
                  <a:cubicBezTo>
                    <a:pt x="400" y="366"/>
                    <a:pt x="417" y="370"/>
                    <a:pt x="420" y="375"/>
                  </a:cubicBezTo>
                  <a:cubicBezTo>
                    <a:pt x="424" y="380"/>
                    <a:pt x="417" y="389"/>
                    <a:pt x="425" y="399"/>
                  </a:cubicBezTo>
                  <a:cubicBezTo>
                    <a:pt x="434" y="409"/>
                    <a:pt x="439" y="405"/>
                    <a:pt x="440" y="409"/>
                  </a:cubicBezTo>
                  <a:cubicBezTo>
                    <a:pt x="441" y="413"/>
                    <a:pt x="433" y="417"/>
                    <a:pt x="430" y="417"/>
                  </a:cubicBezTo>
                  <a:cubicBezTo>
                    <a:pt x="426" y="417"/>
                    <a:pt x="399" y="425"/>
                    <a:pt x="409" y="430"/>
                  </a:cubicBezTo>
                  <a:cubicBezTo>
                    <a:pt x="420" y="435"/>
                    <a:pt x="440" y="431"/>
                    <a:pt x="444" y="438"/>
                  </a:cubicBezTo>
                  <a:cubicBezTo>
                    <a:pt x="448" y="444"/>
                    <a:pt x="431" y="459"/>
                    <a:pt x="456" y="460"/>
                  </a:cubicBezTo>
                  <a:cubicBezTo>
                    <a:pt x="481" y="460"/>
                    <a:pt x="498" y="464"/>
                    <a:pt x="512" y="465"/>
                  </a:cubicBezTo>
                  <a:cubicBezTo>
                    <a:pt x="527" y="465"/>
                    <a:pt x="537" y="466"/>
                    <a:pt x="538" y="470"/>
                  </a:cubicBezTo>
                  <a:cubicBezTo>
                    <a:pt x="540" y="473"/>
                    <a:pt x="550" y="457"/>
                    <a:pt x="527" y="457"/>
                  </a:cubicBezTo>
                  <a:cubicBezTo>
                    <a:pt x="503" y="457"/>
                    <a:pt x="484" y="444"/>
                    <a:pt x="472" y="441"/>
                  </a:cubicBezTo>
                  <a:cubicBezTo>
                    <a:pt x="459" y="439"/>
                    <a:pt x="451" y="430"/>
                    <a:pt x="450" y="420"/>
                  </a:cubicBezTo>
                  <a:cubicBezTo>
                    <a:pt x="449" y="410"/>
                    <a:pt x="451" y="402"/>
                    <a:pt x="446" y="394"/>
                  </a:cubicBezTo>
                  <a:cubicBezTo>
                    <a:pt x="441" y="386"/>
                    <a:pt x="428" y="365"/>
                    <a:pt x="440" y="357"/>
                  </a:cubicBezTo>
                  <a:cubicBezTo>
                    <a:pt x="452" y="348"/>
                    <a:pt x="475" y="332"/>
                    <a:pt x="481" y="322"/>
                  </a:cubicBezTo>
                  <a:cubicBezTo>
                    <a:pt x="487" y="311"/>
                    <a:pt x="487" y="308"/>
                    <a:pt x="500" y="300"/>
                  </a:cubicBezTo>
                  <a:cubicBezTo>
                    <a:pt x="514" y="291"/>
                    <a:pt x="530" y="280"/>
                    <a:pt x="537" y="273"/>
                  </a:cubicBezTo>
                  <a:cubicBezTo>
                    <a:pt x="545" y="265"/>
                    <a:pt x="558" y="253"/>
                    <a:pt x="560" y="259"/>
                  </a:cubicBezTo>
                  <a:cubicBezTo>
                    <a:pt x="563" y="265"/>
                    <a:pt x="574" y="267"/>
                    <a:pt x="589" y="262"/>
                  </a:cubicBezTo>
                  <a:cubicBezTo>
                    <a:pt x="603" y="257"/>
                    <a:pt x="621" y="244"/>
                    <a:pt x="606" y="244"/>
                  </a:cubicBezTo>
                  <a:cubicBezTo>
                    <a:pt x="590" y="244"/>
                    <a:pt x="581" y="240"/>
                    <a:pt x="585" y="234"/>
                  </a:cubicBezTo>
                  <a:cubicBezTo>
                    <a:pt x="590" y="228"/>
                    <a:pt x="575" y="226"/>
                    <a:pt x="571" y="226"/>
                  </a:cubicBezTo>
                  <a:cubicBezTo>
                    <a:pt x="567" y="227"/>
                    <a:pt x="567" y="218"/>
                    <a:pt x="581" y="215"/>
                  </a:cubicBezTo>
                  <a:cubicBezTo>
                    <a:pt x="596" y="213"/>
                    <a:pt x="584" y="226"/>
                    <a:pt x="596" y="225"/>
                  </a:cubicBezTo>
                  <a:cubicBezTo>
                    <a:pt x="607" y="224"/>
                    <a:pt x="615" y="215"/>
                    <a:pt x="623" y="213"/>
                  </a:cubicBezTo>
                  <a:cubicBezTo>
                    <a:pt x="632" y="211"/>
                    <a:pt x="635" y="219"/>
                    <a:pt x="624" y="226"/>
                  </a:cubicBezTo>
                  <a:cubicBezTo>
                    <a:pt x="613" y="234"/>
                    <a:pt x="610" y="231"/>
                    <a:pt x="624" y="235"/>
                  </a:cubicBezTo>
                  <a:cubicBezTo>
                    <a:pt x="638" y="238"/>
                    <a:pt x="643" y="246"/>
                    <a:pt x="651" y="238"/>
                  </a:cubicBezTo>
                  <a:cubicBezTo>
                    <a:pt x="660" y="231"/>
                    <a:pt x="649" y="228"/>
                    <a:pt x="649" y="218"/>
                  </a:cubicBezTo>
                  <a:cubicBezTo>
                    <a:pt x="648" y="208"/>
                    <a:pt x="650" y="189"/>
                    <a:pt x="641" y="183"/>
                  </a:cubicBezTo>
                  <a:cubicBezTo>
                    <a:pt x="632" y="176"/>
                    <a:pt x="632" y="167"/>
                    <a:pt x="632" y="161"/>
                  </a:cubicBezTo>
                  <a:cubicBezTo>
                    <a:pt x="632" y="154"/>
                    <a:pt x="633" y="140"/>
                    <a:pt x="624" y="146"/>
                  </a:cubicBezTo>
                  <a:cubicBezTo>
                    <a:pt x="615" y="153"/>
                    <a:pt x="607" y="157"/>
                    <a:pt x="604" y="154"/>
                  </a:cubicBezTo>
                  <a:cubicBezTo>
                    <a:pt x="601" y="151"/>
                    <a:pt x="606" y="144"/>
                    <a:pt x="598" y="139"/>
                  </a:cubicBezTo>
                  <a:cubicBezTo>
                    <a:pt x="590" y="134"/>
                    <a:pt x="590" y="126"/>
                    <a:pt x="580" y="127"/>
                  </a:cubicBezTo>
                  <a:cubicBezTo>
                    <a:pt x="571" y="128"/>
                    <a:pt x="562" y="120"/>
                    <a:pt x="557" y="131"/>
                  </a:cubicBezTo>
                  <a:cubicBezTo>
                    <a:pt x="552" y="142"/>
                    <a:pt x="547" y="151"/>
                    <a:pt x="545" y="155"/>
                  </a:cubicBezTo>
                  <a:cubicBezTo>
                    <a:pt x="543" y="158"/>
                    <a:pt x="551" y="170"/>
                    <a:pt x="544" y="176"/>
                  </a:cubicBezTo>
                  <a:cubicBezTo>
                    <a:pt x="537" y="182"/>
                    <a:pt x="519" y="190"/>
                    <a:pt x="516" y="196"/>
                  </a:cubicBezTo>
                  <a:cubicBezTo>
                    <a:pt x="514" y="202"/>
                    <a:pt x="504" y="217"/>
                    <a:pt x="501" y="207"/>
                  </a:cubicBezTo>
                  <a:cubicBezTo>
                    <a:pt x="499" y="197"/>
                    <a:pt x="510" y="182"/>
                    <a:pt x="495" y="178"/>
                  </a:cubicBezTo>
                  <a:cubicBezTo>
                    <a:pt x="479" y="173"/>
                    <a:pt x="468" y="177"/>
                    <a:pt x="465" y="167"/>
                  </a:cubicBezTo>
                  <a:cubicBezTo>
                    <a:pt x="463" y="158"/>
                    <a:pt x="456" y="150"/>
                    <a:pt x="471" y="142"/>
                  </a:cubicBezTo>
                  <a:cubicBezTo>
                    <a:pt x="486" y="135"/>
                    <a:pt x="501" y="121"/>
                    <a:pt x="516" y="120"/>
                  </a:cubicBezTo>
                  <a:cubicBezTo>
                    <a:pt x="530" y="118"/>
                    <a:pt x="520" y="130"/>
                    <a:pt x="532" y="129"/>
                  </a:cubicBezTo>
                  <a:cubicBezTo>
                    <a:pt x="543" y="128"/>
                    <a:pt x="530" y="122"/>
                    <a:pt x="544" y="120"/>
                  </a:cubicBezTo>
                  <a:cubicBezTo>
                    <a:pt x="558" y="117"/>
                    <a:pt x="556" y="117"/>
                    <a:pt x="552" y="112"/>
                  </a:cubicBezTo>
                  <a:cubicBezTo>
                    <a:pt x="548" y="107"/>
                    <a:pt x="550" y="106"/>
                    <a:pt x="561" y="101"/>
                  </a:cubicBezTo>
                  <a:cubicBezTo>
                    <a:pt x="572" y="96"/>
                    <a:pt x="564" y="93"/>
                    <a:pt x="574" y="88"/>
                  </a:cubicBezTo>
                  <a:cubicBezTo>
                    <a:pt x="585" y="84"/>
                    <a:pt x="588" y="80"/>
                    <a:pt x="594" y="80"/>
                  </a:cubicBezTo>
                  <a:cubicBezTo>
                    <a:pt x="600" y="80"/>
                    <a:pt x="599" y="82"/>
                    <a:pt x="596" y="90"/>
                  </a:cubicBezTo>
                  <a:cubicBezTo>
                    <a:pt x="592" y="98"/>
                    <a:pt x="590" y="103"/>
                    <a:pt x="600" y="98"/>
                  </a:cubicBezTo>
                  <a:cubicBezTo>
                    <a:pt x="610" y="93"/>
                    <a:pt x="615" y="89"/>
                    <a:pt x="607" y="97"/>
                  </a:cubicBezTo>
                  <a:cubicBezTo>
                    <a:pt x="600" y="104"/>
                    <a:pt x="595" y="104"/>
                    <a:pt x="584" y="106"/>
                  </a:cubicBezTo>
                  <a:cubicBezTo>
                    <a:pt x="573" y="108"/>
                    <a:pt x="576" y="109"/>
                    <a:pt x="581" y="115"/>
                  </a:cubicBezTo>
                  <a:cubicBezTo>
                    <a:pt x="586" y="121"/>
                    <a:pt x="599" y="122"/>
                    <a:pt x="603" y="125"/>
                  </a:cubicBezTo>
                  <a:cubicBezTo>
                    <a:pt x="607" y="129"/>
                    <a:pt x="612" y="141"/>
                    <a:pt x="622" y="135"/>
                  </a:cubicBezTo>
                  <a:cubicBezTo>
                    <a:pt x="633" y="129"/>
                    <a:pt x="625" y="128"/>
                    <a:pt x="638" y="122"/>
                  </a:cubicBezTo>
                  <a:cubicBezTo>
                    <a:pt x="652" y="116"/>
                    <a:pt x="671" y="113"/>
                    <a:pt x="670" y="105"/>
                  </a:cubicBezTo>
                  <a:cubicBezTo>
                    <a:pt x="668" y="98"/>
                    <a:pt x="654" y="93"/>
                    <a:pt x="653" y="84"/>
                  </a:cubicBezTo>
                  <a:cubicBezTo>
                    <a:pt x="651" y="75"/>
                    <a:pt x="671" y="70"/>
                    <a:pt x="645" y="66"/>
                  </a:cubicBezTo>
                  <a:cubicBezTo>
                    <a:pt x="619" y="61"/>
                    <a:pt x="634" y="58"/>
                    <a:pt x="622" y="58"/>
                  </a:cubicBezTo>
                  <a:cubicBezTo>
                    <a:pt x="609" y="58"/>
                    <a:pt x="585" y="58"/>
                    <a:pt x="577" y="62"/>
                  </a:cubicBezTo>
                  <a:cubicBezTo>
                    <a:pt x="569" y="66"/>
                    <a:pt x="564" y="60"/>
                    <a:pt x="559" y="66"/>
                  </a:cubicBezTo>
                  <a:cubicBezTo>
                    <a:pt x="555" y="73"/>
                    <a:pt x="560" y="82"/>
                    <a:pt x="556" y="82"/>
                  </a:cubicBezTo>
                  <a:cubicBezTo>
                    <a:pt x="552" y="82"/>
                    <a:pt x="544" y="89"/>
                    <a:pt x="541" y="82"/>
                  </a:cubicBezTo>
                  <a:cubicBezTo>
                    <a:pt x="537" y="76"/>
                    <a:pt x="530" y="69"/>
                    <a:pt x="540" y="66"/>
                  </a:cubicBezTo>
                  <a:cubicBezTo>
                    <a:pt x="550" y="64"/>
                    <a:pt x="552" y="66"/>
                    <a:pt x="553" y="58"/>
                  </a:cubicBezTo>
                  <a:cubicBezTo>
                    <a:pt x="555" y="50"/>
                    <a:pt x="539" y="51"/>
                    <a:pt x="548" y="50"/>
                  </a:cubicBezTo>
                  <a:cubicBezTo>
                    <a:pt x="558" y="48"/>
                    <a:pt x="562" y="50"/>
                    <a:pt x="574" y="50"/>
                  </a:cubicBezTo>
                  <a:cubicBezTo>
                    <a:pt x="587" y="50"/>
                    <a:pt x="616" y="56"/>
                    <a:pt x="620" y="48"/>
                  </a:cubicBezTo>
                  <a:cubicBezTo>
                    <a:pt x="624" y="40"/>
                    <a:pt x="613" y="40"/>
                    <a:pt x="601" y="40"/>
                  </a:cubicBezTo>
                  <a:cubicBezTo>
                    <a:pt x="588" y="39"/>
                    <a:pt x="566" y="34"/>
                    <a:pt x="557" y="39"/>
                  </a:cubicBezTo>
                  <a:cubicBezTo>
                    <a:pt x="548" y="43"/>
                    <a:pt x="536" y="50"/>
                    <a:pt x="532" y="56"/>
                  </a:cubicBezTo>
                  <a:cubicBezTo>
                    <a:pt x="527" y="63"/>
                    <a:pt x="527" y="55"/>
                    <a:pt x="519" y="56"/>
                  </a:cubicBezTo>
                  <a:cubicBezTo>
                    <a:pt x="511" y="58"/>
                    <a:pt x="496" y="67"/>
                    <a:pt x="504" y="72"/>
                  </a:cubicBezTo>
                  <a:cubicBezTo>
                    <a:pt x="511" y="77"/>
                    <a:pt x="511" y="83"/>
                    <a:pt x="503" y="83"/>
                  </a:cubicBezTo>
                  <a:cubicBezTo>
                    <a:pt x="495" y="83"/>
                    <a:pt x="492" y="92"/>
                    <a:pt x="486" y="92"/>
                  </a:cubicBezTo>
                  <a:cubicBezTo>
                    <a:pt x="480" y="92"/>
                    <a:pt x="464" y="91"/>
                    <a:pt x="472" y="87"/>
                  </a:cubicBezTo>
                  <a:cubicBezTo>
                    <a:pt x="479" y="82"/>
                    <a:pt x="488" y="82"/>
                    <a:pt x="487" y="72"/>
                  </a:cubicBezTo>
                  <a:cubicBezTo>
                    <a:pt x="486" y="62"/>
                    <a:pt x="495" y="59"/>
                    <a:pt x="495" y="56"/>
                  </a:cubicBezTo>
                  <a:cubicBezTo>
                    <a:pt x="495" y="52"/>
                    <a:pt x="475" y="63"/>
                    <a:pt x="459" y="58"/>
                  </a:cubicBezTo>
                  <a:cubicBezTo>
                    <a:pt x="443" y="53"/>
                    <a:pt x="436" y="45"/>
                    <a:pt x="420" y="46"/>
                  </a:cubicBezTo>
                  <a:cubicBezTo>
                    <a:pt x="404" y="47"/>
                    <a:pt x="383" y="68"/>
                    <a:pt x="393" y="70"/>
                  </a:cubicBezTo>
                  <a:cubicBezTo>
                    <a:pt x="404" y="72"/>
                    <a:pt x="411" y="68"/>
                    <a:pt x="413" y="73"/>
                  </a:cubicBezTo>
                  <a:cubicBezTo>
                    <a:pt x="415" y="78"/>
                    <a:pt x="411" y="82"/>
                    <a:pt x="417" y="85"/>
                  </a:cubicBezTo>
                  <a:cubicBezTo>
                    <a:pt x="423" y="88"/>
                    <a:pt x="434" y="94"/>
                    <a:pt x="420" y="91"/>
                  </a:cubicBezTo>
                  <a:cubicBezTo>
                    <a:pt x="405" y="88"/>
                    <a:pt x="412" y="82"/>
                    <a:pt x="390" y="81"/>
                  </a:cubicBezTo>
                  <a:cubicBezTo>
                    <a:pt x="368" y="80"/>
                    <a:pt x="355" y="73"/>
                    <a:pt x="332" y="79"/>
                  </a:cubicBezTo>
                  <a:cubicBezTo>
                    <a:pt x="309" y="85"/>
                    <a:pt x="313" y="90"/>
                    <a:pt x="298" y="85"/>
                  </a:cubicBezTo>
                  <a:cubicBezTo>
                    <a:pt x="282" y="80"/>
                    <a:pt x="250" y="68"/>
                    <a:pt x="225" y="73"/>
                  </a:cubicBezTo>
                  <a:cubicBezTo>
                    <a:pt x="200" y="78"/>
                    <a:pt x="169" y="87"/>
                    <a:pt x="161" y="92"/>
                  </a:cubicBezTo>
                  <a:cubicBezTo>
                    <a:pt x="154" y="97"/>
                    <a:pt x="169" y="102"/>
                    <a:pt x="155" y="103"/>
                  </a:cubicBezTo>
                  <a:cubicBezTo>
                    <a:pt x="142" y="104"/>
                    <a:pt x="110" y="103"/>
                    <a:pt x="117" y="111"/>
                  </a:cubicBezTo>
                  <a:cubicBezTo>
                    <a:pt x="123" y="120"/>
                    <a:pt x="132" y="120"/>
                    <a:pt x="122" y="122"/>
                  </a:cubicBezTo>
                  <a:cubicBezTo>
                    <a:pt x="112" y="124"/>
                    <a:pt x="98" y="125"/>
                    <a:pt x="93" y="132"/>
                  </a:cubicBezTo>
                  <a:cubicBezTo>
                    <a:pt x="88" y="140"/>
                    <a:pt x="69" y="144"/>
                    <a:pt x="81" y="147"/>
                  </a:cubicBezTo>
                  <a:cubicBezTo>
                    <a:pt x="93" y="151"/>
                    <a:pt x="112" y="158"/>
                    <a:pt x="104" y="159"/>
                  </a:cubicBezTo>
                  <a:cubicBezTo>
                    <a:pt x="96" y="160"/>
                    <a:pt x="53" y="177"/>
                    <a:pt x="34" y="181"/>
                  </a:cubicBezTo>
                  <a:cubicBezTo>
                    <a:pt x="16" y="185"/>
                    <a:pt x="0" y="205"/>
                    <a:pt x="16" y="199"/>
                  </a:cubicBezTo>
                  <a:cubicBezTo>
                    <a:pt x="37" y="192"/>
                    <a:pt x="91" y="175"/>
                    <a:pt x="101" y="171"/>
                  </a:cubicBezTo>
                  <a:cubicBezTo>
                    <a:pt x="112" y="167"/>
                    <a:pt x="116" y="170"/>
                    <a:pt x="115" y="176"/>
                  </a:cubicBezTo>
                  <a:cubicBezTo>
                    <a:pt x="114" y="182"/>
                    <a:pt x="127" y="173"/>
                    <a:pt x="137" y="166"/>
                  </a:cubicBezTo>
                  <a:cubicBezTo>
                    <a:pt x="147" y="158"/>
                    <a:pt x="147" y="143"/>
                    <a:pt x="155" y="148"/>
                  </a:cubicBezTo>
                  <a:cubicBezTo>
                    <a:pt x="164" y="153"/>
                    <a:pt x="169" y="148"/>
                    <a:pt x="175" y="146"/>
                  </a:cubicBezTo>
                  <a:cubicBezTo>
                    <a:pt x="182" y="145"/>
                    <a:pt x="189" y="141"/>
                    <a:pt x="195" y="144"/>
                  </a:cubicBezTo>
                  <a:cubicBezTo>
                    <a:pt x="201" y="147"/>
                    <a:pt x="216" y="151"/>
                    <a:pt x="220" y="154"/>
                  </a:cubicBezTo>
                  <a:cubicBezTo>
                    <a:pt x="224" y="157"/>
                    <a:pt x="226" y="165"/>
                    <a:pt x="222" y="166"/>
                  </a:cubicBezTo>
                  <a:cubicBezTo>
                    <a:pt x="218" y="167"/>
                    <a:pt x="217" y="171"/>
                    <a:pt x="218" y="178"/>
                  </a:cubicBezTo>
                  <a:cubicBezTo>
                    <a:pt x="218" y="184"/>
                    <a:pt x="222" y="190"/>
                    <a:pt x="213" y="192"/>
                  </a:cubicBezTo>
                  <a:cubicBezTo>
                    <a:pt x="205" y="194"/>
                    <a:pt x="207" y="204"/>
                    <a:pt x="212" y="203"/>
                  </a:cubicBezTo>
                  <a:cubicBezTo>
                    <a:pt x="217" y="202"/>
                    <a:pt x="220" y="199"/>
                    <a:pt x="221" y="194"/>
                  </a:cubicBezTo>
                  <a:cubicBezTo>
                    <a:pt x="222" y="189"/>
                    <a:pt x="233" y="180"/>
                    <a:pt x="231" y="187"/>
                  </a:cubicBezTo>
                  <a:cubicBezTo>
                    <a:pt x="229" y="194"/>
                    <a:pt x="225" y="200"/>
                    <a:pt x="225" y="205"/>
                  </a:cubicBezTo>
                  <a:cubicBezTo>
                    <a:pt x="225" y="210"/>
                    <a:pt x="219" y="210"/>
                    <a:pt x="218" y="215"/>
                  </a:cubicBezTo>
                  <a:cubicBezTo>
                    <a:pt x="218" y="220"/>
                    <a:pt x="219" y="220"/>
                    <a:pt x="223" y="224"/>
                  </a:cubicBezTo>
                  <a:cubicBezTo>
                    <a:pt x="228" y="228"/>
                    <a:pt x="225" y="231"/>
                    <a:pt x="224" y="240"/>
                  </a:cubicBezTo>
                  <a:cubicBezTo>
                    <a:pt x="223" y="249"/>
                    <a:pt x="198" y="274"/>
                    <a:pt x="195" y="283"/>
                  </a:cubicBezTo>
                  <a:cubicBezTo>
                    <a:pt x="191" y="291"/>
                    <a:pt x="193" y="303"/>
                    <a:pt x="193" y="312"/>
                  </a:cubicBezTo>
                  <a:cubicBezTo>
                    <a:pt x="193" y="322"/>
                    <a:pt x="190" y="333"/>
                    <a:pt x="199" y="337"/>
                  </a:cubicBezTo>
                  <a:cubicBezTo>
                    <a:pt x="208" y="340"/>
                    <a:pt x="209" y="342"/>
                    <a:pt x="209" y="350"/>
                  </a:cubicBezTo>
                  <a:cubicBezTo>
                    <a:pt x="209" y="359"/>
                    <a:pt x="209" y="369"/>
                    <a:pt x="214" y="375"/>
                  </a:cubicBezTo>
                  <a:cubicBezTo>
                    <a:pt x="219" y="380"/>
                    <a:pt x="217" y="380"/>
                    <a:pt x="217" y="389"/>
                  </a:cubicBezTo>
                  <a:cubicBezTo>
                    <a:pt x="217" y="398"/>
                    <a:pt x="223" y="393"/>
                    <a:pt x="223" y="401"/>
                  </a:cubicBezTo>
                  <a:cubicBezTo>
                    <a:pt x="224" y="408"/>
                    <a:pt x="219" y="412"/>
                    <a:pt x="228" y="417"/>
                  </a:cubicBezTo>
                  <a:cubicBezTo>
                    <a:pt x="236" y="423"/>
                    <a:pt x="245" y="428"/>
                    <a:pt x="241" y="418"/>
                  </a:cubicBezTo>
                  <a:cubicBezTo>
                    <a:pt x="237" y="409"/>
                    <a:pt x="234" y="401"/>
                    <a:pt x="230" y="388"/>
                  </a:cubicBezTo>
                  <a:cubicBezTo>
                    <a:pt x="226" y="375"/>
                    <a:pt x="223" y="350"/>
                    <a:pt x="229" y="358"/>
                  </a:cubicBezTo>
                  <a:cubicBezTo>
                    <a:pt x="234" y="365"/>
                    <a:pt x="240" y="388"/>
                    <a:pt x="248" y="404"/>
                  </a:cubicBezTo>
                  <a:cubicBezTo>
                    <a:pt x="255" y="420"/>
                    <a:pt x="265" y="418"/>
                    <a:pt x="265" y="430"/>
                  </a:cubicBezTo>
                  <a:cubicBezTo>
                    <a:pt x="265" y="442"/>
                    <a:pt x="255" y="453"/>
                    <a:pt x="274" y="460"/>
                  </a:cubicBezTo>
                  <a:cubicBezTo>
                    <a:pt x="292" y="468"/>
                    <a:pt x="306" y="484"/>
                    <a:pt x="317" y="482"/>
                  </a:cubicBezTo>
                  <a:cubicBezTo>
                    <a:pt x="328" y="481"/>
                    <a:pt x="335" y="474"/>
                    <a:pt x="339" y="481"/>
                  </a:cubicBezTo>
                  <a:cubicBezTo>
                    <a:pt x="343" y="489"/>
                    <a:pt x="352" y="499"/>
                    <a:pt x="362" y="499"/>
                  </a:cubicBezTo>
                  <a:cubicBezTo>
                    <a:pt x="372" y="499"/>
                    <a:pt x="376" y="506"/>
                    <a:pt x="378" y="516"/>
                  </a:cubicBezTo>
                  <a:cubicBezTo>
                    <a:pt x="379" y="526"/>
                    <a:pt x="386" y="528"/>
                    <a:pt x="396" y="531"/>
                  </a:cubicBezTo>
                  <a:cubicBezTo>
                    <a:pt x="406" y="535"/>
                    <a:pt x="409" y="545"/>
                    <a:pt x="416" y="545"/>
                  </a:cubicBezTo>
                  <a:cubicBezTo>
                    <a:pt x="424" y="544"/>
                    <a:pt x="434" y="540"/>
                    <a:pt x="434" y="548"/>
                  </a:cubicBezTo>
                  <a:cubicBezTo>
                    <a:pt x="434" y="556"/>
                    <a:pt x="437" y="574"/>
                    <a:pt x="425" y="586"/>
                  </a:cubicBezTo>
                  <a:cubicBezTo>
                    <a:pt x="412" y="598"/>
                    <a:pt x="406" y="606"/>
                    <a:pt x="413" y="614"/>
                  </a:cubicBezTo>
                  <a:cubicBezTo>
                    <a:pt x="420" y="621"/>
                    <a:pt x="414" y="629"/>
                    <a:pt x="410" y="635"/>
                  </a:cubicBezTo>
                  <a:cubicBezTo>
                    <a:pt x="407" y="641"/>
                    <a:pt x="413" y="646"/>
                    <a:pt x="420" y="655"/>
                  </a:cubicBezTo>
                  <a:cubicBezTo>
                    <a:pt x="426" y="664"/>
                    <a:pt x="436" y="675"/>
                    <a:pt x="441" y="694"/>
                  </a:cubicBezTo>
                  <a:cubicBezTo>
                    <a:pt x="447" y="712"/>
                    <a:pt x="456" y="719"/>
                    <a:pt x="470" y="725"/>
                  </a:cubicBezTo>
                  <a:cubicBezTo>
                    <a:pt x="484" y="731"/>
                    <a:pt x="495" y="741"/>
                    <a:pt x="495" y="755"/>
                  </a:cubicBezTo>
                  <a:cubicBezTo>
                    <a:pt x="495" y="769"/>
                    <a:pt x="495" y="818"/>
                    <a:pt x="495" y="832"/>
                  </a:cubicBezTo>
                  <a:cubicBezTo>
                    <a:pt x="495" y="847"/>
                    <a:pt x="502" y="861"/>
                    <a:pt x="500" y="872"/>
                  </a:cubicBezTo>
                  <a:cubicBezTo>
                    <a:pt x="497" y="883"/>
                    <a:pt x="500" y="892"/>
                    <a:pt x="503" y="896"/>
                  </a:cubicBezTo>
                  <a:cubicBezTo>
                    <a:pt x="506" y="901"/>
                    <a:pt x="505" y="910"/>
                    <a:pt x="506" y="919"/>
                  </a:cubicBezTo>
                  <a:cubicBezTo>
                    <a:pt x="507" y="928"/>
                    <a:pt x="517" y="922"/>
                    <a:pt x="517" y="930"/>
                  </a:cubicBezTo>
                  <a:cubicBezTo>
                    <a:pt x="517" y="939"/>
                    <a:pt x="513" y="951"/>
                    <a:pt x="518" y="955"/>
                  </a:cubicBezTo>
                  <a:cubicBezTo>
                    <a:pt x="523" y="960"/>
                    <a:pt x="512" y="975"/>
                    <a:pt x="535" y="989"/>
                  </a:cubicBezTo>
                  <a:cubicBezTo>
                    <a:pt x="558" y="1003"/>
                    <a:pt x="559" y="1004"/>
                    <a:pt x="561" y="1007"/>
                  </a:cubicBezTo>
                  <a:cubicBezTo>
                    <a:pt x="563" y="1009"/>
                    <a:pt x="570" y="1002"/>
                    <a:pt x="570" y="1006"/>
                  </a:cubicBezTo>
                  <a:cubicBezTo>
                    <a:pt x="570" y="1010"/>
                    <a:pt x="558" y="1023"/>
                    <a:pt x="581" y="1023"/>
                  </a:cubicBezTo>
                  <a:cubicBezTo>
                    <a:pt x="605" y="1023"/>
                    <a:pt x="619" y="1026"/>
                    <a:pt x="605" y="1015"/>
                  </a:cubicBezTo>
                  <a:cubicBezTo>
                    <a:pt x="590" y="1004"/>
                    <a:pt x="582" y="1009"/>
                    <a:pt x="580" y="998"/>
                  </a:cubicBezTo>
                  <a:cubicBezTo>
                    <a:pt x="577" y="987"/>
                    <a:pt x="574" y="989"/>
                    <a:pt x="572" y="981"/>
                  </a:cubicBezTo>
                  <a:cubicBezTo>
                    <a:pt x="570" y="974"/>
                    <a:pt x="578" y="971"/>
                    <a:pt x="575" y="963"/>
                  </a:cubicBezTo>
                  <a:cubicBezTo>
                    <a:pt x="573" y="955"/>
                    <a:pt x="563" y="955"/>
                    <a:pt x="564" y="948"/>
                  </a:cubicBezTo>
                  <a:cubicBezTo>
                    <a:pt x="564" y="940"/>
                    <a:pt x="570" y="933"/>
                    <a:pt x="572" y="929"/>
                  </a:cubicBezTo>
                  <a:cubicBezTo>
                    <a:pt x="574" y="926"/>
                    <a:pt x="574" y="923"/>
                    <a:pt x="569" y="919"/>
                  </a:cubicBezTo>
                  <a:cubicBezTo>
                    <a:pt x="565" y="916"/>
                    <a:pt x="566" y="915"/>
                    <a:pt x="572" y="913"/>
                  </a:cubicBezTo>
                  <a:cubicBezTo>
                    <a:pt x="578" y="912"/>
                    <a:pt x="579" y="914"/>
                    <a:pt x="581" y="906"/>
                  </a:cubicBezTo>
                  <a:cubicBezTo>
                    <a:pt x="584" y="897"/>
                    <a:pt x="591" y="898"/>
                    <a:pt x="595" y="896"/>
                  </a:cubicBezTo>
                  <a:cubicBezTo>
                    <a:pt x="598" y="893"/>
                    <a:pt x="610" y="890"/>
                    <a:pt x="606" y="879"/>
                  </a:cubicBezTo>
                  <a:cubicBezTo>
                    <a:pt x="601" y="868"/>
                    <a:pt x="593" y="863"/>
                    <a:pt x="602" y="863"/>
                  </a:cubicBezTo>
                  <a:cubicBezTo>
                    <a:pt x="612" y="863"/>
                    <a:pt x="621" y="862"/>
                    <a:pt x="627" y="850"/>
                  </a:cubicBezTo>
                  <a:cubicBezTo>
                    <a:pt x="633" y="838"/>
                    <a:pt x="630" y="836"/>
                    <a:pt x="637" y="827"/>
                  </a:cubicBezTo>
                  <a:cubicBezTo>
                    <a:pt x="644" y="817"/>
                    <a:pt x="644" y="810"/>
                    <a:pt x="644" y="803"/>
                  </a:cubicBezTo>
                  <a:cubicBezTo>
                    <a:pt x="644" y="796"/>
                    <a:pt x="641" y="790"/>
                    <a:pt x="650" y="785"/>
                  </a:cubicBezTo>
                  <a:cubicBezTo>
                    <a:pt x="660" y="781"/>
                    <a:pt x="690" y="776"/>
                    <a:pt x="694" y="763"/>
                  </a:cubicBezTo>
                  <a:cubicBezTo>
                    <a:pt x="698" y="751"/>
                    <a:pt x="702" y="737"/>
                    <a:pt x="701" y="724"/>
                  </a:cubicBezTo>
                  <a:cubicBezTo>
                    <a:pt x="699" y="710"/>
                    <a:pt x="698" y="702"/>
                    <a:pt x="707" y="691"/>
                  </a:cubicBezTo>
                  <a:cubicBezTo>
                    <a:pt x="717" y="680"/>
                    <a:pt x="729" y="671"/>
                    <a:pt x="729" y="661"/>
                  </a:cubicBezTo>
                  <a:cubicBezTo>
                    <a:pt x="729" y="651"/>
                    <a:pt x="733" y="636"/>
                    <a:pt x="718" y="632"/>
                  </a:cubicBezTo>
                  <a:close/>
                  <a:moveTo>
                    <a:pt x="873" y="79"/>
                  </a:moveTo>
                  <a:cubicBezTo>
                    <a:pt x="883" y="69"/>
                    <a:pt x="880" y="64"/>
                    <a:pt x="893" y="59"/>
                  </a:cubicBezTo>
                  <a:cubicBezTo>
                    <a:pt x="905" y="54"/>
                    <a:pt x="902" y="47"/>
                    <a:pt x="900" y="37"/>
                  </a:cubicBezTo>
                  <a:cubicBezTo>
                    <a:pt x="899" y="27"/>
                    <a:pt x="900" y="31"/>
                    <a:pt x="905" y="28"/>
                  </a:cubicBezTo>
                  <a:cubicBezTo>
                    <a:pt x="910" y="24"/>
                    <a:pt x="918" y="22"/>
                    <a:pt x="930" y="21"/>
                  </a:cubicBezTo>
                  <a:cubicBezTo>
                    <a:pt x="942" y="20"/>
                    <a:pt x="931" y="16"/>
                    <a:pt x="931" y="11"/>
                  </a:cubicBezTo>
                  <a:cubicBezTo>
                    <a:pt x="931" y="6"/>
                    <a:pt x="922" y="7"/>
                    <a:pt x="910" y="8"/>
                  </a:cubicBezTo>
                  <a:cubicBezTo>
                    <a:pt x="899" y="10"/>
                    <a:pt x="900" y="8"/>
                    <a:pt x="892" y="5"/>
                  </a:cubicBezTo>
                  <a:cubicBezTo>
                    <a:pt x="883" y="2"/>
                    <a:pt x="834" y="2"/>
                    <a:pt x="821" y="2"/>
                  </a:cubicBezTo>
                  <a:cubicBezTo>
                    <a:pt x="809" y="2"/>
                    <a:pt x="786" y="4"/>
                    <a:pt x="774" y="5"/>
                  </a:cubicBezTo>
                  <a:cubicBezTo>
                    <a:pt x="762" y="6"/>
                    <a:pt x="763" y="5"/>
                    <a:pt x="740" y="2"/>
                  </a:cubicBezTo>
                  <a:cubicBezTo>
                    <a:pt x="718" y="0"/>
                    <a:pt x="658" y="2"/>
                    <a:pt x="636" y="4"/>
                  </a:cubicBezTo>
                  <a:cubicBezTo>
                    <a:pt x="614" y="7"/>
                    <a:pt x="598" y="9"/>
                    <a:pt x="584" y="18"/>
                  </a:cubicBezTo>
                  <a:cubicBezTo>
                    <a:pt x="569" y="28"/>
                    <a:pt x="560" y="24"/>
                    <a:pt x="544" y="26"/>
                  </a:cubicBezTo>
                  <a:cubicBezTo>
                    <a:pt x="528" y="28"/>
                    <a:pt x="527" y="28"/>
                    <a:pt x="519" y="28"/>
                  </a:cubicBezTo>
                  <a:cubicBezTo>
                    <a:pt x="511" y="28"/>
                    <a:pt x="512" y="24"/>
                    <a:pt x="499" y="29"/>
                  </a:cubicBezTo>
                  <a:cubicBezTo>
                    <a:pt x="485" y="34"/>
                    <a:pt x="489" y="37"/>
                    <a:pt x="484" y="30"/>
                  </a:cubicBezTo>
                  <a:cubicBezTo>
                    <a:pt x="479" y="24"/>
                    <a:pt x="473" y="30"/>
                    <a:pt x="449" y="36"/>
                  </a:cubicBezTo>
                  <a:cubicBezTo>
                    <a:pt x="425" y="42"/>
                    <a:pt x="457" y="49"/>
                    <a:pt x="465" y="51"/>
                  </a:cubicBezTo>
                  <a:cubicBezTo>
                    <a:pt x="465" y="51"/>
                    <a:pt x="481" y="50"/>
                    <a:pt x="490" y="48"/>
                  </a:cubicBezTo>
                  <a:cubicBezTo>
                    <a:pt x="500" y="45"/>
                    <a:pt x="504" y="51"/>
                    <a:pt x="510" y="50"/>
                  </a:cubicBezTo>
                  <a:cubicBezTo>
                    <a:pt x="516" y="48"/>
                    <a:pt x="517" y="42"/>
                    <a:pt x="551" y="34"/>
                  </a:cubicBezTo>
                  <a:cubicBezTo>
                    <a:pt x="585" y="27"/>
                    <a:pt x="608" y="33"/>
                    <a:pt x="622" y="39"/>
                  </a:cubicBezTo>
                  <a:cubicBezTo>
                    <a:pt x="635" y="45"/>
                    <a:pt x="635" y="41"/>
                    <a:pt x="647" y="34"/>
                  </a:cubicBezTo>
                  <a:cubicBezTo>
                    <a:pt x="659" y="26"/>
                    <a:pt x="679" y="20"/>
                    <a:pt x="700" y="17"/>
                  </a:cubicBezTo>
                  <a:cubicBezTo>
                    <a:pt x="721" y="13"/>
                    <a:pt x="707" y="21"/>
                    <a:pt x="694" y="26"/>
                  </a:cubicBezTo>
                  <a:cubicBezTo>
                    <a:pt x="681" y="31"/>
                    <a:pt x="669" y="29"/>
                    <a:pt x="671" y="38"/>
                  </a:cubicBezTo>
                  <a:cubicBezTo>
                    <a:pt x="674" y="46"/>
                    <a:pt x="700" y="44"/>
                    <a:pt x="707" y="44"/>
                  </a:cubicBezTo>
                  <a:cubicBezTo>
                    <a:pt x="715" y="44"/>
                    <a:pt x="716" y="56"/>
                    <a:pt x="717" y="62"/>
                  </a:cubicBezTo>
                  <a:cubicBezTo>
                    <a:pt x="718" y="69"/>
                    <a:pt x="716" y="72"/>
                    <a:pt x="718" y="79"/>
                  </a:cubicBezTo>
                  <a:cubicBezTo>
                    <a:pt x="719" y="86"/>
                    <a:pt x="723" y="85"/>
                    <a:pt x="716" y="92"/>
                  </a:cubicBezTo>
                  <a:cubicBezTo>
                    <a:pt x="708" y="98"/>
                    <a:pt x="704" y="98"/>
                    <a:pt x="704" y="109"/>
                  </a:cubicBezTo>
                  <a:cubicBezTo>
                    <a:pt x="704" y="121"/>
                    <a:pt x="709" y="134"/>
                    <a:pt x="721" y="142"/>
                  </a:cubicBezTo>
                  <a:cubicBezTo>
                    <a:pt x="733" y="151"/>
                    <a:pt x="739" y="151"/>
                    <a:pt x="746" y="138"/>
                  </a:cubicBezTo>
                  <a:cubicBezTo>
                    <a:pt x="753" y="125"/>
                    <a:pt x="769" y="116"/>
                    <a:pt x="777" y="112"/>
                  </a:cubicBezTo>
                  <a:cubicBezTo>
                    <a:pt x="786" y="108"/>
                    <a:pt x="798" y="112"/>
                    <a:pt x="809" y="102"/>
                  </a:cubicBezTo>
                  <a:cubicBezTo>
                    <a:pt x="819" y="92"/>
                    <a:pt x="834" y="96"/>
                    <a:pt x="850" y="91"/>
                  </a:cubicBezTo>
                  <a:cubicBezTo>
                    <a:pt x="866" y="86"/>
                    <a:pt x="864" y="89"/>
                    <a:pt x="873" y="79"/>
                  </a:cubicBezTo>
                  <a:close/>
                  <a:moveTo>
                    <a:pt x="890" y="98"/>
                  </a:moveTo>
                  <a:cubicBezTo>
                    <a:pt x="865" y="102"/>
                    <a:pt x="841" y="93"/>
                    <a:pt x="846" y="107"/>
                  </a:cubicBezTo>
                  <a:cubicBezTo>
                    <a:pt x="850" y="120"/>
                    <a:pt x="851" y="141"/>
                    <a:pt x="864" y="136"/>
                  </a:cubicBezTo>
                  <a:cubicBezTo>
                    <a:pt x="887" y="129"/>
                    <a:pt x="913" y="125"/>
                    <a:pt x="907" y="114"/>
                  </a:cubicBezTo>
                  <a:cubicBezTo>
                    <a:pt x="901" y="104"/>
                    <a:pt x="915" y="95"/>
                    <a:pt x="890" y="98"/>
                  </a:cubicBezTo>
                  <a:close/>
                  <a:moveTo>
                    <a:pt x="1051" y="41"/>
                  </a:moveTo>
                  <a:cubicBezTo>
                    <a:pt x="1052" y="42"/>
                    <a:pt x="1053" y="42"/>
                    <a:pt x="1053" y="42"/>
                  </a:cubicBezTo>
                  <a:cubicBezTo>
                    <a:pt x="1062" y="45"/>
                    <a:pt x="1068" y="40"/>
                    <a:pt x="1069" y="34"/>
                  </a:cubicBezTo>
                  <a:cubicBezTo>
                    <a:pt x="1078" y="20"/>
                    <a:pt x="1075" y="45"/>
                    <a:pt x="1085" y="40"/>
                  </a:cubicBezTo>
                  <a:cubicBezTo>
                    <a:pt x="1095" y="36"/>
                    <a:pt x="1109" y="26"/>
                    <a:pt x="1121" y="20"/>
                  </a:cubicBezTo>
                  <a:cubicBezTo>
                    <a:pt x="1133" y="14"/>
                    <a:pt x="1107" y="17"/>
                    <a:pt x="1085" y="13"/>
                  </a:cubicBezTo>
                  <a:cubicBezTo>
                    <a:pt x="1064" y="10"/>
                    <a:pt x="1035" y="16"/>
                    <a:pt x="1027" y="22"/>
                  </a:cubicBezTo>
                  <a:cubicBezTo>
                    <a:pt x="1019" y="27"/>
                    <a:pt x="1039" y="38"/>
                    <a:pt x="1051" y="41"/>
                  </a:cubicBezTo>
                  <a:close/>
                  <a:moveTo>
                    <a:pt x="1187" y="24"/>
                  </a:moveTo>
                  <a:cubicBezTo>
                    <a:pt x="1187" y="24"/>
                    <a:pt x="1183" y="29"/>
                    <a:pt x="1193" y="29"/>
                  </a:cubicBezTo>
                  <a:cubicBezTo>
                    <a:pt x="1203" y="29"/>
                    <a:pt x="1224" y="23"/>
                    <a:pt x="1241" y="23"/>
                  </a:cubicBezTo>
                  <a:cubicBezTo>
                    <a:pt x="1258" y="23"/>
                    <a:pt x="1253" y="17"/>
                    <a:pt x="1250" y="17"/>
                  </a:cubicBezTo>
                  <a:cubicBezTo>
                    <a:pt x="1246" y="17"/>
                    <a:pt x="1237" y="8"/>
                    <a:pt x="1224" y="8"/>
                  </a:cubicBezTo>
                  <a:cubicBezTo>
                    <a:pt x="1210" y="9"/>
                    <a:pt x="1211" y="15"/>
                    <a:pt x="1202" y="15"/>
                  </a:cubicBezTo>
                  <a:cubicBezTo>
                    <a:pt x="1194" y="15"/>
                    <a:pt x="1196" y="13"/>
                    <a:pt x="1178" y="13"/>
                  </a:cubicBezTo>
                  <a:cubicBezTo>
                    <a:pt x="1160" y="14"/>
                    <a:pt x="1178" y="22"/>
                    <a:pt x="1187" y="24"/>
                  </a:cubicBezTo>
                  <a:close/>
                  <a:moveTo>
                    <a:pt x="1769" y="676"/>
                  </a:moveTo>
                  <a:cubicBezTo>
                    <a:pt x="1782" y="678"/>
                    <a:pt x="1793" y="676"/>
                    <a:pt x="1802" y="671"/>
                  </a:cubicBezTo>
                  <a:cubicBezTo>
                    <a:pt x="1811" y="666"/>
                    <a:pt x="1807" y="660"/>
                    <a:pt x="1806" y="657"/>
                  </a:cubicBezTo>
                  <a:cubicBezTo>
                    <a:pt x="1805" y="655"/>
                    <a:pt x="1798" y="660"/>
                    <a:pt x="1789" y="662"/>
                  </a:cubicBezTo>
                  <a:cubicBezTo>
                    <a:pt x="1780" y="663"/>
                    <a:pt x="1777" y="663"/>
                    <a:pt x="1766" y="664"/>
                  </a:cubicBezTo>
                  <a:cubicBezTo>
                    <a:pt x="1754" y="665"/>
                    <a:pt x="1761" y="660"/>
                    <a:pt x="1749" y="659"/>
                  </a:cubicBezTo>
                  <a:cubicBezTo>
                    <a:pt x="1736" y="658"/>
                    <a:pt x="1724" y="656"/>
                    <a:pt x="1709" y="651"/>
                  </a:cubicBezTo>
                  <a:cubicBezTo>
                    <a:pt x="1695" y="646"/>
                    <a:pt x="1687" y="641"/>
                    <a:pt x="1677" y="638"/>
                  </a:cubicBezTo>
                  <a:cubicBezTo>
                    <a:pt x="1667" y="635"/>
                    <a:pt x="1676" y="629"/>
                    <a:pt x="1676" y="614"/>
                  </a:cubicBezTo>
                  <a:cubicBezTo>
                    <a:pt x="1675" y="600"/>
                    <a:pt x="1665" y="606"/>
                    <a:pt x="1658" y="601"/>
                  </a:cubicBezTo>
                  <a:cubicBezTo>
                    <a:pt x="1650" y="596"/>
                    <a:pt x="1653" y="585"/>
                    <a:pt x="1656" y="588"/>
                  </a:cubicBezTo>
                  <a:cubicBezTo>
                    <a:pt x="1660" y="592"/>
                    <a:pt x="1660" y="596"/>
                    <a:pt x="1660" y="578"/>
                  </a:cubicBezTo>
                  <a:cubicBezTo>
                    <a:pt x="1660" y="561"/>
                    <a:pt x="1644" y="549"/>
                    <a:pt x="1634" y="534"/>
                  </a:cubicBezTo>
                  <a:cubicBezTo>
                    <a:pt x="1624" y="519"/>
                    <a:pt x="1626" y="510"/>
                    <a:pt x="1627" y="503"/>
                  </a:cubicBezTo>
                  <a:cubicBezTo>
                    <a:pt x="1628" y="495"/>
                    <a:pt x="1645" y="509"/>
                    <a:pt x="1655" y="520"/>
                  </a:cubicBezTo>
                  <a:cubicBezTo>
                    <a:pt x="1664" y="531"/>
                    <a:pt x="1664" y="531"/>
                    <a:pt x="1669" y="529"/>
                  </a:cubicBezTo>
                  <a:cubicBezTo>
                    <a:pt x="1674" y="526"/>
                    <a:pt x="1689" y="518"/>
                    <a:pt x="1692" y="504"/>
                  </a:cubicBezTo>
                  <a:cubicBezTo>
                    <a:pt x="1696" y="491"/>
                    <a:pt x="1665" y="464"/>
                    <a:pt x="1661" y="451"/>
                  </a:cubicBezTo>
                  <a:cubicBezTo>
                    <a:pt x="1657" y="439"/>
                    <a:pt x="1667" y="446"/>
                    <a:pt x="1672" y="438"/>
                  </a:cubicBezTo>
                  <a:cubicBezTo>
                    <a:pt x="1677" y="429"/>
                    <a:pt x="1683" y="441"/>
                    <a:pt x="1680" y="447"/>
                  </a:cubicBezTo>
                  <a:cubicBezTo>
                    <a:pt x="1676" y="453"/>
                    <a:pt x="1681" y="456"/>
                    <a:pt x="1684" y="462"/>
                  </a:cubicBezTo>
                  <a:cubicBezTo>
                    <a:pt x="1687" y="468"/>
                    <a:pt x="1687" y="462"/>
                    <a:pt x="1691" y="455"/>
                  </a:cubicBezTo>
                  <a:cubicBezTo>
                    <a:pt x="1694" y="447"/>
                    <a:pt x="1692" y="444"/>
                    <a:pt x="1697" y="439"/>
                  </a:cubicBezTo>
                  <a:cubicBezTo>
                    <a:pt x="1703" y="434"/>
                    <a:pt x="1726" y="428"/>
                    <a:pt x="1732" y="422"/>
                  </a:cubicBezTo>
                  <a:cubicBezTo>
                    <a:pt x="1738" y="416"/>
                    <a:pt x="1742" y="409"/>
                    <a:pt x="1750" y="388"/>
                  </a:cubicBezTo>
                  <a:cubicBezTo>
                    <a:pt x="1757" y="367"/>
                    <a:pt x="1749" y="368"/>
                    <a:pt x="1745" y="360"/>
                  </a:cubicBezTo>
                  <a:cubicBezTo>
                    <a:pt x="1742" y="353"/>
                    <a:pt x="1732" y="340"/>
                    <a:pt x="1726" y="332"/>
                  </a:cubicBezTo>
                  <a:cubicBezTo>
                    <a:pt x="1720" y="325"/>
                    <a:pt x="1725" y="327"/>
                    <a:pt x="1729" y="324"/>
                  </a:cubicBezTo>
                  <a:cubicBezTo>
                    <a:pt x="1734" y="322"/>
                    <a:pt x="1730" y="316"/>
                    <a:pt x="1720" y="312"/>
                  </a:cubicBezTo>
                  <a:cubicBezTo>
                    <a:pt x="1710" y="309"/>
                    <a:pt x="1712" y="316"/>
                    <a:pt x="1702" y="314"/>
                  </a:cubicBezTo>
                  <a:cubicBezTo>
                    <a:pt x="1693" y="312"/>
                    <a:pt x="1698" y="306"/>
                    <a:pt x="1708" y="294"/>
                  </a:cubicBezTo>
                  <a:cubicBezTo>
                    <a:pt x="1718" y="282"/>
                    <a:pt x="1713" y="296"/>
                    <a:pt x="1720" y="301"/>
                  </a:cubicBezTo>
                  <a:cubicBezTo>
                    <a:pt x="1727" y="306"/>
                    <a:pt x="1729" y="297"/>
                    <a:pt x="1734" y="300"/>
                  </a:cubicBezTo>
                  <a:cubicBezTo>
                    <a:pt x="1739" y="302"/>
                    <a:pt x="1749" y="307"/>
                    <a:pt x="1756" y="317"/>
                  </a:cubicBezTo>
                  <a:cubicBezTo>
                    <a:pt x="1764" y="327"/>
                    <a:pt x="1764" y="339"/>
                    <a:pt x="1772" y="338"/>
                  </a:cubicBezTo>
                  <a:cubicBezTo>
                    <a:pt x="1779" y="338"/>
                    <a:pt x="1779" y="334"/>
                    <a:pt x="1782" y="327"/>
                  </a:cubicBezTo>
                  <a:cubicBezTo>
                    <a:pt x="1786" y="319"/>
                    <a:pt x="1773" y="312"/>
                    <a:pt x="1767" y="306"/>
                  </a:cubicBezTo>
                  <a:cubicBezTo>
                    <a:pt x="1761" y="300"/>
                    <a:pt x="1756" y="300"/>
                    <a:pt x="1761" y="295"/>
                  </a:cubicBezTo>
                  <a:cubicBezTo>
                    <a:pt x="1766" y="290"/>
                    <a:pt x="1761" y="283"/>
                    <a:pt x="1764" y="277"/>
                  </a:cubicBezTo>
                  <a:cubicBezTo>
                    <a:pt x="1766" y="271"/>
                    <a:pt x="1776" y="274"/>
                    <a:pt x="1785" y="270"/>
                  </a:cubicBezTo>
                  <a:cubicBezTo>
                    <a:pt x="1794" y="266"/>
                    <a:pt x="1795" y="252"/>
                    <a:pt x="1795" y="237"/>
                  </a:cubicBezTo>
                  <a:cubicBezTo>
                    <a:pt x="1795" y="221"/>
                    <a:pt x="1788" y="215"/>
                    <a:pt x="1783" y="210"/>
                  </a:cubicBezTo>
                  <a:cubicBezTo>
                    <a:pt x="1779" y="205"/>
                    <a:pt x="1788" y="207"/>
                    <a:pt x="1796" y="213"/>
                  </a:cubicBezTo>
                  <a:cubicBezTo>
                    <a:pt x="1804" y="219"/>
                    <a:pt x="1815" y="251"/>
                    <a:pt x="1818" y="263"/>
                  </a:cubicBezTo>
                  <a:cubicBezTo>
                    <a:pt x="1820" y="276"/>
                    <a:pt x="1819" y="276"/>
                    <a:pt x="1829" y="287"/>
                  </a:cubicBezTo>
                  <a:cubicBezTo>
                    <a:pt x="1839" y="298"/>
                    <a:pt x="1835" y="296"/>
                    <a:pt x="1832" y="309"/>
                  </a:cubicBezTo>
                  <a:cubicBezTo>
                    <a:pt x="1829" y="322"/>
                    <a:pt x="1820" y="325"/>
                    <a:pt x="1808" y="328"/>
                  </a:cubicBezTo>
                  <a:cubicBezTo>
                    <a:pt x="1795" y="332"/>
                    <a:pt x="1799" y="334"/>
                    <a:pt x="1792" y="347"/>
                  </a:cubicBezTo>
                  <a:cubicBezTo>
                    <a:pt x="1784" y="359"/>
                    <a:pt x="1796" y="360"/>
                    <a:pt x="1803" y="364"/>
                  </a:cubicBezTo>
                  <a:cubicBezTo>
                    <a:pt x="1809" y="367"/>
                    <a:pt x="1813" y="354"/>
                    <a:pt x="1821" y="348"/>
                  </a:cubicBezTo>
                  <a:cubicBezTo>
                    <a:pt x="1830" y="343"/>
                    <a:pt x="1839" y="338"/>
                    <a:pt x="1853" y="338"/>
                  </a:cubicBezTo>
                  <a:cubicBezTo>
                    <a:pt x="1867" y="338"/>
                    <a:pt x="1849" y="319"/>
                    <a:pt x="1848" y="309"/>
                  </a:cubicBezTo>
                  <a:cubicBezTo>
                    <a:pt x="1847" y="299"/>
                    <a:pt x="1846" y="292"/>
                    <a:pt x="1843" y="284"/>
                  </a:cubicBezTo>
                  <a:cubicBezTo>
                    <a:pt x="1840" y="277"/>
                    <a:pt x="1846" y="277"/>
                    <a:pt x="1857" y="272"/>
                  </a:cubicBezTo>
                  <a:cubicBezTo>
                    <a:pt x="1867" y="267"/>
                    <a:pt x="1866" y="257"/>
                    <a:pt x="1860" y="257"/>
                  </a:cubicBezTo>
                  <a:cubicBezTo>
                    <a:pt x="1854" y="257"/>
                    <a:pt x="1849" y="261"/>
                    <a:pt x="1835" y="260"/>
                  </a:cubicBezTo>
                  <a:cubicBezTo>
                    <a:pt x="1822" y="259"/>
                    <a:pt x="1825" y="248"/>
                    <a:pt x="1822" y="244"/>
                  </a:cubicBezTo>
                  <a:cubicBezTo>
                    <a:pt x="1819" y="240"/>
                    <a:pt x="1814" y="231"/>
                    <a:pt x="1814" y="223"/>
                  </a:cubicBezTo>
                  <a:cubicBezTo>
                    <a:pt x="1813" y="215"/>
                    <a:pt x="1801" y="205"/>
                    <a:pt x="1793" y="198"/>
                  </a:cubicBezTo>
                  <a:cubicBezTo>
                    <a:pt x="1784" y="190"/>
                    <a:pt x="1779" y="185"/>
                    <a:pt x="1779" y="189"/>
                  </a:cubicBezTo>
                  <a:cubicBezTo>
                    <a:pt x="1779" y="192"/>
                    <a:pt x="1774" y="188"/>
                    <a:pt x="1762" y="187"/>
                  </a:cubicBezTo>
                  <a:cubicBezTo>
                    <a:pt x="1750" y="186"/>
                    <a:pt x="1748" y="189"/>
                    <a:pt x="1738" y="188"/>
                  </a:cubicBezTo>
                  <a:cubicBezTo>
                    <a:pt x="1728" y="187"/>
                    <a:pt x="1739" y="170"/>
                    <a:pt x="1743" y="158"/>
                  </a:cubicBezTo>
                  <a:cubicBezTo>
                    <a:pt x="1747" y="146"/>
                    <a:pt x="1759" y="153"/>
                    <a:pt x="1768" y="153"/>
                  </a:cubicBezTo>
                  <a:cubicBezTo>
                    <a:pt x="1777" y="153"/>
                    <a:pt x="1782" y="154"/>
                    <a:pt x="1795" y="157"/>
                  </a:cubicBezTo>
                  <a:cubicBezTo>
                    <a:pt x="1809" y="161"/>
                    <a:pt x="1803" y="149"/>
                    <a:pt x="1805" y="140"/>
                  </a:cubicBezTo>
                  <a:cubicBezTo>
                    <a:pt x="1808" y="130"/>
                    <a:pt x="1814" y="135"/>
                    <a:pt x="1821" y="139"/>
                  </a:cubicBezTo>
                  <a:cubicBezTo>
                    <a:pt x="1829" y="142"/>
                    <a:pt x="1831" y="143"/>
                    <a:pt x="1831" y="135"/>
                  </a:cubicBezTo>
                  <a:cubicBezTo>
                    <a:pt x="1831" y="128"/>
                    <a:pt x="1838" y="126"/>
                    <a:pt x="1844" y="133"/>
                  </a:cubicBezTo>
                  <a:cubicBezTo>
                    <a:pt x="1850" y="140"/>
                    <a:pt x="1834" y="154"/>
                    <a:pt x="1834" y="154"/>
                  </a:cubicBezTo>
                  <a:cubicBezTo>
                    <a:pt x="1834" y="154"/>
                    <a:pt x="1829" y="169"/>
                    <a:pt x="1838" y="174"/>
                  </a:cubicBezTo>
                  <a:cubicBezTo>
                    <a:pt x="1847" y="179"/>
                    <a:pt x="1866" y="201"/>
                    <a:pt x="1877" y="209"/>
                  </a:cubicBezTo>
                  <a:cubicBezTo>
                    <a:pt x="1888" y="216"/>
                    <a:pt x="1880" y="196"/>
                    <a:pt x="1880" y="182"/>
                  </a:cubicBezTo>
                  <a:cubicBezTo>
                    <a:pt x="1880" y="167"/>
                    <a:pt x="1870" y="169"/>
                    <a:pt x="1862" y="156"/>
                  </a:cubicBezTo>
                  <a:cubicBezTo>
                    <a:pt x="1855" y="142"/>
                    <a:pt x="1860" y="148"/>
                    <a:pt x="1874" y="148"/>
                  </a:cubicBezTo>
                  <a:cubicBezTo>
                    <a:pt x="1889" y="148"/>
                    <a:pt x="1889" y="143"/>
                    <a:pt x="1893" y="139"/>
                  </a:cubicBezTo>
                  <a:cubicBezTo>
                    <a:pt x="1896" y="135"/>
                    <a:pt x="1899" y="134"/>
                    <a:pt x="1911" y="134"/>
                  </a:cubicBezTo>
                  <a:cubicBezTo>
                    <a:pt x="1924" y="134"/>
                    <a:pt x="1916" y="129"/>
                    <a:pt x="1910" y="122"/>
                  </a:cubicBezTo>
                  <a:cubicBezTo>
                    <a:pt x="1905" y="115"/>
                    <a:pt x="1893" y="117"/>
                    <a:pt x="1897" y="113"/>
                  </a:cubicBezTo>
                  <a:cubicBezTo>
                    <a:pt x="1901" y="109"/>
                    <a:pt x="1924" y="115"/>
                    <a:pt x="1935" y="120"/>
                  </a:cubicBezTo>
                  <a:cubicBezTo>
                    <a:pt x="1946" y="124"/>
                    <a:pt x="1943" y="120"/>
                    <a:pt x="1942" y="110"/>
                  </a:cubicBezTo>
                  <a:cubicBezTo>
                    <a:pt x="1940" y="100"/>
                    <a:pt x="1931" y="108"/>
                    <a:pt x="1904" y="98"/>
                  </a:cubicBezTo>
                  <a:cubicBezTo>
                    <a:pt x="1877" y="88"/>
                    <a:pt x="1847" y="82"/>
                    <a:pt x="1838" y="82"/>
                  </a:cubicBezTo>
                  <a:cubicBezTo>
                    <a:pt x="1829" y="82"/>
                    <a:pt x="1835" y="76"/>
                    <a:pt x="1842" y="76"/>
                  </a:cubicBezTo>
                  <a:cubicBezTo>
                    <a:pt x="1849" y="76"/>
                    <a:pt x="1847" y="70"/>
                    <a:pt x="1841" y="66"/>
                  </a:cubicBezTo>
                  <a:cubicBezTo>
                    <a:pt x="1834" y="63"/>
                    <a:pt x="1828" y="66"/>
                    <a:pt x="1825" y="73"/>
                  </a:cubicBezTo>
                  <a:cubicBezTo>
                    <a:pt x="1823" y="81"/>
                    <a:pt x="1833" y="82"/>
                    <a:pt x="1814" y="82"/>
                  </a:cubicBezTo>
                  <a:cubicBezTo>
                    <a:pt x="1794" y="82"/>
                    <a:pt x="1780" y="82"/>
                    <a:pt x="1757" y="77"/>
                  </a:cubicBezTo>
                  <a:cubicBezTo>
                    <a:pt x="1734" y="73"/>
                    <a:pt x="1726" y="73"/>
                    <a:pt x="1707" y="72"/>
                  </a:cubicBezTo>
                  <a:cubicBezTo>
                    <a:pt x="1687" y="72"/>
                    <a:pt x="1689" y="63"/>
                    <a:pt x="1669" y="63"/>
                  </a:cubicBezTo>
                  <a:cubicBezTo>
                    <a:pt x="1649" y="63"/>
                    <a:pt x="1655" y="56"/>
                    <a:pt x="1647" y="46"/>
                  </a:cubicBezTo>
                  <a:cubicBezTo>
                    <a:pt x="1639" y="37"/>
                    <a:pt x="1634" y="40"/>
                    <a:pt x="1609" y="40"/>
                  </a:cubicBezTo>
                  <a:cubicBezTo>
                    <a:pt x="1584" y="40"/>
                    <a:pt x="1597" y="50"/>
                    <a:pt x="1602" y="51"/>
                  </a:cubicBezTo>
                  <a:cubicBezTo>
                    <a:pt x="1607" y="53"/>
                    <a:pt x="1621" y="57"/>
                    <a:pt x="1630" y="66"/>
                  </a:cubicBezTo>
                  <a:cubicBezTo>
                    <a:pt x="1639" y="74"/>
                    <a:pt x="1613" y="71"/>
                    <a:pt x="1602" y="72"/>
                  </a:cubicBezTo>
                  <a:cubicBezTo>
                    <a:pt x="1591" y="72"/>
                    <a:pt x="1592" y="66"/>
                    <a:pt x="1580" y="58"/>
                  </a:cubicBezTo>
                  <a:cubicBezTo>
                    <a:pt x="1567" y="50"/>
                    <a:pt x="1536" y="55"/>
                    <a:pt x="1518" y="54"/>
                  </a:cubicBezTo>
                  <a:cubicBezTo>
                    <a:pt x="1500" y="53"/>
                    <a:pt x="1500" y="54"/>
                    <a:pt x="1493" y="41"/>
                  </a:cubicBezTo>
                  <a:cubicBezTo>
                    <a:pt x="1486" y="29"/>
                    <a:pt x="1472" y="35"/>
                    <a:pt x="1453" y="35"/>
                  </a:cubicBezTo>
                  <a:cubicBezTo>
                    <a:pt x="1435" y="35"/>
                    <a:pt x="1425" y="26"/>
                    <a:pt x="1415" y="20"/>
                  </a:cubicBezTo>
                  <a:cubicBezTo>
                    <a:pt x="1406" y="14"/>
                    <a:pt x="1392" y="13"/>
                    <a:pt x="1372" y="10"/>
                  </a:cubicBezTo>
                  <a:cubicBezTo>
                    <a:pt x="1351" y="7"/>
                    <a:pt x="1362" y="23"/>
                    <a:pt x="1370" y="24"/>
                  </a:cubicBezTo>
                  <a:cubicBezTo>
                    <a:pt x="1370" y="24"/>
                    <a:pt x="1378" y="27"/>
                    <a:pt x="1387" y="28"/>
                  </a:cubicBezTo>
                  <a:cubicBezTo>
                    <a:pt x="1395" y="29"/>
                    <a:pt x="1413" y="29"/>
                    <a:pt x="1422" y="40"/>
                  </a:cubicBezTo>
                  <a:cubicBezTo>
                    <a:pt x="1431" y="51"/>
                    <a:pt x="1394" y="47"/>
                    <a:pt x="1377" y="56"/>
                  </a:cubicBezTo>
                  <a:cubicBezTo>
                    <a:pt x="1360" y="66"/>
                    <a:pt x="1346" y="61"/>
                    <a:pt x="1335" y="66"/>
                  </a:cubicBezTo>
                  <a:cubicBezTo>
                    <a:pt x="1323" y="72"/>
                    <a:pt x="1341" y="80"/>
                    <a:pt x="1345" y="91"/>
                  </a:cubicBezTo>
                  <a:cubicBezTo>
                    <a:pt x="1349" y="102"/>
                    <a:pt x="1345" y="102"/>
                    <a:pt x="1337" y="104"/>
                  </a:cubicBezTo>
                  <a:cubicBezTo>
                    <a:pt x="1330" y="107"/>
                    <a:pt x="1340" y="93"/>
                    <a:pt x="1336" y="88"/>
                  </a:cubicBezTo>
                  <a:cubicBezTo>
                    <a:pt x="1333" y="84"/>
                    <a:pt x="1320" y="62"/>
                    <a:pt x="1310" y="56"/>
                  </a:cubicBezTo>
                  <a:cubicBezTo>
                    <a:pt x="1300" y="49"/>
                    <a:pt x="1302" y="61"/>
                    <a:pt x="1303" y="71"/>
                  </a:cubicBezTo>
                  <a:cubicBezTo>
                    <a:pt x="1305" y="80"/>
                    <a:pt x="1308" y="80"/>
                    <a:pt x="1310" y="87"/>
                  </a:cubicBezTo>
                  <a:cubicBezTo>
                    <a:pt x="1313" y="93"/>
                    <a:pt x="1299" y="87"/>
                    <a:pt x="1293" y="82"/>
                  </a:cubicBezTo>
                  <a:cubicBezTo>
                    <a:pt x="1286" y="77"/>
                    <a:pt x="1264" y="88"/>
                    <a:pt x="1254" y="83"/>
                  </a:cubicBezTo>
                  <a:cubicBezTo>
                    <a:pt x="1244" y="78"/>
                    <a:pt x="1257" y="80"/>
                    <a:pt x="1257" y="75"/>
                  </a:cubicBezTo>
                  <a:cubicBezTo>
                    <a:pt x="1257" y="70"/>
                    <a:pt x="1245" y="74"/>
                    <a:pt x="1242" y="66"/>
                  </a:cubicBezTo>
                  <a:cubicBezTo>
                    <a:pt x="1239" y="59"/>
                    <a:pt x="1263" y="50"/>
                    <a:pt x="1278" y="47"/>
                  </a:cubicBezTo>
                  <a:cubicBezTo>
                    <a:pt x="1293" y="45"/>
                    <a:pt x="1292" y="45"/>
                    <a:pt x="1292" y="37"/>
                  </a:cubicBezTo>
                  <a:cubicBezTo>
                    <a:pt x="1292" y="29"/>
                    <a:pt x="1265" y="32"/>
                    <a:pt x="1242" y="43"/>
                  </a:cubicBezTo>
                  <a:cubicBezTo>
                    <a:pt x="1219" y="54"/>
                    <a:pt x="1225" y="61"/>
                    <a:pt x="1222" y="69"/>
                  </a:cubicBezTo>
                  <a:cubicBezTo>
                    <a:pt x="1218" y="77"/>
                    <a:pt x="1229" y="77"/>
                    <a:pt x="1234" y="82"/>
                  </a:cubicBezTo>
                  <a:cubicBezTo>
                    <a:pt x="1240" y="86"/>
                    <a:pt x="1229" y="88"/>
                    <a:pt x="1218" y="91"/>
                  </a:cubicBezTo>
                  <a:cubicBezTo>
                    <a:pt x="1208" y="94"/>
                    <a:pt x="1206" y="91"/>
                    <a:pt x="1194" y="95"/>
                  </a:cubicBezTo>
                  <a:cubicBezTo>
                    <a:pt x="1182" y="99"/>
                    <a:pt x="1189" y="104"/>
                    <a:pt x="1179" y="109"/>
                  </a:cubicBezTo>
                  <a:cubicBezTo>
                    <a:pt x="1169" y="113"/>
                    <a:pt x="1170" y="113"/>
                    <a:pt x="1161" y="116"/>
                  </a:cubicBezTo>
                  <a:cubicBezTo>
                    <a:pt x="1153" y="120"/>
                    <a:pt x="1163" y="104"/>
                    <a:pt x="1175" y="102"/>
                  </a:cubicBezTo>
                  <a:cubicBezTo>
                    <a:pt x="1186" y="100"/>
                    <a:pt x="1183" y="93"/>
                    <a:pt x="1180" y="91"/>
                  </a:cubicBezTo>
                  <a:cubicBezTo>
                    <a:pt x="1176" y="88"/>
                    <a:pt x="1154" y="82"/>
                    <a:pt x="1131" y="75"/>
                  </a:cubicBezTo>
                  <a:cubicBezTo>
                    <a:pt x="1107" y="68"/>
                    <a:pt x="1069" y="77"/>
                    <a:pt x="1057" y="83"/>
                  </a:cubicBezTo>
                  <a:cubicBezTo>
                    <a:pt x="1044" y="89"/>
                    <a:pt x="1045" y="93"/>
                    <a:pt x="1043" y="102"/>
                  </a:cubicBezTo>
                  <a:cubicBezTo>
                    <a:pt x="1042" y="110"/>
                    <a:pt x="1013" y="123"/>
                    <a:pt x="999" y="130"/>
                  </a:cubicBezTo>
                  <a:cubicBezTo>
                    <a:pt x="984" y="138"/>
                    <a:pt x="997" y="148"/>
                    <a:pt x="1001" y="155"/>
                  </a:cubicBezTo>
                  <a:cubicBezTo>
                    <a:pt x="1005" y="162"/>
                    <a:pt x="1015" y="158"/>
                    <a:pt x="1027" y="155"/>
                  </a:cubicBezTo>
                  <a:cubicBezTo>
                    <a:pt x="1038" y="151"/>
                    <a:pt x="1037" y="166"/>
                    <a:pt x="1038" y="171"/>
                  </a:cubicBezTo>
                  <a:cubicBezTo>
                    <a:pt x="1040" y="176"/>
                    <a:pt x="1047" y="177"/>
                    <a:pt x="1058" y="172"/>
                  </a:cubicBezTo>
                  <a:cubicBezTo>
                    <a:pt x="1069" y="167"/>
                    <a:pt x="1066" y="155"/>
                    <a:pt x="1066" y="148"/>
                  </a:cubicBezTo>
                  <a:cubicBezTo>
                    <a:pt x="1066" y="141"/>
                    <a:pt x="1064" y="138"/>
                    <a:pt x="1071" y="129"/>
                  </a:cubicBezTo>
                  <a:cubicBezTo>
                    <a:pt x="1079" y="120"/>
                    <a:pt x="1085" y="114"/>
                    <a:pt x="1092" y="109"/>
                  </a:cubicBezTo>
                  <a:cubicBezTo>
                    <a:pt x="1099" y="105"/>
                    <a:pt x="1098" y="113"/>
                    <a:pt x="1088" y="121"/>
                  </a:cubicBezTo>
                  <a:cubicBezTo>
                    <a:pt x="1078" y="130"/>
                    <a:pt x="1085" y="132"/>
                    <a:pt x="1090" y="142"/>
                  </a:cubicBezTo>
                  <a:cubicBezTo>
                    <a:pt x="1095" y="152"/>
                    <a:pt x="1105" y="142"/>
                    <a:pt x="1117" y="141"/>
                  </a:cubicBezTo>
                  <a:cubicBezTo>
                    <a:pt x="1130" y="139"/>
                    <a:pt x="1107" y="151"/>
                    <a:pt x="1097" y="151"/>
                  </a:cubicBezTo>
                  <a:cubicBezTo>
                    <a:pt x="1088" y="151"/>
                    <a:pt x="1097" y="162"/>
                    <a:pt x="1091" y="162"/>
                  </a:cubicBezTo>
                  <a:cubicBezTo>
                    <a:pt x="1085" y="162"/>
                    <a:pt x="1085" y="166"/>
                    <a:pt x="1084" y="176"/>
                  </a:cubicBezTo>
                  <a:cubicBezTo>
                    <a:pt x="1083" y="186"/>
                    <a:pt x="1080" y="183"/>
                    <a:pt x="1073" y="186"/>
                  </a:cubicBezTo>
                  <a:cubicBezTo>
                    <a:pt x="1066" y="189"/>
                    <a:pt x="1056" y="189"/>
                    <a:pt x="1045" y="187"/>
                  </a:cubicBezTo>
                  <a:cubicBezTo>
                    <a:pt x="1034" y="184"/>
                    <a:pt x="1035" y="174"/>
                    <a:pt x="1027" y="167"/>
                  </a:cubicBezTo>
                  <a:cubicBezTo>
                    <a:pt x="1020" y="161"/>
                    <a:pt x="1018" y="171"/>
                    <a:pt x="1018" y="175"/>
                  </a:cubicBezTo>
                  <a:cubicBezTo>
                    <a:pt x="1018" y="179"/>
                    <a:pt x="1011" y="189"/>
                    <a:pt x="1007" y="189"/>
                  </a:cubicBezTo>
                  <a:cubicBezTo>
                    <a:pt x="1004" y="189"/>
                    <a:pt x="994" y="199"/>
                    <a:pt x="988" y="207"/>
                  </a:cubicBezTo>
                  <a:cubicBezTo>
                    <a:pt x="982" y="215"/>
                    <a:pt x="978" y="210"/>
                    <a:pt x="976" y="207"/>
                  </a:cubicBezTo>
                  <a:cubicBezTo>
                    <a:pt x="974" y="204"/>
                    <a:pt x="980" y="199"/>
                    <a:pt x="977" y="190"/>
                  </a:cubicBezTo>
                  <a:cubicBezTo>
                    <a:pt x="973" y="182"/>
                    <a:pt x="960" y="175"/>
                    <a:pt x="964" y="156"/>
                  </a:cubicBezTo>
                  <a:cubicBezTo>
                    <a:pt x="968" y="136"/>
                    <a:pt x="959" y="146"/>
                    <a:pt x="946" y="148"/>
                  </a:cubicBezTo>
                  <a:cubicBezTo>
                    <a:pt x="932" y="150"/>
                    <a:pt x="928" y="156"/>
                    <a:pt x="927" y="161"/>
                  </a:cubicBezTo>
                  <a:cubicBezTo>
                    <a:pt x="926" y="166"/>
                    <a:pt x="919" y="176"/>
                    <a:pt x="910" y="185"/>
                  </a:cubicBezTo>
                  <a:cubicBezTo>
                    <a:pt x="902" y="194"/>
                    <a:pt x="908" y="202"/>
                    <a:pt x="912" y="212"/>
                  </a:cubicBezTo>
                  <a:cubicBezTo>
                    <a:pt x="916" y="222"/>
                    <a:pt x="927" y="209"/>
                    <a:pt x="931" y="200"/>
                  </a:cubicBezTo>
                  <a:cubicBezTo>
                    <a:pt x="934" y="192"/>
                    <a:pt x="938" y="188"/>
                    <a:pt x="943" y="192"/>
                  </a:cubicBezTo>
                  <a:cubicBezTo>
                    <a:pt x="948" y="196"/>
                    <a:pt x="936" y="204"/>
                    <a:pt x="934" y="214"/>
                  </a:cubicBezTo>
                  <a:cubicBezTo>
                    <a:pt x="932" y="224"/>
                    <a:pt x="937" y="223"/>
                    <a:pt x="949" y="220"/>
                  </a:cubicBezTo>
                  <a:cubicBezTo>
                    <a:pt x="961" y="216"/>
                    <a:pt x="955" y="214"/>
                    <a:pt x="964" y="218"/>
                  </a:cubicBezTo>
                  <a:cubicBezTo>
                    <a:pt x="973" y="222"/>
                    <a:pt x="956" y="226"/>
                    <a:pt x="945" y="226"/>
                  </a:cubicBezTo>
                  <a:cubicBezTo>
                    <a:pt x="934" y="227"/>
                    <a:pt x="938" y="235"/>
                    <a:pt x="947" y="242"/>
                  </a:cubicBezTo>
                  <a:cubicBezTo>
                    <a:pt x="957" y="248"/>
                    <a:pt x="952" y="258"/>
                    <a:pt x="947" y="259"/>
                  </a:cubicBezTo>
                  <a:cubicBezTo>
                    <a:pt x="941" y="260"/>
                    <a:pt x="930" y="262"/>
                    <a:pt x="913" y="265"/>
                  </a:cubicBezTo>
                  <a:cubicBezTo>
                    <a:pt x="896" y="268"/>
                    <a:pt x="911" y="282"/>
                    <a:pt x="908" y="290"/>
                  </a:cubicBezTo>
                  <a:cubicBezTo>
                    <a:pt x="904" y="297"/>
                    <a:pt x="904" y="314"/>
                    <a:pt x="911" y="315"/>
                  </a:cubicBezTo>
                  <a:cubicBezTo>
                    <a:pt x="919" y="316"/>
                    <a:pt x="919" y="328"/>
                    <a:pt x="915" y="332"/>
                  </a:cubicBezTo>
                  <a:cubicBezTo>
                    <a:pt x="910" y="337"/>
                    <a:pt x="910" y="341"/>
                    <a:pt x="899" y="348"/>
                  </a:cubicBezTo>
                  <a:cubicBezTo>
                    <a:pt x="889" y="356"/>
                    <a:pt x="897" y="363"/>
                    <a:pt x="894" y="373"/>
                  </a:cubicBezTo>
                  <a:cubicBezTo>
                    <a:pt x="890" y="383"/>
                    <a:pt x="882" y="377"/>
                    <a:pt x="872" y="388"/>
                  </a:cubicBezTo>
                  <a:cubicBezTo>
                    <a:pt x="862" y="399"/>
                    <a:pt x="857" y="407"/>
                    <a:pt x="850" y="420"/>
                  </a:cubicBezTo>
                  <a:cubicBezTo>
                    <a:pt x="842" y="433"/>
                    <a:pt x="841" y="433"/>
                    <a:pt x="851" y="449"/>
                  </a:cubicBezTo>
                  <a:cubicBezTo>
                    <a:pt x="860" y="464"/>
                    <a:pt x="851" y="468"/>
                    <a:pt x="843" y="481"/>
                  </a:cubicBezTo>
                  <a:cubicBezTo>
                    <a:pt x="835" y="495"/>
                    <a:pt x="846" y="496"/>
                    <a:pt x="849" y="508"/>
                  </a:cubicBezTo>
                  <a:cubicBezTo>
                    <a:pt x="852" y="519"/>
                    <a:pt x="859" y="517"/>
                    <a:pt x="862" y="529"/>
                  </a:cubicBezTo>
                  <a:cubicBezTo>
                    <a:pt x="864" y="540"/>
                    <a:pt x="867" y="544"/>
                    <a:pt x="879" y="552"/>
                  </a:cubicBezTo>
                  <a:cubicBezTo>
                    <a:pt x="891" y="561"/>
                    <a:pt x="903" y="572"/>
                    <a:pt x="909" y="570"/>
                  </a:cubicBezTo>
                  <a:cubicBezTo>
                    <a:pt x="915" y="567"/>
                    <a:pt x="924" y="561"/>
                    <a:pt x="943" y="561"/>
                  </a:cubicBezTo>
                  <a:cubicBezTo>
                    <a:pt x="963" y="562"/>
                    <a:pt x="956" y="553"/>
                    <a:pt x="976" y="550"/>
                  </a:cubicBezTo>
                  <a:cubicBezTo>
                    <a:pt x="996" y="546"/>
                    <a:pt x="985" y="552"/>
                    <a:pt x="988" y="558"/>
                  </a:cubicBezTo>
                  <a:cubicBezTo>
                    <a:pt x="990" y="564"/>
                    <a:pt x="1001" y="570"/>
                    <a:pt x="1016" y="571"/>
                  </a:cubicBezTo>
                  <a:cubicBezTo>
                    <a:pt x="1032" y="572"/>
                    <a:pt x="1019" y="590"/>
                    <a:pt x="1018" y="602"/>
                  </a:cubicBezTo>
                  <a:cubicBezTo>
                    <a:pt x="1017" y="614"/>
                    <a:pt x="1018" y="614"/>
                    <a:pt x="1026" y="624"/>
                  </a:cubicBezTo>
                  <a:cubicBezTo>
                    <a:pt x="1033" y="634"/>
                    <a:pt x="1043" y="657"/>
                    <a:pt x="1046" y="668"/>
                  </a:cubicBezTo>
                  <a:cubicBezTo>
                    <a:pt x="1048" y="680"/>
                    <a:pt x="1043" y="694"/>
                    <a:pt x="1037" y="705"/>
                  </a:cubicBezTo>
                  <a:cubicBezTo>
                    <a:pt x="1030" y="715"/>
                    <a:pt x="1032" y="741"/>
                    <a:pt x="1047" y="759"/>
                  </a:cubicBezTo>
                  <a:cubicBezTo>
                    <a:pt x="1061" y="778"/>
                    <a:pt x="1053" y="777"/>
                    <a:pt x="1053" y="796"/>
                  </a:cubicBezTo>
                  <a:cubicBezTo>
                    <a:pt x="1053" y="816"/>
                    <a:pt x="1063" y="812"/>
                    <a:pt x="1070" y="823"/>
                  </a:cubicBezTo>
                  <a:cubicBezTo>
                    <a:pt x="1078" y="834"/>
                    <a:pt x="1075" y="854"/>
                    <a:pt x="1081" y="865"/>
                  </a:cubicBezTo>
                  <a:cubicBezTo>
                    <a:pt x="1088" y="876"/>
                    <a:pt x="1100" y="866"/>
                    <a:pt x="1113" y="861"/>
                  </a:cubicBezTo>
                  <a:cubicBezTo>
                    <a:pt x="1127" y="856"/>
                    <a:pt x="1133" y="858"/>
                    <a:pt x="1149" y="846"/>
                  </a:cubicBezTo>
                  <a:cubicBezTo>
                    <a:pt x="1165" y="834"/>
                    <a:pt x="1177" y="811"/>
                    <a:pt x="1177" y="804"/>
                  </a:cubicBezTo>
                  <a:cubicBezTo>
                    <a:pt x="1177" y="797"/>
                    <a:pt x="1182" y="795"/>
                    <a:pt x="1191" y="791"/>
                  </a:cubicBezTo>
                  <a:cubicBezTo>
                    <a:pt x="1199" y="788"/>
                    <a:pt x="1197" y="766"/>
                    <a:pt x="1197" y="760"/>
                  </a:cubicBezTo>
                  <a:cubicBezTo>
                    <a:pt x="1196" y="754"/>
                    <a:pt x="1198" y="749"/>
                    <a:pt x="1202" y="746"/>
                  </a:cubicBezTo>
                  <a:cubicBezTo>
                    <a:pt x="1205" y="742"/>
                    <a:pt x="1226" y="722"/>
                    <a:pt x="1234" y="714"/>
                  </a:cubicBezTo>
                  <a:cubicBezTo>
                    <a:pt x="1241" y="705"/>
                    <a:pt x="1234" y="694"/>
                    <a:pt x="1233" y="680"/>
                  </a:cubicBezTo>
                  <a:cubicBezTo>
                    <a:pt x="1231" y="667"/>
                    <a:pt x="1226" y="662"/>
                    <a:pt x="1226" y="646"/>
                  </a:cubicBezTo>
                  <a:cubicBezTo>
                    <a:pt x="1226" y="630"/>
                    <a:pt x="1221" y="631"/>
                    <a:pt x="1249" y="605"/>
                  </a:cubicBezTo>
                  <a:cubicBezTo>
                    <a:pt x="1277" y="579"/>
                    <a:pt x="1303" y="538"/>
                    <a:pt x="1305" y="529"/>
                  </a:cubicBezTo>
                  <a:cubicBezTo>
                    <a:pt x="1308" y="519"/>
                    <a:pt x="1307" y="512"/>
                    <a:pt x="1305" y="505"/>
                  </a:cubicBezTo>
                  <a:cubicBezTo>
                    <a:pt x="1303" y="498"/>
                    <a:pt x="1267" y="512"/>
                    <a:pt x="1259" y="512"/>
                  </a:cubicBezTo>
                  <a:cubicBezTo>
                    <a:pt x="1250" y="512"/>
                    <a:pt x="1235" y="493"/>
                    <a:pt x="1234" y="487"/>
                  </a:cubicBezTo>
                  <a:cubicBezTo>
                    <a:pt x="1232" y="480"/>
                    <a:pt x="1219" y="473"/>
                    <a:pt x="1208" y="463"/>
                  </a:cubicBezTo>
                  <a:cubicBezTo>
                    <a:pt x="1197" y="453"/>
                    <a:pt x="1206" y="439"/>
                    <a:pt x="1197" y="428"/>
                  </a:cubicBezTo>
                  <a:cubicBezTo>
                    <a:pt x="1189" y="417"/>
                    <a:pt x="1185" y="401"/>
                    <a:pt x="1183" y="391"/>
                  </a:cubicBezTo>
                  <a:cubicBezTo>
                    <a:pt x="1181" y="382"/>
                    <a:pt x="1196" y="398"/>
                    <a:pt x="1207" y="411"/>
                  </a:cubicBezTo>
                  <a:cubicBezTo>
                    <a:pt x="1218" y="423"/>
                    <a:pt x="1232" y="447"/>
                    <a:pt x="1236" y="455"/>
                  </a:cubicBezTo>
                  <a:cubicBezTo>
                    <a:pt x="1240" y="464"/>
                    <a:pt x="1244" y="476"/>
                    <a:pt x="1245" y="487"/>
                  </a:cubicBezTo>
                  <a:cubicBezTo>
                    <a:pt x="1245" y="497"/>
                    <a:pt x="1252" y="498"/>
                    <a:pt x="1262" y="497"/>
                  </a:cubicBezTo>
                  <a:cubicBezTo>
                    <a:pt x="1272" y="497"/>
                    <a:pt x="1308" y="478"/>
                    <a:pt x="1320" y="472"/>
                  </a:cubicBezTo>
                  <a:cubicBezTo>
                    <a:pt x="1333" y="466"/>
                    <a:pt x="1348" y="449"/>
                    <a:pt x="1354" y="432"/>
                  </a:cubicBezTo>
                  <a:cubicBezTo>
                    <a:pt x="1360" y="415"/>
                    <a:pt x="1341" y="417"/>
                    <a:pt x="1333" y="409"/>
                  </a:cubicBezTo>
                  <a:cubicBezTo>
                    <a:pt x="1325" y="401"/>
                    <a:pt x="1325" y="409"/>
                    <a:pt x="1314" y="412"/>
                  </a:cubicBezTo>
                  <a:cubicBezTo>
                    <a:pt x="1304" y="414"/>
                    <a:pt x="1296" y="401"/>
                    <a:pt x="1280" y="386"/>
                  </a:cubicBezTo>
                  <a:cubicBezTo>
                    <a:pt x="1264" y="370"/>
                    <a:pt x="1274" y="375"/>
                    <a:pt x="1277" y="372"/>
                  </a:cubicBezTo>
                  <a:cubicBezTo>
                    <a:pt x="1281" y="369"/>
                    <a:pt x="1297" y="380"/>
                    <a:pt x="1306" y="391"/>
                  </a:cubicBezTo>
                  <a:cubicBezTo>
                    <a:pt x="1315" y="401"/>
                    <a:pt x="1317" y="397"/>
                    <a:pt x="1328" y="397"/>
                  </a:cubicBezTo>
                  <a:cubicBezTo>
                    <a:pt x="1339" y="397"/>
                    <a:pt x="1341" y="402"/>
                    <a:pt x="1356" y="407"/>
                  </a:cubicBezTo>
                  <a:cubicBezTo>
                    <a:pt x="1370" y="411"/>
                    <a:pt x="1378" y="405"/>
                    <a:pt x="1390" y="406"/>
                  </a:cubicBezTo>
                  <a:cubicBezTo>
                    <a:pt x="1402" y="407"/>
                    <a:pt x="1400" y="413"/>
                    <a:pt x="1409" y="427"/>
                  </a:cubicBezTo>
                  <a:cubicBezTo>
                    <a:pt x="1417" y="440"/>
                    <a:pt x="1414" y="436"/>
                    <a:pt x="1432" y="438"/>
                  </a:cubicBezTo>
                  <a:cubicBezTo>
                    <a:pt x="1451" y="439"/>
                    <a:pt x="1437" y="438"/>
                    <a:pt x="1437" y="449"/>
                  </a:cubicBezTo>
                  <a:cubicBezTo>
                    <a:pt x="1437" y="461"/>
                    <a:pt x="1439" y="465"/>
                    <a:pt x="1450" y="480"/>
                  </a:cubicBezTo>
                  <a:cubicBezTo>
                    <a:pt x="1461" y="494"/>
                    <a:pt x="1465" y="521"/>
                    <a:pt x="1468" y="535"/>
                  </a:cubicBezTo>
                  <a:cubicBezTo>
                    <a:pt x="1472" y="548"/>
                    <a:pt x="1479" y="535"/>
                    <a:pt x="1490" y="535"/>
                  </a:cubicBezTo>
                  <a:cubicBezTo>
                    <a:pt x="1500" y="535"/>
                    <a:pt x="1490" y="544"/>
                    <a:pt x="1499" y="557"/>
                  </a:cubicBezTo>
                  <a:cubicBezTo>
                    <a:pt x="1507" y="571"/>
                    <a:pt x="1513" y="553"/>
                    <a:pt x="1513" y="548"/>
                  </a:cubicBezTo>
                  <a:cubicBezTo>
                    <a:pt x="1513" y="543"/>
                    <a:pt x="1508" y="530"/>
                    <a:pt x="1503" y="526"/>
                  </a:cubicBezTo>
                  <a:cubicBezTo>
                    <a:pt x="1498" y="522"/>
                    <a:pt x="1491" y="523"/>
                    <a:pt x="1497" y="516"/>
                  </a:cubicBezTo>
                  <a:cubicBezTo>
                    <a:pt x="1503" y="509"/>
                    <a:pt x="1498" y="503"/>
                    <a:pt x="1498" y="493"/>
                  </a:cubicBezTo>
                  <a:cubicBezTo>
                    <a:pt x="1498" y="484"/>
                    <a:pt x="1499" y="477"/>
                    <a:pt x="1503" y="473"/>
                  </a:cubicBezTo>
                  <a:cubicBezTo>
                    <a:pt x="1507" y="469"/>
                    <a:pt x="1522" y="454"/>
                    <a:pt x="1532" y="443"/>
                  </a:cubicBezTo>
                  <a:cubicBezTo>
                    <a:pt x="1541" y="432"/>
                    <a:pt x="1548" y="430"/>
                    <a:pt x="1561" y="431"/>
                  </a:cubicBezTo>
                  <a:cubicBezTo>
                    <a:pt x="1574" y="432"/>
                    <a:pt x="1564" y="433"/>
                    <a:pt x="1571" y="444"/>
                  </a:cubicBezTo>
                  <a:cubicBezTo>
                    <a:pt x="1579" y="454"/>
                    <a:pt x="1580" y="468"/>
                    <a:pt x="1589" y="478"/>
                  </a:cubicBezTo>
                  <a:cubicBezTo>
                    <a:pt x="1597" y="488"/>
                    <a:pt x="1598" y="476"/>
                    <a:pt x="1605" y="473"/>
                  </a:cubicBezTo>
                  <a:cubicBezTo>
                    <a:pt x="1612" y="470"/>
                    <a:pt x="1607" y="483"/>
                    <a:pt x="1612" y="493"/>
                  </a:cubicBezTo>
                  <a:cubicBezTo>
                    <a:pt x="1617" y="503"/>
                    <a:pt x="1614" y="517"/>
                    <a:pt x="1614" y="526"/>
                  </a:cubicBezTo>
                  <a:cubicBezTo>
                    <a:pt x="1614" y="535"/>
                    <a:pt x="1625" y="545"/>
                    <a:pt x="1632" y="553"/>
                  </a:cubicBezTo>
                  <a:cubicBezTo>
                    <a:pt x="1639" y="561"/>
                    <a:pt x="1636" y="566"/>
                    <a:pt x="1632" y="569"/>
                  </a:cubicBezTo>
                  <a:cubicBezTo>
                    <a:pt x="1628" y="572"/>
                    <a:pt x="1619" y="561"/>
                    <a:pt x="1612" y="554"/>
                  </a:cubicBezTo>
                  <a:cubicBezTo>
                    <a:pt x="1606" y="547"/>
                    <a:pt x="1596" y="551"/>
                    <a:pt x="1602" y="559"/>
                  </a:cubicBezTo>
                  <a:cubicBezTo>
                    <a:pt x="1609" y="566"/>
                    <a:pt x="1613" y="580"/>
                    <a:pt x="1621" y="594"/>
                  </a:cubicBezTo>
                  <a:cubicBezTo>
                    <a:pt x="1628" y="609"/>
                    <a:pt x="1644" y="625"/>
                    <a:pt x="1655" y="641"/>
                  </a:cubicBezTo>
                  <a:cubicBezTo>
                    <a:pt x="1666" y="656"/>
                    <a:pt x="1702" y="662"/>
                    <a:pt x="1715" y="662"/>
                  </a:cubicBezTo>
                  <a:cubicBezTo>
                    <a:pt x="1729" y="662"/>
                    <a:pt x="1756" y="674"/>
                    <a:pt x="1769" y="676"/>
                  </a:cubicBezTo>
                  <a:close/>
                  <a:moveTo>
                    <a:pt x="1185" y="349"/>
                  </a:moveTo>
                  <a:cubicBezTo>
                    <a:pt x="1180" y="359"/>
                    <a:pt x="1177" y="366"/>
                    <a:pt x="1170" y="364"/>
                  </a:cubicBezTo>
                  <a:cubicBezTo>
                    <a:pt x="1162" y="361"/>
                    <a:pt x="1137" y="362"/>
                    <a:pt x="1124" y="358"/>
                  </a:cubicBezTo>
                  <a:cubicBezTo>
                    <a:pt x="1112" y="354"/>
                    <a:pt x="1093" y="346"/>
                    <a:pt x="1090" y="355"/>
                  </a:cubicBezTo>
                  <a:cubicBezTo>
                    <a:pt x="1086" y="364"/>
                    <a:pt x="1098" y="372"/>
                    <a:pt x="1077" y="364"/>
                  </a:cubicBezTo>
                  <a:cubicBezTo>
                    <a:pt x="1056" y="357"/>
                    <a:pt x="1033" y="348"/>
                    <a:pt x="1031" y="341"/>
                  </a:cubicBezTo>
                  <a:cubicBezTo>
                    <a:pt x="1028" y="334"/>
                    <a:pt x="1039" y="316"/>
                    <a:pt x="1024" y="316"/>
                  </a:cubicBezTo>
                  <a:cubicBezTo>
                    <a:pt x="1009" y="316"/>
                    <a:pt x="988" y="315"/>
                    <a:pt x="981" y="320"/>
                  </a:cubicBezTo>
                  <a:cubicBezTo>
                    <a:pt x="974" y="325"/>
                    <a:pt x="948" y="334"/>
                    <a:pt x="940" y="332"/>
                  </a:cubicBezTo>
                  <a:cubicBezTo>
                    <a:pt x="932" y="329"/>
                    <a:pt x="920" y="327"/>
                    <a:pt x="934" y="321"/>
                  </a:cubicBezTo>
                  <a:cubicBezTo>
                    <a:pt x="947" y="315"/>
                    <a:pt x="963" y="318"/>
                    <a:pt x="965" y="310"/>
                  </a:cubicBezTo>
                  <a:cubicBezTo>
                    <a:pt x="967" y="301"/>
                    <a:pt x="953" y="300"/>
                    <a:pt x="967" y="292"/>
                  </a:cubicBezTo>
                  <a:cubicBezTo>
                    <a:pt x="980" y="284"/>
                    <a:pt x="975" y="278"/>
                    <a:pt x="984" y="274"/>
                  </a:cubicBezTo>
                  <a:cubicBezTo>
                    <a:pt x="994" y="269"/>
                    <a:pt x="1006" y="270"/>
                    <a:pt x="1013" y="268"/>
                  </a:cubicBezTo>
                  <a:cubicBezTo>
                    <a:pt x="1020" y="265"/>
                    <a:pt x="1011" y="263"/>
                    <a:pt x="1024" y="270"/>
                  </a:cubicBezTo>
                  <a:cubicBezTo>
                    <a:pt x="1037" y="278"/>
                    <a:pt x="1046" y="292"/>
                    <a:pt x="1053" y="293"/>
                  </a:cubicBezTo>
                  <a:cubicBezTo>
                    <a:pt x="1059" y="294"/>
                    <a:pt x="1064" y="299"/>
                    <a:pt x="1059" y="302"/>
                  </a:cubicBezTo>
                  <a:cubicBezTo>
                    <a:pt x="1055" y="306"/>
                    <a:pt x="1048" y="308"/>
                    <a:pt x="1046" y="308"/>
                  </a:cubicBezTo>
                  <a:cubicBezTo>
                    <a:pt x="1043" y="308"/>
                    <a:pt x="1042" y="315"/>
                    <a:pt x="1044" y="316"/>
                  </a:cubicBezTo>
                  <a:cubicBezTo>
                    <a:pt x="1047" y="316"/>
                    <a:pt x="1053" y="327"/>
                    <a:pt x="1057" y="324"/>
                  </a:cubicBezTo>
                  <a:cubicBezTo>
                    <a:pt x="1061" y="321"/>
                    <a:pt x="1057" y="316"/>
                    <a:pt x="1064" y="313"/>
                  </a:cubicBezTo>
                  <a:cubicBezTo>
                    <a:pt x="1072" y="311"/>
                    <a:pt x="1080" y="307"/>
                    <a:pt x="1076" y="302"/>
                  </a:cubicBezTo>
                  <a:cubicBezTo>
                    <a:pt x="1073" y="297"/>
                    <a:pt x="1069" y="291"/>
                    <a:pt x="1076" y="295"/>
                  </a:cubicBezTo>
                  <a:cubicBezTo>
                    <a:pt x="1083" y="298"/>
                    <a:pt x="1089" y="296"/>
                    <a:pt x="1081" y="289"/>
                  </a:cubicBezTo>
                  <a:cubicBezTo>
                    <a:pt x="1074" y="281"/>
                    <a:pt x="1071" y="281"/>
                    <a:pt x="1062" y="274"/>
                  </a:cubicBezTo>
                  <a:cubicBezTo>
                    <a:pt x="1053" y="268"/>
                    <a:pt x="1043" y="264"/>
                    <a:pt x="1043" y="259"/>
                  </a:cubicBezTo>
                  <a:cubicBezTo>
                    <a:pt x="1043" y="254"/>
                    <a:pt x="1037" y="245"/>
                    <a:pt x="1046" y="248"/>
                  </a:cubicBezTo>
                  <a:cubicBezTo>
                    <a:pt x="1055" y="252"/>
                    <a:pt x="1087" y="269"/>
                    <a:pt x="1087" y="276"/>
                  </a:cubicBezTo>
                  <a:cubicBezTo>
                    <a:pt x="1087" y="283"/>
                    <a:pt x="1096" y="295"/>
                    <a:pt x="1088" y="300"/>
                  </a:cubicBezTo>
                  <a:cubicBezTo>
                    <a:pt x="1080" y="306"/>
                    <a:pt x="1096" y="308"/>
                    <a:pt x="1099" y="311"/>
                  </a:cubicBezTo>
                  <a:cubicBezTo>
                    <a:pt x="1102" y="315"/>
                    <a:pt x="1101" y="324"/>
                    <a:pt x="1110" y="322"/>
                  </a:cubicBezTo>
                  <a:cubicBezTo>
                    <a:pt x="1119" y="321"/>
                    <a:pt x="1126" y="322"/>
                    <a:pt x="1121" y="312"/>
                  </a:cubicBezTo>
                  <a:cubicBezTo>
                    <a:pt x="1116" y="303"/>
                    <a:pt x="1107" y="299"/>
                    <a:pt x="1116" y="295"/>
                  </a:cubicBezTo>
                  <a:cubicBezTo>
                    <a:pt x="1124" y="292"/>
                    <a:pt x="1126" y="288"/>
                    <a:pt x="1128" y="302"/>
                  </a:cubicBezTo>
                  <a:cubicBezTo>
                    <a:pt x="1131" y="316"/>
                    <a:pt x="1128" y="322"/>
                    <a:pt x="1148" y="322"/>
                  </a:cubicBezTo>
                  <a:cubicBezTo>
                    <a:pt x="1168" y="323"/>
                    <a:pt x="1181" y="317"/>
                    <a:pt x="1184" y="323"/>
                  </a:cubicBezTo>
                  <a:cubicBezTo>
                    <a:pt x="1186" y="329"/>
                    <a:pt x="1190" y="339"/>
                    <a:pt x="1185" y="349"/>
                  </a:cubicBezTo>
                  <a:close/>
                  <a:moveTo>
                    <a:pt x="1218" y="286"/>
                  </a:moveTo>
                  <a:cubicBezTo>
                    <a:pt x="1204" y="285"/>
                    <a:pt x="1181" y="281"/>
                    <a:pt x="1170" y="281"/>
                  </a:cubicBezTo>
                  <a:cubicBezTo>
                    <a:pt x="1160" y="281"/>
                    <a:pt x="1155" y="283"/>
                    <a:pt x="1155" y="283"/>
                  </a:cubicBezTo>
                  <a:cubicBezTo>
                    <a:pt x="1146" y="281"/>
                    <a:pt x="1124" y="287"/>
                    <a:pt x="1135" y="273"/>
                  </a:cubicBezTo>
                  <a:cubicBezTo>
                    <a:pt x="1146" y="258"/>
                    <a:pt x="1139" y="240"/>
                    <a:pt x="1153" y="245"/>
                  </a:cubicBezTo>
                  <a:cubicBezTo>
                    <a:pt x="1166" y="250"/>
                    <a:pt x="1167" y="269"/>
                    <a:pt x="1176" y="258"/>
                  </a:cubicBezTo>
                  <a:cubicBezTo>
                    <a:pt x="1184" y="246"/>
                    <a:pt x="1193" y="232"/>
                    <a:pt x="1196" y="242"/>
                  </a:cubicBezTo>
                  <a:cubicBezTo>
                    <a:pt x="1198" y="251"/>
                    <a:pt x="1184" y="258"/>
                    <a:pt x="1202" y="266"/>
                  </a:cubicBezTo>
                  <a:cubicBezTo>
                    <a:pt x="1219" y="274"/>
                    <a:pt x="1231" y="287"/>
                    <a:pt x="1218" y="286"/>
                  </a:cubicBezTo>
                  <a:close/>
                  <a:moveTo>
                    <a:pt x="1298" y="317"/>
                  </a:moveTo>
                  <a:cubicBezTo>
                    <a:pt x="1286" y="317"/>
                    <a:pt x="1271" y="315"/>
                    <a:pt x="1271" y="308"/>
                  </a:cubicBezTo>
                  <a:cubicBezTo>
                    <a:pt x="1271" y="301"/>
                    <a:pt x="1271" y="292"/>
                    <a:pt x="1271" y="292"/>
                  </a:cubicBezTo>
                  <a:cubicBezTo>
                    <a:pt x="1264" y="276"/>
                    <a:pt x="1255" y="273"/>
                    <a:pt x="1255" y="262"/>
                  </a:cubicBezTo>
                  <a:cubicBezTo>
                    <a:pt x="1255" y="251"/>
                    <a:pt x="1262" y="242"/>
                    <a:pt x="1276" y="242"/>
                  </a:cubicBezTo>
                  <a:cubicBezTo>
                    <a:pt x="1289" y="242"/>
                    <a:pt x="1296" y="240"/>
                    <a:pt x="1286" y="252"/>
                  </a:cubicBezTo>
                  <a:cubicBezTo>
                    <a:pt x="1276" y="263"/>
                    <a:pt x="1266" y="264"/>
                    <a:pt x="1280" y="283"/>
                  </a:cubicBezTo>
                  <a:cubicBezTo>
                    <a:pt x="1293" y="301"/>
                    <a:pt x="1311" y="317"/>
                    <a:pt x="1298" y="317"/>
                  </a:cubicBezTo>
                  <a:close/>
                  <a:moveTo>
                    <a:pt x="1756" y="431"/>
                  </a:moveTo>
                  <a:cubicBezTo>
                    <a:pt x="1762" y="433"/>
                    <a:pt x="1764" y="405"/>
                    <a:pt x="1752" y="409"/>
                  </a:cubicBezTo>
                  <a:cubicBezTo>
                    <a:pt x="1739" y="413"/>
                    <a:pt x="1748" y="429"/>
                    <a:pt x="1756" y="431"/>
                  </a:cubicBezTo>
                  <a:close/>
                  <a:moveTo>
                    <a:pt x="1773" y="511"/>
                  </a:moveTo>
                  <a:cubicBezTo>
                    <a:pt x="1778" y="515"/>
                    <a:pt x="1779" y="522"/>
                    <a:pt x="1778" y="532"/>
                  </a:cubicBezTo>
                  <a:cubicBezTo>
                    <a:pt x="1777" y="543"/>
                    <a:pt x="1768" y="542"/>
                    <a:pt x="1784" y="548"/>
                  </a:cubicBezTo>
                  <a:cubicBezTo>
                    <a:pt x="1800" y="555"/>
                    <a:pt x="1819" y="566"/>
                    <a:pt x="1814" y="545"/>
                  </a:cubicBezTo>
                  <a:cubicBezTo>
                    <a:pt x="1809" y="525"/>
                    <a:pt x="1813" y="522"/>
                    <a:pt x="1796" y="506"/>
                  </a:cubicBezTo>
                  <a:cubicBezTo>
                    <a:pt x="1779" y="490"/>
                    <a:pt x="1778" y="500"/>
                    <a:pt x="1776" y="487"/>
                  </a:cubicBezTo>
                  <a:cubicBezTo>
                    <a:pt x="1774" y="474"/>
                    <a:pt x="1770" y="449"/>
                    <a:pt x="1763" y="458"/>
                  </a:cubicBezTo>
                  <a:cubicBezTo>
                    <a:pt x="1757" y="467"/>
                    <a:pt x="1753" y="470"/>
                    <a:pt x="1759" y="484"/>
                  </a:cubicBezTo>
                  <a:cubicBezTo>
                    <a:pt x="1766" y="498"/>
                    <a:pt x="1767" y="508"/>
                    <a:pt x="1773" y="511"/>
                  </a:cubicBezTo>
                  <a:close/>
                  <a:moveTo>
                    <a:pt x="1737" y="545"/>
                  </a:moveTo>
                  <a:cubicBezTo>
                    <a:pt x="1731" y="552"/>
                    <a:pt x="1720" y="568"/>
                    <a:pt x="1712" y="574"/>
                  </a:cubicBezTo>
                  <a:cubicBezTo>
                    <a:pt x="1704" y="580"/>
                    <a:pt x="1691" y="572"/>
                    <a:pt x="1692" y="585"/>
                  </a:cubicBezTo>
                  <a:cubicBezTo>
                    <a:pt x="1693" y="598"/>
                    <a:pt x="1694" y="604"/>
                    <a:pt x="1695" y="614"/>
                  </a:cubicBezTo>
                  <a:cubicBezTo>
                    <a:pt x="1696" y="623"/>
                    <a:pt x="1698" y="629"/>
                    <a:pt x="1712" y="629"/>
                  </a:cubicBezTo>
                  <a:cubicBezTo>
                    <a:pt x="1726" y="629"/>
                    <a:pt x="1733" y="633"/>
                    <a:pt x="1738" y="632"/>
                  </a:cubicBezTo>
                  <a:cubicBezTo>
                    <a:pt x="1742" y="630"/>
                    <a:pt x="1741" y="621"/>
                    <a:pt x="1747" y="610"/>
                  </a:cubicBezTo>
                  <a:cubicBezTo>
                    <a:pt x="1753" y="598"/>
                    <a:pt x="1762" y="601"/>
                    <a:pt x="1758" y="593"/>
                  </a:cubicBezTo>
                  <a:cubicBezTo>
                    <a:pt x="1755" y="584"/>
                    <a:pt x="1755" y="586"/>
                    <a:pt x="1755" y="578"/>
                  </a:cubicBezTo>
                  <a:cubicBezTo>
                    <a:pt x="1755" y="569"/>
                    <a:pt x="1759" y="575"/>
                    <a:pt x="1757" y="561"/>
                  </a:cubicBezTo>
                  <a:cubicBezTo>
                    <a:pt x="1754" y="546"/>
                    <a:pt x="1743" y="536"/>
                    <a:pt x="1737" y="545"/>
                  </a:cubicBezTo>
                  <a:close/>
                  <a:moveTo>
                    <a:pt x="1936" y="632"/>
                  </a:moveTo>
                  <a:cubicBezTo>
                    <a:pt x="1924" y="619"/>
                    <a:pt x="1903" y="610"/>
                    <a:pt x="1895" y="611"/>
                  </a:cubicBezTo>
                  <a:cubicBezTo>
                    <a:pt x="1886" y="612"/>
                    <a:pt x="1879" y="625"/>
                    <a:pt x="1874" y="620"/>
                  </a:cubicBezTo>
                  <a:cubicBezTo>
                    <a:pt x="1869" y="615"/>
                    <a:pt x="1855" y="593"/>
                    <a:pt x="1847" y="599"/>
                  </a:cubicBezTo>
                  <a:cubicBezTo>
                    <a:pt x="1840" y="606"/>
                    <a:pt x="1848" y="614"/>
                    <a:pt x="1839" y="614"/>
                  </a:cubicBezTo>
                  <a:cubicBezTo>
                    <a:pt x="1829" y="614"/>
                    <a:pt x="1827" y="625"/>
                    <a:pt x="1825" y="610"/>
                  </a:cubicBezTo>
                  <a:cubicBezTo>
                    <a:pt x="1823" y="595"/>
                    <a:pt x="1815" y="587"/>
                    <a:pt x="1813" y="598"/>
                  </a:cubicBezTo>
                  <a:cubicBezTo>
                    <a:pt x="1811" y="610"/>
                    <a:pt x="1810" y="617"/>
                    <a:pt x="1806" y="609"/>
                  </a:cubicBezTo>
                  <a:cubicBezTo>
                    <a:pt x="1801" y="600"/>
                    <a:pt x="1798" y="606"/>
                    <a:pt x="1798" y="597"/>
                  </a:cubicBezTo>
                  <a:cubicBezTo>
                    <a:pt x="1798" y="589"/>
                    <a:pt x="1779" y="580"/>
                    <a:pt x="1772" y="589"/>
                  </a:cubicBezTo>
                  <a:cubicBezTo>
                    <a:pt x="1767" y="595"/>
                    <a:pt x="1765" y="596"/>
                    <a:pt x="1763" y="609"/>
                  </a:cubicBezTo>
                  <a:cubicBezTo>
                    <a:pt x="1761" y="622"/>
                    <a:pt x="1757" y="643"/>
                    <a:pt x="1767" y="637"/>
                  </a:cubicBezTo>
                  <a:cubicBezTo>
                    <a:pt x="1777" y="632"/>
                    <a:pt x="1779" y="636"/>
                    <a:pt x="1784" y="630"/>
                  </a:cubicBezTo>
                  <a:cubicBezTo>
                    <a:pt x="1789" y="623"/>
                    <a:pt x="1794" y="619"/>
                    <a:pt x="1803" y="623"/>
                  </a:cubicBezTo>
                  <a:cubicBezTo>
                    <a:pt x="1811" y="627"/>
                    <a:pt x="1808" y="627"/>
                    <a:pt x="1823" y="625"/>
                  </a:cubicBezTo>
                  <a:cubicBezTo>
                    <a:pt x="1838" y="623"/>
                    <a:pt x="1845" y="623"/>
                    <a:pt x="1856" y="630"/>
                  </a:cubicBezTo>
                  <a:cubicBezTo>
                    <a:pt x="1866" y="636"/>
                    <a:pt x="1887" y="632"/>
                    <a:pt x="1887" y="639"/>
                  </a:cubicBezTo>
                  <a:cubicBezTo>
                    <a:pt x="1887" y="646"/>
                    <a:pt x="1865" y="650"/>
                    <a:pt x="1887" y="657"/>
                  </a:cubicBezTo>
                  <a:cubicBezTo>
                    <a:pt x="1909" y="664"/>
                    <a:pt x="1914" y="679"/>
                    <a:pt x="1920" y="671"/>
                  </a:cubicBezTo>
                  <a:cubicBezTo>
                    <a:pt x="1927" y="664"/>
                    <a:pt x="1936" y="653"/>
                    <a:pt x="1943" y="661"/>
                  </a:cubicBezTo>
                  <a:cubicBezTo>
                    <a:pt x="1949" y="668"/>
                    <a:pt x="1975" y="689"/>
                    <a:pt x="1970" y="678"/>
                  </a:cubicBezTo>
                  <a:cubicBezTo>
                    <a:pt x="1966" y="667"/>
                    <a:pt x="1967" y="656"/>
                    <a:pt x="1982" y="644"/>
                  </a:cubicBezTo>
                  <a:cubicBezTo>
                    <a:pt x="1997" y="632"/>
                    <a:pt x="1993" y="626"/>
                    <a:pt x="1986" y="626"/>
                  </a:cubicBezTo>
                  <a:cubicBezTo>
                    <a:pt x="1980" y="626"/>
                    <a:pt x="1980" y="634"/>
                    <a:pt x="1965" y="636"/>
                  </a:cubicBezTo>
                  <a:cubicBezTo>
                    <a:pt x="1949" y="638"/>
                    <a:pt x="1949" y="646"/>
                    <a:pt x="1936" y="632"/>
                  </a:cubicBezTo>
                  <a:close/>
                  <a:moveTo>
                    <a:pt x="1943" y="755"/>
                  </a:moveTo>
                  <a:cubicBezTo>
                    <a:pt x="1934" y="733"/>
                    <a:pt x="1934" y="716"/>
                    <a:pt x="1930" y="706"/>
                  </a:cubicBezTo>
                  <a:cubicBezTo>
                    <a:pt x="1925" y="697"/>
                    <a:pt x="1929" y="685"/>
                    <a:pt x="1914" y="685"/>
                  </a:cubicBezTo>
                  <a:cubicBezTo>
                    <a:pt x="1909" y="685"/>
                    <a:pt x="1909" y="689"/>
                    <a:pt x="1904" y="702"/>
                  </a:cubicBezTo>
                  <a:cubicBezTo>
                    <a:pt x="1899" y="714"/>
                    <a:pt x="1905" y="737"/>
                    <a:pt x="1893" y="734"/>
                  </a:cubicBezTo>
                  <a:cubicBezTo>
                    <a:pt x="1880" y="731"/>
                    <a:pt x="1875" y="725"/>
                    <a:pt x="1872" y="713"/>
                  </a:cubicBezTo>
                  <a:cubicBezTo>
                    <a:pt x="1869" y="701"/>
                    <a:pt x="1876" y="689"/>
                    <a:pt x="1866" y="689"/>
                  </a:cubicBezTo>
                  <a:cubicBezTo>
                    <a:pt x="1857" y="689"/>
                    <a:pt x="1830" y="683"/>
                    <a:pt x="1824" y="693"/>
                  </a:cubicBezTo>
                  <a:cubicBezTo>
                    <a:pt x="1817" y="703"/>
                    <a:pt x="1826" y="707"/>
                    <a:pt x="1811" y="707"/>
                  </a:cubicBezTo>
                  <a:cubicBezTo>
                    <a:pt x="1797" y="707"/>
                    <a:pt x="1792" y="707"/>
                    <a:pt x="1784" y="717"/>
                  </a:cubicBezTo>
                  <a:cubicBezTo>
                    <a:pt x="1776" y="726"/>
                    <a:pt x="1766" y="753"/>
                    <a:pt x="1725" y="755"/>
                  </a:cubicBezTo>
                  <a:cubicBezTo>
                    <a:pt x="1685" y="756"/>
                    <a:pt x="1705" y="778"/>
                    <a:pt x="1705" y="802"/>
                  </a:cubicBezTo>
                  <a:cubicBezTo>
                    <a:pt x="1705" y="825"/>
                    <a:pt x="1684" y="840"/>
                    <a:pt x="1693" y="848"/>
                  </a:cubicBezTo>
                  <a:cubicBezTo>
                    <a:pt x="1703" y="857"/>
                    <a:pt x="1690" y="868"/>
                    <a:pt x="1710" y="861"/>
                  </a:cubicBezTo>
                  <a:cubicBezTo>
                    <a:pt x="1730" y="855"/>
                    <a:pt x="1748" y="853"/>
                    <a:pt x="1779" y="848"/>
                  </a:cubicBezTo>
                  <a:cubicBezTo>
                    <a:pt x="1810" y="843"/>
                    <a:pt x="1825" y="842"/>
                    <a:pt x="1826" y="857"/>
                  </a:cubicBezTo>
                  <a:cubicBezTo>
                    <a:pt x="1827" y="872"/>
                    <a:pt x="1822" y="861"/>
                    <a:pt x="1834" y="864"/>
                  </a:cubicBezTo>
                  <a:cubicBezTo>
                    <a:pt x="1846" y="867"/>
                    <a:pt x="1833" y="887"/>
                    <a:pt x="1847" y="889"/>
                  </a:cubicBezTo>
                  <a:cubicBezTo>
                    <a:pt x="1862" y="891"/>
                    <a:pt x="1853" y="901"/>
                    <a:pt x="1865" y="901"/>
                  </a:cubicBezTo>
                  <a:cubicBezTo>
                    <a:pt x="1878" y="901"/>
                    <a:pt x="1882" y="914"/>
                    <a:pt x="1872" y="914"/>
                  </a:cubicBezTo>
                  <a:cubicBezTo>
                    <a:pt x="1862" y="914"/>
                    <a:pt x="1846" y="936"/>
                    <a:pt x="1862" y="929"/>
                  </a:cubicBezTo>
                  <a:cubicBezTo>
                    <a:pt x="1877" y="921"/>
                    <a:pt x="1892" y="919"/>
                    <a:pt x="1892" y="908"/>
                  </a:cubicBezTo>
                  <a:cubicBezTo>
                    <a:pt x="1892" y="896"/>
                    <a:pt x="1890" y="895"/>
                    <a:pt x="1908" y="881"/>
                  </a:cubicBezTo>
                  <a:cubicBezTo>
                    <a:pt x="1926" y="867"/>
                    <a:pt x="1967" y="833"/>
                    <a:pt x="1965" y="806"/>
                  </a:cubicBezTo>
                  <a:cubicBezTo>
                    <a:pt x="1962" y="778"/>
                    <a:pt x="1951" y="776"/>
                    <a:pt x="1943" y="755"/>
                  </a:cubicBezTo>
                  <a:close/>
                  <a:moveTo>
                    <a:pt x="2067" y="868"/>
                  </a:moveTo>
                  <a:cubicBezTo>
                    <a:pt x="2059" y="864"/>
                    <a:pt x="2059" y="871"/>
                    <a:pt x="2054" y="885"/>
                  </a:cubicBezTo>
                  <a:cubicBezTo>
                    <a:pt x="2050" y="899"/>
                    <a:pt x="2026" y="905"/>
                    <a:pt x="2022" y="908"/>
                  </a:cubicBezTo>
                  <a:cubicBezTo>
                    <a:pt x="2019" y="911"/>
                    <a:pt x="2011" y="919"/>
                    <a:pt x="2011" y="919"/>
                  </a:cubicBezTo>
                  <a:cubicBezTo>
                    <a:pt x="1993" y="930"/>
                    <a:pt x="1958" y="942"/>
                    <a:pt x="1967" y="951"/>
                  </a:cubicBezTo>
                  <a:cubicBezTo>
                    <a:pt x="1975" y="961"/>
                    <a:pt x="1981" y="955"/>
                    <a:pt x="2002" y="945"/>
                  </a:cubicBezTo>
                  <a:cubicBezTo>
                    <a:pt x="2022" y="934"/>
                    <a:pt x="2028" y="921"/>
                    <a:pt x="2039" y="913"/>
                  </a:cubicBezTo>
                  <a:cubicBezTo>
                    <a:pt x="2051" y="906"/>
                    <a:pt x="2057" y="907"/>
                    <a:pt x="2066" y="897"/>
                  </a:cubicBezTo>
                  <a:cubicBezTo>
                    <a:pt x="2074" y="888"/>
                    <a:pt x="2074" y="872"/>
                    <a:pt x="2067" y="8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1798">
                <a:solidFill>
                  <a:srgbClr val="141619"/>
                </a:solidFill>
              </a:endParaRPr>
            </a:p>
          </p:txBody>
        </p:sp>
        <p:sp>
          <p:nvSpPr>
            <p:cNvPr id="17" name="Freeform 40"/>
            <p:cNvSpPr>
              <a:spLocks noEditPoints="1"/>
            </p:cNvSpPr>
            <p:nvPr/>
          </p:nvSpPr>
          <p:spPr bwMode="auto">
            <a:xfrm>
              <a:off x="3347" y="2861"/>
              <a:ext cx="2307" cy="1274"/>
            </a:xfrm>
            <a:custGeom>
              <a:avLst/>
              <a:gdLst>
                <a:gd name="T0" fmla="*/ 440 w 2074"/>
                <a:gd name="T1" fmla="*/ 527 h 1026"/>
                <a:gd name="T2" fmla="*/ 420 w 2074"/>
                <a:gd name="T3" fmla="*/ 375 h 1026"/>
                <a:gd name="T4" fmla="*/ 450 w 2074"/>
                <a:gd name="T5" fmla="*/ 420 h 1026"/>
                <a:gd name="T6" fmla="*/ 581 w 2074"/>
                <a:gd name="T7" fmla="*/ 215 h 1026"/>
                <a:gd name="T8" fmla="*/ 598 w 2074"/>
                <a:gd name="T9" fmla="*/ 139 h 1026"/>
                <a:gd name="T10" fmla="*/ 532 w 2074"/>
                <a:gd name="T11" fmla="*/ 129 h 1026"/>
                <a:gd name="T12" fmla="*/ 603 w 2074"/>
                <a:gd name="T13" fmla="*/ 125 h 1026"/>
                <a:gd name="T14" fmla="*/ 540 w 2074"/>
                <a:gd name="T15" fmla="*/ 66 h 1026"/>
                <a:gd name="T16" fmla="*/ 486 w 2074"/>
                <a:gd name="T17" fmla="*/ 92 h 1026"/>
                <a:gd name="T18" fmla="*/ 332 w 2074"/>
                <a:gd name="T19" fmla="*/ 79 h 1026"/>
                <a:gd name="T20" fmla="*/ 16 w 2074"/>
                <a:gd name="T21" fmla="*/ 199 h 1026"/>
                <a:gd name="T22" fmla="*/ 212 w 2074"/>
                <a:gd name="T23" fmla="*/ 203 h 1026"/>
                <a:gd name="T24" fmla="*/ 214 w 2074"/>
                <a:gd name="T25" fmla="*/ 375 h 1026"/>
                <a:gd name="T26" fmla="*/ 339 w 2074"/>
                <a:gd name="T27" fmla="*/ 481 h 1026"/>
                <a:gd name="T28" fmla="*/ 470 w 2074"/>
                <a:gd name="T29" fmla="*/ 725 h 1026"/>
                <a:gd name="T30" fmla="*/ 581 w 2074"/>
                <a:gd name="T31" fmla="*/ 1023 h 1026"/>
                <a:gd name="T32" fmla="*/ 606 w 2074"/>
                <a:gd name="T33" fmla="*/ 879 h 1026"/>
                <a:gd name="T34" fmla="*/ 873 w 2074"/>
                <a:gd name="T35" fmla="*/ 79 h 1026"/>
                <a:gd name="T36" fmla="*/ 636 w 2074"/>
                <a:gd name="T37" fmla="*/ 4 h 1026"/>
                <a:gd name="T38" fmla="*/ 622 w 2074"/>
                <a:gd name="T39" fmla="*/ 39 h 1026"/>
                <a:gd name="T40" fmla="*/ 746 w 2074"/>
                <a:gd name="T41" fmla="*/ 138 h 1026"/>
                <a:gd name="T42" fmla="*/ 1053 w 2074"/>
                <a:gd name="T43" fmla="*/ 42 h 1026"/>
                <a:gd name="T44" fmla="*/ 1224 w 2074"/>
                <a:gd name="T45" fmla="*/ 8 h 1026"/>
                <a:gd name="T46" fmla="*/ 1677 w 2074"/>
                <a:gd name="T47" fmla="*/ 638 h 1026"/>
                <a:gd name="T48" fmla="*/ 1672 w 2074"/>
                <a:gd name="T49" fmla="*/ 438 h 1026"/>
                <a:gd name="T50" fmla="*/ 1702 w 2074"/>
                <a:gd name="T51" fmla="*/ 314 h 1026"/>
                <a:gd name="T52" fmla="*/ 1795 w 2074"/>
                <a:gd name="T53" fmla="*/ 237 h 1026"/>
                <a:gd name="T54" fmla="*/ 1848 w 2074"/>
                <a:gd name="T55" fmla="*/ 309 h 1026"/>
                <a:gd name="T56" fmla="*/ 1743 w 2074"/>
                <a:gd name="T57" fmla="*/ 158 h 1026"/>
                <a:gd name="T58" fmla="*/ 1862 w 2074"/>
                <a:gd name="T59" fmla="*/ 156 h 1026"/>
                <a:gd name="T60" fmla="*/ 1841 w 2074"/>
                <a:gd name="T61" fmla="*/ 66 h 1026"/>
                <a:gd name="T62" fmla="*/ 1580 w 2074"/>
                <a:gd name="T63" fmla="*/ 58 h 1026"/>
                <a:gd name="T64" fmla="*/ 1345 w 2074"/>
                <a:gd name="T65" fmla="*/ 91 h 1026"/>
                <a:gd name="T66" fmla="*/ 1292 w 2074"/>
                <a:gd name="T67" fmla="*/ 37 h 1026"/>
                <a:gd name="T68" fmla="*/ 1057 w 2074"/>
                <a:gd name="T69" fmla="*/ 83 h 1026"/>
                <a:gd name="T70" fmla="*/ 1090 w 2074"/>
                <a:gd name="T71" fmla="*/ 142 h 1026"/>
                <a:gd name="T72" fmla="*/ 976 w 2074"/>
                <a:gd name="T73" fmla="*/ 207 h 1026"/>
                <a:gd name="T74" fmla="*/ 964 w 2074"/>
                <a:gd name="T75" fmla="*/ 218 h 1026"/>
                <a:gd name="T76" fmla="*/ 850 w 2074"/>
                <a:gd name="T77" fmla="*/ 420 h 1026"/>
                <a:gd name="T78" fmla="*/ 1018 w 2074"/>
                <a:gd name="T79" fmla="*/ 602 h 1026"/>
                <a:gd name="T80" fmla="*/ 1191 w 2074"/>
                <a:gd name="T81" fmla="*/ 791 h 1026"/>
                <a:gd name="T82" fmla="*/ 1208 w 2074"/>
                <a:gd name="T83" fmla="*/ 463 h 1026"/>
                <a:gd name="T84" fmla="*/ 1280 w 2074"/>
                <a:gd name="T85" fmla="*/ 386 h 1026"/>
                <a:gd name="T86" fmla="*/ 1490 w 2074"/>
                <a:gd name="T87" fmla="*/ 535 h 1026"/>
                <a:gd name="T88" fmla="*/ 1605 w 2074"/>
                <a:gd name="T89" fmla="*/ 473 h 1026"/>
                <a:gd name="T90" fmla="*/ 1185 w 2074"/>
                <a:gd name="T91" fmla="*/ 349 h 1026"/>
                <a:gd name="T92" fmla="*/ 967 w 2074"/>
                <a:gd name="T93" fmla="*/ 292 h 1026"/>
                <a:gd name="T94" fmla="*/ 1076 w 2074"/>
                <a:gd name="T95" fmla="*/ 295 h 1026"/>
                <a:gd name="T96" fmla="*/ 1128 w 2074"/>
                <a:gd name="T97" fmla="*/ 302 h 1026"/>
                <a:gd name="T98" fmla="*/ 1202 w 2074"/>
                <a:gd name="T99" fmla="*/ 266 h 1026"/>
                <a:gd name="T100" fmla="*/ 1752 w 2074"/>
                <a:gd name="T101" fmla="*/ 409 h 1026"/>
                <a:gd name="T102" fmla="*/ 1737 w 2074"/>
                <a:gd name="T103" fmla="*/ 545 h 1026"/>
                <a:gd name="T104" fmla="*/ 1936 w 2074"/>
                <a:gd name="T105" fmla="*/ 632 h 1026"/>
                <a:gd name="T106" fmla="*/ 1767 w 2074"/>
                <a:gd name="T107" fmla="*/ 637 h 1026"/>
                <a:gd name="T108" fmla="*/ 1986 w 2074"/>
                <a:gd name="T109" fmla="*/ 626 h 1026"/>
                <a:gd name="T110" fmla="*/ 1811 w 2074"/>
                <a:gd name="T111" fmla="*/ 707 h 1026"/>
                <a:gd name="T112" fmla="*/ 1872 w 2074"/>
                <a:gd name="T113" fmla="*/ 914 h 1026"/>
                <a:gd name="T114" fmla="*/ 2002 w 2074"/>
                <a:gd name="T115" fmla="*/ 945 h 1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74" h="1026">
                  <a:moveTo>
                    <a:pt x="718" y="632"/>
                  </a:moveTo>
                  <a:cubicBezTo>
                    <a:pt x="702" y="628"/>
                    <a:pt x="702" y="633"/>
                    <a:pt x="700" y="625"/>
                  </a:cubicBezTo>
                  <a:cubicBezTo>
                    <a:pt x="698" y="616"/>
                    <a:pt x="688" y="616"/>
                    <a:pt x="679" y="616"/>
                  </a:cubicBezTo>
                  <a:cubicBezTo>
                    <a:pt x="670" y="616"/>
                    <a:pt x="666" y="615"/>
                    <a:pt x="659" y="609"/>
                  </a:cubicBezTo>
                  <a:cubicBezTo>
                    <a:pt x="651" y="602"/>
                    <a:pt x="635" y="601"/>
                    <a:pt x="630" y="599"/>
                  </a:cubicBezTo>
                  <a:cubicBezTo>
                    <a:pt x="625" y="598"/>
                    <a:pt x="628" y="583"/>
                    <a:pt x="617" y="570"/>
                  </a:cubicBezTo>
                  <a:cubicBezTo>
                    <a:pt x="607" y="556"/>
                    <a:pt x="586" y="554"/>
                    <a:pt x="573" y="546"/>
                  </a:cubicBezTo>
                  <a:cubicBezTo>
                    <a:pt x="559" y="539"/>
                    <a:pt x="564" y="509"/>
                    <a:pt x="544" y="512"/>
                  </a:cubicBezTo>
                  <a:cubicBezTo>
                    <a:pt x="525" y="514"/>
                    <a:pt x="523" y="522"/>
                    <a:pt x="505" y="513"/>
                  </a:cubicBezTo>
                  <a:cubicBezTo>
                    <a:pt x="488" y="503"/>
                    <a:pt x="476" y="497"/>
                    <a:pt x="467" y="504"/>
                  </a:cubicBezTo>
                  <a:cubicBezTo>
                    <a:pt x="457" y="511"/>
                    <a:pt x="446" y="524"/>
                    <a:pt x="440" y="527"/>
                  </a:cubicBezTo>
                  <a:cubicBezTo>
                    <a:pt x="434" y="530"/>
                    <a:pt x="424" y="524"/>
                    <a:pt x="418" y="525"/>
                  </a:cubicBezTo>
                  <a:cubicBezTo>
                    <a:pt x="412" y="526"/>
                    <a:pt x="405" y="519"/>
                    <a:pt x="401" y="513"/>
                  </a:cubicBezTo>
                  <a:cubicBezTo>
                    <a:pt x="397" y="508"/>
                    <a:pt x="409" y="478"/>
                    <a:pt x="398" y="478"/>
                  </a:cubicBezTo>
                  <a:cubicBezTo>
                    <a:pt x="387" y="478"/>
                    <a:pt x="372" y="473"/>
                    <a:pt x="372" y="469"/>
                  </a:cubicBezTo>
                  <a:cubicBezTo>
                    <a:pt x="372" y="465"/>
                    <a:pt x="395" y="439"/>
                    <a:pt x="388" y="435"/>
                  </a:cubicBezTo>
                  <a:cubicBezTo>
                    <a:pt x="382" y="431"/>
                    <a:pt x="368" y="433"/>
                    <a:pt x="356" y="449"/>
                  </a:cubicBezTo>
                  <a:cubicBezTo>
                    <a:pt x="345" y="465"/>
                    <a:pt x="334" y="465"/>
                    <a:pt x="328" y="459"/>
                  </a:cubicBezTo>
                  <a:cubicBezTo>
                    <a:pt x="322" y="453"/>
                    <a:pt x="308" y="418"/>
                    <a:pt x="319" y="399"/>
                  </a:cubicBezTo>
                  <a:cubicBezTo>
                    <a:pt x="330" y="380"/>
                    <a:pt x="348" y="370"/>
                    <a:pt x="362" y="371"/>
                  </a:cubicBezTo>
                  <a:cubicBezTo>
                    <a:pt x="375" y="372"/>
                    <a:pt x="373" y="368"/>
                    <a:pt x="387" y="367"/>
                  </a:cubicBezTo>
                  <a:cubicBezTo>
                    <a:pt x="400" y="366"/>
                    <a:pt x="417" y="370"/>
                    <a:pt x="420" y="375"/>
                  </a:cubicBezTo>
                  <a:cubicBezTo>
                    <a:pt x="424" y="380"/>
                    <a:pt x="417" y="389"/>
                    <a:pt x="425" y="399"/>
                  </a:cubicBezTo>
                  <a:cubicBezTo>
                    <a:pt x="434" y="409"/>
                    <a:pt x="439" y="405"/>
                    <a:pt x="440" y="409"/>
                  </a:cubicBezTo>
                  <a:cubicBezTo>
                    <a:pt x="441" y="413"/>
                    <a:pt x="433" y="417"/>
                    <a:pt x="430" y="417"/>
                  </a:cubicBezTo>
                  <a:cubicBezTo>
                    <a:pt x="426" y="417"/>
                    <a:pt x="399" y="425"/>
                    <a:pt x="409" y="430"/>
                  </a:cubicBezTo>
                  <a:cubicBezTo>
                    <a:pt x="420" y="435"/>
                    <a:pt x="440" y="431"/>
                    <a:pt x="444" y="438"/>
                  </a:cubicBezTo>
                  <a:cubicBezTo>
                    <a:pt x="448" y="444"/>
                    <a:pt x="431" y="459"/>
                    <a:pt x="456" y="460"/>
                  </a:cubicBezTo>
                  <a:cubicBezTo>
                    <a:pt x="481" y="460"/>
                    <a:pt x="498" y="464"/>
                    <a:pt x="512" y="465"/>
                  </a:cubicBezTo>
                  <a:cubicBezTo>
                    <a:pt x="527" y="465"/>
                    <a:pt x="537" y="466"/>
                    <a:pt x="538" y="470"/>
                  </a:cubicBezTo>
                  <a:cubicBezTo>
                    <a:pt x="540" y="473"/>
                    <a:pt x="550" y="457"/>
                    <a:pt x="527" y="457"/>
                  </a:cubicBezTo>
                  <a:cubicBezTo>
                    <a:pt x="503" y="457"/>
                    <a:pt x="484" y="444"/>
                    <a:pt x="472" y="441"/>
                  </a:cubicBezTo>
                  <a:cubicBezTo>
                    <a:pt x="459" y="439"/>
                    <a:pt x="451" y="430"/>
                    <a:pt x="450" y="420"/>
                  </a:cubicBezTo>
                  <a:cubicBezTo>
                    <a:pt x="449" y="410"/>
                    <a:pt x="451" y="402"/>
                    <a:pt x="446" y="394"/>
                  </a:cubicBezTo>
                  <a:cubicBezTo>
                    <a:pt x="441" y="386"/>
                    <a:pt x="428" y="365"/>
                    <a:pt x="440" y="357"/>
                  </a:cubicBezTo>
                  <a:cubicBezTo>
                    <a:pt x="452" y="348"/>
                    <a:pt x="475" y="332"/>
                    <a:pt x="481" y="322"/>
                  </a:cubicBezTo>
                  <a:cubicBezTo>
                    <a:pt x="487" y="311"/>
                    <a:pt x="487" y="308"/>
                    <a:pt x="500" y="300"/>
                  </a:cubicBezTo>
                  <a:cubicBezTo>
                    <a:pt x="514" y="291"/>
                    <a:pt x="530" y="280"/>
                    <a:pt x="537" y="273"/>
                  </a:cubicBezTo>
                  <a:cubicBezTo>
                    <a:pt x="545" y="265"/>
                    <a:pt x="558" y="253"/>
                    <a:pt x="560" y="259"/>
                  </a:cubicBezTo>
                  <a:cubicBezTo>
                    <a:pt x="563" y="265"/>
                    <a:pt x="574" y="267"/>
                    <a:pt x="589" y="262"/>
                  </a:cubicBezTo>
                  <a:cubicBezTo>
                    <a:pt x="603" y="257"/>
                    <a:pt x="621" y="244"/>
                    <a:pt x="606" y="244"/>
                  </a:cubicBezTo>
                  <a:cubicBezTo>
                    <a:pt x="590" y="244"/>
                    <a:pt x="581" y="240"/>
                    <a:pt x="585" y="234"/>
                  </a:cubicBezTo>
                  <a:cubicBezTo>
                    <a:pt x="590" y="228"/>
                    <a:pt x="575" y="226"/>
                    <a:pt x="571" y="226"/>
                  </a:cubicBezTo>
                  <a:cubicBezTo>
                    <a:pt x="567" y="227"/>
                    <a:pt x="567" y="218"/>
                    <a:pt x="581" y="215"/>
                  </a:cubicBezTo>
                  <a:cubicBezTo>
                    <a:pt x="596" y="213"/>
                    <a:pt x="584" y="226"/>
                    <a:pt x="596" y="225"/>
                  </a:cubicBezTo>
                  <a:cubicBezTo>
                    <a:pt x="607" y="224"/>
                    <a:pt x="615" y="215"/>
                    <a:pt x="623" y="213"/>
                  </a:cubicBezTo>
                  <a:cubicBezTo>
                    <a:pt x="632" y="211"/>
                    <a:pt x="635" y="219"/>
                    <a:pt x="624" y="226"/>
                  </a:cubicBezTo>
                  <a:cubicBezTo>
                    <a:pt x="613" y="234"/>
                    <a:pt x="610" y="231"/>
                    <a:pt x="624" y="235"/>
                  </a:cubicBezTo>
                  <a:cubicBezTo>
                    <a:pt x="638" y="238"/>
                    <a:pt x="643" y="246"/>
                    <a:pt x="651" y="238"/>
                  </a:cubicBezTo>
                  <a:cubicBezTo>
                    <a:pt x="660" y="231"/>
                    <a:pt x="649" y="228"/>
                    <a:pt x="649" y="218"/>
                  </a:cubicBezTo>
                  <a:cubicBezTo>
                    <a:pt x="648" y="208"/>
                    <a:pt x="650" y="189"/>
                    <a:pt x="641" y="183"/>
                  </a:cubicBezTo>
                  <a:cubicBezTo>
                    <a:pt x="632" y="176"/>
                    <a:pt x="632" y="167"/>
                    <a:pt x="632" y="161"/>
                  </a:cubicBezTo>
                  <a:cubicBezTo>
                    <a:pt x="632" y="154"/>
                    <a:pt x="633" y="140"/>
                    <a:pt x="624" y="146"/>
                  </a:cubicBezTo>
                  <a:cubicBezTo>
                    <a:pt x="615" y="153"/>
                    <a:pt x="607" y="157"/>
                    <a:pt x="604" y="154"/>
                  </a:cubicBezTo>
                  <a:cubicBezTo>
                    <a:pt x="601" y="151"/>
                    <a:pt x="606" y="144"/>
                    <a:pt x="598" y="139"/>
                  </a:cubicBezTo>
                  <a:cubicBezTo>
                    <a:pt x="590" y="134"/>
                    <a:pt x="590" y="126"/>
                    <a:pt x="580" y="127"/>
                  </a:cubicBezTo>
                  <a:cubicBezTo>
                    <a:pt x="571" y="128"/>
                    <a:pt x="562" y="120"/>
                    <a:pt x="557" y="131"/>
                  </a:cubicBezTo>
                  <a:cubicBezTo>
                    <a:pt x="552" y="142"/>
                    <a:pt x="547" y="151"/>
                    <a:pt x="545" y="155"/>
                  </a:cubicBezTo>
                  <a:cubicBezTo>
                    <a:pt x="543" y="158"/>
                    <a:pt x="551" y="170"/>
                    <a:pt x="544" y="176"/>
                  </a:cubicBezTo>
                  <a:cubicBezTo>
                    <a:pt x="537" y="182"/>
                    <a:pt x="519" y="190"/>
                    <a:pt x="516" y="196"/>
                  </a:cubicBezTo>
                  <a:cubicBezTo>
                    <a:pt x="514" y="202"/>
                    <a:pt x="504" y="217"/>
                    <a:pt x="501" y="207"/>
                  </a:cubicBezTo>
                  <a:cubicBezTo>
                    <a:pt x="499" y="197"/>
                    <a:pt x="510" y="182"/>
                    <a:pt x="495" y="178"/>
                  </a:cubicBezTo>
                  <a:cubicBezTo>
                    <a:pt x="479" y="173"/>
                    <a:pt x="468" y="177"/>
                    <a:pt x="465" y="167"/>
                  </a:cubicBezTo>
                  <a:cubicBezTo>
                    <a:pt x="463" y="158"/>
                    <a:pt x="456" y="150"/>
                    <a:pt x="471" y="142"/>
                  </a:cubicBezTo>
                  <a:cubicBezTo>
                    <a:pt x="486" y="135"/>
                    <a:pt x="501" y="121"/>
                    <a:pt x="516" y="120"/>
                  </a:cubicBezTo>
                  <a:cubicBezTo>
                    <a:pt x="530" y="118"/>
                    <a:pt x="520" y="130"/>
                    <a:pt x="532" y="129"/>
                  </a:cubicBezTo>
                  <a:cubicBezTo>
                    <a:pt x="543" y="128"/>
                    <a:pt x="530" y="122"/>
                    <a:pt x="544" y="120"/>
                  </a:cubicBezTo>
                  <a:cubicBezTo>
                    <a:pt x="558" y="117"/>
                    <a:pt x="556" y="117"/>
                    <a:pt x="552" y="112"/>
                  </a:cubicBezTo>
                  <a:cubicBezTo>
                    <a:pt x="548" y="107"/>
                    <a:pt x="550" y="106"/>
                    <a:pt x="561" y="101"/>
                  </a:cubicBezTo>
                  <a:cubicBezTo>
                    <a:pt x="572" y="96"/>
                    <a:pt x="564" y="93"/>
                    <a:pt x="574" y="88"/>
                  </a:cubicBezTo>
                  <a:cubicBezTo>
                    <a:pt x="585" y="84"/>
                    <a:pt x="588" y="80"/>
                    <a:pt x="594" y="80"/>
                  </a:cubicBezTo>
                  <a:cubicBezTo>
                    <a:pt x="600" y="80"/>
                    <a:pt x="599" y="82"/>
                    <a:pt x="596" y="90"/>
                  </a:cubicBezTo>
                  <a:cubicBezTo>
                    <a:pt x="592" y="98"/>
                    <a:pt x="590" y="103"/>
                    <a:pt x="600" y="98"/>
                  </a:cubicBezTo>
                  <a:cubicBezTo>
                    <a:pt x="610" y="93"/>
                    <a:pt x="615" y="89"/>
                    <a:pt x="607" y="97"/>
                  </a:cubicBezTo>
                  <a:cubicBezTo>
                    <a:pt x="600" y="104"/>
                    <a:pt x="595" y="104"/>
                    <a:pt x="584" y="106"/>
                  </a:cubicBezTo>
                  <a:cubicBezTo>
                    <a:pt x="573" y="108"/>
                    <a:pt x="576" y="109"/>
                    <a:pt x="581" y="115"/>
                  </a:cubicBezTo>
                  <a:cubicBezTo>
                    <a:pt x="586" y="121"/>
                    <a:pt x="599" y="122"/>
                    <a:pt x="603" y="125"/>
                  </a:cubicBezTo>
                  <a:cubicBezTo>
                    <a:pt x="607" y="129"/>
                    <a:pt x="612" y="141"/>
                    <a:pt x="622" y="135"/>
                  </a:cubicBezTo>
                  <a:cubicBezTo>
                    <a:pt x="633" y="129"/>
                    <a:pt x="625" y="128"/>
                    <a:pt x="638" y="122"/>
                  </a:cubicBezTo>
                  <a:cubicBezTo>
                    <a:pt x="652" y="116"/>
                    <a:pt x="671" y="113"/>
                    <a:pt x="670" y="105"/>
                  </a:cubicBezTo>
                  <a:cubicBezTo>
                    <a:pt x="668" y="98"/>
                    <a:pt x="654" y="93"/>
                    <a:pt x="653" y="84"/>
                  </a:cubicBezTo>
                  <a:cubicBezTo>
                    <a:pt x="651" y="75"/>
                    <a:pt x="671" y="70"/>
                    <a:pt x="645" y="66"/>
                  </a:cubicBezTo>
                  <a:cubicBezTo>
                    <a:pt x="619" y="61"/>
                    <a:pt x="634" y="58"/>
                    <a:pt x="622" y="58"/>
                  </a:cubicBezTo>
                  <a:cubicBezTo>
                    <a:pt x="609" y="58"/>
                    <a:pt x="585" y="58"/>
                    <a:pt x="577" y="62"/>
                  </a:cubicBezTo>
                  <a:cubicBezTo>
                    <a:pt x="569" y="66"/>
                    <a:pt x="564" y="60"/>
                    <a:pt x="559" y="66"/>
                  </a:cubicBezTo>
                  <a:cubicBezTo>
                    <a:pt x="555" y="73"/>
                    <a:pt x="560" y="82"/>
                    <a:pt x="556" y="82"/>
                  </a:cubicBezTo>
                  <a:cubicBezTo>
                    <a:pt x="552" y="82"/>
                    <a:pt x="544" y="89"/>
                    <a:pt x="541" y="82"/>
                  </a:cubicBezTo>
                  <a:cubicBezTo>
                    <a:pt x="537" y="76"/>
                    <a:pt x="530" y="69"/>
                    <a:pt x="540" y="66"/>
                  </a:cubicBezTo>
                  <a:cubicBezTo>
                    <a:pt x="550" y="64"/>
                    <a:pt x="552" y="66"/>
                    <a:pt x="553" y="58"/>
                  </a:cubicBezTo>
                  <a:cubicBezTo>
                    <a:pt x="555" y="50"/>
                    <a:pt x="539" y="51"/>
                    <a:pt x="548" y="50"/>
                  </a:cubicBezTo>
                  <a:cubicBezTo>
                    <a:pt x="558" y="48"/>
                    <a:pt x="562" y="50"/>
                    <a:pt x="574" y="50"/>
                  </a:cubicBezTo>
                  <a:cubicBezTo>
                    <a:pt x="587" y="50"/>
                    <a:pt x="616" y="56"/>
                    <a:pt x="620" y="48"/>
                  </a:cubicBezTo>
                  <a:cubicBezTo>
                    <a:pt x="624" y="40"/>
                    <a:pt x="613" y="40"/>
                    <a:pt x="601" y="40"/>
                  </a:cubicBezTo>
                  <a:cubicBezTo>
                    <a:pt x="588" y="39"/>
                    <a:pt x="566" y="34"/>
                    <a:pt x="557" y="39"/>
                  </a:cubicBezTo>
                  <a:cubicBezTo>
                    <a:pt x="548" y="43"/>
                    <a:pt x="536" y="50"/>
                    <a:pt x="532" y="56"/>
                  </a:cubicBezTo>
                  <a:cubicBezTo>
                    <a:pt x="527" y="63"/>
                    <a:pt x="527" y="55"/>
                    <a:pt x="519" y="56"/>
                  </a:cubicBezTo>
                  <a:cubicBezTo>
                    <a:pt x="511" y="58"/>
                    <a:pt x="496" y="67"/>
                    <a:pt x="504" y="72"/>
                  </a:cubicBezTo>
                  <a:cubicBezTo>
                    <a:pt x="511" y="77"/>
                    <a:pt x="511" y="83"/>
                    <a:pt x="503" y="83"/>
                  </a:cubicBezTo>
                  <a:cubicBezTo>
                    <a:pt x="495" y="83"/>
                    <a:pt x="492" y="92"/>
                    <a:pt x="486" y="92"/>
                  </a:cubicBezTo>
                  <a:cubicBezTo>
                    <a:pt x="480" y="92"/>
                    <a:pt x="464" y="91"/>
                    <a:pt x="472" y="87"/>
                  </a:cubicBezTo>
                  <a:cubicBezTo>
                    <a:pt x="479" y="82"/>
                    <a:pt x="488" y="82"/>
                    <a:pt x="487" y="72"/>
                  </a:cubicBezTo>
                  <a:cubicBezTo>
                    <a:pt x="486" y="62"/>
                    <a:pt x="495" y="59"/>
                    <a:pt x="495" y="56"/>
                  </a:cubicBezTo>
                  <a:cubicBezTo>
                    <a:pt x="495" y="52"/>
                    <a:pt x="475" y="63"/>
                    <a:pt x="459" y="58"/>
                  </a:cubicBezTo>
                  <a:cubicBezTo>
                    <a:pt x="443" y="53"/>
                    <a:pt x="436" y="45"/>
                    <a:pt x="420" y="46"/>
                  </a:cubicBezTo>
                  <a:cubicBezTo>
                    <a:pt x="404" y="47"/>
                    <a:pt x="383" y="68"/>
                    <a:pt x="393" y="70"/>
                  </a:cubicBezTo>
                  <a:cubicBezTo>
                    <a:pt x="404" y="72"/>
                    <a:pt x="411" y="68"/>
                    <a:pt x="413" y="73"/>
                  </a:cubicBezTo>
                  <a:cubicBezTo>
                    <a:pt x="415" y="78"/>
                    <a:pt x="411" y="82"/>
                    <a:pt x="417" y="85"/>
                  </a:cubicBezTo>
                  <a:cubicBezTo>
                    <a:pt x="423" y="88"/>
                    <a:pt x="434" y="94"/>
                    <a:pt x="420" y="91"/>
                  </a:cubicBezTo>
                  <a:cubicBezTo>
                    <a:pt x="405" y="88"/>
                    <a:pt x="412" y="82"/>
                    <a:pt x="390" y="81"/>
                  </a:cubicBezTo>
                  <a:cubicBezTo>
                    <a:pt x="368" y="80"/>
                    <a:pt x="355" y="73"/>
                    <a:pt x="332" y="79"/>
                  </a:cubicBezTo>
                  <a:cubicBezTo>
                    <a:pt x="309" y="85"/>
                    <a:pt x="313" y="90"/>
                    <a:pt x="298" y="85"/>
                  </a:cubicBezTo>
                  <a:cubicBezTo>
                    <a:pt x="282" y="80"/>
                    <a:pt x="250" y="68"/>
                    <a:pt x="225" y="73"/>
                  </a:cubicBezTo>
                  <a:cubicBezTo>
                    <a:pt x="200" y="78"/>
                    <a:pt x="169" y="87"/>
                    <a:pt x="161" y="92"/>
                  </a:cubicBezTo>
                  <a:cubicBezTo>
                    <a:pt x="154" y="97"/>
                    <a:pt x="169" y="102"/>
                    <a:pt x="155" y="103"/>
                  </a:cubicBezTo>
                  <a:cubicBezTo>
                    <a:pt x="142" y="104"/>
                    <a:pt x="110" y="103"/>
                    <a:pt x="117" y="111"/>
                  </a:cubicBezTo>
                  <a:cubicBezTo>
                    <a:pt x="123" y="120"/>
                    <a:pt x="132" y="120"/>
                    <a:pt x="122" y="122"/>
                  </a:cubicBezTo>
                  <a:cubicBezTo>
                    <a:pt x="112" y="124"/>
                    <a:pt x="98" y="125"/>
                    <a:pt x="93" y="132"/>
                  </a:cubicBezTo>
                  <a:cubicBezTo>
                    <a:pt x="88" y="140"/>
                    <a:pt x="69" y="144"/>
                    <a:pt x="81" y="147"/>
                  </a:cubicBezTo>
                  <a:cubicBezTo>
                    <a:pt x="93" y="151"/>
                    <a:pt x="112" y="158"/>
                    <a:pt x="104" y="159"/>
                  </a:cubicBezTo>
                  <a:cubicBezTo>
                    <a:pt x="96" y="160"/>
                    <a:pt x="53" y="177"/>
                    <a:pt x="34" y="181"/>
                  </a:cubicBezTo>
                  <a:cubicBezTo>
                    <a:pt x="16" y="185"/>
                    <a:pt x="0" y="205"/>
                    <a:pt x="16" y="199"/>
                  </a:cubicBezTo>
                  <a:cubicBezTo>
                    <a:pt x="37" y="192"/>
                    <a:pt x="91" y="175"/>
                    <a:pt x="101" y="171"/>
                  </a:cubicBezTo>
                  <a:cubicBezTo>
                    <a:pt x="112" y="167"/>
                    <a:pt x="116" y="170"/>
                    <a:pt x="115" y="176"/>
                  </a:cubicBezTo>
                  <a:cubicBezTo>
                    <a:pt x="114" y="182"/>
                    <a:pt x="127" y="173"/>
                    <a:pt x="137" y="166"/>
                  </a:cubicBezTo>
                  <a:cubicBezTo>
                    <a:pt x="147" y="158"/>
                    <a:pt x="147" y="143"/>
                    <a:pt x="155" y="148"/>
                  </a:cubicBezTo>
                  <a:cubicBezTo>
                    <a:pt x="164" y="153"/>
                    <a:pt x="169" y="148"/>
                    <a:pt x="175" y="146"/>
                  </a:cubicBezTo>
                  <a:cubicBezTo>
                    <a:pt x="182" y="145"/>
                    <a:pt x="189" y="141"/>
                    <a:pt x="195" y="144"/>
                  </a:cubicBezTo>
                  <a:cubicBezTo>
                    <a:pt x="201" y="147"/>
                    <a:pt x="216" y="151"/>
                    <a:pt x="220" y="154"/>
                  </a:cubicBezTo>
                  <a:cubicBezTo>
                    <a:pt x="224" y="157"/>
                    <a:pt x="226" y="165"/>
                    <a:pt x="222" y="166"/>
                  </a:cubicBezTo>
                  <a:cubicBezTo>
                    <a:pt x="218" y="167"/>
                    <a:pt x="217" y="171"/>
                    <a:pt x="218" y="178"/>
                  </a:cubicBezTo>
                  <a:cubicBezTo>
                    <a:pt x="218" y="184"/>
                    <a:pt x="222" y="190"/>
                    <a:pt x="213" y="192"/>
                  </a:cubicBezTo>
                  <a:cubicBezTo>
                    <a:pt x="205" y="194"/>
                    <a:pt x="207" y="204"/>
                    <a:pt x="212" y="203"/>
                  </a:cubicBezTo>
                  <a:cubicBezTo>
                    <a:pt x="217" y="202"/>
                    <a:pt x="220" y="199"/>
                    <a:pt x="221" y="194"/>
                  </a:cubicBezTo>
                  <a:cubicBezTo>
                    <a:pt x="222" y="189"/>
                    <a:pt x="233" y="180"/>
                    <a:pt x="231" y="187"/>
                  </a:cubicBezTo>
                  <a:cubicBezTo>
                    <a:pt x="229" y="194"/>
                    <a:pt x="225" y="200"/>
                    <a:pt x="225" y="205"/>
                  </a:cubicBezTo>
                  <a:cubicBezTo>
                    <a:pt x="225" y="210"/>
                    <a:pt x="219" y="210"/>
                    <a:pt x="218" y="215"/>
                  </a:cubicBezTo>
                  <a:cubicBezTo>
                    <a:pt x="218" y="220"/>
                    <a:pt x="219" y="220"/>
                    <a:pt x="223" y="224"/>
                  </a:cubicBezTo>
                  <a:cubicBezTo>
                    <a:pt x="228" y="228"/>
                    <a:pt x="225" y="231"/>
                    <a:pt x="224" y="240"/>
                  </a:cubicBezTo>
                  <a:cubicBezTo>
                    <a:pt x="223" y="249"/>
                    <a:pt x="198" y="274"/>
                    <a:pt x="195" y="283"/>
                  </a:cubicBezTo>
                  <a:cubicBezTo>
                    <a:pt x="191" y="291"/>
                    <a:pt x="193" y="303"/>
                    <a:pt x="193" y="312"/>
                  </a:cubicBezTo>
                  <a:cubicBezTo>
                    <a:pt x="193" y="322"/>
                    <a:pt x="190" y="333"/>
                    <a:pt x="199" y="337"/>
                  </a:cubicBezTo>
                  <a:cubicBezTo>
                    <a:pt x="208" y="340"/>
                    <a:pt x="209" y="342"/>
                    <a:pt x="209" y="350"/>
                  </a:cubicBezTo>
                  <a:cubicBezTo>
                    <a:pt x="209" y="359"/>
                    <a:pt x="209" y="369"/>
                    <a:pt x="214" y="375"/>
                  </a:cubicBezTo>
                  <a:cubicBezTo>
                    <a:pt x="219" y="380"/>
                    <a:pt x="217" y="380"/>
                    <a:pt x="217" y="389"/>
                  </a:cubicBezTo>
                  <a:cubicBezTo>
                    <a:pt x="217" y="398"/>
                    <a:pt x="223" y="393"/>
                    <a:pt x="223" y="401"/>
                  </a:cubicBezTo>
                  <a:cubicBezTo>
                    <a:pt x="224" y="408"/>
                    <a:pt x="219" y="412"/>
                    <a:pt x="228" y="417"/>
                  </a:cubicBezTo>
                  <a:cubicBezTo>
                    <a:pt x="236" y="423"/>
                    <a:pt x="245" y="428"/>
                    <a:pt x="241" y="418"/>
                  </a:cubicBezTo>
                  <a:cubicBezTo>
                    <a:pt x="237" y="409"/>
                    <a:pt x="234" y="401"/>
                    <a:pt x="230" y="388"/>
                  </a:cubicBezTo>
                  <a:cubicBezTo>
                    <a:pt x="226" y="375"/>
                    <a:pt x="223" y="350"/>
                    <a:pt x="229" y="358"/>
                  </a:cubicBezTo>
                  <a:cubicBezTo>
                    <a:pt x="234" y="365"/>
                    <a:pt x="240" y="388"/>
                    <a:pt x="248" y="404"/>
                  </a:cubicBezTo>
                  <a:cubicBezTo>
                    <a:pt x="255" y="420"/>
                    <a:pt x="265" y="418"/>
                    <a:pt x="265" y="430"/>
                  </a:cubicBezTo>
                  <a:cubicBezTo>
                    <a:pt x="265" y="442"/>
                    <a:pt x="255" y="453"/>
                    <a:pt x="274" y="460"/>
                  </a:cubicBezTo>
                  <a:cubicBezTo>
                    <a:pt x="292" y="468"/>
                    <a:pt x="306" y="484"/>
                    <a:pt x="317" y="482"/>
                  </a:cubicBezTo>
                  <a:cubicBezTo>
                    <a:pt x="328" y="481"/>
                    <a:pt x="335" y="474"/>
                    <a:pt x="339" y="481"/>
                  </a:cubicBezTo>
                  <a:cubicBezTo>
                    <a:pt x="343" y="489"/>
                    <a:pt x="352" y="499"/>
                    <a:pt x="362" y="499"/>
                  </a:cubicBezTo>
                  <a:cubicBezTo>
                    <a:pt x="372" y="499"/>
                    <a:pt x="376" y="506"/>
                    <a:pt x="378" y="516"/>
                  </a:cubicBezTo>
                  <a:cubicBezTo>
                    <a:pt x="379" y="526"/>
                    <a:pt x="386" y="528"/>
                    <a:pt x="396" y="531"/>
                  </a:cubicBezTo>
                  <a:cubicBezTo>
                    <a:pt x="406" y="535"/>
                    <a:pt x="409" y="545"/>
                    <a:pt x="416" y="545"/>
                  </a:cubicBezTo>
                  <a:cubicBezTo>
                    <a:pt x="424" y="544"/>
                    <a:pt x="434" y="540"/>
                    <a:pt x="434" y="548"/>
                  </a:cubicBezTo>
                  <a:cubicBezTo>
                    <a:pt x="434" y="556"/>
                    <a:pt x="437" y="574"/>
                    <a:pt x="425" y="586"/>
                  </a:cubicBezTo>
                  <a:cubicBezTo>
                    <a:pt x="412" y="598"/>
                    <a:pt x="406" y="606"/>
                    <a:pt x="413" y="614"/>
                  </a:cubicBezTo>
                  <a:cubicBezTo>
                    <a:pt x="420" y="621"/>
                    <a:pt x="414" y="629"/>
                    <a:pt x="410" y="635"/>
                  </a:cubicBezTo>
                  <a:cubicBezTo>
                    <a:pt x="407" y="641"/>
                    <a:pt x="413" y="646"/>
                    <a:pt x="420" y="655"/>
                  </a:cubicBezTo>
                  <a:cubicBezTo>
                    <a:pt x="426" y="664"/>
                    <a:pt x="436" y="675"/>
                    <a:pt x="441" y="694"/>
                  </a:cubicBezTo>
                  <a:cubicBezTo>
                    <a:pt x="447" y="712"/>
                    <a:pt x="456" y="719"/>
                    <a:pt x="470" y="725"/>
                  </a:cubicBezTo>
                  <a:cubicBezTo>
                    <a:pt x="484" y="731"/>
                    <a:pt x="495" y="741"/>
                    <a:pt x="495" y="755"/>
                  </a:cubicBezTo>
                  <a:cubicBezTo>
                    <a:pt x="495" y="769"/>
                    <a:pt x="495" y="818"/>
                    <a:pt x="495" y="832"/>
                  </a:cubicBezTo>
                  <a:cubicBezTo>
                    <a:pt x="495" y="847"/>
                    <a:pt x="502" y="861"/>
                    <a:pt x="500" y="872"/>
                  </a:cubicBezTo>
                  <a:cubicBezTo>
                    <a:pt x="497" y="883"/>
                    <a:pt x="500" y="892"/>
                    <a:pt x="503" y="896"/>
                  </a:cubicBezTo>
                  <a:cubicBezTo>
                    <a:pt x="506" y="901"/>
                    <a:pt x="505" y="910"/>
                    <a:pt x="506" y="919"/>
                  </a:cubicBezTo>
                  <a:cubicBezTo>
                    <a:pt x="507" y="928"/>
                    <a:pt x="517" y="922"/>
                    <a:pt x="517" y="930"/>
                  </a:cubicBezTo>
                  <a:cubicBezTo>
                    <a:pt x="517" y="939"/>
                    <a:pt x="513" y="951"/>
                    <a:pt x="518" y="955"/>
                  </a:cubicBezTo>
                  <a:cubicBezTo>
                    <a:pt x="523" y="960"/>
                    <a:pt x="512" y="975"/>
                    <a:pt x="535" y="989"/>
                  </a:cubicBezTo>
                  <a:cubicBezTo>
                    <a:pt x="558" y="1003"/>
                    <a:pt x="559" y="1004"/>
                    <a:pt x="561" y="1007"/>
                  </a:cubicBezTo>
                  <a:cubicBezTo>
                    <a:pt x="563" y="1009"/>
                    <a:pt x="570" y="1002"/>
                    <a:pt x="570" y="1006"/>
                  </a:cubicBezTo>
                  <a:cubicBezTo>
                    <a:pt x="570" y="1010"/>
                    <a:pt x="558" y="1023"/>
                    <a:pt x="581" y="1023"/>
                  </a:cubicBezTo>
                  <a:cubicBezTo>
                    <a:pt x="605" y="1023"/>
                    <a:pt x="619" y="1026"/>
                    <a:pt x="605" y="1015"/>
                  </a:cubicBezTo>
                  <a:cubicBezTo>
                    <a:pt x="590" y="1004"/>
                    <a:pt x="582" y="1009"/>
                    <a:pt x="580" y="998"/>
                  </a:cubicBezTo>
                  <a:cubicBezTo>
                    <a:pt x="577" y="987"/>
                    <a:pt x="574" y="989"/>
                    <a:pt x="572" y="981"/>
                  </a:cubicBezTo>
                  <a:cubicBezTo>
                    <a:pt x="570" y="974"/>
                    <a:pt x="578" y="971"/>
                    <a:pt x="575" y="963"/>
                  </a:cubicBezTo>
                  <a:cubicBezTo>
                    <a:pt x="573" y="955"/>
                    <a:pt x="563" y="955"/>
                    <a:pt x="564" y="948"/>
                  </a:cubicBezTo>
                  <a:cubicBezTo>
                    <a:pt x="564" y="940"/>
                    <a:pt x="570" y="933"/>
                    <a:pt x="572" y="929"/>
                  </a:cubicBezTo>
                  <a:cubicBezTo>
                    <a:pt x="574" y="926"/>
                    <a:pt x="574" y="923"/>
                    <a:pt x="569" y="919"/>
                  </a:cubicBezTo>
                  <a:cubicBezTo>
                    <a:pt x="565" y="916"/>
                    <a:pt x="566" y="915"/>
                    <a:pt x="572" y="913"/>
                  </a:cubicBezTo>
                  <a:cubicBezTo>
                    <a:pt x="578" y="912"/>
                    <a:pt x="579" y="914"/>
                    <a:pt x="581" y="906"/>
                  </a:cubicBezTo>
                  <a:cubicBezTo>
                    <a:pt x="584" y="897"/>
                    <a:pt x="591" y="898"/>
                    <a:pt x="595" y="896"/>
                  </a:cubicBezTo>
                  <a:cubicBezTo>
                    <a:pt x="598" y="893"/>
                    <a:pt x="610" y="890"/>
                    <a:pt x="606" y="879"/>
                  </a:cubicBezTo>
                  <a:cubicBezTo>
                    <a:pt x="601" y="868"/>
                    <a:pt x="593" y="863"/>
                    <a:pt x="602" y="863"/>
                  </a:cubicBezTo>
                  <a:cubicBezTo>
                    <a:pt x="612" y="863"/>
                    <a:pt x="621" y="862"/>
                    <a:pt x="627" y="850"/>
                  </a:cubicBezTo>
                  <a:cubicBezTo>
                    <a:pt x="633" y="838"/>
                    <a:pt x="630" y="836"/>
                    <a:pt x="637" y="827"/>
                  </a:cubicBezTo>
                  <a:cubicBezTo>
                    <a:pt x="644" y="817"/>
                    <a:pt x="644" y="810"/>
                    <a:pt x="644" y="803"/>
                  </a:cubicBezTo>
                  <a:cubicBezTo>
                    <a:pt x="644" y="796"/>
                    <a:pt x="641" y="790"/>
                    <a:pt x="650" y="785"/>
                  </a:cubicBezTo>
                  <a:cubicBezTo>
                    <a:pt x="660" y="781"/>
                    <a:pt x="690" y="776"/>
                    <a:pt x="694" y="763"/>
                  </a:cubicBezTo>
                  <a:cubicBezTo>
                    <a:pt x="698" y="751"/>
                    <a:pt x="702" y="737"/>
                    <a:pt x="701" y="724"/>
                  </a:cubicBezTo>
                  <a:cubicBezTo>
                    <a:pt x="699" y="710"/>
                    <a:pt x="698" y="702"/>
                    <a:pt x="707" y="691"/>
                  </a:cubicBezTo>
                  <a:cubicBezTo>
                    <a:pt x="717" y="680"/>
                    <a:pt x="729" y="671"/>
                    <a:pt x="729" y="661"/>
                  </a:cubicBezTo>
                  <a:cubicBezTo>
                    <a:pt x="729" y="651"/>
                    <a:pt x="733" y="636"/>
                    <a:pt x="718" y="632"/>
                  </a:cubicBezTo>
                  <a:close/>
                  <a:moveTo>
                    <a:pt x="873" y="79"/>
                  </a:moveTo>
                  <a:cubicBezTo>
                    <a:pt x="883" y="69"/>
                    <a:pt x="880" y="64"/>
                    <a:pt x="893" y="59"/>
                  </a:cubicBezTo>
                  <a:cubicBezTo>
                    <a:pt x="905" y="54"/>
                    <a:pt x="902" y="47"/>
                    <a:pt x="900" y="37"/>
                  </a:cubicBezTo>
                  <a:cubicBezTo>
                    <a:pt x="899" y="27"/>
                    <a:pt x="900" y="31"/>
                    <a:pt x="905" y="28"/>
                  </a:cubicBezTo>
                  <a:cubicBezTo>
                    <a:pt x="910" y="24"/>
                    <a:pt x="918" y="22"/>
                    <a:pt x="930" y="21"/>
                  </a:cubicBezTo>
                  <a:cubicBezTo>
                    <a:pt x="942" y="20"/>
                    <a:pt x="931" y="16"/>
                    <a:pt x="931" y="11"/>
                  </a:cubicBezTo>
                  <a:cubicBezTo>
                    <a:pt x="931" y="6"/>
                    <a:pt x="922" y="7"/>
                    <a:pt x="910" y="8"/>
                  </a:cubicBezTo>
                  <a:cubicBezTo>
                    <a:pt x="899" y="10"/>
                    <a:pt x="900" y="8"/>
                    <a:pt x="892" y="5"/>
                  </a:cubicBezTo>
                  <a:cubicBezTo>
                    <a:pt x="883" y="2"/>
                    <a:pt x="834" y="2"/>
                    <a:pt x="821" y="2"/>
                  </a:cubicBezTo>
                  <a:cubicBezTo>
                    <a:pt x="809" y="2"/>
                    <a:pt x="786" y="4"/>
                    <a:pt x="774" y="5"/>
                  </a:cubicBezTo>
                  <a:cubicBezTo>
                    <a:pt x="762" y="6"/>
                    <a:pt x="763" y="5"/>
                    <a:pt x="740" y="2"/>
                  </a:cubicBezTo>
                  <a:cubicBezTo>
                    <a:pt x="718" y="0"/>
                    <a:pt x="658" y="2"/>
                    <a:pt x="636" y="4"/>
                  </a:cubicBezTo>
                  <a:cubicBezTo>
                    <a:pt x="614" y="7"/>
                    <a:pt x="598" y="9"/>
                    <a:pt x="584" y="18"/>
                  </a:cubicBezTo>
                  <a:cubicBezTo>
                    <a:pt x="569" y="28"/>
                    <a:pt x="560" y="24"/>
                    <a:pt x="544" y="26"/>
                  </a:cubicBezTo>
                  <a:cubicBezTo>
                    <a:pt x="528" y="28"/>
                    <a:pt x="527" y="28"/>
                    <a:pt x="519" y="28"/>
                  </a:cubicBezTo>
                  <a:cubicBezTo>
                    <a:pt x="511" y="28"/>
                    <a:pt x="512" y="24"/>
                    <a:pt x="499" y="29"/>
                  </a:cubicBezTo>
                  <a:cubicBezTo>
                    <a:pt x="485" y="34"/>
                    <a:pt x="489" y="37"/>
                    <a:pt x="484" y="30"/>
                  </a:cubicBezTo>
                  <a:cubicBezTo>
                    <a:pt x="479" y="24"/>
                    <a:pt x="473" y="30"/>
                    <a:pt x="449" y="36"/>
                  </a:cubicBezTo>
                  <a:cubicBezTo>
                    <a:pt x="425" y="42"/>
                    <a:pt x="457" y="49"/>
                    <a:pt x="465" y="51"/>
                  </a:cubicBezTo>
                  <a:cubicBezTo>
                    <a:pt x="465" y="51"/>
                    <a:pt x="481" y="50"/>
                    <a:pt x="490" y="48"/>
                  </a:cubicBezTo>
                  <a:cubicBezTo>
                    <a:pt x="500" y="45"/>
                    <a:pt x="504" y="51"/>
                    <a:pt x="510" y="50"/>
                  </a:cubicBezTo>
                  <a:cubicBezTo>
                    <a:pt x="516" y="48"/>
                    <a:pt x="517" y="42"/>
                    <a:pt x="551" y="34"/>
                  </a:cubicBezTo>
                  <a:cubicBezTo>
                    <a:pt x="585" y="27"/>
                    <a:pt x="608" y="33"/>
                    <a:pt x="622" y="39"/>
                  </a:cubicBezTo>
                  <a:cubicBezTo>
                    <a:pt x="635" y="45"/>
                    <a:pt x="635" y="41"/>
                    <a:pt x="647" y="34"/>
                  </a:cubicBezTo>
                  <a:cubicBezTo>
                    <a:pt x="659" y="26"/>
                    <a:pt x="679" y="20"/>
                    <a:pt x="700" y="17"/>
                  </a:cubicBezTo>
                  <a:cubicBezTo>
                    <a:pt x="721" y="13"/>
                    <a:pt x="707" y="21"/>
                    <a:pt x="694" y="26"/>
                  </a:cubicBezTo>
                  <a:cubicBezTo>
                    <a:pt x="681" y="31"/>
                    <a:pt x="669" y="29"/>
                    <a:pt x="671" y="38"/>
                  </a:cubicBezTo>
                  <a:cubicBezTo>
                    <a:pt x="674" y="46"/>
                    <a:pt x="700" y="44"/>
                    <a:pt x="707" y="44"/>
                  </a:cubicBezTo>
                  <a:cubicBezTo>
                    <a:pt x="715" y="44"/>
                    <a:pt x="716" y="56"/>
                    <a:pt x="717" y="62"/>
                  </a:cubicBezTo>
                  <a:cubicBezTo>
                    <a:pt x="718" y="69"/>
                    <a:pt x="716" y="72"/>
                    <a:pt x="718" y="79"/>
                  </a:cubicBezTo>
                  <a:cubicBezTo>
                    <a:pt x="719" y="86"/>
                    <a:pt x="723" y="85"/>
                    <a:pt x="716" y="92"/>
                  </a:cubicBezTo>
                  <a:cubicBezTo>
                    <a:pt x="708" y="98"/>
                    <a:pt x="704" y="98"/>
                    <a:pt x="704" y="109"/>
                  </a:cubicBezTo>
                  <a:cubicBezTo>
                    <a:pt x="704" y="121"/>
                    <a:pt x="709" y="134"/>
                    <a:pt x="721" y="142"/>
                  </a:cubicBezTo>
                  <a:cubicBezTo>
                    <a:pt x="733" y="151"/>
                    <a:pt x="739" y="151"/>
                    <a:pt x="746" y="138"/>
                  </a:cubicBezTo>
                  <a:cubicBezTo>
                    <a:pt x="753" y="125"/>
                    <a:pt x="769" y="116"/>
                    <a:pt x="777" y="112"/>
                  </a:cubicBezTo>
                  <a:cubicBezTo>
                    <a:pt x="786" y="108"/>
                    <a:pt x="798" y="112"/>
                    <a:pt x="809" y="102"/>
                  </a:cubicBezTo>
                  <a:cubicBezTo>
                    <a:pt x="819" y="92"/>
                    <a:pt x="834" y="96"/>
                    <a:pt x="850" y="91"/>
                  </a:cubicBezTo>
                  <a:cubicBezTo>
                    <a:pt x="866" y="86"/>
                    <a:pt x="864" y="89"/>
                    <a:pt x="873" y="79"/>
                  </a:cubicBezTo>
                  <a:close/>
                  <a:moveTo>
                    <a:pt x="890" y="98"/>
                  </a:moveTo>
                  <a:cubicBezTo>
                    <a:pt x="865" y="102"/>
                    <a:pt x="841" y="93"/>
                    <a:pt x="846" y="107"/>
                  </a:cubicBezTo>
                  <a:cubicBezTo>
                    <a:pt x="850" y="120"/>
                    <a:pt x="851" y="141"/>
                    <a:pt x="864" y="136"/>
                  </a:cubicBezTo>
                  <a:cubicBezTo>
                    <a:pt x="887" y="129"/>
                    <a:pt x="913" y="125"/>
                    <a:pt x="907" y="114"/>
                  </a:cubicBezTo>
                  <a:cubicBezTo>
                    <a:pt x="901" y="104"/>
                    <a:pt x="915" y="95"/>
                    <a:pt x="890" y="98"/>
                  </a:cubicBezTo>
                  <a:close/>
                  <a:moveTo>
                    <a:pt x="1051" y="41"/>
                  </a:moveTo>
                  <a:cubicBezTo>
                    <a:pt x="1052" y="42"/>
                    <a:pt x="1053" y="42"/>
                    <a:pt x="1053" y="42"/>
                  </a:cubicBezTo>
                  <a:cubicBezTo>
                    <a:pt x="1062" y="45"/>
                    <a:pt x="1068" y="40"/>
                    <a:pt x="1069" y="34"/>
                  </a:cubicBezTo>
                  <a:cubicBezTo>
                    <a:pt x="1078" y="20"/>
                    <a:pt x="1075" y="45"/>
                    <a:pt x="1085" y="40"/>
                  </a:cubicBezTo>
                  <a:cubicBezTo>
                    <a:pt x="1095" y="36"/>
                    <a:pt x="1109" y="26"/>
                    <a:pt x="1121" y="20"/>
                  </a:cubicBezTo>
                  <a:cubicBezTo>
                    <a:pt x="1133" y="14"/>
                    <a:pt x="1107" y="17"/>
                    <a:pt x="1085" y="13"/>
                  </a:cubicBezTo>
                  <a:cubicBezTo>
                    <a:pt x="1064" y="10"/>
                    <a:pt x="1035" y="16"/>
                    <a:pt x="1027" y="22"/>
                  </a:cubicBezTo>
                  <a:cubicBezTo>
                    <a:pt x="1019" y="27"/>
                    <a:pt x="1039" y="38"/>
                    <a:pt x="1051" y="41"/>
                  </a:cubicBezTo>
                  <a:close/>
                  <a:moveTo>
                    <a:pt x="1187" y="24"/>
                  </a:moveTo>
                  <a:cubicBezTo>
                    <a:pt x="1187" y="24"/>
                    <a:pt x="1183" y="29"/>
                    <a:pt x="1193" y="29"/>
                  </a:cubicBezTo>
                  <a:cubicBezTo>
                    <a:pt x="1203" y="29"/>
                    <a:pt x="1224" y="23"/>
                    <a:pt x="1241" y="23"/>
                  </a:cubicBezTo>
                  <a:cubicBezTo>
                    <a:pt x="1258" y="23"/>
                    <a:pt x="1253" y="17"/>
                    <a:pt x="1250" y="17"/>
                  </a:cubicBezTo>
                  <a:cubicBezTo>
                    <a:pt x="1246" y="17"/>
                    <a:pt x="1237" y="8"/>
                    <a:pt x="1224" y="8"/>
                  </a:cubicBezTo>
                  <a:cubicBezTo>
                    <a:pt x="1210" y="9"/>
                    <a:pt x="1211" y="15"/>
                    <a:pt x="1202" y="15"/>
                  </a:cubicBezTo>
                  <a:cubicBezTo>
                    <a:pt x="1194" y="15"/>
                    <a:pt x="1196" y="13"/>
                    <a:pt x="1178" y="13"/>
                  </a:cubicBezTo>
                  <a:cubicBezTo>
                    <a:pt x="1160" y="14"/>
                    <a:pt x="1178" y="22"/>
                    <a:pt x="1187" y="24"/>
                  </a:cubicBezTo>
                  <a:close/>
                  <a:moveTo>
                    <a:pt x="1769" y="676"/>
                  </a:moveTo>
                  <a:cubicBezTo>
                    <a:pt x="1782" y="678"/>
                    <a:pt x="1793" y="676"/>
                    <a:pt x="1802" y="671"/>
                  </a:cubicBezTo>
                  <a:cubicBezTo>
                    <a:pt x="1811" y="666"/>
                    <a:pt x="1807" y="660"/>
                    <a:pt x="1806" y="657"/>
                  </a:cubicBezTo>
                  <a:cubicBezTo>
                    <a:pt x="1805" y="655"/>
                    <a:pt x="1798" y="660"/>
                    <a:pt x="1789" y="662"/>
                  </a:cubicBezTo>
                  <a:cubicBezTo>
                    <a:pt x="1780" y="663"/>
                    <a:pt x="1777" y="663"/>
                    <a:pt x="1766" y="664"/>
                  </a:cubicBezTo>
                  <a:cubicBezTo>
                    <a:pt x="1754" y="665"/>
                    <a:pt x="1761" y="660"/>
                    <a:pt x="1749" y="659"/>
                  </a:cubicBezTo>
                  <a:cubicBezTo>
                    <a:pt x="1736" y="658"/>
                    <a:pt x="1724" y="656"/>
                    <a:pt x="1709" y="651"/>
                  </a:cubicBezTo>
                  <a:cubicBezTo>
                    <a:pt x="1695" y="646"/>
                    <a:pt x="1687" y="641"/>
                    <a:pt x="1677" y="638"/>
                  </a:cubicBezTo>
                  <a:cubicBezTo>
                    <a:pt x="1667" y="635"/>
                    <a:pt x="1676" y="629"/>
                    <a:pt x="1676" y="614"/>
                  </a:cubicBezTo>
                  <a:cubicBezTo>
                    <a:pt x="1675" y="600"/>
                    <a:pt x="1665" y="606"/>
                    <a:pt x="1658" y="601"/>
                  </a:cubicBezTo>
                  <a:cubicBezTo>
                    <a:pt x="1650" y="596"/>
                    <a:pt x="1653" y="585"/>
                    <a:pt x="1656" y="588"/>
                  </a:cubicBezTo>
                  <a:cubicBezTo>
                    <a:pt x="1660" y="592"/>
                    <a:pt x="1660" y="596"/>
                    <a:pt x="1660" y="578"/>
                  </a:cubicBezTo>
                  <a:cubicBezTo>
                    <a:pt x="1660" y="561"/>
                    <a:pt x="1644" y="549"/>
                    <a:pt x="1634" y="534"/>
                  </a:cubicBezTo>
                  <a:cubicBezTo>
                    <a:pt x="1624" y="519"/>
                    <a:pt x="1626" y="510"/>
                    <a:pt x="1627" y="503"/>
                  </a:cubicBezTo>
                  <a:cubicBezTo>
                    <a:pt x="1628" y="495"/>
                    <a:pt x="1645" y="509"/>
                    <a:pt x="1655" y="520"/>
                  </a:cubicBezTo>
                  <a:cubicBezTo>
                    <a:pt x="1664" y="531"/>
                    <a:pt x="1664" y="531"/>
                    <a:pt x="1669" y="529"/>
                  </a:cubicBezTo>
                  <a:cubicBezTo>
                    <a:pt x="1674" y="526"/>
                    <a:pt x="1689" y="518"/>
                    <a:pt x="1692" y="504"/>
                  </a:cubicBezTo>
                  <a:cubicBezTo>
                    <a:pt x="1696" y="491"/>
                    <a:pt x="1665" y="464"/>
                    <a:pt x="1661" y="451"/>
                  </a:cubicBezTo>
                  <a:cubicBezTo>
                    <a:pt x="1657" y="439"/>
                    <a:pt x="1667" y="446"/>
                    <a:pt x="1672" y="438"/>
                  </a:cubicBezTo>
                  <a:cubicBezTo>
                    <a:pt x="1677" y="429"/>
                    <a:pt x="1683" y="441"/>
                    <a:pt x="1680" y="447"/>
                  </a:cubicBezTo>
                  <a:cubicBezTo>
                    <a:pt x="1676" y="453"/>
                    <a:pt x="1681" y="456"/>
                    <a:pt x="1684" y="462"/>
                  </a:cubicBezTo>
                  <a:cubicBezTo>
                    <a:pt x="1687" y="468"/>
                    <a:pt x="1687" y="462"/>
                    <a:pt x="1691" y="455"/>
                  </a:cubicBezTo>
                  <a:cubicBezTo>
                    <a:pt x="1694" y="447"/>
                    <a:pt x="1692" y="444"/>
                    <a:pt x="1697" y="439"/>
                  </a:cubicBezTo>
                  <a:cubicBezTo>
                    <a:pt x="1703" y="434"/>
                    <a:pt x="1726" y="428"/>
                    <a:pt x="1732" y="422"/>
                  </a:cubicBezTo>
                  <a:cubicBezTo>
                    <a:pt x="1738" y="416"/>
                    <a:pt x="1742" y="409"/>
                    <a:pt x="1750" y="388"/>
                  </a:cubicBezTo>
                  <a:cubicBezTo>
                    <a:pt x="1757" y="367"/>
                    <a:pt x="1749" y="368"/>
                    <a:pt x="1745" y="360"/>
                  </a:cubicBezTo>
                  <a:cubicBezTo>
                    <a:pt x="1742" y="353"/>
                    <a:pt x="1732" y="340"/>
                    <a:pt x="1726" y="332"/>
                  </a:cubicBezTo>
                  <a:cubicBezTo>
                    <a:pt x="1720" y="325"/>
                    <a:pt x="1725" y="327"/>
                    <a:pt x="1729" y="324"/>
                  </a:cubicBezTo>
                  <a:cubicBezTo>
                    <a:pt x="1734" y="322"/>
                    <a:pt x="1730" y="316"/>
                    <a:pt x="1720" y="312"/>
                  </a:cubicBezTo>
                  <a:cubicBezTo>
                    <a:pt x="1710" y="309"/>
                    <a:pt x="1712" y="316"/>
                    <a:pt x="1702" y="314"/>
                  </a:cubicBezTo>
                  <a:cubicBezTo>
                    <a:pt x="1693" y="312"/>
                    <a:pt x="1698" y="306"/>
                    <a:pt x="1708" y="294"/>
                  </a:cubicBezTo>
                  <a:cubicBezTo>
                    <a:pt x="1718" y="282"/>
                    <a:pt x="1713" y="296"/>
                    <a:pt x="1720" y="301"/>
                  </a:cubicBezTo>
                  <a:cubicBezTo>
                    <a:pt x="1727" y="306"/>
                    <a:pt x="1729" y="297"/>
                    <a:pt x="1734" y="300"/>
                  </a:cubicBezTo>
                  <a:cubicBezTo>
                    <a:pt x="1739" y="302"/>
                    <a:pt x="1749" y="307"/>
                    <a:pt x="1756" y="317"/>
                  </a:cubicBezTo>
                  <a:cubicBezTo>
                    <a:pt x="1764" y="327"/>
                    <a:pt x="1764" y="339"/>
                    <a:pt x="1772" y="338"/>
                  </a:cubicBezTo>
                  <a:cubicBezTo>
                    <a:pt x="1779" y="338"/>
                    <a:pt x="1779" y="334"/>
                    <a:pt x="1782" y="327"/>
                  </a:cubicBezTo>
                  <a:cubicBezTo>
                    <a:pt x="1786" y="319"/>
                    <a:pt x="1773" y="312"/>
                    <a:pt x="1767" y="306"/>
                  </a:cubicBezTo>
                  <a:cubicBezTo>
                    <a:pt x="1761" y="300"/>
                    <a:pt x="1756" y="300"/>
                    <a:pt x="1761" y="295"/>
                  </a:cubicBezTo>
                  <a:cubicBezTo>
                    <a:pt x="1766" y="290"/>
                    <a:pt x="1761" y="283"/>
                    <a:pt x="1764" y="277"/>
                  </a:cubicBezTo>
                  <a:cubicBezTo>
                    <a:pt x="1766" y="271"/>
                    <a:pt x="1776" y="274"/>
                    <a:pt x="1785" y="270"/>
                  </a:cubicBezTo>
                  <a:cubicBezTo>
                    <a:pt x="1794" y="266"/>
                    <a:pt x="1795" y="252"/>
                    <a:pt x="1795" y="237"/>
                  </a:cubicBezTo>
                  <a:cubicBezTo>
                    <a:pt x="1795" y="221"/>
                    <a:pt x="1788" y="215"/>
                    <a:pt x="1783" y="210"/>
                  </a:cubicBezTo>
                  <a:cubicBezTo>
                    <a:pt x="1779" y="205"/>
                    <a:pt x="1788" y="207"/>
                    <a:pt x="1796" y="213"/>
                  </a:cubicBezTo>
                  <a:cubicBezTo>
                    <a:pt x="1804" y="219"/>
                    <a:pt x="1815" y="251"/>
                    <a:pt x="1818" y="263"/>
                  </a:cubicBezTo>
                  <a:cubicBezTo>
                    <a:pt x="1820" y="276"/>
                    <a:pt x="1819" y="276"/>
                    <a:pt x="1829" y="287"/>
                  </a:cubicBezTo>
                  <a:cubicBezTo>
                    <a:pt x="1839" y="298"/>
                    <a:pt x="1835" y="296"/>
                    <a:pt x="1832" y="309"/>
                  </a:cubicBezTo>
                  <a:cubicBezTo>
                    <a:pt x="1829" y="322"/>
                    <a:pt x="1820" y="325"/>
                    <a:pt x="1808" y="328"/>
                  </a:cubicBezTo>
                  <a:cubicBezTo>
                    <a:pt x="1795" y="332"/>
                    <a:pt x="1799" y="334"/>
                    <a:pt x="1792" y="347"/>
                  </a:cubicBezTo>
                  <a:cubicBezTo>
                    <a:pt x="1784" y="359"/>
                    <a:pt x="1796" y="360"/>
                    <a:pt x="1803" y="364"/>
                  </a:cubicBezTo>
                  <a:cubicBezTo>
                    <a:pt x="1809" y="367"/>
                    <a:pt x="1813" y="354"/>
                    <a:pt x="1821" y="348"/>
                  </a:cubicBezTo>
                  <a:cubicBezTo>
                    <a:pt x="1830" y="343"/>
                    <a:pt x="1839" y="338"/>
                    <a:pt x="1853" y="338"/>
                  </a:cubicBezTo>
                  <a:cubicBezTo>
                    <a:pt x="1867" y="338"/>
                    <a:pt x="1849" y="319"/>
                    <a:pt x="1848" y="309"/>
                  </a:cubicBezTo>
                  <a:cubicBezTo>
                    <a:pt x="1847" y="299"/>
                    <a:pt x="1846" y="292"/>
                    <a:pt x="1843" y="284"/>
                  </a:cubicBezTo>
                  <a:cubicBezTo>
                    <a:pt x="1840" y="277"/>
                    <a:pt x="1846" y="277"/>
                    <a:pt x="1857" y="272"/>
                  </a:cubicBezTo>
                  <a:cubicBezTo>
                    <a:pt x="1867" y="267"/>
                    <a:pt x="1866" y="257"/>
                    <a:pt x="1860" y="257"/>
                  </a:cubicBezTo>
                  <a:cubicBezTo>
                    <a:pt x="1854" y="257"/>
                    <a:pt x="1849" y="261"/>
                    <a:pt x="1835" y="260"/>
                  </a:cubicBezTo>
                  <a:cubicBezTo>
                    <a:pt x="1822" y="259"/>
                    <a:pt x="1825" y="248"/>
                    <a:pt x="1822" y="244"/>
                  </a:cubicBezTo>
                  <a:cubicBezTo>
                    <a:pt x="1819" y="240"/>
                    <a:pt x="1814" y="231"/>
                    <a:pt x="1814" y="223"/>
                  </a:cubicBezTo>
                  <a:cubicBezTo>
                    <a:pt x="1813" y="215"/>
                    <a:pt x="1801" y="205"/>
                    <a:pt x="1793" y="198"/>
                  </a:cubicBezTo>
                  <a:cubicBezTo>
                    <a:pt x="1784" y="190"/>
                    <a:pt x="1779" y="185"/>
                    <a:pt x="1779" y="189"/>
                  </a:cubicBezTo>
                  <a:cubicBezTo>
                    <a:pt x="1779" y="192"/>
                    <a:pt x="1774" y="188"/>
                    <a:pt x="1762" y="187"/>
                  </a:cubicBezTo>
                  <a:cubicBezTo>
                    <a:pt x="1750" y="186"/>
                    <a:pt x="1748" y="189"/>
                    <a:pt x="1738" y="188"/>
                  </a:cubicBezTo>
                  <a:cubicBezTo>
                    <a:pt x="1728" y="187"/>
                    <a:pt x="1739" y="170"/>
                    <a:pt x="1743" y="158"/>
                  </a:cubicBezTo>
                  <a:cubicBezTo>
                    <a:pt x="1747" y="146"/>
                    <a:pt x="1759" y="153"/>
                    <a:pt x="1768" y="153"/>
                  </a:cubicBezTo>
                  <a:cubicBezTo>
                    <a:pt x="1777" y="153"/>
                    <a:pt x="1782" y="154"/>
                    <a:pt x="1795" y="157"/>
                  </a:cubicBezTo>
                  <a:cubicBezTo>
                    <a:pt x="1809" y="161"/>
                    <a:pt x="1803" y="149"/>
                    <a:pt x="1805" y="140"/>
                  </a:cubicBezTo>
                  <a:cubicBezTo>
                    <a:pt x="1808" y="130"/>
                    <a:pt x="1814" y="135"/>
                    <a:pt x="1821" y="139"/>
                  </a:cubicBezTo>
                  <a:cubicBezTo>
                    <a:pt x="1829" y="142"/>
                    <a:pt x="1831" y="143"/>
                    <a:pt x="1831" y="135"/>
                  </a:cubicBezTo>
                  <a:cubicBezTo>
                    <a:pt x="1831" y="128"/>
                    <a:pt x="1838" y="126"/>
                    <a:pt x="1844" y="133"/>
                  </a:cubicBezTo>
                  <a:cubicBezTo>
                    <a:pt x="1850" y="140"/>
                    <a:pt x="1834" y="154"/>
                    <a:pt x="1834" y="154"/>
                  </a:cubicBezTo>
                  <a:cubicBezTo>
                    <a:pt x="1834" y="154"/>
                    <a:pt x="1829" y="169"/>
                    <a:pt x="1838" y="174"/>
                  </a:cubicBezTo>
                  <a:cubicBezTo>
                    <a:pt x="1847" y="179"/>
                    <a:pt x="1866" y="201"/>
                    <a:pt x="1877" y="209"/>
                  </a:cubicBezTo>
                  <a:cubicBezTo>
                    <a:pt x="1888" y="216"/>
                    <a:pt x="1880" y="196"/>
                    <a:pt x="1880" y="182"/>
                  </a:cubicBezTo>
                  <a:cubicBezTo>
                    <a:pt x="1880" y="167"/>
                    <a:pt x="1870" y="169"/>
                    <a:pt x="1862" y="156"/>
                  </a:cubicBezTo>
                  <a:cubicBezTo>
                    <a:pt x="1855" y="142"/>
                    <a:pt x="1860" y="148"/>
                    <a:pt x="1874" y="148"/>
                  </a:cubicBezTo>
                  <a:cubicBezTo>
                    <a:pt x="1889" y="148"/>
                    <a:pt x="1889" y="143"/>
                    <a:pt x="1893" y="139"/>
                  </a:cubicBezTo>
                  <a:cubicBezTo>
                    <a:pt x="1896" y="135"/>
                    <a:pt x="1899" y="134"/>
                    <a:pt x="1911" y="134"/>
                  </a:cubicBezTo>
                  <a:cubicBezTo>
                    <a:pt x="1924" y="134"/>
                    <a:pt x="1916" y="129"/>
                    <a:pt x="1910" y="122"/>
                  </a:cubicBezTo>
                  <a:cubicBezTo>
                    <a:pt x="1905" y="115"/>
                    <a:pt x="1893" y="117"/>
                    <a:pt x="1897" y="113"/>
                  </a:cubicBezTo>
                  <a:cubicBezTo>
                    <a:pt x="1901" y="109"/>
                    <a:pt x="1924" y="115"/>
                    <a:pt x="1935" y="120"/>
                  </a:cubicBezTo>
                  <a:cubicBezTo>
                    <a:pt x="1946" y="124"/>
                    <a:pt x="1943" y="120"/>
                    <a:pt x="1942" y="110"/>
                  </a:cubicBezTo>
                  <a:cubicBezTo>
                    <a:pt x="1940" y="100"/>
                    <a:pt x="1931" y="108"/>
                    <a:pt x="1904" y="98"/>
                  </a:cubicBezTo>
                  <a:cubicBezTo>
                    <a:pt x="1877" y="88"/>
                    <a:pt x="1847" y="82"/>
                    <a:pt x="1838" y="82"/>
                  </a:cubicBezTo>
                  <a:cubicBezTo>
                    <a:pt x="1829" y="82"/>
                    <a:pt x="1835" y="76"/>
                    <a:pt x="1842" y="76"/>
                  </a:cubicBezTo>
                  <a:cubicBezTo>
                    <a:pt x="1849" y="76"/>
                    <a:pt x="1847" y="70"/>
                    <a:pt x="1841" y="66"/>
                  </a:cubicBezTo>
                  <a:cubicBezTo>
                    <a:pt x="1834" y="63"/>
                    <a:pt x="1828" y="66"/>
                    <a:pt x="1825" y="73"/>
                  </a:cubicBezTo>
                  <a:cubicBezTo>
                    <a:pt x="1823" y="81"/>
                    <a:pt x="1833" y="82"/>
                    <a:pt x="1814" y="82"/>
                  </a:cubicBezTo>
                  <a:cubicBezTo>
                    <a:pt x="1794" y="82"/>
                    <a:pt x="1780" y="82"/>
                    <a:pt x="1757" y="77"/>
                  </a:cubicBezTo>
                  <a:cubicBezTo>
                    <a:pt x="1734" y="73"/>
                    <a:pt x="1726" y="73"/>
                    <a:pt x="1707" y="72"/>
                  </a:cubicBezTo>
                  <a:cubicBezTo>
                    <a:pt x="1687" y="72"/>
                    <a:pt x="1689" y="63"/>
                    <a:pt x="1669" y="63"/>
                  </a:cubicBezTo>
                  <a:cubicBezTo>
                    <a:pt x="1649" y="63"/>
                    <a:pt x="1655" y="56"/>
                    <a:pt x="1647" y="46"/>
                  </a:cubicBezTo>
                  <a:cubicBezTo>
                    <a:pt x="1639" y="37"/>
                    <a:pt x="1634" y="40"/>
                    <a:pt x="1609" y="40"/>
                  </a:cubicBezTo>
                  <a:cubicBezTo>
                    <a:pt x="1584" y="40"/>
                    <a:pt x="1597" y="50"/>
                    <a:pt x="1602" y="51"/>
                  </a:cubicBezTo>
                  <a:cubicBezTo>
                    <a:pt x="1607" y="53"/>
                    <a:pt x="1621" y="57"/>
                    <a:pt x="1630" y="66"/>
                  </a:cubicBezTo>
                  <a:cubicBezTo>
                    <a:pt x="1639" y="74"/>
                    <a:pt x="1613" y="71"/>
                    <a:pt x="1602" y="72"/>
                  </a:cubicBezTo>
                  <a:cubicBezTo>
                    <a:pt x="1591" y="72"/>
                    <a:pt x="1592" y="66"/>
                    <a:pt x="1580" y="58"/>
                  </a:cubicBezTo>
                  <a:cubicBezTo>
                    <a:pt x="1567" y="50"/>
                    <a:pt x="1536" y="55"/>
                    <a:pt x="1518" y="54"/>
                  </a:cubicBezTo>
                  <a:cubicBezTo>
                    <a:pt x="1500" y="53"/>
                    <a:pt x="1500" y="54"/>
                    <a:pt x="1493" y="41"/>
                  </a:cubicBezTo>
                  <a:cubicBezTo>
                    <a:pt x="1486" y="29"/>
                    <a:pt x="1472" y="35"/>
                    <a:pt x="1453" y="35"/>
                  </a:cubicBezTo>
                  <a:cubicBezTo>
                    <a:pt x="1435" y="35"/>
                    <a:pt x="1425" y="26"/>
                    <a:pt x="1415" y="20"/>
                  </a:cubicBezTo>
                  <a:cubicBezTo>
                    <a:pt x="1406" y="14"/>
                    <a:pt x="1392" y="13"/>
                    <a:pt x="1372" y="10"/>
                  </a:cubicBezTo>
                  <a:cubicBezTo>
                    <a:pt x="1351" y="7"/>
                    <a:pt x="1362" y="23"/>
                    <a:pt x="1370" y="24"/>
                  </a:cubicBezTo>
                  <a:cubicBezTo>
                    <a:pt x="1370" y="24"/>
                    <a:pt x="1378" y="27"/>
                    <a:pt x="1387" y="28"/>
                  </a:cubicBezTo>
                  <a:cubicBezTo>
                    <a:pt x="1395" y="29"/>
                    <a:pt x="1413" y="29"/>
                    <a:pt x="1422" y="40"/>
                  </a:cubicBezTo>
                  <a:cubicBezTo>
                    <a:pt x="1431" y="51"/>
                    <a:pt x="1394" y="47"/>
                    <a:pt x="1377" y="56"/>
                  </a:cubicBezTo>
                  <a:cubicBezTo>
                    <a:pt x="1360" y="66"/>
                    <a:pt x="1346" y="61"/>
                    <a:pt x="1335" y="66"/>
                  </a:cubicBezTo>
                  <a:cubicBezTo>
                    <a:pt x="1323" y="72"/>
                    <a:pt x="1341" y="80"/>
                    <a:pt x="1345" y="91"/>
                  </a:cubicBezTo>
                  <a:cubicBezTo>
                    <a:pt x="1349" y="102"/>
                    <a:pt x="1345" y="102"/>
                    <a:pt x="1337" y="104"/>
                  </a:cubicBezTo>
                  <a:cubicBezTo>
                    <a:pt x="1330" y="107"/>
                    <a:pt x="1340" y="93"/>
                    <a:pt x="1336" y="88"/>
                  </a:cubicBezTo>
                  <a:cubicBezTo>
                    <a:pt x="1333" y="84"/>
                    <a:pt x="1320" y="62"/>
                    <a:pt x="1310" y="56"/>
                  </a:cubicBezTo>
                  <a:cubicBezTo>
                    <a:pt x="1300" y="49"/>
                    <a:pt x="1302" y="61"/>
                    <a:pt x="1303" y="71"/>
                  </a:cubicBezTo>
                  <a:cubicBezTo>
                    <a:pt x="1305" y="80"/>
                    <a:pt x="1308" y="80"/>
                    <a:pt x="1310" y="87"/>
                  </a:cubicBezTo>
                  <a:cubicBezTo>
                    <a:pt x="1313" y="93"/>
                    <a:pt x="1299" y="87"/>
                    <a:pt x="1293" y="82"/>
                  </a:cubicBezTo>
                  <a:cubicBezTo>
                    <a:pt x="1286" y="77"/>
                    <a:pt x="1264" y="88"/>
                    <a:pt x="1254" y="83"/>
                  </a:cubicBezTo>
                  <a:cubicBezTo>
                    <a:pt x="1244" y="78"/>
                    <a:pt x="1257" y="80"/>
                    <a:pt x="1257" y="75"/>
                  </a:cubicBezTo>
                  <a:cubicBezTo>
                    <a:pt x="1257" y="70"/>
                    <a:pt x="1245" y="74"/>
                    <a:pt x="1242" y="66"/>
                  </a:cubicBezTo>
                  <a:cubicBezTo>
                    <a:pt x="1239" y="59"/>
                    <a:pt x="1263" y="50"/>
                    <a:pt x="1278" y="47"/>
                  </a:cubicBezTo>
                  <a:cubicBezTo>
                    <a:pt x="1293" y="45"/>
                    <a:pt x="1292" y="45"/>
                    <a:pt x="1292" y="37"/>
                  </a:cubicBezTo>
                  <a:cubicBezTo>
                    <a:pt x="1292" y="29"/>
                    <a:pt x="1265" y="32"/>
                    <a:pt x="1242" y="43"/>
                  </a:cubicBezTo>
                  <a:cubicBezTo>
                    <a:pt x="1219" y="54"/>
                    <a:pt x="1225" y="61"/>
                    <a:pt x="1222" y="69"/>
                  </a:cubicBezTo>
                  <a:cubicBezTo>
                    <a:pt x="1218" y="77"/>
                    <a:pt x="1229" y="77"/>
                    <a:pt x="1234" y="82"/>
                  </a:cubicBezTo>
                  <a:cubicBezTo>
                    <a:pt x="1240" y="86"/>
                    <a:pt x="1229" y="88"/>
                    <a:pt x="1218" y="91"/>
                  </a:cubicBezTo>
                  <a:cubicBezTo>
                    <a:pt x="1208" y="94"/>
                    <a:pt x="1206" y="91"/>
                    <a:pt x="1194" y="95"/>
                  </a:cubicBezTo>
                  <a:cubicBezTo>
                    <a:pt x="1182" y="99"/>
                    <a:pt x="1189" y="104"/>
                    <a:pt x="1179" y="109"/>
                  </a:cubicBezTo>
                  <a:cubicBezTo>
                    <a:pt x="1169" y="113"/>
                    <a:pt x="1170" y="113"/>
                    <a:pt x="1161" y="116"/>
                  </a:cubicBezTo>
                  <a:cubicBezTo>
                    <a:pt x="1153" y="120"/>
                    <a:pt x="1163" y="104"/>
                    <a:pt x="1175" y="102"/>
                  </a:cubicBezTo>
                  <a:cubicBezTo>
                    <a:pt x="1186" y="100"/>
                    <a:pt x="1183" y="93"/>
                    <a:pt x="1180" y="91"/>
                  </a:cubicBezTo>
                  <a:cubicBezTo>
                    <a:pt x="1176" y="88"/>
                    <a:pt x="1154" y="82"/>
                    <a:pt x="1131" y="75"/>
                  </a:cubicBezTo>
                  <a:cubicBezTo>
                    <a:pt x="1107" y="68"/>
                    <a:pt x="1069" y="77"/>
                    <a:pt x="1057" y="83"/>
                  </a:cubicBezTo>
                  <a:cubicBezTo>
                    <a:pt x="1044" y="89"/>
                    <a:pt x="1045" y="93"/>
                    <a:pt x="1043" y="102"/>
                  </a:cubicBezTo>
                  <a:cubicBezTo>
                    <a:pt x="1042" y="110"/>
                    <a:pt x="1013" y="123"/>
                    <a:pt x="999" y="130"/>
                  </a:cubicBezTo>
                  <a:cubicBezTo>
                    <a:pt x="984" y="138"/>
                    <a:pt x="997" y="148"/>
                    <a:pt x="1001" y="155"/>
                  </a:cubicBezTo>
                  <a:cubicBezTo>
                    <a:pt x="1005" y="162"/>
                    <a:pt x="1015" y="158"/>
                    <a:pt x="1027" y="155"/>
                  </a:cubicBezTo>
                  <a:cubicBezTo>
                    <a:pt x="1038" y="151"/>
                    <a:pt x="1037" y="166"/>
                    <a:pt x="1038" y="171"/>
                  </a:cubicBezTo>
                  <a:cubicBezTo>
                    <a:pt x="1040" y="176"/>
                    <a:pt x="1047" y="177"/>
                    <a:pt x="1058" y="172"/>
                  </a:cubicBezTo>
                  <a:cubicBezTo>
                    <a:pt x="1069" y="167"/>
                    <a:pt x="1066" y="155"/>
                    <a:pt x="1066" y="148"/>
                  </a:cubicBezTo>
                  <a:cubicBezTo>
                    <a:pt x="1066" y="141"/>
                    <a:pt x="1064" y="138"/>
                    <a:pt x="1071" y="129"/>
                  </a:cubicBezTo>
                  <a:cubicBezTo>
                    <a:pt x="1079" y="120"/>
                    <a:pt x="1085" y="114"/>
                    <a:pt x="1092" y="109"/>
                  </a:cubicBezTo>
                  <a:cubicBezTo>
                    <a:pt x="1099" y="105"/>
                    <a:pt x="1098" y="113"/>
                    <a:pt x="1088" y="121"/>
                  </a:cubicBezTo>
                  <a:cubicBezTo>
                    <a:pt x="1078" y="130"/>
                    <a:pt x="1085" y="132"/>
                    <a:pt x="1090" y="142"/>
                  </a:cubicBezTo>
                  <a:cubicBezTo>
                    <a:pt x="1095" y="152"/>
                    <a:pt x="1105" y="142"/>
                    <a:pt x="1117" y="141"/>
                  </a:cubicBezTo>
                  <a:cubicBezTo>
                    <a:pt x="1130" y="139"/>
                    <a:pt x="1107" y="151"/>
                    <a:pt x="1097" y="151"/>
                  </a:cubicBezTo>
                  <a:cubicBezTo>
                    <a:pt x="1088" y="151"/>
                    <a:pt x="1097" y="162"/>
                    <a:pt x="1091" y="162"/>
                  </a:cubicBezTo>
                  <a:cubicBezTo>
                    <a:pt x="1085" y="162"/>
                    <a:pt x="1085" y="166"/>
                    <a:pt x="1084" y="176"/>
                  </a:cubicBezTo>
                  <a:cubicBezTo>
                    <a:pt x="1083" y="186"/>
                    <a:pt x="1080" y="183"/>
                    <a:pt x="1073" y="186"/>
                  </a:cubicBezTo>
                  <a:cubicBezTo>
                    <a:pt x="1066" y="189"/>
                    <a:pt x="1056" y="189"/>
                    <a:pt x="1045" y="187"/>
                  </a:cubicBezTo>
                  <a:cubicBezTo>
                    <a:pt x="1034" y="184"/>
                    <a:pt x="1035" y="174"/>
                    <a:pt x="1027" y="167"/>
                  </a:cubicBezTo>
                  <a:cubicBezTo>
                    <a:pt x="1020" y="161"/>
                    <a:pt x="1018" y="171"/>
                    <a:pt x="1018" y="175"/>
                  </a:cubicBezTo>
                  <a:cubicBezTo>
                    <a:pt x="1018" y="179"/>
                    <a:pt x="1011" y="189"/>
                    <a:pt x="1007" y="189"/>
                  </a:cubicBezTo>
                  <a:cubicBezTo>
                    <a:pt x="1004" y="189"/>
                    <a:pt x="994" y="199"/>
                    <a:pt x="988" y="207"/>
                  </a:cubicBezTo>
                  <a:cubicBezTo>
                    <a:pt x="982" y="215"/>
                    <a:pt x="978" y="210"/>
                    <a:pt x="976" y="207"/>
                  </a:cubicBezTo>
                  <a:cubicBezTo>
                    <a:pt x="974" y="204"/>
                    <a:pt x="980" y="199"/>
                    <a:pt x="977" y="190"/>
                  </a:cubicBezTo>
                  <a:cubicBezTo>
                    <a:pt x="973" y="182"/>
                    <a:pt x="960" y="175"/>
                    <a:pt x="964" y="156"/>
                  </a:cubicBezTo>
                  <a:cubicBezTo>
                    <a:pt x="968" y="136"/>
                    <a:pt x="959" y="146"/>
                    <a:pt x="946" y="148"/>
                  </a:cubicBezTo>
                  <a:cubicBezTo>
                    <a:pt x="932" y="150"/>
                    <a:pt x="928" y="156"/>
                    <a:pt x="927" y="161"/>
                  </a:cubicBezTo>
                  <a:cubicBezTo>
                    <a:pt x="926" y="166"/>
                    <a:pt x="919" y="176"/>
                    <a:pt x="910" y="185"/>
                  </a:cubicBezTo>
                  <a:cubicBezTo>
                    <a:pt x="902" y="194"/>
                    <a:pt x="908" y="202"/>
                    <a:pt x="912" y="212"/>
                  </a:cubicBezTo>
                  <a:cubicBezTo>
                    <a:pt x="916" y="222"/>
                    <a:pt x="927" y="209"/>
                    <a:pt x="931" y="200"/>
                  </a:cubicBezTo>
                  <a:cubicBezTo>
                    <a:pt x="934" y="192"/>
                    <a:pt x="938" y="188"/>
                    <a:pt x="943" y="192"/>
                  </a:cubicBezTo>
                  <a:cubicBezTo>
                    <a:pt x="948" y="196"/>
                    <a:pt x="936" y="204"/>
                    <a:pt x="934" y="214"/>
                  </a:cubicBezTo>
                  <a:cubicBezTo>
                    <a:pt x="932" y="224"/>
                    <a:pt x="937" y="223"/>
                    <a:pt x="949" y="220"/>
                  </a:cubicBezTo>
                  <a:cubicBezTo>
                    <a:pt x="961" y="216"/>
                    <a:pt x="955" y="214"/>
                    <a:pt x="964" y="218"/>
                  </a:cubicBezTo>
                  <a:cubicBezTo>
                    <a:pt x="973" y="222"/>
                    <a:pt x="956" y="226"/>
                    <a:pt x="945" y="226"/>
                  </a:cubicBezTo>
                  <a:cubicBezTo>
                    <a:pt x="934" y="227"/>
                    <a:pt x="938" y="235"/>
                    <a:pt x="947" y="242"/>
                  </a:cubicBezTo>
                  <a:cubicBezTo>
                    <a:pt x="957" y="248"/>
                    <a:pt x="952" y="258"/>
                    <a:pt x="947" y="259"/>
                  </a:cubicBezTo>
                  <a:cubicBezTo>
                    <a:pt x="941" y="260"/>
                    <a:pt x="930" y="262"/>
                    <a:pt x="913" y="265"/>
                  </a:cubicBezTo>
                  <a:cubicBezTo>
                    <a:pt x="896" y="268"/>
                    <a:pt x="911" y="282"/>
                    <a:pt x="908" y="290"/>
                  </a:cubicBezTo>
                  <a:cubicBezTo>
                    <a:pt x="904" y="297"/>
                    <a:pt x="904" y="314"/>
                    <a:pt x="911" y="315"/>
                  </a:cubicBezTo>
                  <a:cubicBezTo>
                    <a:pt x="919" y="316"/>
                    <a:pt x="919" y="328"/>
                    <a:pt x="915" y="332"/>
                  </a:cubicBezTo>
                  <a:cubicBezTo>
                    <a:pt x="910" y="337"/>
                    <a:pt x="910" y="341"/>
                    <a:pt x="899" y="348"/>
                  </a:cubicBezTo>
                  <a:cubicBezTo>
                    <a:pt x="889" y="356"/>
                    <a:pt x="897" y="363"/>
                    <a:pt x="894" y="373"/>
                  </a:cubicBezTo>
                  <a:cubicBezTo>
                    <a:pt x="890" y="383"/>
                    <a:pt x="882" y="377"/>
                    <a:pt x="872" y="388"/>
                  </a:cubicBezTo>
                  <a:cubicBezTo>
                    <a:pt x="862" y="399"/>
                    <a:pt x="857" y="407"/>
                    <a:pt x="850" y="420"/>
                  </a:cubicBezTo>
                  <a:cubicBezTo>
                    <a:pt x="842" y="433"/>
                    <a:pt x="841" y="433"/>
                    <a:pt x="851" y="449"/>
                  </a:cubicBezTo>
                  <a:cubicBezTo>
                    <a:pt x="860" y="464"/>
                    <a:pt x="851" y="468"/>
                    <a:pt x="843" y="481"/>
                  </a:cubicBezTo>
                  <a:cubicBezTo>
                    <a:pt x="835" y="495"/>
                    <a:pt x="846" y="496"/>
                    <a:pt x="849" y="508"/>
                  </a:cubicBezTo>
                  <a:cubicBezTo>
                    <a:pt x="852" y="519"/>
                    <a:pt x="859" y="517"/>
                    <a:pt x="862" y="529"/>
                  </a:cubicBezTo>
                  <a:cubicBezTo>
                    <a:pt x="864" y="540"/>
                    <a:pt x="867" y="544"/>
                    <a:pt x="879" y="552"/>
                  </a:cubicBezTo>
                  <a:cubicBezTo>
                    <a:pt x="891" y="561"/>
                    <a:pt x="903" y="572"/>
                    <a:pt x="909" y="570"/>
                  </a:cubicBezTo>
                  <a:cubicBezTo>
                    <a:pt x="915" y="567"/>
                    <a:pt x="924" y="561"/>
                    <a:pt x="943" y="561"/>
                  </a:cubicBezTo>
                  <a:cubicBezTo>
                    <a:pt x="963" y="562"/>
                    <a:pt x="956" y="553"/>
                    <a:pt x="976" y="550"/>
                  </a:cubicBezTo>
                  <a:cubicBezTo>
                    <a:pt x="996" y="546"/>
                    <a:pt x="985" y="552"/>
                    <a:pt x="988" y="558"/>
                  </a:cubicBezTo>
                  <a:cubicBezTo>
                    <a:pt x="990" y="564"/>
                    <a:pt x="1001" y="570"/>
                    <a:pt x="1016" y="571"/>
                  </a:cubicBezTo>
                  <a:cubicBezTo>
                    <a:pt x="1032" y="572"/>
                    <a:pt x="1019" y="590"/>
                    <a:pt x="1018" y="602"/>
                  </a:cubicBezTo>
                  <a:cubicBezTo>
                    <a:pt x="1017" y="614"/>
                    <a:pt x="1018" y="614"/>
                    <a:pt x="1026" y="624"/>
                  </a:cubicBezTo>
                  <a:cubicBezTo>
                    <a:pt x="1033" y="634"/>
                    <a:pt x="1043" y="657"/>
                    <a:pt x="1046" y="668"/>
                  </a:cubicBezTo>
                  <a:cubicBezTo>
                    <a:pt x="1048" y="680"/>
                    <a:pt x="1043" y="694"/>
                    <a:pt x="1037" y="705"/>
                  </a:cubicBezTo>
                  <a:cubicBezTo>
                    <a:pt x="1030" y="715"/>
                    <a:pt x="1032" y="741"/>
                    <a:pt x="1047" y="759"/>
                  </a:cubicBezTo>
                  <a:cubicBezTo>
                    <a:pt x="1061" y="778"/>
                    <a:pt x="1053" y="777"/>
                    <a:pt x="1053" y="796"/>
                  </a:cubicBezTo>
                  <a:cubicBezTo>
                    <a:pt x="1053" y="816"/>
                    <a:pt x="1063" y="812"/>
                    <a:pt x="1070" y="823"/>
                  </a:cubicBezTo>
                  <a:cubicBezTo>
                    <a:pt x="1078" y="834"/>
                    <a:pt x="1075" y="854"/>
                    <a:pt x="1081" y="865"/>
                  </a:cubicBezTo>
                  <a:cubicBezTo>
                    <a:pt x="1088" y="876"/>
                    <a:pt x="1100" y="866"/>
                    <a:pt x="1113" y="861"/>
                  </a:cubicBezTo>
                  <a:cubicBezTo>
                    <a:pt x="1127" y="856"/>
                    <a:pt x="1133" y="858"/>
                    <a:pt x="1149" y="846"/>
                  </a:cubicBezTo>
                  <a:cubicBezTo>
                    <a:pt x="1165" y="834"/>
                    <a:pt x="1177" y="811"/>
                    <a:pt x="1177" y="804"/>
                  </a:cubicBezTo>
                  <a:cubicBezTo>
                    <a:pt x="1177" y="797"/>
                    <a:pt x="1182" y="795"/>
                    <a:pt x="1191" y="791"/>
                  </a:cubicBezTo>
                  <a:cubicBezTo>
                    <a:pt x="1199" y="788"/>
                    <a:pt x="1197" y="766"/>
                    <a:pt x="1197" y="760"/>
                  </a:cubicBezTo>
                  <a:cubicBezTo>
                    <a:pt x="1196" y="754"/>
                    <a:pt x="1198" y="749"/>
                    <a:pt x="1202" y="746"/>
                  </a:cubicBezTo>
                  <a:cubicBezTo>
                    <a:pt x="1205" y="742"/>
                    <a:pt x="1226" y="722"/>
                    <a:pt x="1234" y="714"/>
                  </a:cubicBezTo>
                  <a:cubicBezTo>
                    <a:pt x="1241" y="705"/>
                    <a:pt x="1234" y="694"/>
                    <a:pt x="1233" y="680"/>
                  </a:cubicBezTo>
                  <a:cubicBezTo>
                    <a:pt x="1231" y="667"/>
                    <a:pt x="1226" y="662"/>
                    <a:pt x="1226" y="646"/>
                  </a:cubicBezTo>
                  <a:cubicBezTo>
                    <a:pt x="1226" y="630"/>
                    <a:pt x="1221" y="631"/>
                    <a:pt x="1249" y="605"/>
                  </a:cubicBezTo>
                  <a:cubicBezTo>
                    <a:pt x="1277" y="579"/>
                    <a:pt x="1303" y="538"/>
                    <a:pt x="1305" y="529"/>
                  </a:cubicBezTo>
                  <a:cubicBezTo>
                    <a:pt x="1308" y="519"/>
                    <a:pt x="1307" y="512"/>
                    <a:pt x="1305" y="505"/>
                  </a:cubicBezTo>
                  <a:cubicBezTo>
                    <a:pt x="1303" y="498"/>
                    <a:pt x="1267" y="512"/>
                    <a:pt x="1259" y="512"/>
                  </a:cubicBezTo>
                  <a:cubicBezTo>
                    <a:pt x="1250" y="512"/>
                    <a:pt x="1235" y="493"/>
                    <a:pt x="1234" y="487"/>
                  </a:cubicBezTo>
                  <a:cubicBezTo>
                    <a:pt x="1232" y="480"/>
                    <a:pt x="1219" y="473"/>
                    <a:pt x="1208" y="463"/>
                  </a:cubicBezTo>
                  <a:cubicBezTo>
                    <a:pt x="1197" y="453"/>
                    <a:pt x="1206" y="439"/>
                    <a:pt x="1197" y="428"/>
                  </a:cubicBezTo>
                  <a:cubicBezTo>
                    <a:pt x="1189" y="417"/>
                    <a:pt x="1185" y="401"/>
                    <a:pt x="1183" y="391"/>
                  </a:cubicBezTo>
                  <a:cubicBezTo>
                    <a:pt x="1181" y="382"/>
                    <a:pt x="1196" y="398"/>
                    <a:pt x="1207" y="411"/>
                  </a:cubicBezTo>
                  <a:cubicBezTo>
                    <a:pt x="1218" y="423"/>
                    <a:pt x="1232" y="447"/>
                    <a:pt x="1236" y="455"/>
                  </a:cubicBezTo>
                  <a:cubicBezTo>
                    <a:pt x="1240" y="464"/>
                    <a:pt x="1244" y="476"/>
                    <a:pt x="1245" y="487"/>
                  </a:cubicBezTo>
                  <a:cubicBezTo>
                    <a:pt x="1245" y="497"/>
                    <a:pt x="1252" y="498"/>
                    <a:pt x="1262" y="497"/>
                  </a:cubicBezTo>
                  <a:cubicBezTo>
                    <a:pt x="1272" y="497"/>
                    <a:pt x="1308" y="478"/>
                    <a:pt x="1320" y="472"/>
                  </a:cubicBezTo>
                  <a:cubicBezTo>
                    <a:pt x="1333" y="466"/>
                    <a:pt x="1348" y="449"/>
                    <a:pt x="1354" y="432"/>
                  </a:cubicBezTo>
                  <a:cubicBezTo>
                    <a:pt x="1360" y="415"/>
                    <a:pt x="1341" y="417"/>
                    <a:pt x="1333" y="409"/>
                  </a:cubicBezTo>
                  <a:cubicBezTo>
                    <a:pt x="1325" y="401"/>
                    <a:pt x="1325" y="409"/>
                    <a:pt x="1314" y="412"/>
                  </a:cubicBezTo>
                  <a:cubicBezTo>
                    <a:pt x="1304" y="414"/>
                    <a:pt x="1296" y="401"/>
                    <a:pt x="1280" y="386"/>
                  </a:cubicBezTo>
                  <a:cubicBezTo>
                    <a:pt x="1264" y="370"/>
                    <a:pt x="1274" y="375"/>
                    <a:pt x="1277" y="372"/>
                  </a:cubicBezTo>
                  <a:cubicBezTo>
                    <a:pt x="1281" y="369"/>
                    <a:pt x="1297" y="380"/>
                    <a:pt x="1306" y="391"/>
                  </a:cubicBezTo>
                  <a:cubicBezTo>
                    <a:pt x="1315" y="401"/>
                    <a:pt x="1317" y="397"/>
                    <a:pt x="1328" y="397"/>
                  </a:cubicBezTo>
                  <a:cubicBezTo>
                    <a:pt x="1339" y="397"/>
                    <a:pt x="1341" y="402"/>
                    <a:pt x="1356" y="407"/>
                  </a:cubicBezTo>
                  <a:cubicBezTo>
                    <a:pt x="1370" y="411"/>
                    <a:pt x="1378" y="405"/>
                    <a:pt x="1390" y="406"/>
                  </a:cubicBezTo>
                  <a:cubicBezTo>
                    <a:pt x="1402" y="407"/>
                    <a:pt x="1400" y="413"/>
                    <a:pt x="1409" y="427"/>
                  </a:cubicBezTo>
                  <a:cubicBezTo>
                    <a:pt x="1417" y="440"/>
                    <a:pt x="1414" y="436"/>
                    <a:pt x="1432" y="438"/>
                  </a:cubicBezTo>
                  <a:cubicBezTo>
                    <a:pt x="1451" y="439"/>
                    <a:pt x="1437" y="438"/>
                    <a:pt x="1437" y="449"/>
                  </a:cubicBezTo>
                  <a:cubicBezTo>
                    <a:pt x="1437" y="461"/>
                    <a:pt x="1439" y="465"/>
                    <a:pt x="1450" y="480"/>
                  </a:cubicBezTo>
                  <a:cubicBezTo>
                    <a:pt x="1461" y="494"/>
                    <a:pt x="1465" y="521"/>
                    <a:pt x="1468" y="535"/>
                  </a:cubicBezTo>
                  <a:cubicBezTo>
                    <a:pt x="1472" y="548"/>
                    <a:pt x="1479" y="535"/>
                    <a:pt x="1490" y="535"/>
                  </a:cubicBezTo>
                  <a:cubicBezTo>
                    <a:pt x="1500" y="535"/>
                    <a:pt x="1490" y="544"/>
                    <a:pt x="1499" y="557"/>
                  </a:cubicBezTo>
                  <a:cubicBezTo>
                    <a:pt x="1507" y="571"/>
                    <a:pt x="1513" y="553"/>
                    <a:pt x="1513" y="548"/>
                  </a:cubicBezTo>
                  <a:cubicBezTo>
                    <a:pt x="1513" y="543"/>
                    <a:pt x="1508" y="530"/>
                    <a:pt x="1503" y="526"/>
                  </a:cubicBezTo>
                  <a:cubicBezTo>
                    <a:pt x="1498" y="522"/>
                    <a:pt x="1491" y="523"/>
                    <a:pt x="1497" y="516"/>
                  </a:cubicBezTo>
                  <a:cubicBezTo>
                    <a:pt x="1503" y="509"/>
                    <a:pt x="1498" y="503"/>
                    <a:pt x="1498" y="493"/>
                  </a:cubicBezTo>
                  <a:cubicBezTo>
                    <a:pt x="1498" y="484"/>
                    <a:pt x="1499" y="477"/>
                    <a:pt x="1503" y="473"/>
                  </a:cubicBezTo>
                  <a:cubicBezTo>
                    <a:pt x="1507" y="469"/>
                    <a:pt x="1522" y="454"/>
                    <a:pt x="1532" y="443"/>
                  </a:cubicBezTo>
                  <a:cubicBezTo>
                    <a:pt x="1541" y="432"/>
                    <a:pt x="1548" y="430"/>
                    <a:pt x="1561" y="431"/>
                  </a:cubicBezTo>
                  <a:cubicBezTo>
                    <a:pt x="1574" y="432"/>
                    <a:pt x="1564" y="433"/>
                    <a:pt x="1571" y="444"/>
                  </a:cubicBezTo>
                  <a:cubicBezTo>
                    <a:pt x="1579" y="454"/>
                    <a:pt x="1580" y="468"/>
                    <a:pt x="1589" y="478"/>
                  </a:cubicBezTo>
                  <a:cubicBezTo>
                    <a:pt x="1597" y="488"/>
                    <a:pt x="1598" y="476"/>
                    <a:pt x="1605" y="473"/>
                  </a:cubicBezTo>
                  <a:cubicBezTo>
                    <a:pt x="1612" y="470"/>
                    <a:pt x="1607" y="483"/>
                    <a:pt x="1612" y="493"/>
                  </a:cubicBezTo>
                  <a:cubicBezTo>
                    <a:pt x="1617" y="503"/>
                    <a:pt x="1614" y="517"/>
                    <a:pt x="1614" y="526"/>
                  </a:cubicBezTo>
                  <a:cubicBezTo>
                    <a:pt x="1614" y="535"/>
                    <a:pt x="1625" y="545"/>
                    <a:pt x="1632" y="553"/>
                  </a:cubicBezTo>
                  <a:cubicBezTo>
                    <a:pt x="1639" y="561"/>
                    <a:pt x="1636" y="566"/>
                    <a:pt x="1632" y="569"/>
                  </a:cubicBezTo>
                  <a:cubicBezTo>
                    <a:pt x="1628" y="572"/>
                    <a:pt x="1619" y="561"/>
                    <a:pt x="1612" y="554"/>
                  </a:cubicBezTo>
                  <a:cubicBezTo>
                    <a:pt x="1606" y="547"/>
                    <a:pt x="1596" y="551"/>
                    <a:pt x="1602" y="559"/>
                  </a:cubicBezTo>
                  <a:cubicBezTo>
                    <a:pt x="1609" y="566"/>
                    <a:pt x="1613" y="580"/>
                    <a:pt x="1621" y="594"/>
                  </a:cubicBezTo>
                  <a:cubicBezTo>
                    <a:pt x="1628" y="609"/>
                    <a:pt x="1644" y="625"/>
                    <a:pt x="1655" y="641"/>
                  </a:cubicBezTo>
                  <a:cubicBezTo>
                    <a:pt x="1666" y="656"/>
                    <a:pt x="1702" y="662"/>
                    <a:pt x="1715" y="662"/>
                  </a:cubicBezTo>
                  <a:cubicBezTo>
                    <a:pt x="1729" y="662"/>
                    <a:pt x="1756" y="674"/>
                    <a:pt x="1769" y="676"/>
                  </a:cubicBezTo>
                  <a:close/>
                  <a:moveTo>
                    <a:pt x="1185" y="349"/>
                  </a:moveTo>
                  <a:cubicBezTo>
                    <a:pt x="1180" y="359"/>
                    <a:pt x="1177" y="366"/>
                    <a:pt x="1170" y="364"/>
                  </a:cubicBezTo>
                  <a:cubicBezTo>
                    <a:pt x="1162" y="361"/>
                    <a:pt x="1137" y="362"/>
                    <a:pt x="1124" y="358"/>
                  </a:cubicBezTo>
                  <a:cubicBezTo>
                    <a:pt x="1112" y="354"/>
                    <a:pt x="1093" y="346"/>
                    <a:pt x="1090" y="355"/>
                  </a:cubicBezTo>
                  <a:cubicBezTo>
                    <a:pt x="1086" y="364"/>
                    <a:pt x="1098" y="372"/>
                    <a:pt x="1077" y="364"/>
                  </a:cubicBezTo>
                  <a:cubicBezTo>
                    <a:pt x="1056" y="357"/>
                    <a:pt x="1033" y="348"/>
                    <a:pt x="1031" y="341"/>
                  </a:cubicBezTo>
                  <a:cubicBezTo>
                    <a:pt x="1028" y="334"/>
                    <a:pt x="1039" y="316"/>
                    <a:pt x="1024" y="316"/>
                  </a:cubicBezTo>
                  <a:cubicBezTo>
                    <a:pt x="1009" y="316"/>
                    <a:pt x="988" y="315"/>
                    <a:pt x="981" y="320"/>
                  </a:cubicBezTo>
                  <a:cubicBezTo>
                    <a:pt x="974" y="325"/>
                    <a:pt x="948" y="334"/>
                    <a:pt x="940" y="332"/>
                  </a:cubicBezTo>
                  <a:cubicBezTo>
                    <a:pt x="932" y="329"/>
                    <a:pt x="920" y="327"/>
                    <a:pt x="934" y="321"/>
                  </a:cubicBezTo>
                  <a:cubicBezTo>
                    <a:pt x="947" y="315"/>
                    <a:pt x="963" y="318"/>
                    <a:pt x="965" y="310"/>
                  </a:cubicBezTo>
                  <a:cubicBezTo>
                    <a:pt x="967" y="301"/>
                    <a:pt x="953" y="300"/>
                    <a:pt x="967" y="292"/>
                  </a:cubicBezTo>
                  <a:cubicBezTo>
                    <a:pt x="980" y="284"/>
                    <a:pt x="975" y="278"/>
                    <a:pt x="984" y="274"/>
                  </a:cubicBezTo>
                  <a:cubicBezTo>
                    <a:pt x="994" y="269"/>
                    <a:pt x="1006" y="270"/>
                    <a:pt x="1013" y="268"/>
                  </a:cubicBezTo>
                  <a:cubicBezTo>
                    <a:pt x="1020" y="265"/>
                    <a:pt x="1011" y="263"/>
                    <a:pt x="1024" y="270"/>
                  </a:cubicBezTo>
                  <a:cubicBezTo>
                    <a:pt x="1037" y="278"/>
                    <a:pt x="1046" y="292"/>
                    <a:pt x="1053" y="293"/>
                  </a:cubicBezTo>
                  <a:cubicBezTo>
                    <a:pt x="1059" y="294"/>
                    <a:pt x="1064" y="299"/>
                    <a:pt x="1059" y="302"/>
                  </a:cubicBezTo>
                  <a:cubicBezTo>
                    <a:pt x="1055" y="306"/>
                    <a:pt x="1048" y="308"/>
                    <a:pt x="1046" y="308"/>
                  </a:cubicBezTo>
                  <a:cubicBezTo>
                    <a:pt x="1043" y="308"/>
                    <a:pt x="1042" y="315"/>
                    <a:pt x="1044" y="316"/>
                  </a:cubicBezTo>
                  <a:cubicBezTo>
                    <a:pt x="1047" y="316"/>
                    <a:pt x="1053" y="327"/>
                    <a:pt x="1057" y="324"/>
                  </a:cubicBezTo>
                  <a:cubicBezTo>
                    <a:pt x="1061" y="321"/>
                    <a:pt x="1057" y="316"/>
                    <a:pt x="1064" y="313"/>
                  </a:cubicBezTo>
                  <a:cubicBezTo>
                    <a:pt x="1072" y="311"/>
                    <a:pt x="1080" y="307"/>
                    <a:pt x="1076" y="302"/>
                  </a:cubicBezTo>
                  <a:cubicBezTo>
                    <a:pt x="1073" y="297"/>
                    <a:pt x="1069" y="291"/>
                    <a:pt x="1076" y="295"/>
                  </a:cubicBezTo>
                  <a:cubicBezTo>
                    <a:pt x="1083" y="298"/>
                    <a:pt x="1089" y="296"/>
                    <a:pt x="1081" y="289"/>
                  </a:cubicBezTo>
                  <a:cubicBezTo>
                    <a:pt x="1074" y="281"/>
                    <a:pt x="1071" y="281"/>
                    <a:pt x="1062" y="274"/>
                  </a:cubicBezTo>
                  <a:cubicBezTo>
                    <a:pt x="1053" y="268"/>
                    <a:pt x="1043" y="264"/>
                    <a:pt x="1043" y="259"/>
                  </a:cubicBezTo>
                  <a:cubicBezTo>
                    <a:pt x="1043" y="254"/>
                    <a:pt x="1037" y="245"/>
                    <a:pt x="1046" y="248"/>
                  </a:cubicBezTo>
                  <a:cubicBezTo>
                    <a:pt x="1055" y="252"/>
                    <a:pt x="1087" y="269"/>
                    <a:pt x="1087" y="276"/>
                  </a:cubicBezTo>
                  <a:cubicBezTo>
                    <a:pt x="1087" y="283"/>
                    <a:pt x="1096" y="295"/>
                    <a:pt x="1088" y="300"/>
                  </a:cubicBezTo>
                  <a:cubicBezTo>
                    <a:pt x="1080" y="306"/>
                    <a:pt x="1096" y="308"/>
                    <a:pt x="1099" y="311"/>
                  </a:cubicBezTo>
                  <a:cubicBezTo>
                    <a:pt x="1102" y="315"/>
                    <a:pt x="1101" y="324"/>
                    <a:pt x="1110" y="322"/>
                  </a:cubicBezTo>
                  <a:cubicBezTo>
                    <a:pt x="1119" y="321"/>
                    <a:pt x="1126" y="322"/>
                    <a:pt x="1121" y="312"/>
                  </a:cubicBezTo>
                  <a:cubicBezTo>
                    <a:pt x="1116" y="303"/>
                    <a:pt x="1107" y="299"/>
                    <a:pt x="1116" y="295"/>
                  </a:cubicBezTo>
                  <a:cubicBezTo>
                    <a:pt x="1124" y="292"/>
                    <a:pt x="1126" y="288"/>
                    <a:pt x="1128" y="302"/>
                  </a:cubicBezTo>
                  <a:cubicBezTo>
                    <a:pt x="1131" y="316"/>
                    <a:pt x="1128" y="322"/>
                    <a:pt x="1148" y="322"/>
                  </a:cubicBezTo>
                  <a:cubicBezTo>
                    <a:pt x="1168" y="323"/>
                    <a:pt x="1181" y="317"/>
                    <a:pt x="1184" y="323"/>
                  </a:cubicBezTo>
                  <a:cubicBezTo>
                    <a:pt x="1186" y="329"/>
                    <a:pt x="1190" y="339"/>
                    <a:pt x="1185" y="349"/>
                  </a:cubicBezTo>
                  <a:close/>
                  <a:moveTo>
                    <a:pt x="1218" y="286"/>
                  </a:moveTo>
                  <a:cubicBezTo>
                    <a:pt x="1204" y="285"/>
                    <a:pt x="1181" y="281"/>
                    <a:pt x="1170" y="281"/>
                  </a:cubicBezTo>
                  <a:cubicBezTo>
                    <a:pt x="1160" y="281"/>
                    <a:pt x="1155" y="283"/>
                    <a:pt x="1155" y="283"/>
                  </a:cubicBezTo>
                  <a:cubicBezTo>
                    <a:pt x="1146" y="281"/>
                    <a:pt x="1124" y="287"/>
                    <a:pt x="1135" y="273"/>
                  </a:cubicBezTo>
                  <a:cubicBezTo>
                    <a:pt x="1146" y="258"/>
                    <a:pt x="1139" y="240"/>
                    <a:pt x="1153" y="245"/>
                  </a:cubicBezTo>
                  <a:cubicBezTo>
                    <a:pt x="1166" y="250"/>
                    <a:pt x="1167" y="269"/>
                    <a:pt x="1176" y="258"/>
                  </a:cubicBezTo>
                  <a:cubicBezTo>
                    <a:pt x="1184" y="246"/>
                    <a:pt x="1193" y="232"/>
                    <a:pt x="1196" y="242"/>
                  </a:cubicBezTo>
                  <a:cubicBezTo>
                    <a:pt x="1198" y="251"/>
                    <a:pt x="1184" y="258"/>
                    <a:pt x="1202" y="266"/>
                  </a:cubicBezTo>
                  <a:cubicBezTo>
                    <a:pt x="1219" y="274"/>
                    <a:pt x="1231" y="287"/>
                    <a:pt x="1218" y="286"/>
                  </a:cubicBezTo>
                  <a:close/>
                  <a:moveTo>
                    <a:pt x="1298" y="317"/>
                  </a:moveTo>
                  <a:cubicBezTo>
                    <a:pt x="1286" y="317"/>
                    <a:pt x="1271" y="315"/>
                    <a:pt x="1271" y="308"/>
                  </a:cubicBezTo>
                  <a:cubicBezTo>
                    <a:pt x="1271" y="301"/>
                    <a:pt x="1271" y="292"/>
                    <a:pt x="1271" y="292"/>
                  </a:cubicBezTo>
                  <a:cubicBezTo>
                    <a:pt x="1264" y="276"/>
                    <a:pt x="1255" y="273"/>
                    <a:pt x="1255" y="262"/>
                  </a:cubicBezTo>
                  <a:cubicBezTo>
                    <a:pt x="1255" y="251"/>
                    <a:pt x="1262" y="242"/>
                    <a:pt x="1276" y="242"/>
                  </a:cubicBezTo>
                  <a:cubicBezTo>
                    <a:pt x="1289" y="242"/>
                    <a:pt x="1296" y="240"/>
                    <a:pt x="1286" y="252"/>
                  </a:cubicBezTo>
                  <a:cubicBezTo>
                    <a:pt x="1276" y="263"/>
                    <a:pt x="1266" y="264"/>
                    <a:pt x="1280" y="283"/>
                  </a:cubicBezTo>
                  <a:cubicBezTo>
                    <a:pt x="1293" y="301"/>
                    <a:pt x="1311" y="317"/>
                    <a:pt x="1298" y="317"/>
                  </a:cubicBezTo>
                  <a:close/>
                  <a:moveTo>
                    <a:pt x="1756" y="431"/>
                  </a:moveTo>
                  <a:cubicBezTo>
                    <a:pt x="1762" y="433"/>
                    <a:pt x="1764" y="405"/>
                    <a:pt x="1752" y="409"/>
                  </a:cubicBezTo>
                  <a:cubicBezTo>
                    <a:pt x="1739" y="413"/>
                    <a:pt x="1748" y="429"/>
                    <a:pt x="1756" y="431"/>
                  </a:cubicBezTo>
                  <a:close/>
                  <a:moveTo>
                    <a:pt x="1773" y="511"/>
                  </a:moveTo>
                  <a:cubicBezTo>
                    <a:pt x="1778" y="515"/>
                    <a:pt x="1779" y="522"/>
                    <a:pt x="1778" y="532"/>
                  </a:cubicBezTo>
                  <a:cubicBezTo>
                    <a:pt x="1777" y="543"/>
                    <a:pt x="1768" y="542"/>
                    <a:pt x="1784" y="548"/>
                  </a:cubicBezTo>
                  <a:cubicBezTo>
                    <a:pt x="1800" y="555"/>
                    <a:pt x="1819" y="566"/>
                    <a:pt x="1814" y="545"/>
                  </a:cubicBezTo>
                  <a:cubicBezTo>
                    <a:pt x="1809" y="525"/>
                    <a:pt x="1813" y="522"/>
                    <a:pt x="1796" y="506"/>
                  </a:cubicBezTo>
                  <a:cubicBezTo>
                    <a:pt x="1779" y="490"/>
                    <a:pt x="1778" y="500"/>
                    <a:pt x="1776" y="487"/>
                  </a:cubicBezTo>
                  <a:cubicBezTo>
                    <a:pt x="1774" y="474"/>
                    <a:pt x="1770" y="449"/>
                    <a:pt x="1763" y="458"/>
                  </a:cubicBezTo>
                  <a:cubicBezTo>
                    <a:pt x="1757" y="467"/>
                    <a:pt x="1753" y="470"/>
                    <a:pt x="1759" y="484"/>
                  </a:cubicBezTo>
                  <a:cubicBezTo>
                    <a:pt x="1766" y="498"/>
                    <a:pt x="1767" y="508"/>
                    <a:pt x="1773" y="511"/>
                  </a:cubicBezTo>
                  <a:close/>
                  <a:moveTo>
                    <a:pt x="1737" y="545"/>
                  </a:moveTo>
                  <a:cubicBezTo>
                    <a:pt x="1731" y="552"/>
                    <a:pt x="1720" y="568"/>
                    <a:pt x="1712" y="574"/>
                  </a:cubicBezTo>
                  <a:cubicBezTo>
                    <a:pt x="1704" y="580"/>
                    <a:pt x="1691" y="572"/>
                    <a:pt x="1692" y="585"/>
                  </a:cubicBezTo>
                  <a:cubicBezTo>
                    <a:pt x="1693" y="598"/>
                    <a:pt x="1694" y="604"/>
                    <a:pt x="1695" y="614"/>
                  </a:cubicBezTo>
                  <a:cubicBezTo>
                    <a:pt x="1696" y="623"/>
                    <a:pt x="1698" y="629"/>
                    <a:pt x="1712" y="629"/>
                  </a:cubicBezTo>
                  <a:cubicBezTo>
                    <a:pt x="1726" y="629"/>
                    <a:pt x="1733" y="633"/>
                    <a:pt x="1738" y="632"/>
                  </a:cubicBezTo>
                  <a:cubicBezTo>
                    <a:pt x="1742" y="630"/>
                    <a:pt x="1741" y="621"/>
                    <a:pt x="1747" y="610"/>
                  </a:cubicBezTo>
                  <a:cubicBezTo>
                    <a:pt x="1753" y="598"/>
                    <a:pt x="1762" y="601"/>
                    <a:pt x="1758" y="593"/>
                  </a:cubicBezTo>
                  <a:cubicBezTo>
                    <a:pt x="1755" y="584"/>
                    <a:pt x="1755" y="586"/>
                    <a:pt x="1755" y="578"/>
                  </a:cubicBezTo>
                  <a:cubicBezTo>
                    <a:pt x="1755" y="569"/>
                    <a:pt x="1759" y="575"/>
                    <a:pt x="1757" y="561"/>
                  </a:cubicBezTo>
                  <a:cubicBezTo>
                    <a:pt x="1754" y="546"/>
                    <a:pt x="1743" y="536"/>
                    <a:pt x="1737" y="545"/>
                  </a:cubicBezTo>
                  <a:close/>
                  <a:moveTo>
                    <a:pt x="1936" y="632"/>
                  </a:moveTo>
                  <a:cubicBezTo>
                    <a:pt x="1924" y="619"/>
                    <a:pt x="1903" y="610"/>
                    <a:pt x="1895" y="611"/>
                  </a:cubicBezTo>
                  <a:cubicBezTo>
                    <a:pt x="1886" y="612"/>
                    <a:pt x="1879" y="625"/>
                    <a:pt x="1874" y="620"/>
                  </a:cubicBezTo>
                  <a:cubicBezTo>
                    <a:pt x="1869" y="615"/>
                    <a:pt x="1855" y="593"/>
                    <a:pt x="1847" y="599"/>
                  </a:cubicBezTo>
                  <a:cubicBezTo>
                    <a:pt x="1840" y="606"/>
                    <a:pt x="1848" y="614"/>
                    <a:pt x="1839" y="614"/>
                  </a:cubicBezTo>
                  <a:cubicBezTo>
                    <a:pt x="1829" y="614"/>
                    <a:pt x="1827" y="625"/>
                    <a:pt x="1825" y="610"/>
                  </a:cubicBezTo>
                  <a:cubicBezTo>
                    <a:pt x="1823" y="595"/>
                    <a:pt x="1815" y="587"/>
                    <a:pt x="1813" y="598"/>
                  </a:cubicBezTo>
                  <a:cubicBezTo>
                    <a:pt x="1811" y="610"/>
                    <a:pt x="1810" y="617"/>
                    <a:pt x="1806" y="609"/>
                  </a:cubicBezTo>
                  <a:cubicBezTo>
                    <a:pt x="1801" y="600"/>
                    <a:pt x="1798" y="606"/>
                    <a:pt x="1798" y="597"/>
                  </a:cubicBezTo>
                  <a:cubicBezTo>
                    <a:pt x="1798" y="589"/>
                    <a:pt x="1779" y="580"/>
                    <a:pt x="1772" y="589"/>
                  </a:cubicBezTo>
                  <a:cubicBezTo>
                    <a:pt x="1767" y="595"/>
                    <a:pt x="1765" y="596"/>
                    <a:pt x="1763" y="609"/>
                  </a:cubicBezTo>
                  <a:cubicBezTo>
                    <a:pt x="1761" y="622"/>
                    <a:pt x="1757" y="643"/>
                    <a:pt x="1767" y="637"/>
                  </a:cubicBezTo>
                  <a:cubicBezTo>
                    <a:pt x="1777" y="632"/>
                    <a:pt x="1779" y="636"/>
                    <a:pt x="1784" y="630"/>
                  </a:cubicBezTo>
                  <a:cubicBezTo>
                    <a:pt x="1789" y="623"/>
                    <a:pt x="1794" y="619"/>
                    <a:pt x="1803" y="623"/>
                  </a:cubicBezTo>
                  <a:cubicBezTo>
                    <a:pt x="1811" y="627"/>
                    <a:pt x="1808" y="627"/>
                    <a:pt x="1823" y="625"/>
                  </a:cubicBezTo>
                  <a:cubicBezTo>
                    <a:pt x="1838" y="623"/>
                    <a:pt x="1845" y="623"/>
                    <a:pt x="1856" y="630"/>
                  </a:cubicBezTo>
                  <a:cubicBezTo>
                    <a:pt x="1866" y="636"/>
                    <a:pt x="1887" y="632"/>
                    <a:pt x="1887" y="639"/>
                  </a:cubicBezTo>
                  <a:cubicBezTo>
                    <a:pt x="1887" y="646"/>
                    <a:pt x="1865" y="650"/>
                    <a:pt x="1887" y="657"/>
                  </a:cubicBezTo>
                  <a:cubicBezTo>
                    <a:pt x="1909" y="664"/>
                    <a:pt x="1914" y="679"/>
                    <a:pt x="1920" y="671"/>
                  </a:cubicBezTo>
                  <a:cubicBezTo>
                    <a:pt x="1927" y="664"/>
                    <a:pt x="1936" y="653"/>
                    <a:pt x="1943" y="661"/>
                  </a:cubicBezTo>
                  <a:cubicBezTo>
                    <a:pt x="1949" y="668"/>
                    <a:pt x="1975" y="689"/>
                    <a:pt x="1970" y="678"/>
                  </a:cubicBezTo>
                  <a:cubicBezTo>
                    <a:pt x="1966" y="667"/>
                    <a:pt x="1967" y="656"/>
                    <a:pt x="1982" y="644"/>
                  </a:cubicBezTo>
                  <a:cubicBezTo>
                    <a:pt x="1997" y="632"/>
                    <a:pt x="1993" y="626"/>
                    <a:pt x="1986" y="626"/>
                  </a:cubicBezTo>
                  <a:cubicBezTo>
                    <a:pt x="1980" y="626"/>
                    <a:pt x="1980" y="634"/>
                    <a:pt x="1965" y="636"/>
                  </a:cubicBezTo>
                  <a:cubicBezTo>
                    <a:pt x="1949" y="638"/>
                    <a:pt x="1949" y="646"/>
                    <a:pt x="1936" y="632"/>
                  </a:cubicBezTo>
                  <a:close/>
                  <a:moveTo>
                    <a:pt x="1943" y="755"/>
                  </a:moveTo>
                  <a:cubicBezTo>
                    <a:pt x="1934" y="733"/>
                    <a:pt x="1934" y="716"/>
                    <a:pt x="1930" y="706"/>
                  </a:cubicBezTo>
                  <a:cubicBezTo>
                    <a:pt x="1925" y="697"/>
                    <a:pt x="1929" y="685"/>
                    <a:pt x="1914" y="685"/>
                  </a:cubicBezTo>
                  <a:cubicBezTo>
                    <a:pt x="1909" y="685"/>
                    <a:pt x="1909" y="689"/>
                    <a:pt x="1904" y="702"/>
                  </a:cubicBezTo>
                  <a:cubicBezTo>
                    <a:pt x="1899" y="714"/>
                    <a:pt x="1905" y="737"/>
                    <a:pt x="1893" y="734"/>
                  </a:cubicBezTo>
                  <a:cubicBezTo>
                    <a:pt x="1880" y="731"/>
                    <a:pt x="1875" y="725"/>
                    <a:pt x="1872" y="713"/>
                  </a:cubicBezTo>
                  <a:cubicBezTo>
                    <a:pt x="1869" y="701"/>
                    <a:pt x="1876" y="689"/>
                    <a:pt x="1866" y="689"/>
                  </a:cubicBezTo>
                  <a:cubicBezTo>
                    <a:pt x="1857" y="689"/>
                    <a:pt x="1830" y="683"/>
                    <a:pt x="1824" y="693"/>
                  </a:cubicBezTo>
                  <a:cubicBezTo>
                    <a:pt x="1817" y="703"/>
                    <a:pt x="1826" y="707"/>
                    <a:pt x="1811" y="707"/>
                  </a:cubicBezTo>
                  <a:cubicBezTo>
                    <a:pt x="1797" y="707"/>
                    <a:pt x="1792" y="707"/>
                    <a:pt x="1784" y="717"/>
                  </a:cubicBezTo>
                  <a:cubicBezTo>
                    <a:pt x="1776" y="726"/>
                    <a:pt x="1766" y="753"/>
                    <a:pt x="1725" y="755"/>
                  </a:cubicBezTo>
                  <a:cubicBezTo>
                    <a:pt x="1685" y="756"/>
                    <a:pt x="1705" y="778"/>
                    <a:pt x="1705" y="802"/>
                  </a:cubicBezTo>
                  <a:cubicBezTo>
                    <a:pt x="1705" y="825"/>
                    <a:pt x="1684" y="840"/>
                    <a:pt x="1693" y="848"/>
                  </a:cubicBezTo>
                  <a:cubicBezTo>
                    <a:pt x="1703" y="857"/>
                    <a:pt x="1690" y="868"/>
                    <a:pt x="1710" y="861"/>
                  </a:cubicBezTo>
                  <a:cubicBezTo>
                    <a:pt x="1730" y="855"/>
                    <a:pt x="1748" y="853"/>
                    <a:pt x="1779" y="848"/>
                  </a:cubicBezTo>
                  <a:cubicBezTo>
                    <a:pt x="1810" y="843"/>
                    <a:pt x="1825" y="842"/>
                    <a:pt x="1826" y="857"/>
                  </a:cubicBezTo>
                  <a:cubicBezTo>
                    <a:pt x="1827" y="872"/>
                    <a:pt x="1822" y="861"/>
                    <a:pt x="1834" y="864"/>
                  </a:cubicBezTo>
                  <a:cubicBezTo>
                    <a:pt x="1846" y="867"/>
                    <a:pt x="1833" y="887"/>
                    <a:pt x="1847" y="889"/>
                  </a:cubicBezTo>
                  <a:cubicBezTo>
                    <a:pt x="1862" y="891"/>
                    <a:pt x="1853" y="901"/>
                    <a:pt x="1865" y="901"/>
                  </a:cubicBezTo>
                  <a:cubicBezTo>
                    <a:pt x="1878" y="901"/>
                    <a:pt x="1882" y="914"/>
                    <a:pt x="1872" y="914"/>
                  </a:cubicBezTo>
                  <a:cubicBezTo>
                    <a:pt x="1862" y="914"/>
                    <a:pt x="1846" y="936"/>
                    <a:pt x="1862" y="929"/>
                  </a:cubicBezTo>
                  <a:cubicBezTo>
                    <a:pt x="1877" y="921"/>
                    <a:pt x="1892" y="919"/>
                    <a:pt x="1892" y="908"/>
                  </a:cubicBezTo>
                  <a:cubicBezTo>
                    <a:pt x="1892" y="896"/>
                    <a:pt x="1890" y="895"/>
                    <a:pt x="1908" y="881"/>
                  </a:cubicBezTo>
                  <a:cubicBezTo>
                    <a:pt x="1926" y="867"/>
                    <a:pt x="1967" y="833"/>
                    <a:pt x="1965" y="806"/>
                  </a:cubicBezTo>
                  <a:cubicBezTo>
                    <a:pt x="1962" y="778"/>
                    <a:pt x="1951" y="776"/>
                    <a:pt x="1943" y="755"/>
                  </a:cubicBezTo>
                  <a:close/>
                  <a:moveTo>
                    <a:pt x="2067" y="868"/>
                  </a:moveTo>
                  <a:cubicBezTo>
                    <a:pt x="2059" y="864"/>
                    <a:pt x="2059" y="871"/>
                    <a:pt x="2054" y="885"/>
                  </a:cubicBezTo>
                  <a:cubicBezTo>
                    <a:pt x="2050" y="899"/>
                    <a:pt x="2026" y="905"/>
                    <a:pt x="2022" y="908"/>
                  </a:cubicBezTo>
                  <a:cubicBezTo>
                    <a:pt x="2019" y="911"/>
                    <a:pt x="2011" y="919"/>
                    <a:pt x="2011" y="919"/>
                  </a:cubicBezTo>
                  <a:cubicBezTo>
                    <a:pt x="1993" y="930"/>
                    <a:pt x="1958" y="942"/>
                    <a:pt x="1967" y="951"/>
                  </a:cubicBezTo>
                  <a:cubicBezTo>
                    <a:pt x="1975" y="961"/>
                    <a:pt x="1981" y="955"/>
                    <a:pt x="2002" y="945"/>
                  </a:cubicBezTo>
                  <a:cubicBezTo>
                    <a:pt x="2022" y="934"/>
                    <a:pt x="2028" y="921"/>
                    <a:pt x="2039" y="913"/>
                  </a:cubicBezTo>
                  <a:cubicBezTo>
                    <a:pt x="2051" y="906"/>
                    <a:pt x="2057" y="907"/>
                    <a:pt x="2066" y="897"/>
                  </a:cubicBezTo>
                  <a:cubicBezTo>
                    <a:pt x="2074" y="888"/>
                    <a:pt x="2074" y="872"/>
                    <a:pt x="2067" y="8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 sz="1798">
                <a:solidFill>
                  <a:srgbClr val="141619"/>
                </a:solidFill>
              </a:endParaRPr>
            </a:p>
          </p:txBody>
        </p:sp>
      </p:grp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2799" y="4878784"/>
            <a:ext cx="2895600" cy="184666"/>
          </a:xfrm>
          <a:prstGeom prst="rect">
            <a:avLst/>
          </a:prstGeom>
        </p:spPr>
        <p:txBody>
          <a:bodyPr anchor="ctr"/>
          <a:lstStyle>
            <a:lvl1pPr algn="r">
              <a:defRPr sz="999" b="1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ITRON OVERVIEW / </a:t>
            </a:r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3" y="4878784"/>
            <a:ext cx="372531" cy="184666"/>
          </a:xfrm>
          <a:prstGeom prst="rect">
            <a:avLst/>
          </a:prstGeom>
        </p:spPr>
        <p:txBody>
          <a:bodyPr anchor="ctr"/>
          <a:lstStyle>
            <a:lvl1pPr>
              <a:defRPr sz="999" b="1">
                <a:solidFill>
                  <a:srgbClr val="F3B329"/>
                </a:solidFill>
                <a:latin typeface="+mn-lt"/>
              </a:defRPr>
            </a:lvl1pPr>
          </a:lstStyle>
          <a:p>
            <a:fld id="{F0E313D9-E573-5747-B7EA-62F4243B84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3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3337" y="3899531"/>
            <a:ext cx="8037193" cy="389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99" baseline="0">
                <a:solidFill>
                  <a:schemeClr val="tx2"/>
                </a:solidFill>
              </a:defRPr>
            </a:lvl1pPr>
            <a:lvl2pPr marL="4567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subtitle goes here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495300" y="4701008"/>
            <a:ext cx="8238280" cy="0"/>
          </a:xfrm>
          <a:prstGeom prst="line">
            <a:avLst/>
          </a:prstGeom>
          <a:ln w="12700">
            <a:solidFill>
              <a:schemeClr val="tx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938647" y="4709465"/>
            <a:ext cx="1828800" cy="312448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99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00, 0000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06403" y="3311895"/>
            <a:ext cx="8054127" cy="72693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597" b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Headline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0622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9833" y="4871619"/>
            <a:ext cx="2895600" cy="184666"/>
          </a:xfrm>
          <a:prstGeom prst="rect">
            <a:avLst/>
          </a:prstGeom>
        </p:spPr>
        <p:txBody>
          <a:bodyPr/>
          <a:lstStyle>
            <a:lvl1pPr algn="r">
              <a:defRPr sz="600" b="1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BAB3BC"/>
                </a:solidFill>
              </a:rPr>
              <a:t>ITRON GLOBAL ELECTRICITY</a:t>
            </a:r>
            <a:endParaRPr lang="en-US" dirty="0">
              <a:solidFill>
                <a:srgbClr val="BAB3BC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1609" y="349775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609" y="705478"/>
            <a:ext cx="6908800" cy="3619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chemeClr val="bg1"/>
                </a:solidFill>
              </a:defRPr>
            </a:lvl1pPr>
            <a:lvl2pPr marL="342911" indent="0">
              <a:buFontTx/>
              <a:buNone/>
              <a:defRPr sz="1050"/>
            </a:lvl2pPr>
            <a:lvl3pPr marL="685822" indent="0">
              <a:buFontTx/>
              <a:buNone/>
              <a:defRPr sz="1050"/>
            </a:lvl3pPr>
            <a:lvl4pPr marL="1028733" indent="0">
              <a:buFontTx/>
              <a:buNone/>
              <a:defRPr sz="1050"/>
            </a:lvl4pPr>
            <a:lvl5pPr marL="1371644" indent="0">
              <a:buFontTx/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5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39833" y="4871619"/>
            <a:ext cx="2895600" cy="184666"/>
          </a:xfrm>
          <a:prstGeom prst="rect">
            <a:avLst/>
          </a:prstGeom>
        </p:spPr>
        <p:txBody>
          <a:bodyPr/>
          <a:lstStyle>
            <a:lvl1pPr algn="r">
              <a:defRPr sz="600" b="1">
                <a:solidFill>
                  <a:schemeClr val="bg2"/>
                </a:solidFill>
              </a:defRPr>
            </a:lvl1pPr>
          </a:lstStyle>
          <a:p>
            <a:r>
              <a:rPr lang="en-US" dirty="0" smtClean="0">
                <a:solidFill>
                  <a:srgbClr val="BAB3BC"/>
                </a:solidFill>
              </a:rPr>
              <a:t>ITRON GLOBAL ELECTRICITY</a:t>
            </a:r>
            <a:endParaRPr lang="en-US" dirty="0">
              <a:solidFill>
                <a:srgbClr val="BAB3BC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11609" y="349775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11609" y="705478"/>
            <a:ext cx="6908800" cy="3619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050">
                <a:solidFill>
                  <a:schemeClr val="bg1"/>
                </a:solidFill>
              </a:defRPr>
            </a:lvl1pPr>
            <a:lvl2pPr marL="342911" indent="0">
              <a:buFontTx/>
              <a:buNone/>
              <a:defRPr sz="1050"/>
            </a:lvl2pPr>
            <a:lvl3pPr marL="685822" indent="0">
              <a:buFontTx/>
              <a:buNone/>
              <a:defRPr sz="1050"/>
            </a:lvl3pPr>
            <a:lvl4pPr marL="1028733" indent="0">
              <a:buFontTx/>
              <a:buNone/>
              <a:defRPr sz="1050"/>
            </a:lvl4pPr>
            <a:lvl5pPr marL="1371644" indent="0">
              <a:buFontTx/>
              <a:buNone/>
              <a:defRPr sz="10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2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at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2673017"/>
            <a:ext cx="7366000" cy="47661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ts val="3000"/>
              </a:lnSpc>
              <a:defRPr sz="2400" b="1" i="0" spc="-75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PRESENTATION TITLE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168642"/>
            <a:ext cx="6286500" cy="253809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050" b="1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Presenter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411765"/>
            <a:ext cx="6286500" cy="253809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050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smtClean="0"/>
              <a:t>Presentation date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1503" y="4047563"/>
            <a:ext cx="8004735" cy="0"/>
          </a:xfrm>
          <a:prstGeom prst="line">
            <a:avLst/>
          </a:prstGeom>
          <a:ln w="6350" cmpd="sng">
            <a:solidFill>
              <a:schemeClr val="bg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8811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2799" y="4878784"/>
            <a:ext cx="2895600" cy="184666"/>
          </a:xfrm>
          <a:prstGeom prst="rect">
            <a:avLst/>
          </a:prstGeom>
        </p:spPr>
        <p:txBody>
          <a:bodyPr/>
          <a:lstStyle>
            <a:lvl1pPr algn="r">
              <a:defRPr sz="9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ITRON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2" y="4878784"/>
            <a:ext cx="372531" cy="184666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F3B329"/>
                </a:solidFill>
                <a:latin typeface="+mn-lt"/>
              </a:defRPr>
            </a:lvl1pPr>
          </a:lstStyle>
          <a:p>
            <a:pPr defTabSz="457189"/>
            <a:fld id="{F0E313D9-E573-5747-B7EA-62F4243B84E7}" type="slidenum">
              <a:rPr lang="en-US" smtClean="0"/>
              <a:pPr defTabSz="457189"/>
              <a:t>‹#›</a:t>
            </a:fld>
            <a:endParaRPr lang="en-US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91158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999439"/>
            <a:ext cx="7899400" cy="1666606"/>
          </a:xfrm>
          <a:prstGeom prst="rect">
            <a:avLst/>
          </a:prstGeom>
        </p:spPr>
        <p:txBody>
          <a:bodyPr>
            <a:spAutoFit/>
          </a:bodyPr>
          <a:lstStyle>
            <a:lvl4pPr marL="1200189" indent="-17145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100" indent="-17145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7899400" cy="27687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1200" baseline="0">
                <a:solidFill>
                  <a:srgbClr val="5A5A5F"/>
                </a:solidFill>
              </a:defRPr>
            </a:lvl1pPr>
            <a:lvl4pPr marL="1200189" indent="-171456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100" indent="-171456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200" dirty="0" smtClean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75502"/>
      </p:ext>
    </p:extLst>
  </p:cSld>
  <p:clrMapOvr>
    <a:masterClrMapping/>
  </p:clrMapOvr>
  <p:transition spd="med" advClick="0" advTm="7000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0948"/>
            <a:ext cx="8229600" cy="46166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6" indent="0">
              <a:buNone/>
              <a:defRPr sz="1499">
                <a:solidFill>
                  <a:schemeClr val="tx2"/>
                </a:solidFill>
              </a:defRPr>
            </a:lvl2pPr>
            <a:lvl3pPr marL="285493" indent="0">
              <a:buNone/>
              <a:defRPr sz="1499">
                <a:solidFill>
                  <a:schemeClr val="tx2"/>
                </a:solidFill>
              </a:defRPr>
            </a:lvl3pPr>
            <a:lvl4pPr marL="1370366" indent="0">
              <a:buNone/>
              <a:defRPr sz="1499">
                <a:solidFill>
                  <a:schemeClr val="tx2"/>
                </a:solidFill>
              </a:defRPr>
            </a:lvl4pPr>
            <a:lvl5pPr marL="1827154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defRPr sz="1399">
                <a:solidFill>
                  <a:schemeClr val="bg1"/>
                </a:solidFill>
              </a:defRPr>
            </a:lvl1pPr>
            <a:lvl2pPr>
              <a:defRPr sz="1399">
                <a:solidFill>
                  <a:schemeClr val="bg1"/>
                </a:solidFill>
              </a:defRPr>
            </a:lvl2pPr>
            <a:lvl3pPr>
              <a:defRPr sz="1399">
                <a:solidFill>
                  <a:schemeClr val="bg1"/>
                </a:solidFill>
              </a:defRPr>
            </a:lvl3pPr>
            <a:lvl4pPr marL="628084" indent="-171296">
              <a:defRPr sz="1399">
                <a:solidFill>
                  <a:schemeClr val="bg1"/>
                </a:solidFill>
              </a:defRPr>
            </a:lvl4pPr>
            <a:lvl5pPr marL="799380" indent="-171296">
              <a:defRPr sz="1399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8750" y="4792822"/>
            <a:ext cx="25019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2017 North America </a:t>
            </a:r>
            <a:r>
              <a:rPr lang="en-US">
                <a:solidFill>
                  <a:srgbClr val="84848D"/>
                </a:solidFill>
              </a:rPr>
              <a:t>Sales Meeting  |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59763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61"/>
            <a:ext cx="8229600" cy="46123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99">
                <a:solidFill>
                  <a:schemeClr val="bg1"/>
                </a:solidFill>
              </a:defRPr>
            </a:lvl1pPr>
            <a:lvl2pPr marL="171296" indent="0">
              <a:buNone/>
              <a:defRPr sz="1399">
                <a:solidFill>
                  <a:schemeClr val="bg1"/>
                </a:solidFill>
              </a:defRPr>
            </a:lvl2pPr>
            <a:lvl3pPr marL="285493" indent="0">
              <a:buNone/>
              <a:defRPr sz="1399">
                <a:solidFill>
                  <a:schemeClr val="bg1"/>
                </a:solidFill>
              </a:defRPr>
            </a:lvl3pPr>
            <a:lvl4pPr marL="456789" indent="0">
              <a:buNone/>
              <a:defRPr sz="1399">
                <a:solidFill>
                  <a:schemeClr val="bg1"/>
                </a:solidFill>
              </a:defRPr>
            </a:lvl4pPr>
            <a:lvl5pPr marL="628084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8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8750" y="4792822"/>
            <a:ext cx="25019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2017 North America </a:t>
            </a:r>
            <a:r>
              <a:rPr lang="en-US">
                <a:solidFill>
                  <a:srgbClr val="84848D"/>
                </a:solidFill>
              </a:rPr>
              <a:t>Sales Meeting  |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102720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1109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2" indent="0">
              <a:buNone/>
              <a:defRPr sz="1499">
                <a:solidFill>
                  <a:schemeClr val="tx2"/>
                </a:solidFill>
              </a:defRPr>
            </a:lvl2pPr>
            <a:lvl3pPr marL="285486" indent="0">
              <a:buNone/>
              <a:defRPr sz="1499">
                <a:solidFill>
                  <a:schemeClr val="tx2"/>
                </a:solidFill>
              </a:defRPr>
            </a:lvl3pPr>
            <a:lvl4pPr marL="1370331" indent="0">
              <a:buNone/>
              <a:defRPr sz="1499">
                <a:solidFill>
                  <a:schemeClr val="tx2"/>
                </a:solidFill>
              </a:defRPr>
            </a:lvl4pPr>
            <a:lvl5pPr marL="1827108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E1553B21-222E-934E-B867-4F88267C35DA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74896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1109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2" indent="0">
              <a:buNone/>
              <a:defRPr sz="1499">
                <a:solidFill>
                  <a:schemeClr val="tx2"/>
                </a:solidFill>
              </a:defRPr>
            </a:lvl2pPr>
            <a:lvl3pPr marL="285486" indent="0">
              <a:buNone/>
              <a:defRPr sz="1499">
                <a:solidFill>
                  <a:schemeClr val="tx2"/>
                </a:solidFill>
              </a:defRPr>
            </a:lvl3pPr>
            <a:lvl4pPr marL="1370331" indent="0">
              <a:buNone/>
              <a:defRPr sz="1499">
                <a:solidFill>
                  <a:schemeClr val="tx2"/>
                </a:solidFill>
              </a:defRPr>
            </a:lvl4pPr>
            <a:lvl5pPr marL="1827108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E1553B21-222E-934E-B867-4F88267C35DA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421005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0" y="1263624"/>
            <a:ext cx="401955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51010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07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2158687B-1527-CE44-BBCD-DF47F4650F14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7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50">
                <a:solidFill>
                  <a:schemeClr val="bg1"/>
                </a:solidFill>
              </a:defRPr>
            </a:lvl1pPr>
            <a:lvl2pPr marL="171292" indent="0">
              <a:buNone/>
              <a:defRPr sz="1399">
                <a:solidFill>
                  <a:schemeClr val="bg1"/>
                </a:solidFill>
              </a:defRPr>
            </a:lvl2pPr>
            <a:lvl3pPr marL="285486" indent="0">
              <a:buNone/>
              <a:defRPr sz="1399">
                <a:solidFill>
                  <a:schemeClr val="bg1"/>
                </a:solidFill>
              </a:defRPr>
            </a:lvl3pPr>
            <a:lvl4pPr marL="456777" indent="0">
              <a:buNone/>
              <a:defRPr sz="1399">
                <a:solidFill>
                  <a:schemeClr val="bg1"/>
                </a:solidFill>
              </a:defRPr>
            </a:lvl4pPr>
            <a:lvl5pPr marL="628069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560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764"/>
            <a:ext cx="8229600" cy="52290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8" b="1">
                <a:solidFill>
                  <a:srgbClr val="FFFF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2" indent="0">
              <a:buNone/>
              <a:defRPr sz="1499"/>
            </a:lvl2pPr>
            <a:lvl3pPr marL="285486" indent="0">
              <a:buNone/>
              <a:defRPr sz="1499"/>
            </a:lvl3pPr>
            <a:lvl4pPr marL="1370331" indent="0">
              <a:buNone/>
              <a:defRPr sz="1499"/>
            </a:lvl4pPr>
            <a:lvl5pPr marL="1827108" indent="0">
              <a:buNone/>
              <a:defRPr sz="149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931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Water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1500" y="2599066"/>
            <a:ext cx="7366000" cy="601874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ts val="4000"/>
              </a:lnSpc>
              <a:defRPr sz="3200" b="1" i="0" spc="-100" baseline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PRESENTATION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4168641"/>
            <a:ext cx="6286500" cy="30777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400" b="1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71500" y="4411763"/>
            <a:ext cx="6286500" cy="307777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1400">
                <a:solidFill>
                  <a:srgbClr val="B5BDB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Presentation date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1500" y="4047563"/>
            <a:ext cx="8004735" cy="0"/>
          </a:xfrm>
          <a:prstGeom prst="line">
            <a:avLst/>
          </a:prstGeom>
          <a:ln w="6350" cmpd="sng">
            <a:solidFill>
              <a:schemeClr val="bg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5862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234950" y="4800600"/>
            <a:ext cx="8629650" cy="0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tron_Logo_CMYK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4845376"/>
            <a:ext cx="438150" cy="177155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1950" y="300966"/>
            <a:ext cx="8229600" cy="492434"/>
          </a:xfrm>
          <a:prstGeom prst="rect">
            <a:avLst/>
          </a:prstGeom>
        </p:spPr>
        <p:txBody>
          <a:bodyPr vert="horz" lIns="121912" tIns="60956" rIns="121912" bIns="60956" rtlCol="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1952" y="654187"/>
            <a:ext cx="7964487" cy="349250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457166" indent="0">
              <a:buNone/>
              <a:defRPr sz="1575">
                <a:solidFill>
                  <a:schemeClr val="tx2"/>
                </a:solidFill>
              </a:defRPr>
            </a:lvl2pPr>
            <a:lvl3pPr marL="914333" indent="0">
              <a:buNone/>
              <a:defRPr sz="1575">
                <a:solidFill>
                  <a:schemeClr val="tx2"/>
                </a:solidFill>
              </a:defRPr>
            </a:lvl3pPr>
            <a:lvl4pPr marL="1371498" indent="0">
              <a:buNone/>
              <a:defRPr sz="1575">
                <a:solidFill>
                  <a:schemeClr val="tx2"/>
                </a:solidFill>
              </a:defRPr>
            </a:lvl4pPr>
            <a:lvl5pPr marL="1828664" indent="0">
              <a:buNone/>
              <a:defRPr sz="1575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1950" y="1219201"/>
            <a:ext cx="8153400" cy="2825750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171438" indent="-171438">
              <a:spcBef>
                <a:spcPts val="450"/>
              </a:spcBef>
              <a:buClr>
                <a:schemeClr val="accent1"/>
              </a:buClr>
              <a:defRPr sz="1500"/>
            </a:lvl1pPr>
            <a:lvl2pPr marL="342900" indent="-171450">
              <a:spcBef>
                <a:spcPts val="450"/>
              </a:spcBef>
              <a:buClr>
                <a:schemeClr val="accent1"/>
              </a:buClr>
              <a:tabLst>
                <a:tab pos="342900" algn="l"/>
              </a:tabLst>
              <a:defRPr sz="1500"/>
            </a:lvl2pPr>
            <a:lvl3pPr marL="514350" indent="-171450">
              <a:spcBef>
                <a:spcPts val="450"/>
              </a:spcBef>
              <a:buClr>
                <a:schemeClr val="accent1"/>
              </a:buClr>
              <a:defRPr sz="1500"/>
            </a:lvl3pPr>
            <a:lvl4pPr marL="685800" indent="-171450">
              <a:spcBef>
                <a:spcPts val="450"/>
              </a:spcBef>
              <a:buClr>
                <a:schemeClr val="accent1"/>
              </a:buClr>
              <a:defRPr sz="1500"/>
            </a:lvl4pPr>
            <a:lvl5pPr marL="857250" indent="-171450">
              <a:spcBef>
                <a:spcPts val="450"/>
              </a:spcBef>
              <a:buClr>
                <a:schemeClr val="accent1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90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1109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2" indent="0">
              <a:buNone/>
              <a:defRPr sz="1499">
                <a:solidFill>
                  <a:schemeClr val="tx2"/>
                </a:solidFill>
              </a:defRPr>
            </a:lvl2pPr>
            <a:lvl3pPr marL="285486" indent="0">
              <a:buNone/>
              <a:defRPr sz="1499">
                <a:solidFill>
                  <a:schemeClr val="tx2"/>
                </a:solidFill>
              </a:defRPr>
            </a:lvl3pPr>
            <a:lvl4pPr marL="1370331" indent="0">
              <a:buNone/>
              <a:defRPr sz="1499">
                <a:solidFill>
                  <a:schemeClr val="tx2"/>
                </a:solidFill>
              </a:defRPr>
            </a:lvl4pPr>
            <a:lvl5pPr marL="1827108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E1553B21-222E-934E-B867-4F88267C35DA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91873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1 Col HIG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91109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621724"/>
            <a:ext cx="8229600" cy="348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chemeClr val="tx2"/>
                </a:solidFill>
              </a:defRPr>
            </a:lvl1pPr>
            <a:lvl2pPr marL="171292" indent="0">
              <a:buNone/>
              <a:defRPr sz="1499">
                <a:solidFill>
                  <a:schemeClr val="tx2"/>
                </a:solidFill>
              </a:defRPr>
            </a:lvl2pPr>
            <a:lvl3pPr marL="285486" indent="0">
              <a:buNone/>
              <a:defRPr sz="1499">
                <a:solidFill>
                  <a:schemeClr val="tx2"/>
                </a:solidFill>
              </a:defRPr>
            </a:lvl3pPr>
            <a:lvl4pPr marL="1370331" indent="0">
              <a:buNone/>
              <a:defRPr sz="1499">
                <a:solidFill>
                  <a:schemeClr val="tx2"/>
                </a:solidFill>
              </a:defRPr>
            </a:lvl4pPr>
            <a:lvl5pPr marL="1827108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E1553B21-222E-934E-B867-4F88267C35DA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61950" y="1262481"/>
            <a:ext cx="421005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4572000" y="1263624"/>
            <a:ext cx="4019550" cy="2620124"/>
          </a:xfrm>
          <a:prstGeom prst="rect">
            <a:avLst/>
          </a:prstGeom>
        </p:spPr>
        <p:txBody>
          <a:bodyPr vert="horz"/>
          <a:lstStyle>
            <a:lvl1pPr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1pPr>
            <a:lvl2pPr marL="344169" indent="-172878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2pPr>
            <a:lvl3pPr marL="515461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3pPr>
            <a:lvl4pPr marL="686753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4pPr>
            <a:lvl5pPr marL="858044" indent="-171292">
              <a:spcBef>
                <a:spcPts val="450"/>
              </a:spcBef>
              <a:defRPr sz="15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16523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361950" y="291107"/>
            <a:ext cx="8229600" cy="461345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Presentation Title  |  </a:t>
            </a:r>
            <a:fld id="{2158687B-1527-CE44-BBCD-DF47F4650F14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61950" y="1262481"/>
            <a:ext cx="8229600" cy="2620124"/>
          </a:xfrm>
          <a:prstGeom prst="rect">
            <a:avLst/>
          </a:prstGeom>
        </p:spPr>
        <p:txBody>
          <a:bodyPr vert="horz"/>
          <a:lstStyle>
            <a:lvl1pPr marL="0" marR="0" indent="0" algn="l" defTabSz="456777" rtl="0" eaLnBrk="1" fontAlgn="auto" latinLnBrk="0" hangingPunct="1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 sz="1350">
                <a:solidFill>
                  <a:schemeClr val="bg1"/>
                </a:solidFill>
              </a:defRPr>
            </a:lvl1pPr>
            <a:lvl2pPr marL="171292" indent="0">
              <a:buNone/>
              <a:defRPr sz="1399">
                <a:solidFill>
                  <a:schemeClr val="bg1"/>
                </a:solidFill>
              </a:defRPr>
            </a:lvl2pPr>
            <a:lvl3pPr marL="285486" indent="0">
              <a:buNone/>
              <a:defRPr sz="1399">
                <a:solidFill>
                  <a:schemeClr val="bg1"/>
                </a:solidFill>
              </a:defRPr>
            </a:lvl3pPr>
            <a:lvl4pPr marL="456777" indent="0">
              <a:buNone/>
              <a:defRPr sz="1399">
                <a:solidFill>
                  <a:schemeClr val="bg1"/>
                </a:solidFill>
              </a:defRPr>
            </a:lvl4pPr>
            <a:lvl5pPr marL="628069" indent="0">
              <a:buNone/>
              <a:defRPr sz="1399">
                <a:solidFill>
                  <a:schemeClr val="bg1"/>
                </a:solidFill>
              </a:defRPr>
            </a:lvl5pPr>
          </a:lstStyle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r>
              <a:rPr lang="en-US" dirty="0"/>
              <a:t>Click to edit Master text styles. Click to edit Master text styles. Click to edit Master text styles.</a:t>
            </a:r>
          </a:p>
          <a:p>
            <a:pPr marL="0" marR="0" lvl="0" indent="0" algn="l" defTabSz="4567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02124"/>
              </a:buClr>
              <a:buSzTx/>
              <a:buFont typeface="Lucida Grande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107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1950" y="2867764"/>
            <a:ext cx="8229600" cy="52290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>
              <a:defRPr sz="2798" b="1">
                <a:solidFill>
                  <a:srgbClr val="FFFFF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361950" y="3248192"/>
            <a:ext cx="8229600" cy="30451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99">
                <a:solidFill>
                  <a:srgbClr val="FFFFFE"/>
                </a:solidFill>
              </a:defRPr>
            </a:lvl1pPr>
            <a:lvl2pPr marL="171292" indent="0">
              <a:buNone/>
              <a:defRPr sz="1499"/>
            </a:lvl2pPr>
            <a:lvl3pPr marL="285486" indent="0">
              <a:buNone/>
              <a:defRPr sz="1499"/>
            </a:lvl3pPr>
            <a:lvl4pPr marL="1370331" indent="0">
              <a:buNone/>
              <a:defRPr sz="1499"/>
            </a:lvl4pPr>
            <a:lvl5pPr marL="1827108" indent="0">
              <a:buNone/>
              <a:defRPr sz="1499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617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 flipH="1">
            <a:off x="234950" y="4800600"/>
            <a:ext cx="8629650" cy="0"/>
          </a:xfrm>
          <a:prstGeom prst="line">
            <a:avLst/>
          </a:prstGeom>
          <a:ln w="635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Itron_Logo_CMYK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950" y="4845376"/>
            <a:ext cx="438150" cy="177155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61950" y="300966"/>
            <a:ext cx="8229600" cy="492434"/>
          </a:xfrm>
          <a:prstGeom prst="rect">
            <a:avLst/>
          </a:prstGeom>
        </p:spPr>
        <p:txBody>
          <a:bodyPr vert="horz" lIns="121912" tIns="60956" rIns="121912" bIns="60956" rtlCol="0" anchor="ctr">
            <a:sp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61952" y="654187"/>
            <a:ext cx="7964487" cy="349250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0" indent="0">
              <a:buNone/>
              <a:defRPr sz="1500">
                <a:solidFill>
                  <a:schemeClr val="tx2"/>
                </a:solidFill>
              </a:defRPr>
            </a:lvl1pPr>
            <a:lvl2pPr marL="457166" indent="0">
              <a:buNone/>
              <a:defRPr sz="1575">
                <a:solidFill>
                  <a:schemeClr val="tx2"/>
                </a:solidFill>
              </a:defRPr>
            </a:lvl2pPr>
            <a:lvl3pPr marL="914333" indent="0">
              <a:buNone/>
              <a:defRPr sz="1575">
                <a:solidFill>
                  <a:schemeClr val="tx2"/>
                </a:solidFill>
              </a:defRPr>
            </a:lvl3pPr>
            <a:lvl4pPr marL="1371498" indent="0">
              <a:buNone/>
              <a:defRPr sz="1575">
                <a:solidFill>
                  <a:schemeClr val="tx2"/>
                </a:solidFill>
              </a:defRPr>
            </a:lvl4pPr>
            <a:lvl5pPr marL="1828664" indent="0">
              <a:buNone/>
              <a:defRPr sz="1575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1950" y="1219201"/>
            <a:ext cx="8153400" cy="2825750"/>
          </a:xfrm>
          <a:prstGeom prst="rect">
            <a:avLst/>
          </a:prstGeom>
        </p:spPr>
        <p:txBody>
          <a:bodyPr vert="horz" lIns="121912" tIns="60956" rIns="121912" bIns="60956"/>
          <a:lstStyle>
            <a:lvl1pPr marL="171438" indent="-171438">
              <a:spcBef>
                <a:spcPts val="450"/>
              </a:spcBef>
              <a:buClr>
                <a:schemeClr val="accent1"/>
              </a:buClr>
              <a:defRPr sz="1500"/>
            </a:lvl1pPr>
            <a:lvl2pPr marL="342900" indent="-171450">
              <a:spcBef>
                <a:spcPts val="450"/>
              </a:spcBef>
              <a:buClr>
                <a:schemeClr val="accent1"/>
              </a:buClr>
              <a:tabLst>
                <a:tab pos="342900" algn="l"/>
              </a:tabLst>
              <a:defRPr sz="1500"/>
            </a:lvl2pPr>
            <a:lvl3pPr marL="514350" indent="-171450">
              <a:spcBef>
                <a:spcPts val="450"/>
              </a:spcBef>
              <a:buClr>
                <a:schemeClr val="accent1"/>
              </a:buClr>
              <a:defRPr sz="1500"/>
            </a:lvl3pPr>
            <a:lvl4pPr marL="685800" indent="-171450">
              <a:spcBef>
                <a:spcPts val="450"/>
              </a:spcBef>
              <a:buClr>
                <a:schemeClr val="accent1"/>
              </a:buClr>
              <a:defRPr sz="1500"/>
            </a:lvl4pPr>
            <a:lvl5pPr marL="857250" indent="-171450">
              <a:spcBef>
                <a:spcPts val="450"/>
              </a:spcBef>
              <a:buClr>
                <a:schemeClr val="accent1"/>
              </a:buCl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244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71708"/>
            <a:ext cx="8229600" cy="500137"/>
          </a:xfrm>
          <a:prstGeom prst="rect">
            <a:avLst/>
          </a:prstGeom>
        </p:spPr>
        <p:txBody>
          <a:bodyPr vert="horz" lIns="68580" tIns="34290" rIns="68580" bIns="34290" rtlCol="0" anchor="ctr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999439"/>
            <a:ext cx="7899400" cy="1854354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4pPr marL="1200150" indent="-17145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050" indent="-17145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7899400" cy="253916"/>
          </a:xfrm>
          <a:prstGeom prst="rect">
            <a:avLst/>
          </a:prstGeom>
        </p:spPr>
        <p:txBody>
          <a:bodyPr lIns="68580" tIns="34290" rIns="68580" bIns="34290">
            <a:spAutoFit/>
          </a:bodyPr>
          <a:lstStyle>
            <a:lvl1pPr marL="0" indent="0">
              <a:buNone/>
              <a:defRPr sz="1200" baseline="0">
                <a:solidFill>
                  <a:srgbClr val="5A5A5F"/>
                </a:solidFill>
              </a:defRPr>
            </a:lvl1pPr>
            <a:lvl4pPr marL="1200150" indent="-17145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1543050" indent="-17145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200" dirty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074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Slide - Red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 hasCustomPrompt="1"/>
          </p:nvPr>
        </p:nvSpPr>
        <p:spPr>
          <a:xfrm>
            <a:off x="457200" y="2349104"/>
            <a:ext cx="8229600" cy="584776"/>
          </a:xfrm>
          <a:prstGeom prst="rect">
            <a:avLst/>
          </a:prstGeom>
        </p:spPr>
        <p:txBody>
          <a:bodyPr vert="horz">
            <a:spAutoFit/>
          </a:bodyPr>
          <a:lstStyle>
            <a:lvl1pPr algn="l">
              <a:defRPr sz="3200" b="1" spc="-6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457200" y="2762250"/>
            <a:ext cx="5422900" cy="400110"/>
          </a:xfrm>
          <a:prstGeom prst="rect">
            <a:avLst/>
          </a:prstGeom>
        </p:spPr>
        <p:txBody>
          <a:bodyPr vert="horz">
            <a:spAutoFit/>
          </a:bodyPr>
          <a:lstStyle>
            <a:lvl1pPr marL="0" indent="0">
              <a:buNone/>
              <a:defRPr sz="2000" baseline="0">
                <a:solidFill>
                  <a:srgbClr val="F3B329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2000" dirty="0">
                <a:latin typeface="Arial"/>
                <a:cs typeface="Arial"/>
              </a:rPr>
              <a:t>Click to edit subtitle.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4811852"/>
            <a:ext cx="9144000" cy="331649"/>
          </a:xfrm>
          <a:prstGeom prst="rect">
            <a:avLst/>
          </a:prstGeom>
          <a:solidFill>
            <a:srgbClr val="141619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Itron_Solo_Pos_RGB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1" y="4902200"/>
            <a:ext cx="338328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67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1 Col M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60166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 cap="all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999440"/>
            <a:ext cx="7899400" cy="1877437"/>
          </a:xfrm>
        </p:spPr>
        <p:txBody>
          <a:bodyPr>
            <a:spAutoFit/>
          </a:bodyPr>
          <a:lstStyle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457200" y="669547"/>
            <a:ext cx="7899400" cy="338554"/>
          </a:xfrm>
        </p:spPr>
        <p:txBody>
          <a:bodyPr>
            <a:spAutoFit/>
          </a:bodyPr>
          <a:lstStyle>
            <a:lvl1pPr marL="0" indent="0">
              <a:buNone/>
              <a:defRPr sz="1600" baseline="0">
                <a:solidFill>
                  <a:srgbClr val="5A5A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060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57200" y="260166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457200" y="1999440"/>
            <a:ext cx="3924300" cy="1877437"/>
          </a:xfrm>
        </p:spPr>
        <p:txBody>
          <a:bodyPr>
            <a:spAutoFit/>
          </a:bodyPr>
          <a:lstStyle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11"/>
          <p:cNvSpPr>
            <a:spLocks noGrp="1"/>
          </p:cNvSpPr>
          <p:nvPr>
            <p:ph sz="quarter" idx="14"/>
          </p:nvPr>
        </p:nvSpPr>
        <p:spPr>
          <a:xfrm>
            <a:off x="4754880" y="1999440"/>
            <a:ext cx="3931920" cy="1877437"/>
          </a:xfrm>
        </p:spPr>
        <p:txBody>
          <a:bodyPr>
            <a:spAutoFit/>
          </a:bodyPr>
          <a:lstStyle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1"/>
          <p:cNvSpPr>
            <a:spLocks noGrp="1"/>
          </p:cNvSpPr>
          <p:nvPr>
            <p:ph sz="quarter" idx="15" hasCustomPrompt="1"/>
          </p:nvPr>
        </p:nvSpPr>
        <p:spPr>
          <a:xfrm>
            <a:off x="457200" y="669547"/>
            <a:ext cx="7899400" cy="338554"/>
          </a:xfrm>
        </p:spPr>
        <p:txBody>
          <a:bodyPr>
            <a:spAutoFit/>
          </a:bodyPr>
          <a:lstStyle>
            <a:lvl1pPr marL="0" indent="0">
              <a:buNone/>
              <a:defRPr sz="1600" baseline="0">
                <a:solidFill>
                  <a:srgbClr val="5A5A5F"/>
                </a:solidFill>
              </a:defRPr>
            </a:lvl1pPr>
            <a:lvl4pPr marL="1600200" indent="-228600">
              <a:buClr>
                <a:srgbClr val="D02124"/>
              </a:buClr>
              <a:buSzPct val="60000"/>
              <a:buFont typeface="Courier New"/>
              <a:buChar char="o"/>
              <a:defRPr/>
            </a:lvl4pPr>
            <a:lvl5pPr marL="2057400" indent="-228600">
              <a:buClr>
                <a:srgbClr val="D02124"/>
              </a:buClr>
              <a:buSzPct val="80000"/>
              <a:buFont typeface="Lucida Grande"/>
              <a:buChar char="-"/>
              <a:defRPr/>
            </a:lvl5pPr>
          </a:lstStyle>
          <a:p>
            <a:pPr lvl="0"/>
            <a:r>
              <a:rPr lang="en-US" sz="1600" dirty="0"/>
              <a:t>Click to edit slide subtitle.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08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7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/>
          <a:srcRect t="7894" b="7806"/>
          <a:stretch/>
        </p:blipFill>
        <p:spPr>
          <a:xfrm>
            <a:off x="0" y="0"/>
            <a:ext cx="9151951" cy="51435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9151951" cy="5143500"/>
          </a:xfrm>
          <a:prstGeom prst="rect">
            <a:avLst/>
          </a:prstGeom>
          <a:solidFill>
            <a:srgbClr val="004B69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6" descr="Itron_Ribbon_PPT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66" y="0"/>
            <a:ext cx="679942" cy="76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1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84848D"/>
                </a:solidFill>
              </a:rPr>
              <a:t>Presentation Title  </a:t>
            </a:r>
            <a:r>
              <a:rPr lang="en-US" dirty="0" smtClean="0">
                <a:solidFill>
                  <a:srgbClr val="D02124"/>
                </a:solidFill>
              </a:rPr>
              <a:t>|</a:t>
            </a:r>
            <a:r>
              <a:rPr lang="en-US" dirty="0" smtClean="0">
                <a:solidFill>
                  <a:srgbClr val="84848D"/>
                </a:solidFill>
              </a:rPr>
              <a:t>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 smtClean="0">
              <a:solidFill>
                <a:srgbClr val="84848D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6292850" y="4608327"/>
            <a:ext cx="2711450" cy="184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99" dirty="0" smtClean="0">
                <a:solidFill>
                  <a:srgbClr val="84848D"/>
                </a:solidFill>
              </a:rPr>
              <a:t>©2016  ITRON CONFIDENTIAL PROPRIETARY</a:t>
            </a:r>
            <a:endParaRPr lang="en-US" sz="599" dirty="0">
              <a:solidFill>
                <a:srgbClr val="8484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30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39" r:id="rId15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456789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6" indent="-171296" algn="l" defTabSz="456789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9" kern="1200">
          <a:solidFill>
            <a:schemeClr val="tx1"/>
          </a:solidFill>
          <a:latin typeface="Arial"/>
          <a:ea typeface="+mn-ea"/>
          <a:cs typeface="Arial"/>
        </a:defRPr>
      </a:lvl1pPr>
      <a:lvl2pPr marL="285493" indent="-114197" algn="l" defTabSz="456789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9" kern="1200">
          <a:solidFill>
            <a:schemeClr val="tx1"/>
          </a:solidFill>
          <a:latin typeface="Arial"/>
          <a:ea typeface="+mn-ea"/>
          <a:cs typeface="Arial"/>
        </a:defRPr>
      </a:lvl2pPr>
      <a:lvl3pPr marL="456789" indent="-171296" algn="l" defTabSz="456789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9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1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08750" y="4792822"/>
            <a:ext cx="25019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99" b="0">
                <a:solidFill>
                  <a:schemeClr val="tx2"/>
                </a:solidFill>
              </a:defRPr>
            </a:lvl1pPr>
          </a:lstStyle>
          <a:p>
            <a:r>
              <a:rPr lang="en-US" dirty="0">
                <a:solidFill>
                  <a:srgbClr val="84848D"/>
                </a:solidFill>
              </a:rPr>
              <a:t>2017 North America </a:t>
            </a:r>
            <a:r>
              <a:rPr lang="en-US">
                <a:solidFill>
                  <a:srgbClr val="84848D"/>
                </a:solidFill>
              </a:rPr>
              <a:t>Sales Meeting  |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787401" y="4882152"/>
            <a:ext cx="2711450" cy="184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" dirty="0">
                <a:solidFill>
                  <a:srgbClr val="84848D">
                    <a:lumMod val="60000"/>
                    <a:lumOff val="40000"/>
                  </a:srgbClr>
                </a:solidFill>
              </a:rPr>
              <a:t>©2016  ITRON CONFIDENTIAL PROPRIETARY</a:t>
            </a:r>
          </a:p>
        </p:txBody>
      </p:sp>
    </p:spTree>
    <p:extLst>
      <p:ext uri="{BB962C8B-B14F-4D97-AF65-F5344CB8AC3E}">
        <p14:creationId xmlns:p14="http://schemas.microsoft.com/office/powerpoint/2010/main" val="2077947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transition>
    <p:fade/>
  </p:transition>
  <p:hf hdr="0" dt="0"/>
  <p:txStyles>
    <p:titleStyle>
      <a:lvl1pPr algn="l" defTabSz="456789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6" indent="-171296" algn="l" defTabSz="456789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9" kern="1200">
          <a:solidFill>
            <a:schemeClr val="tx1"/>
          </a:solidFill>
          <a:latin typeface="Arial"/>
          <a:ea typeface="+mn-ea"/>
          <a:cs typeface="Arial"/>
        </a:defRPr>
      </a:lvl1pPr>
      <a:lvl2pPr marL="285493" indent="-114197" algn="l" defTabSz="456789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9" kern="1200">
          <a:solidFill>
            <a:schemeClr val="tx1"/>
          </a:solidFill>
          <a:latin typeface="Arial"/>
          <a:ea typeface="+mn-ea"/>
          <a:cs typeface="Arial"/>
        </a:defRPr>
      </a:lvl2pPr>
      <a:lvl3pPr marL="456789" indent="-171296" algn="l" defTabSz="456789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9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2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pPr defTabSz="685800"/>
            <a:r>
              <a:rPr lang="en-US" smtClean="0">
                <a:solidFill>
                  <a:srgbClr val="84848D"/>
                </a:solidFill>
              </a:rPr>
              <a:t>Presentation Title  </a:t>
            </a:r>
            <a:r>
              <a:rPr lang="en-US" smtClean="0">
                <a:solidFill>
                  <a:srgbClr val="D02124"/>
                </a:solidFill>
              </a:rPr>
              <a:t>|</a:t>
            </a:r>
            <a:r>
              <a:rPr lang="en-US" smtClean="0">
                <a:solidFill>
                  <a:srgbClr val="84848D"/>
                </a:solidFill>
              </a:rPr>
              <a:t>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 defTabSz="685800"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032713" y="4881124"/>
            <a:ext cx="1854105" cy="1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599" dirty="0">
                <a:solidFill>
                  <a:srgbClr val="84848D"/>
                </a:solidFill>
              </a:rPr>
              <a:t>©2017  ITRON CONFIDENTIAL PROPRIETARY</a:t>
            </a:r>
          </a:p>
        </p:txBody>
      </p:sp>
    </p:spTree>
    <p:extLst>
      <p:ext uri="{BB962C8B-B14F-4D97-AF65-F5344CB8AC3E}">
        <p14:creationId xmlns:p14="http://schemas.microsoft.com/office/powerpoint/2010/main" val="77610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</p:sldLayoutIdLst>
  <p:hf hdr="0" dt="0"/>
  <p:txStyles>
    <p:titleStyle>
      <a:lvl1pPr algn="l" defTabSz="456777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2" indent="-171292" algn="l" defTabSz="456777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8" kern="1200">
          <a:solidFill>
            <a:schemeClr val="tx1"/>
          </a:solidFill>
          <a:latin typeface="Arial"/>
          <a:ea typeface="+mn-ea"/>
          <a:cs typeface="Arial"/>
        </a:defRPr>
      </a:lvl1pPr>
      <a:lvl2pPr marL="285486" indent="-114194" algn="l" defTabSz="456777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8" kern="1200">
          <a:solidFill>
            <a:schemeClr val="tx1"/>
          </a:solidFill>
          <a:latin typeface="Arial"/>
          <a:ea typeface="+mn-ea"/>
          <a:cs typeface="Arial"/>
        </a:defRPr>
      </a:lvl2pPr>
      <a:lvl3pPr marL="456777" indent="-171292" algn="l" defTabSz="456777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8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20" indent="-228389" algn="l" defTabSz="456777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456777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2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1" y="4792822"/>
            <a:ext cx="3765550" cy="2727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pPr defTabSz="685800"/>
            <a:r>
              <a:rPr lang="en-US" smtClean="0">
                <a:solidFill>
                  <a:srgbClr val="84848D"/>
                </a:solidFill>
              </a:rPr>
              <a:t>Presentation Title  </a:t>
            </a:r>
            <a:r>
              <a:rPr lang="en-US" smtClean="0">
                <a:solidFill>
                  <a:srgbClr val="D02124"/>
                </a:solidFill>
              </a:rPr>
              <a:t>|</a:t>
            </a:r>
            <a:r>
              <a:rPr lang="en-US" smtClean="0">
                <a:solidFill>
                  <a:srgbClr val="84848D"/>
                </a:solidFill>
              </a:rPr>
              <a:t>  </a:t>
            </a:r>
            <a:fld id="{74DFC2CA-79A9-A140-9BAB-B7EAB959A26D}" type="slidenum">
              <a:rPr lang="en-US" smtClean="0">
                <a:solidFill>
                  <a:srgbClr val="84848D"/>
                </a:solidFill>
              </a:rPr>
              <a:pPr defTabSz="685800"/>
              <a:t>‹#›</a:t>
            </a:fld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032713" y="4881124"/>
            <a:ext cx="1854105" cy="184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sz="599" dirty="0">
                <a:solidFill>
                  <a:srgbClr val="84848D"/>
                </a:solidFill>
              </a:rPr>
              <a:t>©2017  ITRON CONFIDENTIAL PROPRIETARY</a:t>
            </a:r>
          </a:p>
        </p:txBody>
      </p:sp>
    </p:spTree>
    <p:extLst>
      <p:ext uri="{BB962C8B-B14F-4D97-AF65-F5344CB8AC3E}">
        <p14:creationId xmlns:p14="http://schemas.microsoft.com/office/powerpoint/2010/main" val="20373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hf hdr="0" dt="0"/>
  <p:txStyles>
    <p:titleStyle>
      <a:lvl1pPr algn="l" defTabSz="456777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2" indent="-171292" algn="l" defTabSz="456777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8" kern="1200">
          <a:solidFill>
            <a:schemeClr val="tx1"/>
          </a:solidFill>
          <a:latin typeface="Arial"/>
          <a:ea typeface="+mn-ea"/>
          <a:cs typeface="Arial"/>
        </a:defRPr>
      </a:lvl1pPr>
      <a:lvl2pPr marL="285486" indent="-114194" algn="l" defTabSz="456777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8" kern="1200">
          <a:solidFill>
            <a:schemeClr val="tx1"/>
          </a:solidFill>
          <a:latin typeface="Arial"/>
          <a:ea typeface="+mn-ea"/>
          <a:cs typeface="Arial"/>
        </a:defRPr>
      </a:lvl2pPr>
      <a:lvl3pPr marL="456777" indent="-171292" algn="l" defTabSz="456777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8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20" indent="-228389" algn="l" defTabSz="456777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456777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456777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6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4567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25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457200" y="2225278"/>
            <a:ext cx="8229600" cy="923330"/>
          </a:xfrm>
          <a:prstGeom prst="rect">
            <a:avLst/>
          </a:prstGeom>
        </p:spPr>
        <p:txBody>
          <a:bodyPr vert="horz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60">
                <a:solidFill>
                  <a:schemeClr val="bg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5400" dirty="0"/>
              <a:t>OBRIGADO</a:t>
            </a:r>
          </a:p>
        </p:txBody>
      </p:sp>
      <p:pic>
        <p:nvPicPr>
          <p:cNvPr id="8" name="Picture 7" descr="Itron_Solo_Pos_RGB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1" y="3232108"/>
            <a:ext cx="740664" cy="274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1100" y="4603702"/>
            <a:ext cx="2425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baseline="0" dirty="0" err="1">
                <a:solidFill>
                  <a:srgbClr val="F3B329"/>
                </a:solidFill>
                <a:latin typeface="Arial"/>
                <a:cs typeface="Arial"/>
              </a:rPr>
              <a:t>www.itron.com</a:t>
            </a:r>
            <a:endParaRPr lang="en-US" sz="1400" b="1" dirty="0">
              <a:solidFill>
                <a:srgbClr val="F3B32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5247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tron_Ribbon_PPT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817" y="2"/>
            <a:ext cx="728132" cy="81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2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67" r:id="rId6"/>
    <p:sldLayoutId id="2147483659" r:id="rId7"/>
    <p:sldLayoutId id="2147483670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6789" rtl="0" eaLnBrk="1" latinLnBrk="0" hangingPunct="1">
        <a:spcBef>
          <a:spcPct val="0"/>
        </a:spcBef>
        <a:buNone/>
        <a:defRPr sz="2797" b="1" i="0" kern="1200" cap="all" spc="-50">
          <a:solidFill>
            <a:srgbClr val="ED3024"/>
          </a:solidFill>
          <a:latin typeface="Arial"/>
          <a:ea typeface="+mj-ea"/>
          <a:cs typeface="Arial"/>
        </a:defRPr>
      </a:lvl1pPr>
    </p:titleStyle>
    <p:bodyStyle>
      <a:lvl1pPr marL="342591" indent="-342591" algn="l" defTabSz="456789" rtl="0" eaLnBrk="1" latinLnBrk="0" hangingPunct="1">
        <a:spcBef>
          <a:spcPct val="20000"/>
        </a:spcBef>
        <a:buClr>
          <a:srgbClr val="ED3024"/>
        </a:buClr>
        <a:buFont typeface="Lucida Grande"/>
        <a:buChar char="»"/>
        <a:defRPr sz="1798" kern="1200">
          <a:solidFill>
            <a:schemeClr val="bg1"/>
          </a:solidFill>
          <a:latin typeface="Arial"/>
          <a:ea typeface="+mn-ea"/>
          <a:cs typeface="Arial"/>
        </a:defRPr>
      </a:lvl1pPr>
      <a:lvl2pPr marL="742281" indent="-285493" algn="l" defTabSz="456789" rtl="0" eaLnBrk="1" latinLnBrk="0" hangingPunct="1">
        <a:spcBef>
          <a:spcPct val="20000"/>
        </a:spcBef>
        <a:buClr>
          <a:srgbClr val="ED3024"/>
        </a:buClr>
        <a:buFont typeface="Arial"/>
        <a:buChar char="•"/>
        <a:defRPr sz="1798" kern="1200">
          <a:solidFill>
            <a:schemeClr val="bg1"/>
          </a:solidFill>
          <a:latin typeface="Arial"/>
          <a:ea typeface="+mn-ea"/>
          <a:cs typeface="Arial"/>
        </a:defRPr>
      </a:lvl2pPr>
      <a:lvl3pPr marL="1141971" indent="-228394" algn="l" defTabSz="456789" rtl="0" eaLnBrk="1" latinLnBrk="0" hangingPunct="1">
        <a:spcBef>
          <a:spcPct val="20000"/>
        </a:spcBef>
        <a:buClr>
          <a:srgbClr val="ED3024"/>
        </a:buClr>
        <a:buFont typeface="Lucida Grande"/>
        <a:buChar char="–"/>
        <a:defRPr sz="1798" kern="1200">
          <a:solidFill>
            <a:schemeClr val="bg1"/>
          </a:solidFill>
          <a:latin typeface="Arial"/>
          <a:ea typeface="+mn-ea"/>
          <a:cs typeface="Arial"/>
        </a:defRPr>
      </a:lvl3pPr>
      <a:lvl4pPr marL="1598760" indent="-228394" algn="l" defTabSz="456789" rtl="0" eaLnBrk="1" latinLnBrk="0" hangingPunct="1">
        <a:spcBef>
          <a:spcPct val="20000"/>
        </a:spcBef>
        <a:buClr>
          <a:srgbClr val="ED3024"/>
        </a:buClr>
        <a:buFont typeface="Arial"/>
        <a:buChar char="•"/>
        <a:defRPr sz="1798" kern="1200">
          <a:solidFill>
            <a:schemeClr val="bg1"/>
          </a:solidFill>
          <a:latin typeface="Arial"/>
          <a:ea typeface="+mn-ea"/>
          <a:cs typeface="Arial"/>
        </a:defRPr>
      </a:lvl4pPr>
      <a:lvl5pPr marL="2055548" indent="-228394" algn="l" defTabSz="456789" rtl="0" eaLnBrk="1" latinLnBrk="0" hangingPunct="1">
        <a:spcBef>
          <a:spcPct val="20000"/>
        </a:spcBef>
        <a:buClr>
          <a:srgbClr val="ED3024"/>
        </a:buClr>
        <a:buFont typeface="Lucida Grande"/>
        <a:buChar char="-"/>
        <a:defRPr sz="1798" kern="1200">
          <a:solidFill>
            <a:schemeClr val="bg1"/>
          </a:solidFill>
          <a:latin typeface="Arial"/>
          <a:ea typeface="+mn-ea"/>
          <a:cs typeface="Arial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1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45100" y="4792822"/>
            <a:ext cx="376555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Presentation Title  </a:t>
            </a:r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 </a:t>
            </a:r>
            <a:fld id="{E0E1B5F9-E868-A342-AE6A-97A728E2681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69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706" r:id="rId3"/>
  </p:sldLayoutIdLst>
  <p:transition>
    <p:fade/>
  </p:transition>
  <p:hf hdr="0" dt="0"/>
  <p:txStyles>
    <p:titleStyle>
      <a:lvl1pPr algn="l" defTabSz="456789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6" indent="-171296" algn="l" defTabSz="456789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9" kern="1200">
          <a:solidFill>
            <a:schemeClr val="tx1"/>
          </a:solidFill>
          <a:latin typeface="Arial"/>
          <a:ea typeface="+mn-ea"/>
          <a:cs typeface="Arial"/>
        </a:defRPr>
      </a:lvl1pPr>
      <a:lvl2pPr marL="285493" indent="-114197" algn="l" defTabSz="456789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9" kern="1200">
          <a:solidFill>
            <a:schemeClr val="tx1"/>
          </a:solidFill>
          <a:latin typeface="Arial"/>
          <a:ea typeface="+mn-ea"/>
          <a:cs typeface="Arial"/>
        </a:defRPr>
      </a:lvl2pPr>
      <a:lvl3pPr marL="456789" indent="-171296" algn="l" defTabSz="456789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9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502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731" r:id="rId6"/>
  </p:sldLayoutIdLst>
  <p:hf hdr="0" dt="0"/>
  <p:txStyles>
    <p:titleStyle>
      <a:lvl1pPr algn="ctr" defTabSz="456789" rtl="0" eaLnBrk="1" latinLnBrk="0" hangingPunct="1"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91" indent="-342591" algn="l" defTabSz="456789" rtl="0" eaLnBrk="1" latinLnBrk="0" hangingPunct="1">
        <a:spcBef>
          <a:spcPct val="20000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1pPr>
      <a:lvl2pPr marL="742281" indent="-285493" algn="l" defTabSz="456789" rtl="0" eaLnBrk="1" latinLnBrk="0" hangingPunct="1">
        <a:spcBef>
          <a:spcPct val="20000"/>
        </a:spcBef>
        <a:buFont typeface="Arial"/>
        <a:buChar char="–"/>
        <a:defRPr sz="2797" kern="1200">
          <a:solidFill>
            <a:schemeClr val="tx1"/>
          </a:solidFill>
          <a:latin typeface="+mn-lt"/>
          <a:ea typeface="+mn-ea"/>
          <a:cs typeface="+mn-cs"/>
        </a:defRPr>
      </a:lvl2pPr>
      <a:lvl3pPr marL="1141971" indent="-228394" algn="l" defTabSz="456789" rtl="0" eaLnBrk="1" latinLnBrk="0" hangingPunct="1">
        <a:spcBef>
          <a:spcPct val="200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 txBox="1">
            <a:spLocks/>
          </p:cNvSpPr>
          <p:nvPr/>
        </p:nvSpPr>
        <p:spPr>
          <a:xfrm>
            <a:off x="457200" y="3018295"/>
            <a:ext cx="8229600" cy="645733"/>
          </a:xfrm>
          <a:prstGeom prst="rect">
            <a:avLst/>
          </a:prstGeom>
        </p:spPr>
        <p:txBody>
          <a:bodyPr vert="horz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spc="-60">
                <a:solidFill>
                  <a:schemeClr val="bg1">
                    <a:lumMod val="9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597" cap="all" dirty="0" err="1">
                <a:solidFill>
                  <a:prstClr val="white">
                    <a:lumMod val="95000"/>
                  </a:prstClr>
                </a:solidFill>
              </a:rPr>
              <a:t>Obrigado</a:t>
            </a:r>
            <a:endParaRPr lang="en-US" sz="3597" cap="all" dirty="0">
              <a:solidFill>
                <a:prstClr val="white">
                  <a:lumMod val="95000"/>
                </a:prstClr>
              </a:solidFill>
            </a:endParaRPr>
          </a:p>
        </p:txBody>
      </p:sp>
      <p:pic>
        <p:nvPicPr>
          <p:cNvPr id="8" name="Picture 7" descr="Itron_Solo_Pos_RGB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32" y="4466555"/>
            <a:ext cx="706969" cy="274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61100" y="4603715"/>
            <a:ext cx="24257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49" b="1" dirty="0">
                <a:solidFill>
                  <a:srgbClr val="F3B329"/>
                </a:solidFill>
                <a:latin typeface="Arial"/>
                <a:cs typeface="Arial"/>
              </a:rPr>
              <a:t>www.itron.com</a:t>
            </a:r>
          </a:p>
        </p:txBody>
      </p:sp>
    </p:spTree>
    <p:extLst>
      <p:ext uri="{BB962C8B-B14F-4D97-AF65-F5344CB8AC3E}">
        <p14:creationId xmlns:p14="http://schemas.microsoft.com/office/powerpoint/2010/main" val="380069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40" r:id="rId2"/>
  </p:sldLayoutIdLst>
  <p:hf hdr="0" dt="0"/>
  <p:txStyles>
    <p:titleStyle>
      <a:lvl1pPr algn="ctr" defTabSz="342591" rtl="0" eaLnBrk="1" latinLnBrk="0" hangingPunct="1">
        <a:spcBef>
          <a:spcPct val="0"/>
        </a:spcBef>
        <a:buNone/>
        <a:defRPr sz="32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44" indent="-256944" algn="l" defTabSz="342591" rtl="0" eaLnBrk="1" latinLnBrk="0" hangingPunct="1">
        <a:spcBef>
          <a:spcPct val="20000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556712" indent="-214120" algn="l" defTabSz="342591" rtl="0" eaLnBrk="1" latinLnBrk="0" hangingPunct="1">
        <a:spcBef>
          <a:spcPct val="20000"/>
        </a:spcBef>
        <a:buFont typeface="Arial"/>
        <a:buChar char="–"/>
        <a:defRPr sz="2098" kern="1200">
          <a:solidFill>
            <a:schemeClr val="tx1"/>
          </a:solidFill>
          <a:latin typeface="+mn-lt"/>
          <a:ea typeface="+mn-ea"/>
          <a:cs typeface="+mn-cs"/>
        </a:defRPr>
      </a:lvl2pPr>
      <a:lvl3pPr marL="856478" indent="-171296" algn="l" defTabSz="342591" rtl="0" eaLnBrk="1" latinLnBrk="0" hangingPunct="1">
        <a:spcBef>
          <a:spcPct val="20000"/>
        </a:spcBef>
        <a:buFont typeface="Arial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199070" indent="-171296" algn="l" defTabSz="342591" rtl="0" eaLnBrk="1" latinLnBrk="0" hangingPunct="1">
        <a:spcBef>
          <a:spcPct val="20000"/>
        </a:spcBef>
        <a:buFont typeface="Arial"/>
        <a:buChar char="–"/>
        <a:defRPr sz="1499" kern="1200">
          <a:solidFill>
            <a:schemeClr val="tx1"/>
          </a:solidFill>
          <a:latin typeface="+mn-lt"/>
          <a:ea typeface="+mn-ea"/>
          <a:cs typeface="+mn-cs"/>
        </a:defRPr>
      </a:lvl4pPr>
      <a:lvl5pPr marL="1541661" indent="-171296" algn="l" defTabSz="342591" rtl="0" eaLnBrk="1" latinLnBrk="0" hangingPunct="1">
        <a:spcBef>
          <a:spcPct val="20000"/>
        </a:spcBef>
        <a:buFont typeface="Arial"/>
        <a:buChar char="»"/>
        <a:defRPr sz="1499" kern="1200">
          <a:solidFill>
            <a:schemeClr val="tx1"/>
          </a:solidFill>
          <a:latin typeface="+mn-lt"/>
          <a:ea typeface="+mn-ea"/>
          <a:cs typeface="+mn-cs"/>
        </a:defRPr>
      </a:lvl5pPr>
      <a:lvl6pPr marL="1884253" indent="-171296" algn="l" defTabSz="342591" rtl="0" eaLnBrk="1" latinLnBrk="0" hangingPunct="1">
        <a:spcBef>
          <a:spcPct val="20000"/>
        </a:spcBef>
        <a:buFont typeface="Arial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6pPr>
      <a:lvl7pPr marL="2226844" indent="-171296" algn="l" defTabSz="342591" rtl="0" eaLnBrk="1" latinLnBrk="0" hangingPunct="1">
        <a:spcBef>
          <a:spcPct val="20000"/>
        </a:spcBef>
        <a:buFont typeface="Arial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7pPr>
      <a:lvl8pPr marL="2569435" indent="-171296" algn="l" defTabSz="342591" rtl="0" eaLnBrk="1" latinLnBrk="0" hangingPunct="1">
        <a:spcBef>
          <a:spcPct val="20000"/>
        </a:spcBef>
        <a:buFont typeface="Arial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8pPr>
      <a:lvl9pPr marL="2912027" indent="-171296" algn="l" defTabSz="342591" rtl="0" eaLnBrk="1" latinLnBrk="0" hangingPunct="1">
        <a:spcBef>
          <a:spcPct val="20000"/>
        </a:spcBef>
        <a:buFont typeface="Arial"/>
        <a:buChar char="•"/>
        <a:defRPr sz="1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591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183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7774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0366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2957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5548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398140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0731" algn="l" defTabSz="342591" rtl="0" eaLnBrk="1" latinLnBrk="0" hangingPunct="1">
        <a:defRPr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tron_Solo_Pos_RGB.png"/>
          <p:cNvPicPr>
            <a:picLocks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111" y="4869464"/>
            <a:ext cx="333590" cy="135240"/>
          </a:xfrm>
          <a:prstGeom prst="rect">
            <a:avLst/>
          </a:prstGeom>
        </p:spPr>
      </p:pic>
      <p:cxnSp>
        <p:nvCxnSpPr>
          <p:cNvPr id="3" name="Straight Connector 2"/>
          <p:cNvCxnSpPr/>
          <p:nvPr userDrawn="1"/>
        </p:nvCxnSpPr>
        <p:spPr>
          <a:xfrm>
            <a:off x="314110" y="4815191"/>
            <a:ext cx="8601290" cy="0"/>
          </a:xfrm>
          <a:prstGeom prst="line">
            <a:avLst/>
          </a:prstGeom>
          <a:ln w="6350" cmpd="sng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94550" y="4792822"/>
            <a:ext cx="1638300" cy="2727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9" b="0">
                <a:solidFill>
                  <a:schemeClr val="tx2"/>
                </a:solidFill>
              </a:defRPr>
            </a:lvl1pPr>
          </a:lstStyle>
          <a:p>
            <a:pPr defTabSz="456789"/>
            <a:r>
              <a:rPr lang="en-US" smtClean="0">
                <a:solidFill>
                  <a:srgbClr val="84848D"/>
                </a:solidFill>
              </a:rPr>
              <a:t>Itron Overview  </a:t>
            </a:r>
            <a:r>
              <a:rPr lang="en-US" smtClean="0">
                <a:solidFill>
                  <a:srgbClr val="D02124"/>
                </a:solidFill>
              </a:rPr>
              <a:t>|</a:t>
            </a:r>
            <a:r>
              <a:rPr lang="en-US" smtClean="0">
                <a:solidFill>
                  <a:srgbClr val="84848D"/>
                </a:solidFill>
              </a:rPr>
              <a:t> </a:t>
            </a:r>
            <a:endParaRPr lang="en-US" dirty="0">
              <a:solidFill>
                <a:srgbClr val="84848D"/>
              </a:solidFill>
            </a:endParaRPr>
          </a:p>
        </p:txBody>
      </p:sp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8655050" y="4798538"/>
            <a:ext cx="361950" cy="272797"/>
          </a:xfrm>
          <a:prstGeom prst="rect">
            <a:avLst/>
          </a:prstGeom>
        </p:spPr>
        <p:txBody>
          <a:bodyPr vert="horz" lIns="91355" tIns="45678" rIns="91355" bIns="45678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572B9F8-3DFE-2044-BE1B-AA11B5D57ABE}" type="slidenum">
              <a:rPr lang="en-US" sz="899" smtClean="0">
                <a:solidFill>
                  <a:srgbClr val="84848D"/>
                </a:solidFill>
              </a:rPr>
              <a:pPr/>
              <a:t>‹#›</a:t>
            </a:fld>
            <a:endParaRPr lang="en-US" sz="899" dirty="0">
              <a:solidFill>
                <a:srgbClr val="84848D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707148" y="4881576"/>
            <a:ext cx="2711450" cy="184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789"/>
            <a:r>
              <a:rPr lang="en-US" sz="599" dirty="0">
                <a:solidFill>
                  <a:srgbClr val="84848D">
                    <a:lumMod val="60000"/>
                    <a:lumOff val="40000"/>
                  </a:srgbClr>
                </a:solidFill>
              </a:rPr>
              <a:t>©2016  ITRON CONFIDENTIAL PROPRIETARY</a:t>
            </a:r>
          </a:p>
        </p:txBody>
      </p:sp>
    </p:spTree>
    <p:extLst>
      <p:ext uri="{BB962C8B-B14F-4D97-AF65-F5344CB8AC3E}">
        <p14:creationId xmlns:p14="http://schemas.microsoft.com/office/powerpoint/2010/main" val="12193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hf hdr="0" dt="0"/>
  <p:txStyles>
    <p:titleStyle>
      <a:lvl1pPr algn="l" defTabSz="456789" rtl="0" eaLnBrk="1" latinLnBrk="0" hangingPunct="1">
        <a:spcBef>
          <a:spcPct val="0"/>
        </a:spcBef>
        <a:buNone/>
        <a:defRPr sz="2398" b="1" kern="1200" cap="all">
          <a:solidFill>
            <a:srgbClr val="CF2124"/>
          </a:solidFill>
          <a:latin typeface="Arial"/>
          <a:ea typeface="+mj-ea"/>
          <a:cs typeface="Arial"/>
        </a:defRPr>
      </a:lvl1pPr>
    </p:titleStyle>
    <p:bodyStyle>
      <a:lvl1pPr marL="171296" indent="-171296" algn="l" defTabSz="456789" rtl="0" eaLnBrk="1" latinLnBrk="0" hangingPunct="1">
        <a:spcBef>
          <a:spcPct val="20000"/>
        </a:spcBef>
        <a:buClr>
          <a:srgbClr val="D02124"/>
        </a:buClr>
        <a:buFont typeface="Lucida Grande"/>
        <a:buChar char="»"/>
        <a:defRPr sz="1599" kern="1200">
          <a:solidFill>
            <a:schemeClr val="tx1"/>
          </a:solidFill>
          <a:latin typeface="Arial"/>
          <a:ea typeface="+mn-ea"/>
          <a:cs typeface="Arial"/>
        </a:defRPr>
      </a:lvl1pPr>
      <a:lvl2pPr marL="285493" indent="-114197" algn="l" defTabSz="456789" rtl="0" eaLnBrk="1" latinLnBrk="0" hangingPunct="1">
        <a:spcBef>
          <a:spcPct val="20000"/>
        </a:spcBef>
        <a:buClr>
          <a:srgbClr val="D02124"/>
        </a:buClr>
        <a:buSzPct val="100000"/>
        <a:buFont typeface="Arial"/>
        <a:buChar char="•"/>
        <a:defRPr sz="1599" kern="1200">
          <a:solidFill>
            <a:schemeClr val="tx1"/>
          </a:solidFill>
          <a:latin typeface="Arial"/>
          <a:ea typeface="+mn-ea"/>
          <a:cs typeface="Arial"/>
        </a:defRPr>
      </a:lvl2pPr>
      <a:lvl3pPr marL="456789" indent="-171296" algn="l" defTabSz="456789" rtl="0" eaLnBrk="1" latinLnBrk="0" hangingPunct="1">
        <a:spcBef>
          <a:spcPct val="20000"/>
        </a:spcBef>
        <a:buClr>
          <a:srgbClr val="D02124"/>
        </a:buClr>
        <a:buSzPct val="80000"/>
        <a:buFont typeface="Lucida Grande"/>
        <a:buChar char="-"/>
        <a:defRPr sz="1599" kern="1200" baseline="0">
          <a:solidFill>
            <a:schemeClr val="tx1"/>
          </a:solidFill>
          <a:latin typeface="Arial"/>
          <a:ea typeface="+mn-ea"/>
          <a:cs typeface="+mn-cs"/>
        </a:defRPr>
      </a:lvl3pPr>
      <a:lvl4pPr marL="1598760" indent="-228394" algn="l" defTabSz="456789" rtl="0" eaLnBrk="1" latinLnBrk="0" hangingPunct="1">
        <a:spcBef>
          <a:spcPct val="20000"/>
        </a:spcBef>
        <a:buFont typeface="Arial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548" indent="-228394" algn="l" defTabSz="456789" rtl="0" eaLnBrk="1" latinLnBrk="0" hangingPunct="1">
        <a:spcBef>
          <a:spcPct val="20000"/>
        </a:spcBef>
        <a:buFont typeface="Arial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337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125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914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702" indent="-228394" algn="l" defTabSz="456789" rtl="0" eaLnBrk="1" latinLnBrk="0" hangingPunct="1">
        <a:spcBef>
          <a:spcPct val="20000"/>
        </a:spcBef>
        <a:buFont typeface="Arial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89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77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66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54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943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731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520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308" algn="l" defTabSz="456789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61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</p:sldLayoutIdLst>
  <p:hf hdr="0" dt="0"/>
  <p:txStyles>
    <p:titleStyle>
      <a:lvl1pPr algn="ctr" defTabSz="4571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457189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emf"/><Relationship Id="rId7" Type="http://schemas.openxmlformats.org/officeDocument/2006/relationships/image" Target="../media/image29.emf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8.emf"/><Relationship Id="rId11" Type="http://schemas.openxmlformats.org/officeDocument/2006/relationships/image" Target="../media/image33.emf"/><Relationship Id="rId5" Type="http://schemas.openxmlformats.org/officeDocument/2006/relationships/image" Target="../media/image27.emf"/><Relationship Id="rId10" Type="http://schemas.openxmlformats.org/officeDocument/2006/relationships/image" Target="../media/image32.emf"/><Relationship Id="rId4" Type="http://schemas.openxmlformats.org/officeDocument/2006/relationships/image" Target="../media/image26.emf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71500" y="2988027"/>
            <a:ext cx="8369300" cy="1071768"/>
          </a:xfrm>
        </p:spPr>
        <p:txBody>
          <a:bodyPr/>
          <a:lstStyle/>
          <a:p>
            <a:r>
              <a:rPr lang="en-US" spc="-150" dirty="0" smtClean="0">
                <a:solidFill>
                  <a:srgbClr val="FFFFFF"/>
                </a:solidFill>
              </a:rPr>
              <a:t>TRANSFORMAÇÃO DIGITAL e </a:t>
            </a:r>
            <a:r>
              <a:rPr lang="en-US" spc="-150" dirty="0" err="1" smtClean="0">
                <a:solidFill>
                  <a:srgbClr val="FFFFFF"/>
                </a:solidFill>
              </a:rPr>
              <a:t>IoT</a:t>
            </a:r>
            <a:r>
              <a:rPr lang="en-US" spc="-150" dirty="0" smtClean="0">
                <a:solidFill>
                  <a:srgbClr val="FFFFFF"/>
                </a:solidFill>
              </a:rPr>
              <a:t/>
            </a:r>
            <a:br>
              <a:rPr lang="en-US" spc="-150" dirty="0" smtClean="0">
                <a:solidFill>
                  <a:srgbClr val="FFFFFF"/>
                </a:solidFill>
              </a:rPr>
            </a:br>
            <a:r>
              <a:rPr lang="en-US" sz="2400" spc="-150" dirty="0" err="1" smtClean="0">
                <a:solidFill>
                  <a:srgbClr val="FFFFFF"/>
                </a:solidFill>
              </a:rPr>
              <a:t>Desafios</a:t>
            </a:r>
            <a:r>
              <a:rPr lang="en-US" sz="2400" spc="-150" dirty="0" smtClean="0">
                <a:solidFill>
                  <a:srgbClr val="FFFFFF"/>
                </a:solidFill>
              </a:rPr>
              <a:t> e </a:t>
            </a:r>
            <a:r>
              <a:rPr lang="en-US" sz="2400" spc="-150" dirty="0" err="1" smtClean="0">
                <a:solidFill>
                  <a:srgbClr val="FFFFFF"/>
                </a:solidFill>
              </a:rPr>
              <a:t>Soluções</a:t>
            </a:r>
            <a:r>
              <a:rPr lang="en-US" sz="2400" spc="-150" dirty="0" smtClean="0">
                <a:solidFill>
                  <a:srgbClr val="FFFFFF"/>
                </a:solidFill>
              </a:rPr>
              <a:t> para as </a:t>
            </a:r>
            <a:r>
              <a:rPr lang="en-US" sz="2400" spc="-150" dirty="0" err="1" smtClean="0">
                <a:solidFill>
                  <a:srgbClr val="FFFFFF"/>
                </a:solidFill>
              </a:rPr>
              <a:t>Operadoras</a:t>
            </a:r>
            <a:r>
              <a:rPr lang="en-US" sz="2400" spc="-150" dirty="0" smtClean="0">
                <a:solidFill>
                  <a:srgbClr val="FFFFFF"/>
                </a:solidFill>
              </a:rPr>
              <a:t> de Saneamento </a:t>
            </a:r>
            <a:endParaRPr lang="en-US" sz="2400" spc="-150" dirty="0">
              <a:solidFill>
                <a:srgbClr val="FFFFFF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Samuel Lee - </a:t>
            </a:r>
            <a:r>
              <a:rPr lang="en-US" dirty="0" err="1" smtClean="0">
                <a:solidFill>
                  <a:schemeClr val="bg2"/>
                </a:solidFill>
              </a:rPr>
              <a:t>Especialmente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preparado</a:t>
            </a:r>
            <a:r>
              <a:rPr lang="en-US" dirty="0" smtClean="0">
                <a:solidFill>
                  <a:schemeClr val="bg2"/>
                </a:solidFill>
              </a:rPr>
              <a:t> para ASSEMAE 2017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bg2"/>
                </a:solidFill>
              </a:rPr>
              <a:t>Junho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/ 2017</a:t>
            </a:r>
          </a:p>
        </p:txBody>
      </p:sp>
    </p:spTree>
    <p:extLst>
      <p:ext uri="{BB962C8B-B14F-4D97-AF65-F5344CB8AC3E}">
        <p14:creationId xmlns:p14="http://schemas.microsoft.com/office/powerpoint/2010/main" val="36789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3550" y="2724823"/>
            <a:ext cx="8229600" cy="953210"/>
          </a:xfrm>
        </p:spPr>
        <p:txBody>
          <a:bodyPr/>
          <a:lstStyle/>
          <a:p>
            <a:r>
              <a:rPr lang="en-US" spc="-150" dirty="0">
                <a:solidFill>
                  <a:srgbClr val="FFFFFF"/>
                </a:solidFill>
              </a:rPr>
              <a:t>COMO A TRANSFORMAÇÃO DIGITAL E A INTERNET DAS COISAS </a:t>
            </a:r>
            <a:r>
              <a:rPr lang="en-US" spc="-150" dirty="0" smtClean="0">
                <a:solidFill>
                  <a:srgbClr val="FFFFFF"/>
                </a:solidFill>
              </a:rPr>
              <a:t>AFETAM A ITRON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24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0"/>
            <a:ext cx="2286231" cy="5159010"/>
            <a:chOff x="2286000" y="0"/>
            <a:chExt cx="2286231" cy="5159010"/>
          </a:xfrm>
        </p:grpSpPr>
        <p:pic>
          <p:nvPicPr>
            <p:cNvPr id="9" name="Picture 8" descr="iStock-521106845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1" y="0"/>
              <a:ext cx="2286230" cy="515901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2286000" y="3943350"/>
              <a:ext cx="2272490" cy="1215660"/>
            </a:xfrm>
            <a:prstGeom prst="rect">
              <a:avLst/>
            </a:prstGeom>
            <a:solidFill>
              <a:schemeClr val="tx1">
                <a:alpha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434A52"/>
                </a:solidFill>
              </a:endParaRPr>
            </a:p>
          </p:txBody>
        </p:sp>
        <p:sp>
          <p:nvSpPr>
            <p:cNvPr id="26" name="Content Placeholder 1"/>
            <p:cNvSpPr txBox="1">
              <a:spLocks/>
            </p:cNvSpPr>
            <p:nvPr/>
          </p:nvSpPr>
          <p:spPr>
            <a:xfrm>
              <a:off x="2286000" y="4166996"/>
              <a:ext cx="2284686" cy="976504"/>
            </a:xfrm>
            <a:prstGeom prst="rect">
              <a:avLst/>
            </a:prstGeom>
          </p:spPr>
          <p:txBody>
            <a:bodyPr vert="horz" lIns="91438" tIns="45719" rIns="91438" bIns="45719" rtlCol="0">
              <a:normAutofit/>
            </a:bodyPr>
            <a:lstStyle>
              <a:lvl1pPr marL="342892" indent="-342892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Lucida Grande"/>
                <a:buChar char="»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742931" indent="-285743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Arial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142972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4pPr>
              <a:lvl5pPr marL="2057348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Lucida Grande"/>
                <a:buNone/>
              </a:pPr>
              <a:r>
                <a:rPr lang="en-US" sz="1400" b="1" dirty="0" err="1">
                  <a:solidFill>
                    <a:srgbClr val="FFFFFE"/>
                  </a:solidFill>
                </a:rPr>
                <a:t>Integração</a:t>
              </a:r>
              <a:endParaRPr lang="en-US" sz="1400" b="1" dirty="0">
                <a:solidFill>
                  <a:srgbClr val="FFFFFE"/>
                </a:solidFill>
              </a:endParaRPr>
            </a:p>
            <a:p>
              <a:pPr marL="0" indent="0" algn="ctr">
                <a:buFont typeface="Lucida Grande"/>
                <a:buNone/>
              </a:pPr>
              <a:r>
                <a:rPr lang="pt-BR" sz="1400" b="1" dirty="0">
                  <a:solidFill>
                    <a:srgbClr val="FFFFFE"/>
                  </a:solidFill>
                </a:rPr>
                <a:t>Recursos de Energia de Distribuição</a:t>
              </a:r>
              <a:endParaRPr lang="en-US" sz="1400" b="1" dirty="0">
                <a:solidFill>
                  <a:srgbClr val="FFFFFE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0" y="0"/>
            <a:ext cx="2286000" cy="5159010"/>
            <a:chOff x="0" y="0"/>
            <a:chExt cx="2286000" cy="5159010"/>
          </a:xfrm>
        </p:grpSpPr>
        <p:pic>
          <p:nvPicPr>
            <p:cNvPr id="5" name="Picture 4" descr="iStock-547033934.jp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286000" cy="514350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1314" y="3958860"/>
              <a:ext cx="2284686" cy="1200150"/>
              <a:chOff x="1314" y="3958860"/>
              <a:chExt cx="2284686" cy="120015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3510" y="3958860"/>
                <a:ext cx="2272490" cy="1200150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dirty="0">
                  <a:solidFill>
                    <a:srgbClr val="434A52"/>
                  </a:solidFill>
                </a:endParaRPr>
              </a:p>
            </p:txBody>
          </p:sp>
          <p:sp>
            <p:nvSpPr>
              <p:cNvPr id="28" name="Content Placeholder 1"/>
              <p:cNvSpPr txBox="1">
                <a:spLocks/>
              </p:cNvSpPr>
              <p:nvPr/>
            </p:nvSpPr>
            <p:spPr>
              <a:xfrm>
                <a:off x="1314" y="4326466"/>
                <a:ext cx="2284686" cy="825675"/>
              </a:xfrm>
              <a:prstGeom prst="rect">
                <a:avLst/>
              </a:prstGeom>
            </p:spPr>
            <p:txBody>
              <a:bodyPr vert="horz" lIns="91438" tIns="45719" rIns="91438" bIns="45719" rtlCol="0">
                <a:normAutofit/>
              </a:bodyPr>
              <a:lstStyle>
                <a:lvl1pPr marL="342892" indent="-342892" algn="l" defTabSz="457189" rtl="0" eaLnBrk="1" latinLnBrk="0" hangingPunct="1">
                  <a:spcBef>
                    <a:spcPct val="20000"/>
                  </a:spcBef>
                  <a:buClr>
                    <a:srgbClr val="ED3024"/>
                  </a:buClr>
                  <a:buFont typeface="Lucida Grande"/>
                  <a:buChar char="»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+mn-ea"/>
                    <a:cs typeface="Arial"/>
                  </a:defRPr>
                </a:lvl1pPr>
                <a:lvl2pPr marL="742931" indent="-285743" algn="l" defTabSz="457189" rtl="0" eaLnBrk="1" latinLnBrk="0" hangingPunct="1">
                  <a:spcBef>
                    <a:spcPct val="20000"/>
                  </a:spcBef>
                  <a:buClr>
                    <a:srgbClr val="ED3024"/>
                  </a:buClr>
                  <a:buFont typeface="Arial"/>
                  <a:buChar char="•"/>
                  <a:defRPr sz="1600" kern="12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/>
                    <a:ea typeface="+mn-ea"/>
                    <a:cs typeface="Arial"/>
                  </a:defRPr>
                </a:lvl2pPr>
                <a:lvl3pPr marL="1142972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1600" kern="120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defRPr>
                </a:lvl3pPr>
                <a:lvl4pPr marL="160016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kern="120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defRPr>
                </a:lvl4pPr>
                <a:lvl5pPr marL="2057348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600" kern="1200">
                    <a:solidFill>
                      <a:srgbClr val="FFFFFF"/>
                    </a:solidFill>
                    <a:latin typeface="Arial"/>
                    <a:ea typeface="+mn-ea"/>
                    <a:cs typeface="Arial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5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Font typeface="Lucida Grande"/>
                  <a:buNone/>
                </a:pPr>
                <a:r>
                  <a:rPr lang="en-US" sz="1400" b="1" dirty="0" err="1">
                    <a:solidFill>
                      <a:srgbClr val="FFFFFE"/>
                    </a:solidFill>
                  </a:rPr>
                  <a:t>Transformação</a:t>
                </a:r>
                <a:r>
                  <a:rPr lang="en-US" sz="1400" b="1" dirty="0">
                    <a:solidFill>
                      <a:srgbClr val="FFFFFE"/>
                    </a:solidFill>
                  </a:rPr>
                  <a:t> da </a:t>
                </a:r>
                <a:r>
                  <a:rPr lang="en-US" sz="1400" b="1" dirty="0" err="1">
                    <a:solidFill>
                      <a:srgbClr val="FFFFFE"/>
                    </a:solidFill>
                  </a:rPr>
                  <a:t>Tecnologia</a:t>
                </a:r>
                <a:endParaRPr lang="en-US" sz="1400" b="1" dirty="0">
                  <a:solidFill>
                    <a:srgbClr val="FFFFFE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558490" y="0"/>
            <a:ext cx="2299713" cy="5159010"/>
            <a:chOff x="4558490" y="0"/>
            <a:chExt cx="2299713" cy="5159010"/>
          </a:xfrm>
        </p:grpSpPr>
        <p:pic>
          <p:nvPicPr>
            <p:cNvPr id="13" name="Picture 12" descr="iStock-155285322.jp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8306" y="0"/>
              <a:ext cx="2289897" cy="515901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563532" y="3943350"/>
              <a:ext cx="2279644" cy="1200150"/>
            </a:xfrm>
            <a:prstGeom prst="rect">
              <a:avLst/>
            </a:prstGeom>
            <a:solidFill>
              <a:schemeClr val="tx1">
                <a:alpha val="37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434A52"/>
                </a:solidFill>
              </a:endParaRPr>
            </a:p>
          </p:txBody>
        </p:sp>
        <p:sp>
          <p:nvSpPr>
            <p:cNvPr id="32" name="Content Placeholder 1"/>
            <p:cNvSpPr txBox="1">
              <a:spLocks/>
            </p:cNvSpPr>
            <p:nvPr/>
          </p:nvSpPr>
          <p:spPr>
            <a:xfrm>
              <a:off x="4558490" y="4352563"/>
              <a:ext cx="2284686" cy="704155"/>
            </a:xfrm>
            <a:prstGeom prst="rect">
              <a:avLst/>
            </a:prstGeom>
          </p:spPr>
          <p:txBody>
            <a:bodyPr vert="horz" lIns="91438" tIns="45719" rIns="91438" bIns="45719" rtlCol="0">
              <a:normAutofit lnSpcReduction="10000"/>
            </a:bodyPr>
            <a:lstStyle>
              <a:lvl1pPr marL="342892" indent="-342892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Lucida Grande"/>
                <a:buChar char="»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742931" indent="-285743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Arial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142972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4pPr>
              <a:lvl5pPr marL="2057348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Lucida Grande"/>
                <a:buNone/>
              </a:pPr>
              <a:r>
                <a:rPr lang="pt-BR" sz="1400" b="1" dirty="0">
                  <a:solidFill>
                    <a:srgbClr val="FFFFFE"/>
                  </a:solidFill>
                </a:rPr>
                <a:t>Evolução Modelos de Negócios de Serviço de Abastecimento</a:t>
              </a:r>
              <a:endParaRPr lang="en-US" sz="1400" b="1" dirty="0">
                <a:solidFill>
                  <a:srgbClr val="FFFFF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37039" y="0"/>
            <a:ext cx="2308931" cy="5159010"/>
            <a:chOff x="6843176" y="0"/>
            <a:chExt cx="2308931" cy="5159010"/>
          </a:xfrm>
        </p:grpSpPr>
        <p:pic>
          <p:nvPicPr>
            <p:cNvPr id="15" name="Picture 14" descr="iStock-501626680.jpg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1535" y="0"/>
              <a:ext cx="2290572" cy="515901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843176" y="3943350"/>
              <a:ext cx="2300824" cy="1215660"/>
            </a:xfrm>
            <a:prstGeom prst="rect">
              <a:avLst/>
            </a:prstGeom>
            <a:solidFill>
              <a:schemeClr val="tx1">
                <a:alpha val="41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endParaRPr lang="en-US" dirty="0">
                <a:solidFill>
                  <a:srgbClr val="434A52"/>
                </a:solidFill>
              </a:endParaRPr>
            </a:p>
          </p:txBody>
        </p:sp>
        <p:sp>
          <p:nvSpPr>
            <p:cNvPr id="36" name="Content Placeholder 1"/>
            <p:cNvSpPr txBox="1">
              <a:spLocks/>
            </p:cNvSpPr>
            <p:nvPr/>
          </p:nvSpPr>
          <p:spPr>
            <a:xfrm>
              <a:off x="6843176" y="4342484"/>
              <a:ext cx="2284686" cy="594500"/>
            </a:xfrm>
            <a:prstGeom prst="rect">
              <a:avLst/>
            </a:prstGeom>
          </p:spPr>
          <p:txBody>
            <a:bodyPr vert="horz" lIns="91438" tIns="45719" rIns="91438" bIns="45719" rtlCol="0">
              <a:normAutofit fontScale="85000" lnSpcReduction="20000"/>
            </a:bodyPr>
            <a:lstStyle>
              <a:lvl1pPr marL="342892" indent="-342892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Lucida Grande"/>
                <a:buChar char="»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1pPr>
              <a:lvl2pPr marL="742931" indent="-285743" algn="l" defTabSz="457189" rtl="0" eaLnBrk="1" latinLnBrk="0" hangingPunct="1">
                <a:spcBef>
                  <a:spcPct val="20000"/>
                </a:spcBef>
                <a:buClr>
                  <a:srgbClr val="ED3024"/>
                </a:buClr>
                <a:buFont typeface="Arial"/>
                <a:buChar char="•"/>
                <a:defRPr sz="16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/>
                  <a:ea typeface="+mn-ea"/>
                  <a:cs typeface="Arial"/>
                </a:defRPr>
              </a:lvl2pPr>
              <a:lvl3pPr marL="1142972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3pPr>
              <a:lvl4pPr marL="1600160" indent="-228594" algn="l" defTabSz="457189" rtl="0" eaLnBrk="1" latinLnBrk="0" hangingPunct="1">
                <a:spcBef>
                  <a:spcPct val="20000"/>
                </a:spcBef>
                <a:buFont typeface="Arial"/>
                <a:buChar char="–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4pPr>
              <a:lvl5pPr marL="2057348" indent="-228594" algn="l" defTabSz="457189" rtl="0" eaLnBrk="1" latinLnBrk="0" hangingPunct="1">
                <a:spcBef>
                  <a:spcPct val="20000"/>
                </a:spcBef>
                <a:buFont typeface="Arial"/>
                <a:buChar char="»"/>
                <a:defRPr sz="1600" kern="1200">
                  <a:solidFill>
                    <a:srgbClr val="FFFFFF"/>
                  </a:solidFill>
                  <a:latin typeface="Arial"/>
                  <a:ea typeface="+mn-ea"/>
                  <a:cs typeface="Arial"/>
                </a:defRPr>
              </a:lvl5pPr>
              <a:lvl6pPr marL="2514537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5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457189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Lucida Grande"/>
                <a:buNone/>
              </a:pPr>
              <a:endParaRPr lang="en-US" sz="1400" b="1" dirty="0">
                <a:solidFill>
                  <a:srgbClr val="FFFFFE"/>
                </a:solidFill>
              </a:endParaRPr>
            </a:p>
            <a:p>
              <a:pPr marL="0" indent="0" algn="ctr">
                <a:buFont typeface="Lucida Grande"/>
                <a:buNone/>
              </a:pPr>
              <a:r>
                <a:rPr lang="en-US" sz="1400" b="1" dirty="0" err="1">
                  <a:solidFill>
                    <a:srgbClr val="FFFFFE"/>
                  </a:solidFill>
                </a:rPr>
                <a:t>Maiores</a:t>
              </a:r>
              <a:r>
                <a:rPr lang="en-US" sz="1400" b="1" dirty="0">
                  <a:solidFill>
                    <a:srgbClr val="FFFFFE"/>
                  </a:solidFill>
                </a:rPr>
                <a:t> </a:t>
              </a:r>
              <a:r>
                <a:rPr lang="en-US" sz="1400" b="1" dirty="0" err="1">
                  <a:solidFill>
                    <a:srgbClr val="FFFFFE"/>
                  </a:solidFill>
                </a:rPr>
                <a:t>Expectativas</a:t>
              </a:r>
              <a:r>
                <a:rPr lang="en-US" sz="1400" b="1" dirty="0">
                  <a:solidFill>
                    <a:srgbClr val="FFFFFE"/>
                  </a:solidFill>
                </a:rPr>
                <a:t> do </a:t>
              </a:r>
              <a:r>
                <a:rPr lang="en-US" sz="1400" b="1" dirty="0" err="1">
                  <a:solidFill>
                    <a:srgbClr val="FFFFFE"/>
                  </a:solidFill>
                </a:rPr>
                <a:t>Cliente</a:t>
              </a:r>
              <a:endParaRPr lang="en-US" sz="1400" b="1" dirty="0">
                <a:solidFill>
                  <a:srgbClr val="FFFF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94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problemas</a:t>
            </a:r>
            <a:r>
              <a:rPr lang="en-US" dirty="0" smtClean="0"/>
              <a:t> que a </a:t>
            </a:r>
            <a:r>
              <a:rPr lang="en-US" dirty="0" err="1" smtClean="0"/>
              <a:t>itron</a:t>
            </a:r>
            <a:r>
              <a:rPr lang="en-US" dirty="0" smtClean="0"/>
              <a:t> </a:t>
            </a:r>
            <a:r>
              <a:rPr lang="en-US" dirty="0" err="1" smtClean="0"/>
              <a:t>ajuda</a:t>
            </a:r>
            <a:r>
              <a:rPr lang="en-US" dirty="0" smtClean="0"/>
              <a:t> a resolver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smtClean="0"/>
              <a:t>Transformação Digital requer novas habilidades</a:t>
            </a:r>
            <a:endParaRPr lang="pt-BR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456777"/>
            <a:r>
              <a:rPr lang="en-US" dirty="0">
                <a:solidFill>
                  <a:srgbClr val="84848D"/>
                </a:solidFill>
              </a:rPr>
              <a:t>Itron Software &amp; Services  |  </a:t>
            </a:r>
            <a:fld id="{E1553B21-222E-934E-B867-4F88267C35DA}" type="slidenum">
              <a:rPr lang="en-US">
                <a:solidFill>
                  <a:srgbClr val="84848D"/>
                </a:solidFill>
              </a:rPr>
              <a:pPr defTabSz="456777"/>
              <a:t>12</a:t>
            </a:fld>
            <a:endParaRPr lang="en-US" dirty="0">
              <a:solidFill>
                <a:srgbClr val="84848D"/>
              </a:solidFill>
            </a:endParaRPr>
          </a:p>
        </p:txBody>
      </p:sp>
      <p:graphicFrame>
        <p:nvGraphicFramePr>
          <p:cNvPr id="5" name="Content Placeholder 10"/>
          <p:cNvGraphicFramePr>
            <a:graphicFrameLocks/>
          </p:cNvGraphicFramePr>
          <p:nvPr>
            <p:extLst/>
          </p:nvPr>
        </p:nvGraphicFramePr>
        <p:xfrm>
          <a:off x="661296" y="1777092"/>
          <a:ext cx="7986205" cy="2944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2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972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9724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972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972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9249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Serviços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que</a:t>
                      </a:r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aseline="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aumentam</a:t>
                      </a:r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1000" baseline="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receita</a:t>
                      </a:r>
                      <a:endParaRPr lang="en-US" sz="1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948" marR="54948" marT="34226" marB="3422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Conservação</a:t>
                      </a:r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</a:t>
                      </a:r>
                      <a:br>
                        <a:rPr lang="en-US" sz="10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000" baseline="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Eficiência</a:t>
                      </a:r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Energia</a:t>
                      </a:r>
                      <a:endParaRPr lang="en-US" sz="1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948" marR="54948" marT="34226" marB="34226" anchor="ctr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Integridade</a:t>
                      </a:r>
                      <a:r>
                        <a:rPr lang="en-US" sz="1000" baseline="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do Sistema 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&amp; </a:t>
                      </a:r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Gerenciamento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ativos</a:t>
                      </a:r>
                      <a:endParaRPr lang="en-US" sz="1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948" marR="54948" marT="34226" marB="34226" anchor="ctr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Integração</a:t>
                      </a:r>
                      <a:r>
                        <a:rPr lang="en-US" sz="1000" dirty="0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n-US" sz="1000" dirty="0" err="1" smtClean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Renováveis</a:t>
                      </a:r>
                      <a:endParaRPr lang="en-US" sz="1000" dirty="0">
                        <a:solidFill>
                          <a:schemeClr val="accent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948" marR="54948" marT="34226" marB="34226" anchor="ctr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Smart Cities &amp;</a:t>
                      </a:r>
                      <a:r>
                        <a:rPr lang="en-US" sz="1000" baseline="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IoT</a:t>
                      </a:r>
                    </a:p>
                  </a:txBody>
                  <a:tcPr marL="54948" marR="54948" marT="34226" marB="34226" anchor="ctr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8679"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Medição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forma eficiente.</a:t>
                      </a:r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Faturamento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correto e Gerenciamento de cash </a:t>
                      </a:r>
                      <a:r>
                        <a:rPr lang="pt-BR" sz="1000" baseline="0" noProof="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flow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Consultoria 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sobre uso de energia e água. </a:t>
                      </a:r>
                    </a:p>
                    <a:p>
                      <a:pPr marL="91440" algn="l"/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Identificação e Prevenção de roubos de energia e água. </a:t>
                      </a:r>
                      <a:endParaRPr lang="pt-BR" sz="10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71" marR="91271" marT="91271" marB="9127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Possibilita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que consumidores gerenciem efetivamente o consumo de água e energia. </a:t>
                      </a:r>
                    </a:p>
                    <a:p>
                      <a:pPr marL="91440" algn="l"/>
                      <a:endParaRPr lang="pt-BR" sz="1000" baseline="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Ajuda as empresas a fornecerem água e energia de forma eficiente. </a:t>
                      </a:r>
                      <a:endParaRPr lang="pt-BR" sz="10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71" marR="91271" marT="91271" marB="91271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 ativos e redes/tubulações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 risco de falhas ou falência.</a:t>
                      </a:r>
                    </a:p>
                    <a:p>
                      <a:pPr marL="91440" algn="l"/>
                      <a:endParaRPr lang="pt-BR" sz="1000" baseline="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Detecta vazamentos e faltas que podem levar a acidentes ou perdas financeiras. </a:t>
                      </a:r>
                      <a:endParaRPr lang="pt-BR" sz="1000" baseline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71" marR="91271" marT="91271" marB="91271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Reduz riscos enquanto  integra Recursos para energia distribuída. (DER).</a:t>
                      </a:r>
                    </a:p>
                    <a:p>
                      <a:pPr marL="91440" algn="l"/>
                      <a:endParaRPr lang="pt-BR" sz="1000" noProof="0" dirty="0" smtClean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Cria novos meios de receita/economia.</a:t>
                      </a:r>
                      <a:endParaRPr lang="pt-BR" sz="10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71" marR="91271" marT="91271" marB="91271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pt-BR" sz="100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Aumento das redes de</a:t>
                      </a:r>
                      <a:r>
                        <a:rPr lang="pt-BR" sz="1000" baseline="0" noProof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Comunicação para novos sensores e/ou tipos de medição (Ar, Trânsito, etc.)</a:t>
                      </a:r>
                      <a:endParaRPr lang="pt-BR" sz="100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271" marR="91271" marT="91271" marB="91271">
                    <a:lnL w="12700" cap="flat" cmpd="sng" algn="ctr">
                      <a:solidFill>
                        <a:schemeClr val="bg1">
                          <a:lumMod val="40000"/>
                          <a:lumOff val="6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610120" y="1422876"/>
            <a:ext cx="850066" cy="382643"/>
            <a:chOff x="-457338" y="1423127"/>
            <a:chExt cx="851641" cy="38335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457338" y="1423127"/>
              <a:ext cx="381593" cy="38335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271" y="1423127"/>
              <a:ext cx="411574" cy="383352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739" y="1384122"/>
            <a:ext cx="456355" cy="4563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093" y="1499407"/>
            <a:ext cx="456355" cy="277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2307" y="1332337"/>
            <a:ext cx="330838" cy="5081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430" y="1332337"/>
            <a:ext cx="474476" cy="5081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4645" y="1320739"/>
            <a:ext cx="388569" cy="58529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082363" y="1320738"/>
            <a:ext cx="906473" cy="539948"/>
            <a:chOff x="2647088" y="1320801"/>
            <a:chExt cx="908152" cy="54094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5986" y="1320801"/>
              <a:ext cx="521368" cy="457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35365" y="1404549"/>
              <a:ext cx="219875" cy="4572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088" y="1358901"/>
              <a:ext cx="203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00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3550" y="2724823"/>
            <a:ext cx="8229600" cy="953210"/>
          </a:xfrm>
        </p:spPr>
        <p:txBody>
          <a:bodyPr/>
          <a:lstStyle/>
          <a:p>
            <a:r>
              <a:rPr lang="en-US" spc="-150" dirty="0" smtClean="0">
                <a:solidFill>
                  <a:srgbClr val="FFFFFF"/>
                </a:solidFill>
              </a:rPr>
              <a:t>PROGRAMA DE EFICIÊNCIA ENERGÉTICA,</a:t>
            </a:r>
            <a:br>
              <a:rPr lang="en-US" spc="-150" dirty="0" smtClean="0">
                <a:solidFill>
                  <a:srgbClr val="FFFFFF"/>
                </a:solidFill>
              </a:rPr>
            </a:br>
            <a:r>
              <a:rPr lang="en-US" spc="-150" dirty="0" smtClean="0">
                <a:solidFill>
                  <a:srgbClr val="FFFFFF"/>
                </a:solidFill>
              </a:rPr>
              <a:t>UM GRANDE ALIADO PARA O SANEAMENTO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8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1"/>
            <a:ext cx="9144000" cy="5141139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05/2017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06403" y="3311896"/>
            <a:ext cx="8054127" cy="587636"/>
          </a:xfrm>
        </p:spPr>
        <p:txBody>
          <a:bodyPr/>
          <a:lstStyle/>
          <a:p>
            <a:r>
              <a:rPr lang="pt-BR" sz="3200" b="1" dirty="0" smtClean="0">
                <a:solidFill>
                  <a:srgbClr val="FFFFFF"/>
                </a:solidFill>
                <a:latin typeface="+mj-lt"/>
              </a:rPr>
              <a:t>EFICIÊNCIA ENERGÉTICA</a:t>
            </a:r>
            <a:endParaRPr lang="en-US" sz="32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03" y="3966236"/>
            <a:ext cx="8054127" cy="9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41350" y="4030002"/>
            <a:ext cx="8037193" cy="389107"/>
          </a:xfrm>
        </p:spPr>
        <p:txBody>
          <a:bodyPr>
            <a:noAutofit/>
          </a:bodyPr>
          <a:lstStyle/>
          <a:p>
            <a:r>
              <a:rPr lang="pt-BR" sz="2400" b="1" dirty="0">
                <a:solidFill>
                  <a:srgbClr val="FFFFFF"/>
                </a:solidFill>
              </a:rPr>
              <a:t>Com sistema de otimização da pressão em redes de distribuição de </a:t>
            </a:r>
            <a:r>
              <a:rPr lang="pt-BR" sz="2400" b="1" dirty="0" smtClean="0">
                <a:solidFill>
                  <a:srgbClr val="FFFFFF"/>
                </a:solidFill>
              </a:rPr>
              <a:t>Água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6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2881"/>
            <a:ext cx="8229600" cy="746358"/>
          </a:xfrm>
        </p:spPr>
        <p:txBody>
          <a:bodyPr/>
          <a:lstStyle/>
          <a:p>
            <a:r>
              <a:rPr lang="pt-BR" sz="2200" dirty="0"/>
              <a:t>Perdas de Energia Elétrica no sistema de abastecimento </a:t>
            </a:r>
            <a:r>
              <a:rPr lang="pt-BR" sz="2200" dirty="0" smtClean="0"/>
              <a:t>de Água</a:t>
            </a:r>
            <a:endParaRPr lang="pt-BR" sz="2200" dirty="0"/>
          </a:p>
        </p:txBody>
      </p:sp>
      <p:sp>
        <p:nvSpPr>
          <p:cNvPr id="13" name="Flowchart: Manual Operation 12"/>
          <p:cNvSpPr/>
          <p:nvPr/>
        </p:nvSpPr>
        <p:spPr>
          <a:xfrm>
            <a:off x="745421" y="909314"/>
            <a:ext cx="6429022" cy="778635"/>
          </a:xfrm>
          <a:prstGeom prst="flowChartManualOperati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ENERGIA 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</a:rPr>
              <a:t>ELÉTRICA </a:t>
            </a:r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FORNECIDA AO SISTEMA</a:t>
            </a:r>
          </a:p>
        </p:txBody>
      </p:sp>
      <p:sp>
        <p:nvSpPr>
          <p:cNvPr id="14" name="Flowchart: Manual Operation 13"/>
          <p:cNvSpPr/>
          <p:nvPr/>
        </p:nvSpPr>
        <p:spPr>
          <a:xfrm>
            <a:off x="1187624" y="1689911"/>
            <a:ext cx="5544616" cy="651627"/>
          </a:xfrm>
          <a:prstGeom prst="flowChartManualOperation">
            <a:avLst/>
          </a:prstGeom>
          <a:solidFill>
            <a:srgbClr val="F2F6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434A52"/>
                </a:solidFill>
              </a:rPr>
              <a:t>Perda em acionamentos, motores e bombas</a:t>
            </a:r>
          </a:p>
          <a:p>
            <a:pPr algn="ctr"/>
            <a:r>
              <a:rPr lang="pt-BR" sz="1100" dirty="0">
                <a:solidFill>
                  <a:srgbClr val="434A52"/>
                </a:solidFill>
              </a:rPr>
              <a:t> (relaciona-se com a eficiência dos equipamentos) </a:t>
            </a:r>
          </a:p>
        </p:txBody>
      </p:sp>
      <p:sp>
        <p:nvSpPr>
          <p:cNvPr id="15" name="Flowchart: Manual Operation 14"/>
          <p:cNvSpPr/>
          <p:nvPr/>
        </p:nvSpPr>
        <p:spPr>
          <a:xfrm>
            <a:off x="1691680" y="2341538"/>
            <a:ext cx="4824536" cy="939659"/>
          </a:xfrm>
          <a:prstGeom prst="flowChartManualOperation">
            <a:avLst/>
          </a:prstGeom>
          <a:solidFill>
            <a:srgbClr val="F2F6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434A52"/>
                </a:solidFill>
              </a:rPr>
              <a:t>Perda na dissipação em perdas de carga singulares e distribuídas nas tubulações </a:t>
            </a:r>
          </a:p>
          <a:p>
            <a:pPr algn="ctr"/>
            <a:r>
              <a:rPr lang="pt-BR" sz="1100" dirty="0">
                <a:solidFill>
                  <a:srgbClr val="434A52"/>
                </a:solidFill>
              </a:rPr>
              <a:t>(</a:t>
            </a:r>
            <a:r>
              <a:rPr lang="pt-BR" sz="1050" dirty="0">
                <a:solidFill>
                  <a:srgbClr val="434A52"/>
                </a:solidFill>
              </a:rPr>
              <a:t>relaciona-se com a eficiência hidráulica nos sistemas) </a:t>
            </a:r>
          </a:p>
        </p:txBody>
      </p:sp>
      <p:sp>
        <p:nvSpPr>
          <p:cNvPr id="16" name="Flowchart: Manual Operation 15"/>
          <p:cNvSpPr/>
          <p:nvPr/>
        </p:nvSpPr>
        <p:spPr>
          <a:xfrm>
            <a:off x="2051720" y="3291830"/>
            <a:ext cx="4176464" cy="730746"/>
          </a:xfrm>
          <a:prstGeom prst="flowChartManualOperation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rgbClr val="FFFFFF"/>
                </a:solidFill>
              </a:rPr>
              <a:t>Energia elétrica utilizada na água perdida</a:t>
            </a:r>
          </a:p>
          <a:p>
            <a:pPr algn="ctr"/>
            <a:r>
              <a:rPr lang="pt-BR" sz="1050" dirty="0">
                <a:solidFill>
                  <a:srgbClr val="FFFFFF"/>
                </a:solidFill>
              </a:rPr>
              <a:t> </a:t>
            </a:r>
            <a:r>
              <a:rPr lang="pt-BR" sz="1000" dirty="0">
                <a:solidFill>
                  <a:srgbClr val="FFFFFF"/>
                </a:solidFill>
              </a:rPr>
              <a:t>(relaciona-se com a eficiência na distribuição / vazamentos ) </a:t>
            </a:r>
          </a:p>
        </p:txBody>
      </p:sp>
      <p:sp>
        <p:nvSpPr>
          <p:cNvPr id="8" name="Flowchart: Manual Operation 7"/>
          <p:cNvSpPr/>
          <p:nvPr/>
        </p:nvSpPr>
        <p:spPr>
          <a:xfrm>
            <a:off x="2555776" y="4024538"/>
            <a:ext cx="3312368" cy="730746"/>
          </a:xfrm>
          <a:prstGeom prst="flowChartManualOperation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>
                <a:solidFill>
                  <a:srgbClr val="FFFFFF"/>
                </a:solidFill>
              </a:rPr>
              <a:t>ENERGIA ELÉTRICA EFETIVAMENTE APROVEITADA</a:t>
            </a:r>
            <a:endParaRPr lang="pt-BR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708"/>
            <a:ext cx="8229600" cy="500137"/>
          </a:xfrm>
        </p:spPr>
        <p:txBody>
          <a:bodyPr/>
          <a:lstStyle/>
          <a:p>
            <a:r>
              <a:rPr lang="pt-BR" dirty="0"/>
              <a:t>MEDIDAS PARA AUMENTO DA EFICIÊNCIA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37893227"/>
              </p:ext>
            </p:extLst>
          </p:nvPr>
        </p:nvGraphicFramePr>
        <p:xfrm>
          <a:off x="451926" y="1419622"/>
          <a:ext cx="7899400" cy="26611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02432">
                  <a:extLst>
                    <a:ext uri="{9D8B030D-6E8A-4147-A177-3AD203B41FA5}">
                      <a16:colId xmlns="" xmlns:a16="http://schemas.microsoft.com/office/drawing/2014/main" val="1421346510"/>
                    </a:ext>
                  </a:extLst>
                </a:gridCol>
                <a:gridCol w="7096968">
                  <a:extLst>
                    <a:ext uri="{9D8B030D-6E8A-4147-A177-3AD203B41FA5}">
                      <a16:colId xmlns="" xmlns:a16="http://schemas.microsoft.com/office/drawing/2014/main" val="402110146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pt-BR" dirty="0"/>
                        <a:t>Medidas de Eficiência na</a:t>
                      </a:r>
                      <a:r>
                        <a:rPr lang="pt-BR" baseline="0" dirty="0"/>
                        <a:t> Distribuição de Água que reduzem o consumo de Energia Elétrica</a:t>
                      </a:r>
                      <a:endParaRPr lang="pt-B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0344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Redução de perdas reais de </a:t>
                      </a:r>
                      <a:r>
                        <a:rPr lang="pt-BR" dirty="0" smtClean="0"/>
                        <a:t>água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309445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Redução da altura manométrica no bombeamento; modulação da carga, uso de inversor de frequência.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66000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Sistemas eficientes </a:t>
                      </a:r>
                      <a:r>
                        <a:rPr lang="pt-BR" dirty="0" smtClean="0"/>
                        <a:t>(</a:t>
                      </a:r>
                      <a:r>
                        <a:rPr lang="pt-BR" dirty="0" err="1" smtClean="0"/>
                        <a:t>reservação</a:t>
                      </a:r>
                      <a:r>
                        <a:rPr lang="pt-BR" dirty="0" smtClean="0"/>
                        <a:t> </a:t>
                      </a:r>
                      <a:r>
                        <a:rPr lang="pt-BR" dirty="0"/>
                        <a:t>bem utilizada,</a:t>
                      </a:r>
                      <a:r>
                        <a:rPr lang="pt-BR" baseline="0" dirty="0"/>
                        <a:t> correto dimensionamento da bomba, bombas </a:t>
                      </a:r>
                      <a:r>
                        <a:rPr lang="pt-BR" baseline="0" dirty="0" smtClean="0"/>
                        <a:t>eficientes)</a:t>
                      </a:r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9308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Motores eficientes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15228462"/>
                  </a:ext>
                </a:extLst>
              </a:tr>
            </a:tbl>
          </a:graphicData>
        </a:graphic>
      </p:graphicFrame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t-BR" dirty="0"/>
              <a:t>NA DISTRIBUIÇÃO DE ÁGUA</a:t>
            </a:r>
          </a:p>
        </p:txBody>
      </p:sp>
      <p:sp>
        <p:nvSpPr>
          <p:cNvPr id="10" name="Arrow: Right 9"/>
          <p:cNvSpPr/>
          <p:nvPr/>
        </p:nvSpPr>
        <p:spPr>
          <a:xfrm rot="10800000">
            <a:off x="5496821" y="2107013"/>
            <a:ext cx="576064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4A52"/>
              </a:solidFill>
            </a:endParaRPr>
          </a:p>
        </p:txBody>
      </p:sp>
      <p:sp>
        <p:nvSpPr>
          <p:cNvPr id="11" name="Arrow: Right 10"/>
          <p:cNvSpPr/>
          <p:nvPr/>
        </p:nvSpPr>
        <p:spPr>
          <a:xfrm rot="10800000">
            <a:off x="5508104" y="2794403"/>
            <a:ext cx="576064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434A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6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7820"/>
            <a:ext cx="8229600" cy="807913"/>
          </a:xfrm>
        </p:spPr>
        <p:txBody>
          <a:bodyPr/>
          <a:lstStyle/>
          <a:p>
            <a:r>
              <a:rPr lang="pt-BR" sz="2400" dirty="0"/>
              <a:t>Potencial econômico de recuperação de energia elétrica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30436" y="1300025"/>
            <a:ext cx="8147248" cy="315471"/>
          </a:xfrm>
        </p:spPr>
        <p:txBody>
          <a:bodyPr/>
          <a:lstStyle/>
          <a:p>
            <a:pPr marL="0" indent="0" algn="ctr">
              <a:buNone/>
            </a:pPr>
            <a:r>
              <a:rPr lang="pt-BR" sz="1600" b="1" dirty="0">
                <a:solidFill>
                  <a:schemeClr val="accent1"/>
                </a:solidFill>
              </a:rPr>
              <a:t>Consumo de energia elétrica do setor saneamento em 2014:11,83 </a:t>
            </a:r>
            <a:r>
              <a:rPr lang="pt-BR" sz="1600" b="1" dirty="0" err="1">
                <a:solidFill>
                  <a:schemeClr val="accent1"/>
                </a:solidFill>
              </a:rPr>
              <a:t>TWh</a:t>
            </a:r>
            <a:r>
              <a:rPr lang="pt-BR" sz="1600" b="1" dirty="0">
                <a:solidFill>
                  <a:schemeClr val="accent1"/>
                </a:solidFill>
              </a:rPr>
              <a:t>.</a:t>
            </a:r>
            <a:endParaRPr lang="pt-BR" sz="1600" dirty="0">
              <a:solidFill>
                <a:schemeClr val="accent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78284" y="851488"/>
            <a:ext cx="7899400" cy="253916"/>
          </a:xfrm>
        </p:spPr>
        <p:txBody>
          <a:bodyPr/>
          <a:lstStyle/>
          <a:p>
            <a:r>
              <a:rPr lang="pt-BR" dirty="0" smtClean="0"/>
              <a:t>NO SANEAMENTO</a:t>
            </a:r>
            <a:endParaRPr lang="pt-BR" dirty="0"/>
          </a:p>
        </p:txBody>
      </p:sp>
      <p:sp>
        <p:nvSpPr>
          <p:cNvPr id="6" name="Rectangle 5"/>
          <p:cNvSpPr/>
          <p:nvPr/>
        </p:nvSpPr>
        <p:spPr>
          <a:xfrm>
            <a:off x="611560" y="1737112"/>
            <a:ext cx="7632848" cy="5891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Produção de água no Brasil 15.991.238.000 M3/ANO</a:t>
            </a:r>
          </a:p>
        </p:txBody>
      </p:sp>
      <p:sp>
        <p:nvSpPr>
          <p:cNvPr id="7" name="Rectangle 6"/>
          <p:cNvSpPr/>
          <p:nvPr/>
        </p:nvSpPr>
        <p:spPr>
          <a:xfrm>
            <a:off x="611560" y="2355726"/>
            <a:ext cx="7632848" cy="576064"/>
          </a:xfrm>
          <a:prstGeom prst="rect">
            <a:avLst/>
          </a:prstGeom>
          <a:solidFill>
            <a:srgbClr val="F2F6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Consumo médio de energia por metro cubico produzido 0,74 Kwh/m3;</a:t>
            </a:r>
          </a:p>
          <a:p>
            <a:pPr algn="ctr"/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Custo médio da energia 0,54 R$/Kwh</a:t>
            </a:r>
          </a:p>
        </p:txBody>
      </p:sp>
      <p:sp>
        <p:nvSpPr>
          <p:cNvPr id="8" name="Rectangle 7"/>
          <p:cNvSpPr/>
          <p:nvPr/>
        </p:nvSpPr>
        <p:spPr>
          <a:xfrm>
            <a:off x="611560" y="2931790"/>
            <a:ext cx="7632848" cy="7200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>
                    <a:lumMod val="75000"/>
                  </a:schemeClr>
                </a:solidFill>
              </a:rPr>
              <a:t>Volume de água perdida 5.858.932.000 m3/ano X 0,74 Kwh/m3 =  4,33 TWH</a:t>
            </a:r>
          </a:p>
        </p:txBody>
      </p:sp>
      <p:sp>
        <p:nvSpPr>
          <p:cNvPr id="9" name="Rectangle 8"/>
          <p:cNvSpPr/>
          <p:nvPr/>
        </p:nvSpPr>
        <p:spPr>
          <a:xfrm>
            <a:off x="611560" y="3651870"/>
            <a:ext cx="7632848" cy="79208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>
                    <a:lumMod val="75000"/>
                  </a:schemeClr>
                </a:solidFill>
              </a:rPr>
              <a:t>Potencial de redução 20% que representa +/- R$ 500.000 K/ano , somente com a redução da agua perdida (vazamentos)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1560" y="4572468"/>
            <a:ext cx="12666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>
                <a:solidFill>
                  <a:schemeClr val="tx2">
                    <a:lumMod val="75000"/>
                  </a:schemeClr>
                </a:solidFill>
              </a:rPr>
              <a:t>Fonte SNIS 2014</a:t>
            </a:r>
          </a:p>
        </p:txBody>
      </p:sp>
    </p:spTree>
    <p:extLst>
      <p:ext uri="{BB962C8B-B14F-4D97-AF65-F5344CB8AC3E}">
        <p14:creationId xmlns:p14="http://schemas.microsoft.com/office/powerpoint/2010/main" val="200153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133512"/>
            <a:ext cx="5305288" cy="807913"/>
          </a:xfrm>
        </p:spPr>
        <p:txBody>
          <a:bodyPr/>
          <a:lstStyle/>
          <a:p>
            <a:r>
              <a:rPr lang="pt-BR" sz="2400" dirty="0"/>
              <a:t>Sistema de controle de pressão Itron</a:t>
            </a:r>
          </a:p>
        </p:txBody>
      </p:sp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836488" y="1483648"/>
            <a:ext cx="3733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t-BR" altLang="pt-B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 sem otimização da pressão</a:t>
            </a:r>
          </a:p>
        </p:txBody>
      </p:sp>
      <p:sp>
        <p:nvSpPr>
          <p:cNvPr id="19" name="TextBox 7"/>
          <p:cNvSpPr txBox="1">
            <a:spLocks noChangeArrowheads="1"/>
          </p:cNvSpPr>
          <p:nvPr/>
        </p:nvSpPr>
        <p:spPr bwMode="auto">
          <a:xfrm>
            <a:off x="5338565" y="1577113"/>
            <a:ext cx="3733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pt-BR" sz="1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</a:t>
            </a:r>
            <a:r>
              <a:rPr lang="en-GB" altLang="pt-BR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otimização da pressão</a:t>
            </a:r>
          </a:p>
        </p:txBody>
      </p:sp>
      <p:pic>
        <p:nvPicPr>
          <p:cNvPr id="26" name="Picture 13" descr="simplified_APM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5419"/>
          <a:stretch>
            <a:fillRect/>
          </a:stretch>
        </p:blipFill>
        <p:spPr bwMode="auto">
          <a:xfrm>
            <a:off x="691778" y="1780710"/>
            <a:ext cx="3482975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10 CuadroTexto"/>
          <p:cNvSpPr txBox="1">
            <a:spLocks noChangeArrowheads="1"/>
          </p:cNvSpPr>
          <p:nvPr/>
        </p:nvSpPr>
        <p:spPr bwMode="auto">
          <a:xfrm>
            <a:off x="1528390" y="3414248"/>
            <a:ext cx="1427162" cy="70788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>
              <a:spcBef>
                <a:spcPct val="0"/>
              </a:spcBef>
              <a:buFontTx/>
              <a:buNone/>
              <a:defRPr/>
            </a:pPr>
            <a:endParaRPr lang="es-CO" altLang="pt-BR" sz="1000" kern="0">
              <a:solidFill>
                <a:prstClr val="black"/>
              </a:solidFill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es-CO" altLang="pt-BR" sz="1000" kern="0">
              <a:solidFill>
                <a:prstClr val="black"/>
              </a:solidFill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es-CO" altLang="pt-BR" sz="1000" kern="0">
              <a:solidFill>
                <a:prstClr val="black"/>
              </a:solidFill>
            </a:endParaRPr>
          </a:p>
          <a:p>
            <a:pPr defTabSz="914400">
              <a:spcBef>
                <a:spcPct val="0"/>
              </a:spcBef>
              <a:buFontTx/>
              <a:buNone/>
              <a:defRPr/>
            </a:pPr>
            <a:endParaRPr lang="es-CO" altLang="pt-BR" sz="1000" kern="0">
              <a:solidFill>
                <a:prstClr val="black"/>
              </a:solidFill>
            </a:endParaRPr>
          </a:p>
        </p:txBody>
      </p:sp>
      <p:sp>
        <p:nvSpPr>
          <p:cNvPr id="28" name="12 Forma libre"/>
          <p:cNvSpPr/>
          <p:nvPr/>
        </p:nvSpPr>
        <p:spPr>
          <a:xfrm>
            <a:off x="1483941" y="3151119"/>
            <a:ext cx="2687637" cy="882254"/>
          </a:xfrm>
          <a:custGeom>
            <a:avLst/>
            <a:gdLst>
              <a:gd name="connsiteX0" fmla="*/ 0 w 2718487"/>
              <a:gd name="connsiteY0" fmla="*/ 796425 h 1175490"/>
              <a:gd name="connsiteX1" fmla="*/ 247135 w 2718487"/>
              <a:gd name="connsiteY1" fmla="*/ 1068274 h 1175490"/>
              <a:gd name="connsiteX2" fmla="*/ 753762 w 2718487"/>
              <a:gd name="connsiteY2" fmla="*/ 1092987 h 1175490"/>
              <a:gd name="connsiteX3" fmla="*/ 988541 w 2718487"/>
              <a:gd name="connsiteY3" fmla="*/ 17950 h 1175490"/>
              <a:gd name="connsiteX4" fmla="*/ 1408670 w 2718487"/>
              <a:gd name="connsiteY4" fmla="*/ 425723 h 1175490"/>
              <a:gd name="connsiteX5" fmla="*/ 1853514 w 2718487"/>
              <a:gd name="connsiteY5" fmla="*/ 499863 h 1175490"/>
              <a:gd name="connsiteX6" fmla="*/ 2075935 w 2718487"/>
              <a:gd name="connsiteY6" fmla="*/ 215658 h 1175490"/>
              <a:gd name="connsiteX7" fmla="*/ 2421925 w 2718487"/>
              <a:gd name="connsiteY7" fmla="*/ 413366 h 1175490"/>
              <a:gd name="connsiteX8" fmla="*/ 2718487 w 2718487"/>
              <a:gd name="connsiteY8" fmla="*/ 759355 h 1175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8487" h="1175490">
                <a:moveTo>
                  <a:pt x="0" y="796425"/>
                </a:moveTo>
                <a:cubicBezTo>
                  <a:pt x="60754" y="907636"/>
                  <a:pt x="121508" y="1018847"/>
                  <a:pt x="247135" y="1068274"/>
                </a:cubicBezTo>
                <a:cubicBezTo>
                  <a:pt x="372762" y="1117701"/>
                  <a:pt x="630194" y="1268041"/>
                  <a:pt x="753762" y="1092987"/>
                </a:cubicBezTo>
                <a:cubicBezTo>
                  <a:pt x="877330" y="917933"/>
                  <a:pt x="879390" y="129161"/>
                  <a:pt x="988541" y="17950"/>
                </a:cubicBezTo>
                <a:cubicBezTo>
                  <a:pt x="1097692" y="-93261"/>
                  <a:pt x="1264508" y="345404"/>
                  <a:pt x="1408670" y="425723"/>
                </a:cubicBezTo>
                <a:cubicBezTo>
                  <a:pt x="1552832" y="506042"/>
                  <a:pt x="1742303" y="534874"/>
                  <a:pt x="1853514" y="499863"/>
                </a:cubicBezTo>
                <a:cubicBezTo>
                  <a:pt x="1964725" y="464852"/>
                  <a:pt x="1981200" y="230074"/>
                  <a:pt x="2075935" y="215658"/>
                </a:cubicBezTo>
                <a:cubicBezTo>
                  <a:pt x="2170670" y="201242"/>
                  <a:pt x="2314833" y="322750"/>
                  <a:pt x="2421925" y="413366"/>
                </a:cubicBezTo>
                <a:cubicBezTo>
                  <a:pt x="2529017" y="503982"/>
                  <a:pt x="2623752" y="631668"/>
                  <a:pt x="2718487" y="759355"/>
                </a:cubicBezTo>
              </a:path>
            </a:pathLst>
          </a:custGeom>
          <a:noFill/>
          <a:ln w="381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s-CO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30" name="27 Grupo"/>
          <p:cNvGrpSpPr>
            <a:grpSpLocks/>
          </p:cNvGrpSpPr>
          <p:nvPr/>
        </p:nvGrpSpPr>
        <p:grpSpPr bwMode="auto">
          <a:xfrm>
            <a:off x="688603" y="1761660"/>
            <a:ext cx="3603625" cy="2862263"/>
            <a:chOff x="247877" y="2726199"/>
            <a:chExt cx="3604043" cy="3816274"/>
          </a:xfrm>
        </p:grpSpPr>
        <p:pic>
          <p:nvPicPr>
            <p:cNvPr id="31" name="Picture 13" descr="simplified_APM-0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5419"/>
            <a:stretch>
              <a:fillRect/>
            </a:stretch>
          </p:blipFill>
          <p:spPr bwMode="auto">
            <a:xfrm>
              <a:off x="247877" y="2751600"/>
              <a:ext cx="3482294" cy="3790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1 Rectángulo"/>
            <p:cNvSpPr/>
            <p:nvPr/>
          </p:nvSpPr>
          <p:spPr>
            <a:xfrm>
              <a:off x="1065535" y="2726199"/>
              <a:ext cx="2786385" cy="324161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s-ES" kern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33" name="18 Conector recto"/>
          <p:cNvCxnSpPr/>
          <p:nvPr/>
        </p:nvCxnSpPr>
        <p:spPr>
          <a:xfrm flipH="1">
            <a:off x="1506165" y="3272563"/>
            <a:ext cx="266541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23 Conector recto"/>
          <p:cNvCxnSpPr/>
          <p:nvPr/>
        </p:nvCxnSpPr>
        <p:spPr>
          <a:xfrm flipH="1">
            <a:off x="1495053" y="1856910"/>
            <a:ext cx="2665413" cy="0"/>
          </a:xfrm>
          <a:prstGeom prst="line">
            <a:avLst/>
          </a:prstGeom>
          <a:noFill/>
          <a:ln w="38100" cap="flat" cmpd="sng" algn="ctr">
            <a:solidFill>
              <a:srgbClr val="00B0F0"/>
            </a:solidFill>
            <a:prstDash val="solid"/>
          </a:ln>
          <a:effectLst/>
        </p:spPr>
      </p:cxnSp>
      <p:pic>
        <p:nvPicPr>
          <p:cNvPr id="35" name="Picture 13" descr="simplified_APM-01.png"/>
          <p:cNvPicPr>
            <a:picLocks noChangeAspect="1"/>
          </p:cNvPicPr>
          <p:nvPr/>
        </p:nvPicPr>
        <p:blipFill rotWithShape="1">
          <a:blip r:embed="rId3"/>
          <a:srcRect l="13340" t="4246" r="45419" b="49000"/>
          <a:stretch/>
        </p:blipFill>
        <p:spPr>
          <a:xfrm>
            <a:off x="1483941" y="1877151"/>
            <a:ext cx="2632075" cy="1383506"/>
          </a:xfrm>
          <a:prstGeom prst="rect">
            <a:avLst/>
          </a:prstGeom>
          <a:effectLst>
            <a:outerShdw blurRad="12700" dir="5700000" sx="1000" sy="1000" algn="tl" rotWithShape="0">
              <a:prstClr val="black">
                <a:alpha val="13000"/>
              </a:prstClr>
            </a:outerShdw>
          </a:effectLst>
        </p:spPr>
      </p:pic>
      <p:sp>
        <p:nvSpPr>
          <p:cNvPr id="36" name="15 Forma libre"/>
          <p:cNvSpPr/>
          <p:nvPr/>
        </p:nvSpPr>
        <p:spPr>
          <a:xfrm>
            <a:off x="1506165" y="3314235"/>
            <a:ext cx="2665412" cy="808434"/>
          </a:xfrm>
          <a:custGeom>
            <a:avLst/>
            <a:gdLst>
              <a:gd name="connsiteX0" fmla="*/ 0 w 2718487"/>
              <a:gd name="connsiteY0" fmla="*/ 796425 h 1175490"/>
              <a:gd name="connsiteX1" fmla="*/ 247135 w 2718487"/>
              <a:gd name="connsiteY1" fmla="*/ 1068274 h 1175490"/>
              <a:gd name="connsiteX2" fmla="*/ 753762 w 2718487"/>
              <a:gd name="connsiteY2" fmla="*/ 1092987 h 1175490"/>
              <a:gd name="connsiteX3" fmla="*/ 988541 w 2718487"/>
              <a:gd name="connsiteY3" fmla="*/ 17950 h 1175490"/>
              <a:gd name="connsiteX4" fmla="*/ 1408670 w 2718487"/>
              <a:gd name="connsiteY4" fmla="*/ 425723 h 1175490"/>
              <a:gd name="connsiteX5" fmla="*/ 1853514 w 2718487"/>
              <a:gd name="connsiteY5" fmla="*/ 499863 h 1175490"/>
              <a:gd name="connsiteX6" fmla="*/ 2075935 w 2718487"/>
              <a:gd name="connsiteY6" fmla="*/ 215658 h 1175490"/>
              <a:gd name="connsiteX7" fmla="*/ 2421925 w 2718487"/>
              <a:gd name="connsiteY7" fmla="*/ 413366 h 1175490"/>
              <a:gd name="connsiteX8" fmla="*/ 2718487 w 2718487"/>
              <a:gd name="connsiteY8" fmla="*/ 759355 h 1175490"/>
              <a:gd name="connsiteX0" fmla="*/ 0 w 2718487"/>
              <a:gd name="connsiteY0" fmla="*/ 655995 h 1024269"/>
              <a:gd name="connsiteX1" fmla="*/ 247135 w 2718487"/>
              <a:gd name="connsiteY1" fmla="*/ 927844 h 1024269"/>
              <a:gd name="connsiteX2" fmla="*/ 753762 w 2718487"/>
              <a:gd name="connsiteY2" fmla="*/ 952557 h 1024269"/>
              <a:gd name="connsiteX3" fmla="*/ 1007817 w 2718487"/>
              <a:gd name="connsiteY3" fmla="*/ 23472 h 1024269"/>
              <a:gd name="connsiteX4" fmla="*/ 1408670 w 2718487"/>
              <a:gd name="connsiteY4" fmla="*/ 285293 h 1024269"/>
              <a:gd name="connsiteX5" fmla="*/ 1853514 w 2718487"/>
              <a:gd name="connsiteY5" fmla="*/ 359433 h 1024269"/>
              <a:gd name="connsiteX6" fmla="*/ 2075935 w 2718487"/>
              <a:gd name="connsiteY6" fmla="*/ 75228 h 1024269"/>
              <a:gd name="connsiteX7" fmla="*/ 2421925 w 2718487"/>
              <a:gd name="connsiteY7" fmla="*/ 272936 h 1024269"/>
              <a:gd name="connsiteX8" fmla="*/ 2718487 w 2718487"/>
              <a:gd name="connsiteY8" fmla="*/ 618925 h 1024269"/>
              <a:gd name="connsiteX0" fmla="*/ 0 w 2718487"/>
              <a:gd name="connsiteY0" fmla="*/ 643304 h 1011577"/>
              <a:gd name="connsiteX1" fmla="*/ 247135 w 2718487"/>
              <a:gd name="connsiteY1" fmla="*/ 915153 h 1011577"/>
              <a:gd name="connsiteX2" fmla="*/ 753762 w 2718487"/>
              <a:gd name="connsiteY2" fmla="*/ 939866 h 1011577"/>
              <a:gd name="connsiteX3" fmla="*/ 1007817 w 2718487"/>
              <a:gd name="connsiteY3" fmla="*/ 10781 h 1011577"/>
              <a:gd name="connsiteX4" fmla="*/ 1431802 w 2718487"/>
              <a:gd name="connsiteY4" fmla="*/ 428284 h 1011577"/>
              <a:gd name="connsiteX5" fmla="*/ 1853514 w 2718487"/>
              <a:gd name="connsiteY5" fmla="*/ 346742 h 1011577"/>
              <a:gd name="connsiteX6" fmla="*/ 2075935 w 2718487"/>
              <a:gd name="connsiteY6" fmla="*/ 62537 h 1011577"/>
              <a:gd name="connsiteX7" fmla="*/ 2421925 w 2718487"/>
              <a:gd name="connsiteY7" fmla="*/ 260245 h 1011577"/>
              <a:gd name="connsiteX8" fmla="*/ 2718487 w 2718487"/>
              <a:gd name="connsiteY8" fmla="*/ 606234 h 1011577"/>
              <a:gd name="connsiteX0" fmla="*/ 0 w 2718487"/>
              <a:gd name="connsiteY0" fmla="*/ 643790 h 1012063"/>
              <a:gd name="connsiteX1" fmla="*/ 247135 w 2718487"/>
              <a:gd name="connsiteY1" fmla="*/ 915639 h 1012063"/>
              <a:gd name="connsiteX2" fmla="*/ 753762 w 2718487"/>
              <a:gd name="connsiteY2" fmla="*/ 940352 h 1012063"/>
              <a:gd name="connsiteX3" fmla="*/ 1007817 w 2718487"/>
              <a:gd name="connsiteY3" fmla="*/ 11267 h 1012063"/>
              <a:gd name="connsiteX4" fmla="*/ 1431802 w 2718487"/>
              <a:gd name="connsiteY4" fmla="*/ 428770 h 1012063"/>
              <a:gd name="connsiteX5" fmla="*/ 1814962 w 2718487"/>
              <a:gd name="connsiteY5" fmla="*/ 483450 h 1012063"/>
              <a:gd name="connsiteX6" fmla="*/ 2075935 w 2718487"/>
              <a:gd name="connsiteY6" fmla="*/ 63023 h 1012063"/>
              <a:gd name="connsiteX7" fmla="*/ 2421925 w 2718487"/>
              <a:gd name="connsiteY7" fmla="*/ 260731 h 1012063"/>
              <a:gd name="connsiteX8" fmla="*/ 2718487 w 2718487"/>
              <a:gd name="connsiteY8" fmla="*/ 606720 h 1012063"/>
              <a:gd name="connsiteX0" fmla="*/ 0 w 2718487"/>
              <a:gd name="connsiteY0" fmla="*/ 643790 h 1012063"/>
              <a:gd name="connsiteX1" fmla="*/ 247135 w 2718487"/>
              <a:gd name="connsiteY1" fmla="*/ 915639 h 1012063"/>
              <a:gd name="connsiteX2" fmla="*/ 753762 w 2718487"/>
              <a:gd name="connsiteY2" fmla="*/ 940352 h 1012063"/>
              <a:gd name="connsiteX3" fmla="*/ 1007817 w 2718487"/>
              <a:gd name="connsiteY3" fmla="*/ 11267 h 1012063"/>
              <a:gd name="connsiteX4" fmla="*/ 1431802 w 2718487"/>
              <a:gd name="connsiteY4" fmla="*/ 428770 h 1012063"/>
              <a:gd name="connsiteX5" fmla="*/ 1814962 w 2718487"/>
              <a:gd name="connsiteY5" fmla="*/ 483450 h 1012063"/>
              <a:gd name="connsiteX6" fmla="*/ 2052804 w 2718487"/>
              <a:gd name="connsiteY6" fmla="*/ 199244 h 1012063"/>
              <a:gd name="connsiteX7" fmla="*/ 2421925 w 2718487"/>
              <a:gd name="connsiteY7" fmla="*/ 260731 h 1012063"/>
              <a:gd name="connsiteX8" fmla="*/ 2718487 w 2718487"/>
              <a:gd name="connsiteY8" fmla="*/ 606720 h 1012063"/>
              <a:gd name="connsiteX0" fmla="*/ 0 w 2718487"/>
              <a:gd name="connsiteY0" fmla="*/ 670317 h 1040588"/>
              <a:gd name="connsiteX1" fmla="*/ 247135 w 2718487"/>
              <a:gd name="connsiteY1" fmla="*/ 942166 h 1040588"/>
              <a:gd name="connsiteX2" fmla="*/ 753762 w 2718487"/>
              <a:gd name="connsiteY2" fmla="*/ 966879 h 1040588"/>
              <a:gd name="connsiteX3" fmla="*/ 1123475 w 2718487"/>
              <a:gd name="connsiteY3" fmla="*/ 10766 h 1040588"/>
              <a:gd name="connsiteX4" fmla="*/ 1431802 w 2718487"/>
              <a:gd name="connsiteY4" fmla="*/ 455297 h 1040588"/>
              <a:gd name="connsiteX5" fmla="*/ 1814962 w 2718487"/>
              <a:gd name="connsiteY5" fmla="*/ 509977 h 1040588"/>
              <a:gd name="connsiteX6" fmla="*/ 2052804 w 2718487"/>
              <a:gd name="connsiteY6" fmla="*/ 225771 h 1040588"/>
              <a:gd name="connsiteX7" fmla="*/ 2421925 w 2718487"/>
              <a:gd name="connsiteY7" fmla="*/ 287258 h 1040588"/>
              <a:gd name="connsiteX8" fmla="*/ 2718487 w 2718487"/>
              <a:gd name="connsiteY8" fmla="*/ 633247 h 1040588"/>
              <a:gd name="connsiteX0" fmla="*/ 0 w 2724912"/>
              <a:gd name="connsiteY0" fmla="*/ 551393 h 1045540"/>
              <a:gd name="connsiteX1" fmla="*/ 253560 w 2724912"/>
              <a:gd name="connsiteY1" fmla="*/ 942166 h 1045540"/>
              <a:gd name="connsiteX2" fmla="*/ 760187 w 2724912"/>
              <a:gd name="connsiteY2" fmla="*/ 966879 h 1045540"/>
              <a:gd name="connsiteX3" fmla="*/ 1129900 w 2724912"/>
              <a:gd name="connsiteY3" fmla="*/ 10766 h 1045540"/>
              <a:gd name="connsiteX4" fmla="*/ 1438227 w 2724912"/>
              <a:gd name="connsiteY4" fmla="*/ 455297 h 1045540"/>
              <a:gd name="connsiteX5" fmla="*/ 1821387 w 2724912"/>
              <a:gd name="connsiteY5" fmla="*/ 509977 h 1045540"/>
              <a:gd name="connsiteX6" fmla="*/ 2059229 w 2724912"/>
              <a:gd name="connsiteY6" fmla="*/ 225771 h 1045540"/>
              <a:gd name="connsiteX7" fmla="*/ 2428350 w 2724912"/>
              <a:gd name="connsiteY7" fmla="*/ 287258 h 1045540"/>
              <a:gd name="connsiteX8" fmla="*/ 2724912 w 2724912"/>
              <a:gd name="connsiteY8" fmla="*/ 633247 h 1045540"/>
              <a:gd name="connsiteX0" fmla="*/ 0 w 2724912"/>
              <a:gd name="connsiteY0" fmla="*/ 551393 h 1035482"/>
              <a:gd name="connsiteX1" fmla="*/ 172325 w 2724912"/>
              <a:gd name="connsiteY1" fmla="*/ 804881 h 1035482"/>
              <a:gd name="connsiteX2" fmla="*/ 253560 w 2724912"/>
              <a:gd name="connsiteY2" fmla="*/ 942166 h 1035482"/>
              <a:gd name="connsiteX3" fmla="*/ 760187 w 2724912"/>
              <a:gd name="connsiteY3" fmla="*/ 966879 h 1035482"/>
              <a:gd name="connsiteX4" fmla="*/ 1129900 w 2724912"/>
              <a:gd name="connsiteY4" fmla="*/ 10766 h 1035482"/>
              <a:gd name="connsiteX5" fmla="*/ 1438227 w 2724912"/>
              <a:gd name="connsiteY5" fmla="*/ 455297 h 1035482"/>
              <a:gd name="connsiteX6" fmla="*/ 1821387 w 2724912"/>
              <a:gd name="connsiteY6" fmla="*/ 509977 h 1035482"/>
              <a:gd name="connsiteX7" fmla="*/ 2059229 w 2724912"/>
              <a:gd name="connsiteY7" fmla="*/ 225771 h 1035482"/>
              <a:gd name="connsiteX8" fmla="*/ 2428350 w 2724912"/>
              <a:gd name="connsiteY8" fmla="*/ 287258 h 1035482"/>
              <a:gd name="connsiteX9" fmla="*/ 2724912 w 2724912"/>
              <a:gd name="connsiteY9" fmla="*/ 633247 h 1035482"/>
              <a:gd name="connsiteX0" fmla="*/ 0 w 2724912"/>
              <a:gd name="connsiteY0" fmla="*/ 551393 h 1028842"/>
              <a:gd name="connsiteX1" fmla="*/ 172325 w 2724912"/>
              <a:gd name="connsiteY1" fmla="*/ 804881 h 1028842"/>
              <a:gd name="connsiteX2" fmla="*/ 337090 w 2724912"/>
              <a:gd name="connsiteY2" fmla="*/ 920544 h 1028842"/>
              <a:gd name="connsiteX3" fmla="*/ 760187 w 2724912"/>
              <a:gd name="connsiteY3" fmla="*/ 966879 h 1028842"/>
              <a:gd name="connsiteX4" fmla="*/ 1129900 w 2724912"/>
              <a:gd name="connsiteY4" fmla="*/ 10766 h 1028842"/>
              <a:gd name="connsiteX5" fmla="*/ 1438227 w 2724912"/>
              <a:gd name="connsiteY5" fmla="*/ 455297 h 1028842"/>
              <a:gd name="connsiteX6" fmla="*/ 1821387 w 2724912"/>
              <a:gd name="connsiteY6" fmla="*/ 509977 h 1028842"/>
              <a:gd name="connsiteX7" fmla="*/ 2059229 w 2724912"/>
              <a:gd name="connsiteY7" fmla="*/ 225771 h 1028842"/>
              <a:gd name="connsiteX8" fmla="*/ 2428350 w 2724912"/>
              <a:gd name="connsiteY8" fmla="*/ 287258 h 1028842"/>
              <a:gd name="connsiteX9" fmla="*/ 2724912 w 2724912"/>
              <a:gd name="connsiteY9" fmla="*/ 633247 h 1028842"/>
              <a:gd name="connsiteX0" fmla="*/ 0 w 2724912"/>
              <a:gd name="connsiteY0" fmla="*/ 546459 h 923142"/>
              <a:gd name="connsiteX1" fmla="*/ 172325 w 2724912"/>
              <a:gd name="connsiteY1" fmla="*/ 799947 h 923142"/>
              <a:gd name="connsiteX2" fmla="*/ 337090 w 2724912"/>
              <a:gd name="connsiteY2" fmla="*/ 915610 h 923142"/>
              <a:gd name="connsiteX3" fmla="*/ 753762 w 2724912"/>
              <a:gd name="connsiteY3" fmla="*/ 810588 h 923142"/>
              <a:gd name="connsiteX4" fmla="*/ 1129900 w 2724912"/>
              <a:gd name="connsiteY4" fmla="*/ 5832 h 923142"/>
              <a:gd name="connsiteX5" fmla="*/ 1438227 w 2724912"/>
              <a:gd name="connsiteY5" fmla="*/ 450363 h 923142"/>
              <a:gd name="connsiteX6" fmla="*/ 1821387 w 2724912"/>
              <a:gd name="connsiteY6" fmla="*/ 505043 h 923142"/>
              <a:gd name="connsiteX7" fmla="*/ 2059229 w 2724912"/>
              <a:gd name="connsiteY7" fmla="*/ 220837 h 923142"/>
              <a:gd name="connsiteX8" fmla="*/ 2428350 w 2724912"/>
              <a:gd name="connsiteY8" fmla="*/ 282324 h 923142"/>
              <a:gd name="connsiteX9" fmla="*/ 2724912 w 2724912"/>
              <a:gd name="connsiteY9" fmla="*/ 628313 h 923142"/>
              <a:gd name="connsiteX0" fmla="*/ 0 w 2724912"/>
              <a:gd name="connsiteY0" fmla="*/ 546459 h 923537"/>
              <a:gd name="connsiteX1" fmla="*/ 198026 w 2724912"/>
              <a:gd name="connsiteY1" fmla="*/ 794542 h 923537"/>
              <a:gd name="connsiteX2" fmla="*/ 337090 w 2724912"/>
              <a:gd name="connsiteY2" fmla="*/ 915610 h 923537"/>
              <a:gd name="connsiteX3" fmla="*/ 753762 w 2724912"/>
              <a:gd name="connsiteY3" fmla="*/ 810588 h 923537"/>
              <a:gd name="connsiteX4" fmla="*/ 1129900 w 2724912"/>
              <a:gd name="connsiteY4" fmla="*/ 5832 h 923537"/>
              <a:gd name="connsiteX5" fmla="*/ 1438227 w 2724912"/>
              <a:gd name="connsiteY5" fmla="*/ 450363 h 923537"/>
              <a:gd name="connsiteX6" fmla="*/ 1821387 w 2724912"/>
              <a:gd name="connsiteY6" fmla="*/ 505043 h 923537"/>
              <a:gd name="connsiteX7" fmla="*/ 2059229 w 2724912"/>
              <a:gd name="connsiteY7" fmla="*/ 220837 h 923537"/>
              <a:gd name="connsiteX8" fmla="*/ 2428350 w 2724912"/>
              <a:gd name="connsiteY8" fmla="*/ 282324 h 923537"/>
              <a:gd name="connsiteX9" fmla="*/ 2724912 w 2724912"/>
              <a:gd name="connsiteY9" fmla="*/ 628313 h 923537"/>
              <a:gd name="connsiteX0" fmla="*/ 0 w 2724912"/>
              <a:gd name="connsiteY0" fmla="*/ 546459 h 912490"/>
              <a:gd name="connsiteX1" fmla="*/ 198026 w 2724912"/>
              <a:gd name="connsiteY1" fmla="*/ 794542 h 912490"/>
              <a:gd name="connsiteX2" fmla="*/ 382069 w 2724912"/>
              <a:gd name="connsiteY2" fmla="*/ 899393 h 912490"/>
              <a:gd name="connsiteX3" fmla="*/ 753762 w 2724912"/>
              <a:gd name="connsiteY3" fmla="*/ 810588 h 912490"/>
              <a:gd name="connsiteX4" fmla="*/ 1129900 w 2724912"/>
              <a:gd name="connsiteY4" fmla="*/ 5832 h 912490"/>
              <a:gd name="connsiteX5" fmla="*/ 1438227 w 2724912"/>
              <a:gd name="connsiteY5" fmla="*/ 450363 h 912490"/>
              <a:gd name="connsiteX6" fmla="*/ 1821387 w 2724912"/>
              <a:gd name="connsiteY6" fmla="*/ 505043 h 912490"/>
              <a:gd name="connsiteX7" fmla="*/ 2059229 w 2724912"/>
              <a:gd name="connsiteY7" fmla="*/ 220837 h 912490"/>
              <a:gd name="connsiteX8" fmla="*/ 2428350 w 2724912"/>
              <a:gd name="connsiteY8" fmla="*/ 282324 h 912490"/>
              <a:gd name="connsiteX9" fmla="*/ 2724912 w 2724912"/>
              <a:gd name="connsiteY9" fmla="*/ 628313 h 912490"/>
              <a:gd name="connsiteX0" fmla="*/ 0 w 2724912"/>
              <a:gd name="connsiteY0" fmla="*/ 507977 h 871932"/>
              <a:gd name="connsiteX1" fmla="*/ 198026 w 2724912"/>
              <a:gd name="connsiteY1" fmla="*/ 756060 h 871932"/>
              <a:gd name="connsiteX2" fmla="*/ 382069 w 2724912"/>
              <a:gd name="connsiteY2" fmla="*/ 860911 h 871932"/>
              <a:gd name="connsiteX3" fmla="*/ 753762 w 2724912"/>
              <a:gd name="connsiteY3" fmla="*/ 772106 h 871932"/>
              <a:gd name="connsiteX4" fmla="*/ 1122387 w 2724912"/>
              <a:gd name="connsiteY4" fmla="*/ 6271 h 871932"/>
              <a:gd name="connsiteX5" fmla="*/ 1438227 w 2724912"/>
              <a:gd name="connsiteY5" fmla="*/ 411881 h 871932"/>
              <a:gd name="connsiteX6" fmla="*/ 1821387 w 2724912"/>
              <a:gd name="connsiteY6" fmla="*/ 466561 h 871932"/>
              <a:gd name="connsiteX7" fmla="*/ 2059229 w 2724912"/>
              <a:gd name="connsiteY7" fmla="*/ 182355 h 871932"/>
              <a:gd name="connsiteX8" fmla="*/ 2428350 w 2724912"/>
              <a:gd name="connsiteY8" fmla="*/ 243842 h 871932"/>
              <a:gd name="connsiteX9" fmla="*/ 2724912 w 2724912"/>
              <a:gd name="connsiteY9" fmla="*/ 589831 h 871932"/>
              <a:gd name="connsiteX0" fmla="*/ 0 w 2649783"/>
              <a:gd name="connsiteY0" fmla="*/ 507977 h 871932"/>
              <a:gd name="connsiteX1" fmla="*/ 198026 w 2649783"/>
              <a:gd name="connsiteY1" fmla="*/ 756060 h 871932"/>
              <a:gd name="connsiteX2" fmla="*/ 382069 w 2649783"/>
              <a:gd name="connsiteY2" fmla="*/ 860911 h 871932"/>
              <a:gd name="connsiteX3" fmla="*/ 753762 w 2649783"/>
              <a:gd name="connsiteY3" fmla="*/ 772106 h 871932"/>
              <a:gd name="connsiteX4" fmla="*/ 1122387 w 2649783"/>
              <a:gd name="connsiteY4" fmla="*/ 6271 h 871932"/>
              <a:gd name="connsiteX5" fmla="*/ 1438227 w 2649783"/>
              <a:gd name="connsiteY5" fmla="*/ 411881 h 871932"/>
              <a:gd name="connsiteX6" fmla="*/ 1821387 w 2649783"/>
              <a:gd name="connsiteY6" fmla="*/ 466561 h 871932"/>
              <a:gd name="connsiteX7" fmla="*/ 2059229 w 2649783"/>
              <a:gd name="connsiteY7" fmla="*/ 182355 h 871932"/>
              <a:gd name="connsiteX8" fmla="*/ 2428350 w 2649783"/>
              <a:gd name="connsiteY8" fmla="*/ 243842 h 871932"/>
              <a:gd name="connsiteX9" fmla="*/ 2649783 w 2649783"/>
              <a:gd name="connsiteY9" fmla="*/ 583345 h 871932"/>
              <a:gd name="connsiteX0" fmla="*/ 0 w 2627244"/>
              <a:gd name="connsiteY0" fmla="*/ 507977 h 871932"/>
              <a:gd name="connsiteX1" fmla="*/ 198026 w 2627244"/>
              <a:gd name="connsiteY1" fmla="*/ 756060 h 871932"/>
              <a:gd name="connsiteX2" fmla="*/ 382069 w 2627244"/>
              <a:gd name="connsiteY2" fmla="*/ 860911 h 871932"/>
              <a:gd name="connsiteX3" fmla="*/ 753762 w 2627244"/>
              <a:gd name="connsiteY3" fmla="*/ 772106 h 871932"/>
              <a:gd name="connsiteX4" fmla="*/ 1122387 w 2627244"/>
              <a:gd name="connsiteY4" fmla="*/ 6271 h 871932"/>
              <a:gd name="connsiteX5" fmla="*/ 1438227 w 2627244"/>
              <a:gd name="connsiteY5" fmla="*/ 411881 h 871932"/>
              <a:gd name="connsiteX6" fmla="*/ 1821387 w 2627244"/>
              <a:gd name="connsiteY6" fmla="*/ 466561 h 871932"/>
              <a:gd name="connsiteX7" fmla="*/ 2059229 w 2627244"/>
              <a:gd name="connsiteY7" fmla="*/ 182355 h 871932"/>
              <a:gd name="connsiteX8" fmla="*/ 2428350 w 2627244"/>
              <a:gd name="connsiteY8" fmla="*/ 243842 h 871932"/>
              <a:gd name="connsiteX9" fmla="*/ 2627244 w 2627244"/>
              <a:gd name="connsiteY9" fmla="*/ 583345 h 871932"/>
              <a:gd name="connsiteX0" fmla="*/ 0 w 2627244"/>
              <a:gd name="connsiteY0" fmla="*/ 550738 h 917006"/>
              <a:gd name="connsiteX1" fmla="*/ 198026 w 2627244"/>
              <a:gd name="connsiteY1" fmla="*/ 798821 h 917006"/>
              <a:gd name="connsiteX2" fmla="*/ 382069 w 2627244"/>
              <a:gd name="connsiteY2" fmla="*/ 903672 h 917006"/>
              <a:gd name="connsiteX3" fmla="*/ 753762 w 2627244"/>
              <a:gd name="connsiteY3" fmla="*/ 814867 h 917006"/>
              <a:gd name="connsiteX4" fmla="*/ 965870 w 2627244"/>
              <a:gd name="connsiteY4" fmla="*/ 5787 h 917006"/>
              <a:gd name="connsiteX5" fmla="*/ 1438227 w 2627244"/>
              <a:gd name="connsiteY5" fmla="*/ 454642 h 917006"/>
              <a:gd name="connsiteX6" fmla="*/ 1821387 w 2627244"/>
              <a:gd name="connsiteY6" fmla="*/ 509322 h 917006"/>
              <a:gd name="connsiteX7" fmla="*/ 2059229 w 2627244"/>
              <a:gd name="connsiteY7" fmla="*/ 225116 h 917006"/>
              <a:gd name="connsiteX8" fmla="*/ 2428350 w 2627244"/>
              <a:gd name="connsiteY8" fmla="*/ 286603 h 917006"/>
              <a:gd name="connsiteX9" fmla="*/ 2627244 w 2627244"/>
              <a:gd name="connsiteY9" fmla="*/ 626106 h 917006"/>
              <a:gd name="connsiteX0" fmla="*/ 0 w 2627244"/>
              <a:gd name="connsiteY0" fmla="*/ 550738 h 917006"/>
              <a:gd name="connsiteX1" fmla="*/ 198026 w 2627244"/>
              <a:gd name="connsiteY1" fmla="*/ 798821 h 917006"/>
              <a:gd name="connsiteX2" fmla="*/ 382069 w 2627244"/>
              <a:gd name="connsiteY2" fmla="*/ 903672 h 917006"/>
              <a:gd name="connsiteX3" fmla="*/ 753762 w 2627244"/>
              <a:gd name="connsiteY3" fmla="*/ 814867 h 917006"/>
              <a:gd name="connsiteX4" fmla="*/ 965870 w 2627244"/>
              <a:gd name="connsiteY4" fmla="*/ 5787 h 917006"/>
              <a:gd name="connsiteX5" fmla="*/ 1313013 w 2627244"/>
              <a:gd name="connsiteY5" fmla="*/ 454642 h 917006"/>
              <a:gd name="connsiteX6" fmla="*/ 1821387 w 2627244"/>
              <a:gd name="connsiteY6" fmla="*/ 509322 h 917006"/>
              <a:gd name="connsiteX7" fmla="*/ 2059229 w 2627244"/>
              <a:gd name="connsiteY7" fmla="*/ 225116 h 917006"/>
              <a:gd name="connsiteX8" fmla="*/ 2428350 w 2627244"/>
              <a:gd name="connsiteY8" fmla="*/ 286603 h 917006"/>
              <a:gd name="connsiteX9" fmla="*/ 2627244 w 2627244"/>
              <a:gd name="connsiteY9" fmla="*/ 626106 h 917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7244" h="917006">
                <a:moveTo>
                  <a:pt x="0" y="550738"/>
                </a:moveTo>
                <a:cubicBezTo>
                  <a:pt x="36217" y="611906"/>
                  <a:pt x="155766" y="733692"/>
                  <a:pt x="198026" y="798821"/>
                </a:cubicBezTo>
                <a:cubicBezTo>
                  <a:pt x="240286" y="863950"/>
                  <a:pt x="289446" y="900998"/>
                  <a:pt x="382069" y="903672"/>
                </a:cubicBezTo>
                <a:cubicBezTo>
                  <a:pt x="474692" y="906346"/>
                  <a:pt x="656462" y="964514"/>
                  <a:pt x="753762" y="814867"/>
                </a:cubicBezTo>
                <a:cubicBezTo>
                  <a:pt x="851062" y="665220"/>
                  <a:pt x="872662" y="65824"/>
                  <a:pt x="965870" y="5787"/>
                </a:cubicBezTo>
                <a:cubicBezTo>
                  <a:pt x="1059078" y="-54250"/>
                  <a:pt x="1170427" y="370720"/>
                  <a:pt x="1313013" y="454642"/>
                </a:cubicBezTo>
                <a:cubicBezTo>
                  <a:pt x="1455599" y="538564"/>
                  <a:pt x="1697018" y="547576"/>
                  <a:pt x="1821387" y="509322"/>
                </a:cubicBezTo>
                <a:cubicBezTo>
                  <a:pt x="1945756" y="471068"/>
                  <a:pt x="1958069" y="262236"/>
                  <a:pt x="2059229" y="225116"/>
                </a:cubicBezTo>
                <a:cubicBezTo>
                  <a:pt x="2160390" y="187996"/>
                  <a:pt x="2321258" y="195987"/>
                  <a:pt x="2428350" y="286603"/>
                </a:cubicBezTo>
                <a:cubicBezTo>
                  <a:pt x="2535442" y="377219"/>
                  <a:pt x="2532509" y="498419"/>
                  <a:pt x="2627244" y="626106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s-CO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28 Rectángulo"/>
          <p:cNvSpPr/>
          <p:nvPr/>
        </p:nvSpPr>
        <p:spPr>
          <a:xfrm>
            <a:off x="1518866" y="3280898"/>
            <a:ext cx="2713037" cy="89177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8 Forma libre"/>
          <p:cNvSpPr/>
          <p:nvPr/>
        </p:nvSpPr>
        <p:spPr>
          <a:xfrm>
            <a:off x="1501402" y="1910488"/>
            <a:ext cx="2643188" cy="1350169"/>
          </a:xfrm>
          <a:custGeom>
            <a:avLst/>
            <a:gdLst>
              <a:gd name="connsiteX0" fmla="*/ 14287 w 2628900"/>
              <a:gd name="connsiteY0" fmla="*/ 1785938 h 1785938"/>
              <a:gd name="connsiteX1" fmla="*/ 2628900 w 2628900"/>
              <a:gd name="connsiteY1" fmla="*/ 1781175 h 1785938"/>
              <a:gd name="connsiteX2" fmla="*/ 2609850 w 2628900"/>
              <a:gd name="connsiteY2" fmla="*/ 271463 h 1785938"/>
              <a:gd name="connsiteX3" fmla="*/ 2276475 w 2628900"/>
              <a:gd name="connsiteY3" fmla="*/ 795338 h 1785938"/>
              <a:gd name="connsiteX4" fmla="*/ 2162175 w 2628900"/>
              <a:gd name="connsiteY4" fmla="*/ 919163 h 1785938"/>
              <a:gd name="connsiteX5" fmla="*/ 2114550 w 2628900"/>
              <a:gd name="connsiteY5" fmla="*/ 938213 h 1785938"/>
              <a:gd name="connsiteX6" fmla="*/ 2066925 w 2628900"/>
              <a:gd name="connsiteY6" fmla="*/ 909638 h 1785938"/>
              <a:gd name="connsiteX7" fmla="*/ 2047875 w 2628900"/>
              <a:gd name="connsiteY7" fmla="*/ 871538 h 1785938"/>
              <a:gd name="connsiteX8" fmla="*/ 1952625 w 2628900"/>
              <a:gd name="connsiteY8" fmla="*/ 609600 h 1785938"/>
              <a:gd name="connsiteX9" fmla="*/ 1862137 w 2628900"/>
              <a:gd name="connsiteY9" fmla="*/ 423863 h 1785938"/>
              <a:gd name="connsiteX10" fmla="*/ 1762125 w 2628900"/>
              <a:gd name="connsiteY10" fmla="*/ 314325 h 1785938"/>
              <a:gd name="connsiteX11" fmla="*/ 1619250 w 2628900"/>
              <a:gd name="connsiteY11" fmla="*/ 261938 h 1785938"/>
              <a:gd name="connsiteX12" fmla="*/ 1495425 w 2628900"/>
              <a:gd name="connsiteY12" fmla="*/ 266700 h 1785938"/>
              <a:gd name="connsiteX13" fmla="*/ 1400175 w 2628900"/>
              <a:gd name="connsiteY13" fmla="*/ 314325 h 1785938"/>
              <a:gd name="connsiteX14" fmla="*/ 1295400 w 2628900"/>
              <a:gd name="connsiteY14" fmla="*/ 404813 h 1785938"/>
              <a:gd name="connsiteX15" fmla="*/ 1214437 w 2628900"/>
              <a:gd name="connsiteY15" fmla="*/ 538163 h 1785938"/>
              <a:gd name="connsiteX16" fmla="*/ 1128712 w 2628900"/>
              <a:gd name="connsiteY16" fmla="*/ 733425 h 1785938"/>
              <a:gd name="connsiteX17" fmla="*/ 1033462 w 2628900"/>
              <a:gd name="connsiteY17" fmla="*/ 1033463 h 1785938"/>
              <a:gd name="connsiteX18" fmla="*/ 947737 w 2628900"/>
              <a:gd name="connsiteY18" fmla="*/ 1233488 h 1785938"/>
              <a:gd name="connsiteX19" fmla="*/ 909637 w 2628900"/>
              <a:gd name="connsiteY19" fmla="*/ 1228725 h 1785938"/>
              <a:gd name="connsiteX20" fmla="*/ 866775 w 2628900"/>
              <a:gd name="connsiteY20" fmla="*/ 1171575 h 1785938"/>
              <a:gd name="connsiteX21" fmla="*/ 804862 w 2628900"/>
              <a:gd name="connsiteY21" fmla="*/ 719138 h 1785938"/>
              <a:gd name="connsiteX22" fmla="*/ 723900 w 2628900"/>
              <a:gd name="connsiteY22" fmla="*/ 219075 h 1785938"/>
              <a:gd name="connsiteX23" fmla="*/ 666750 w 2628900"/>
              <a:gd name="connsiteY23" fmla="*/ 47625 h 1785938"/>
              <a:gd name="connsiteX24" fmla="*/ 638175 w 2628900"/>
              <a:gd name="connsiteY24" fmla="*/ 9525 h 1785938"/>
              <a:gd name="connsiteX25" fmla="*/ 609600 w 2628900"/>
              <a:gd name="connsiteY25" fmla="*/ 0 h 1785938"/>
              <a:gd name="connsiteX26" fmla="*/ 95250 w 2628900"/>
              <a:gd name="connsiteY26" fmla="*/ 0 h 1785938"/>
              <a:gd name="connsiteX27" fmla="*/ 57150 w 2628900"/>
              <a:gd name="connsiteY27" fmla="*/ 42863 h 1785938"/>
              <a:gd name="connsiteX28" fmla="*/ 14287 w 2628900"/>
              <a:gd name="connsiteY28" fmla="*/ 114300 h 1785938"/>
              <a:gd name="connsiteX29" fmla="*/ 0 w 2628900"/>
              <a:gd name="connsiteY29" fmla="*/ 133350 h 1785938"/>
              <a:gd name="connsiteX30" fmla="*/ 14287 w 2628900"/>
              <a:gd name="connsiteY30" fmla="*/ 1785938 h 1785938"/>
              <a:gd name="connsiteX0" fmla="*/ 6039 w 2630177"/>
              <a:gd name="connsiteY0" fmla="*/ 1800225 h 1800225"/>
              <a:gd name="connsiteX1" fmla="*/ 2630177 w 2630177"/>
              <a:gd name="connsiteY1" fmla="*/ 1781175 h 1800225"/>
              <a:gd name="connsiteX2" fmla="*/ 2611127 w 2630177"/>
              <a:gd name="connsiteY2" fmla="*/ 271463 h 1800225"/>
              <a:gd name="connsiteX3" fmla="*/ 2277752 w 2630177"/>
              <a:gd name="connsiteY3" fmla="*/ 795338 h 1800225"/>
              <a:gd name="connsiteX4" fmla="*/ 2163452 w 2630177"/>
              <a:gd name="connsiteY4" fmla="*/ 919163 h 1800225"/>
              <a:gd name="connsiteX5" fmla="*/ 2115827 w 2630177"/>
              <a:gd name="connsiteY5" fmla="*/ 938213 h 1800225"/>
              <a:gd name="connsiteX6" fmla="*/ 2068202 w 2630177"/>
              <a:gd name="connsiteY6" fmla="*/ 909638 h 1800225"/>
              <a:gd name="connsiteX7" fmla="*/ 2049152 w 2630177"/>
              <a:gd name="connsiteY7" fmla="*/ 871538 h 1800225"/>
              <a:gd name="connsiteX8" fmla="*/ 1953902 w 2630177"/>
              <a:gd name="connsiteY8" fmla="*/ 609600 h 1800225"/>
              <a:gd name="connsiteX9" fmla="*/ 1863414 w 2630177"/>
              <a:gd name="connsiteY9" fmla="*/ 423863 h 1800225"/>
              <a:gd name="connsiteX10" fmla="*/ 1763402 w 2630177"/>
              <a:gd name="connsiteY10" fmla="*/ 314325 h 1800225"/>
              <a:gd name="connsiteX11" fmla="*/ 1620527 w 2630177"/>
              <a:gd name="connsiteY11" fmla="*/ 261938 h 1800225"/>
              <a:gd name="connsiteX12" fmla="*/ 1496702 w 2630177"/>
              <a:gd name="connsiteY12" fmla="*/ 266700 h 1800225"/>
              <a:gd name="connsiteX13" fmla="*/ 1401452 w 2630177"/>
              <a:gd name="connsiteY13" fmla="*/ 314325 h 1800225"/>
              <a:gd name="connsiteX14" fmla="*/ 1296677 w 2630177"/>
              <a:gd name="connsiteY14" fmla="*/ 404813 h 1800225"/>
              <a:gd name="connsiteX15" fmla="*/ 1215714 w 2630177"/>
              <a:gd name="connsiteY15" fmla="*/ 538163 h 1800225"/>
              <a:gd name="connsiteX16" fmla="*/ 1129989 w 2630177"/>
              <a:gd name="connsiteY16" fmla="*/ 733425 h 1800225"/>
              <a:gd name="connsiteX17" fmla="*/ 1034739 w 2630177"/>
              <a:gd name="connsiteY17" fmla="*/ 1033463 h 1800225"/>
              <a:gd name="connsiteX18" fmla="*/ 949014 w 2630177"/>
              <a:gd name="connsiteY18" fmla="*/ 1233488 h 1800225"/>
              <a:gd name="connsiteX19" fmla="*/ 910914 w 2630177"/>
              <a:gd name="connsiteY19" fmla="*/ 1228725 h 1800225"/>
              <a:gd name="connsiteX20" fmla="*/ 868052 w 2630177"/>
              <a:gd name="connsiteY20" fmla="*/ 1171575 h 1800225"/>
              <a:gd name="connsiteX21" fmla="*/ 806139 w 2630177"/>
              <a:gd name="connsiteY21" fmla="*/ 719138 h 1800225"/>
              <a:gd name="connsiteX22" fmla="*/ 725177 w 2630177"/>
              <a:gd name="connsiteY22" fmla="*/ 219075 h 1800225"/>
              <a:gd name="connsiteX23" fmla="*/ 668027 w 2630177"/>
              <a:gd name="connsiteY23" fmla="*/ 47625 h 1800225"/>
              <a:gd name="connsiteX24" fmla="*/ 639452 w 2630177"/>
              <a:gd name="connsiteY24" fmla="*/ 9525 h 1800225"/>
              <a:gd name="connsiteX25" fmla="*/ 610877 w 2630177"/>
              <a:gd name="connsiteY25" fmla="*/ 0 h 1800225"/>
              <a:gd name="connsiteX26" fmla="*/ 96527 w 2630177"/>
              <a:gd name="connsiteY26" fmla="*/ 0 h 1800225"/>
              <a:gd name="connsiteX27" fmla="*/ 58427 w 2630177"/>
              <a:gd name="connsiteY27" fmla="*/ 42863 h 1800225"/>
              <a:gd name="connsiteX28" fmla="*/ 15564 w 2630177"/>
              <a:gd name="connsiteY28" fmla="*/ 114300 h 1800225"/>
              <a:gd name="connsiteX29" fmla="*/ 1277 w 2630177"/>
              <a:gd name="connsiteY29" fmla="*/ 133350 h 1800225"/>
              <a:gd name="connsiteX30" fmla="*/ 6039 w 2630177"/>
              <a:gd name="connsiteY30" fmla="*/ 1800225 h 1800225"/>
              <a:gd name="connsiteX0" fmla="*/ 6039 w 2652123"/>
              <a:gd name="connsiteY0" fmla="*/ 1800225 h 1800225"/>
              <a:gd name="connsiteX1" fmla="*/ 2652123 w 2652123"/>
              <a:gd name="connsiteY1" fmla="*/ 1792148 h 1800225"/>
              <a:gd name="connsiteX2" fmla="*/ 2611127 w 2652123"/>
              <a:gd name="connsiteY2" fmla="*/ 271463 h 1800225"/>
              <a:gd name="connsiteX3" fmla="*/ 2277752 w 2652123"/>
              <a:gd name="connsiteY3" fmla="*/ 795338 h 1800225"/>
              <a:gd name="connsiteX4" fmla="*/ 2163452 w 2652123"/>
              <a:gd name="connsiteY4" fmla="*/ 919163 h 1800225"/>
              <a:gd name="connsiteX5" fmla="*/ 2115827 w 2652123"/>
              <a:gd name="connsiteY5" fmla="*/ 938213 h 1800225"/>
              <a:gd name="connsiteX6" fmla="*/ 2068202 w 2652123"/>
              <a:gd name="connsiteY6" fmla="*/ 909638 h 1800225"/>
              <a:gd name="connsiteX7" fmla="*/ 2049152 w 2652123"/>
              <a:gd name="connsiteY7" fmla="*/ 871538 h 1800225"/>
              <a:gd name="connsiteX8" fmla="*/ 1953902 w 2652123"/>
              <a:gd name="connsiteY8" fmla="*/ 609600 h 1800225"/>
              <a:gd name="connsiteX9" fmla="*/ 1863414 w 2652123"/>
              <a:gd name="connsiteY9" fmla="*/ 423863 h 1800225"/>
              <a:gd name="connsiteX10" fmla="*/ 1763402 w 2652123"/>
              <a:gd name="connsiteY10" fmla="*/ 314325 h 1800225"/>
              <a:gd name="connsiteX11" fmla="*/ 1620527 w 2652123"/>
              <a:gd name="connsiteY11" fmla="*/ 261938 h 1800225"/>
              <a:gd name="connsiteX12" fmla="*/ 1496702 w 2652123"/>
              <a:gd name="connsiteY12" fmla="*/ 266700 h 1800225"/>
              <a:gd name="connsiteX13" fmla="*/ 1401452 w 2652123"/>
              <a:gd name="connsiteY13" fmla="*/ 314325 h 1800225"/>
              <a:gd name="connsiteX14" fmla="*/ 1296677 w 2652123"/>
              <a:gd name="connsiteY14" fmla="*/ 404813 h 1800225"/>
              <a:gd name="connsiteX15" fmla="*/ 1215714 w 2652123"/>
              <a:gd name="connsiteY15" fmla="*/ 538163 h 1800225"/>
              <a:gd name="connsiteX16" fmla="*/ 1129989 w 2652123"/>
              <a:gd name="connsiteY16" fmla="*/ 733425 h 1800225"/>
              <a:gd name="connsiteX17" fmla="*/ 1034739 w 2652123"/>
              <a:gd name="connsiteY17" fmla="*/ 1033463 h 1800225"/>
              <a:gd name="connsiteX18" fmla="*/ 949014 w 2652123"/>
              <a:gd name="connsiteY18" fmla="*/ 1233488 h 1800225"/>
              <a:gd name="connsiteX19" fmla="*/ 910914 w 2652123"/>
              <a:gd name="connsiteY19" fmla="*/ 1228725 h 1800225"/>
              <a:gd name="connsiteX20" fmla="*/ 868052 w 2652123"/>
              <a:gd name="connsiteY20" fmla="*/ 1171575 h 1800225"/>
              <a:gd name="connsiteX21" fmla="*/ 806139 w 2652123"/>
              <a:gd name="connsiteY21" fmla="*/ 719138 h 1800225"/>
              <a:gd name="connsiteX22" fmla="*/ 725177 w 2652123"/>
              <a:gd name="connsiteY22" fmla="*/ 219075 h 1800225"/>
              <a:gd name="connsiteX23" fmla="*/ 668027 w 2652123"/>
              <a:gd name="connsiteY23" fmla="*/ 47625 h 1800225"/>
              <a:gd name="connsiteX24" fmla="*/ 639452 w 2652123"/>
              <a:gd name="connsiteY24" fmla="*/ 9525 h 1800225"/>
              <a:gd name="connsiteX25" fmla="*/ 610877 w 2652123"/>
              <a:gd name="connsiteY25" fmla="*/ 0 h 1800225"/>
              <a:gd name="connsiteX26" fmla="*/ 96527 w 2652123"/>
              <a:gd name="connsiteY26" fmla="*/ 0 h 1800225"/>
              <a:gd name="connsiteX27" fmla="*/ 58427 w 2652123"/>
              <a:gd name="connsiteY27" fmla="*/ 42863 h 1800225"/>
              <a:gd name="connsiteX28" fmla="*/ 15564 w 2652123"/>
              <a:gd name="connsiteY28" fmla="*/ 114300 h 1800225"/>
              <a:gd name="connsiteX29" fmla="*/ 1277 w 2652123"/>
              <a:gd name="connsiteY29" fmla="*/ 133350 h 1800225"/>
              <a:gd name="connsiteX30" fmla="*/ 6039 w 2652123"/>
              <a:gd name="connsiteY30" fmla="*/ 1800225 h 1800225"/>
              <a:gd name="connsiteX0" fmla="*/ 6039 w 2652123"/>
              <a:gd name="connsiteY0" fmla="*/ 1800225 h 1800225"/>
              <a:gd name="connsiteX1" fmla="*/ 2652123 w 2652123"/>
              <a:gd name="connsiteY1" fmla="*/ 1792148 h 1800225"/>
              <a:gd name="connsiteX2" fmla="*/ 2622100 w 2652123"/>
              <a:gd name="connsiteY2" fmla="*/ 275121 h 1800225"/>
              <a:gd name="connsiteX3" fmla="*/ 2277752 w 2652123"/>
              <a:gd name="connsiteY3" fmla="*/ 795338 h 1800225"/>
              <a:gd name="connsiteX4" fmla="*/ 2163452 w 2652123"/>
              <a:gd name="connsiteY4" fmla="*/ 919163 h 1800225"/>
              <a:gd name="connsiteX5" fmla="*/ 2115827 w 2652123"/>
              <a:gd name="connsiteY5" fmla="*/ 938213 h 1800225"/>
              <a:gd name="connsiteX6" fmla="*/ 2068202 w 2652123"/>
              <a:gd name="connsiteY6" fmla="*/ 909638 h 1800225"/>
              <a:gd name="connsiteX7" fmla="*/ 2049152 w 2652123"/>
              <a:gd name="connsiteY7" fmla="*/ 871538 h 1800225"/>
              <a:gd name="connsiteX8" fmla="*/ 1953902 w 2652123"/>
              <a:gd name="connsiteY8" fmla="*/ 609600 h 1800225"/>
              <a:gd name="connsiteX9" fmla="*/ 1863414 w 2652123"/>
              <a:gd name="connsiteY9" fmla="*/ 423863 h 1800225"/>
              <a:gd name="connsiteX10" fmla="*/ 1763402 w 2652123"/>
              <a:gd name="connsiteY10" fmla="*/ 314325 h 1800225"/>
              <a:gd name="connsiteX11" fmla="*/ 1620527 w 2652123"/>
              <a:gd name="connsiteY11" fmla="*/ 261938 h 1800225"/>
              <a:gd name="connsiteX12" fmla="*/ 1496702 w 2652123"/>
              <a:gd name="connsiteY12" fmla="*/ 266700 h 1800225"/>
              <a:gd name="connsiteX13" fmla="*/ 1401452 w 2652123"/>
              <a:gd name="connsiteY13" fmla="*/ 314325 h 1800225"/>
              <a:gd name="connsiteX14" fmla="*/ 1296677 w 2652123"/>
              <a:gd name="connsiteY14" fmla="*/ 404813 h 1800225"/>
              <a:gd name="connsiteX15" fmla="*/ 1215714 w 2652123"/>
              <a:gd name="connsiteY15" fmla="*/ 538163 h 1800225"/>
              <a:gd name="connsiteX16" fmla="*/ 1129989 w 2652123"/>
              <a:gd name="connsiteY16" fmla="*/ 733425 h 1800225"/>
              <a:gd name="connsiteX17" fmla="*/ 1034739 w 2652123"/>
              <a:gd name="connsiteY17" fmla="*/ 1033463 h 1800225"/>
              <a:gd name="connsiteX18" fmla="*/ 949014 w 2652123"/>
              <a:gd name="connsiteY18" fmla="*/ 1233488 h 1800225"/>
              <a:gd name="connsiteX19" fmla="*/ 910914 w 2652123"/>
              <a:gd name="connsiteY19" fmla="*/ 1228725 h 1800225"/>
              <a:gd name="connsiteX20" fmla="*/ 868052 w 2652123"/>
              <a:gd name="connsiteY20" fmla="*/ 1171575 h 1800225"/>
              <a:gd name="connsiteX21" fmla="*/ 806139 w 2652123"/>
              <a:gd name="connsiteY21" fmla="*/ 719138 h 1800225"/>
              <a:gd name="connsiteX22" fmla="*/ 725177 w 2652123"/>
              <a:gd name="connsiteY22" fmla="*/ 219075 h 1800225"/>
              <a:gd name="connsiteX23" fmla="*/ 668027 w 2652123"/>
              <a:gd name="connsiteY23" fmla="*/ 47625 h 1800225"/>
              <a:gd name="connsiteX24" fmla="*/ 639452 w 2652123"/>
              <a:gd name="connsiteY24" fmla="*/ 9525 h 1800225"/>
              <a:gd name="connsiteX25" fmla="*/ 610877 w 2652123"/>
              <a:gd name="connsiteY25" fmla="*/ 0 h 1800225"/>
              <a:gd name="connsiteX26" fmla="*/ 96527 w 2652123"/>
              <a:gd name="connsiteY26" fmla="*/ 0 h 1800225"/>
              <a:gd name="connsiteX27" fmla="*/ 58427 w 2652123"/>
              <a:gd name="connsiteY27" fmla="*/ 42863 h 1800225"/>
              <a:gd name="connsiteX28" fmla="*/ 15564 w 2652123"/>
              <a:gd name="connsiteY28" fmla="*/ 114300 h 1800225"/>
              <a:gd name="connsiteX29" fmla="*/ 1277 w 2652123"/>
              <a:gd name="connsiteY29" fmla="*/ 133350 h 1800225"/>
              <a:gd name="connsiteX30" fmla="*/ 6039 w 2652123"/>
              <a:gd name="connsiteY30" fmla="*/ 1800225 h 1800225"/>
              <a:gd name="connsiteX0" fmla="*/ 6039 w 2642598"/>
              <a:gd name="connsiteY0" fmla="*/ 1800225 h 1800225"/>
              <a:gd name="connsiteX1" fmla="*/ 2642598 w 2642598"/>
              <a:gd name="connsiteY1" fmla="*/ 1795323 h 1800225"/>
              <a:gd name="connsiteX2" fmla="*/ 2622100 w 2642598"/>
              <a:gd name="connsiteY2" fmla="*/ 275121 h 1800225"/>
              <a:gd name="connsiteX3" fmla="*/ 2277752 w 2642598"/>
              <a:gd name="connsiteY3" fmla="*/ 795338 h 1800225"/>
              <a:gd name="connsiteX4" fmla="*/ 2163452 w 2642598"/>
              <a:gd name="connsiteY4" fmla="*/ 919163 h 1800225"/>
              <a:gd name="connsiteX5" fmla="*/ 2115827 w 2642598"/>
              <a:gd name="connsiteY5" fmla="*/ 938213 h 1800225"/>
              <a:gd name="connsiteX6" fmla="*/ 2068202 w 2642598"/>
              <a:gd name="connsiteY6" fmla="*/ 909638 h 1800225"/>
              <a:gd name="connsiteX7" fmla="*/ 2049152 w 2642598"/>
              <a:gd name="connsiteY7" fmla="*/ 871538 h 1800225"/>
              <a:gd name="connsiteX8" fmla="*/ 1953902 w 2642598"/>
              <a:gd name="connsiteY8" fmla="*/ 609600 h 1800225"/>
              <a:gd name="connsiteX9" fmla="*/ 1863414 w 2642598"/>
              <a:gd name="connsiteY9" fmla="*/ 423863 h 1800225"/>
              <a:gd name="connsiteX10" fmla="*/ 1763402 w 2642598"/>
              <a:gd name="connsiteY10" fmla="*/ 314325 h 1800225"/>
              <a:gd name="connsiteX11" fmla="*/ 1620527 w 2642598"/>
              <a:gd name="connsiteY11" fmla="*/ 261938 h 1800225"/>
              <a:gd name="connsiteX12" fmla="*/ 1496702 w 2642598"/>
              <a:gd name="connsiteY12" fmla="*/ 266700 h 1800225"/>
              <a:gd name="connsiteX13" fmla="*/ 1401452 w 2642598"/>
              <a:gd name="connsiteY13" fmla="*/ 314325 h 1800225"/>
              <a:gd name="connsiteX14" fmla="*/ 1296677 w 2642598"/>
              <a:gd name="connsiteY14" fmla="*/ 404813 h 1800225"/>
              <a:gd name="connsiteX15" fmla="*/ 1215714 w 2642598"/>
              <a:gd name="connsiteY15" fmla="*/ 538163 h 1800225"/>
              <a:gd name="connsiteX16" fmla="*/ 1129989 w 2642598"/>
              <a:gd name="connsiteY16" fmla="*/ 733425 h 1800225"/>
              <a:gd name="connsiteX17" fmla="*/ 1034739 w 2642598"/>
              <a:gd name="connsiteY17" fmla="*/ 1033463 h 1800225"/>
              <a:gd name="connsiteX18" fmla="*/ 949014 w 2642598"/>
              <a:gd name="connsiteY18" fmla="*/ 1233488 h 1800225"/>
              <a:gd name="connsiteX19" fmla="*/ 910914 w 2642598"/>
              <a:gd name="connsiteY19" fmla="*/ 1228725 h 1800225"/>
              <a:gd name="connsiteX20" fmla="*/ 868052 w 2642598"/>
              <a:gd name="connsiteY20" fmla="*/ 1171575 h 1800225"/>
              <a:gd name="connsiteX21" fmla="*/ 806139 w 2642598"/>
              <a:gd name="connsiteY21" fmla="*/ 719138 h 1800225"/>
              <a:gd name="connsiteX22" fmla="*/ 725177 w 2642598"/>
              <a:gd name="connsiteY22" fmla="*/ 219075 h 1800225"/>
              <a:gd name="connsiteX23" fmla="*/ 668027 w 2642598"/>
              <a:gd name="connsiteY23" fmla="*/ 47625 h 1800225"/>
              <a:gd name="connsiteX24" fmla="*/ 639452 w 2642598"/>
              <a:gd name="connsiteY24" fmla="*/ 9525 h 1800225"/>
              <a:gd name="connsiteX25" fmla="*/ 610877 w 2642598"/>
              <a:gd name="connsiteY25" fmla="*/ 0 h 1800225"/>
              <a:gd name="connsiteX26" fmla="*/ 96527 w 2642598"/>
              <a:gd name="connsiteY26" fmla="*/ 0 h 1800225"/>
              <a:gd name="connsiteX27" fmla="*/ 58427 w 2642598"/>
              <a:gd name="connsiteY27" fmla="*/ 42863 h 1800225"/>
              <a:gd name="connsiteX28" fmla="*/ 15564 w 2642598"/>
              <a:gd name="connsiteY28" fmla="*/ 114300 h 1800225"/>
              <a:gd name="connsiteX29" fmla="*/ 1277 w 2642598"/>
              <a:gd name="connsiteY29" fmla="*/ 133350 h 1800225"/>
              <a:gd name="connsiteX30" fmla="*/ 6039 w 2642598"/>
              <a:gd name="connsiteY30" fmla="*/ 1800225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42598" h="1800225">
                <a:moveTo>
                  <a:pt x="6039" y="1800225"/>
                </a:moveTo>
                <a:lnTo>
                  <a:pt x="2642598" y="1795323"/>
                </a:lnTo>
                <a:lnTo>
                  <a:pt x="2622100" y="275121"/>
                </a:lnTo>
                <a:lnTo>
                  <a:pt x="2277752" y="795338"/>
                </a:lnTo>
                <a:lnTo>
                  <a:pt x="2163452" y="919163"/>
                </a:lnTo>
                <a:lnTo>
                  <a:pt x="2115827" y="938213"/>
                </a:lnTo>
                <a:lnTo>
                  <a:pt x="2068202" y="909638"/>
                </a:lnTo>
                <a:lnTo>
                  <a:pt x="2049152" y="871538"/>
                </a:lnTo>
                <a:lnTo>
                  <a:pt x="1953902" y="609600"/>
                </a:lnTo>
                <a:lnTo>
                  <a:pt x="1863414" y="423863"/>
                </a:lnTo>
                <a:lnTo>
                  <a:pt x="1763402" y="314325"/>
                </a:lnTo>
                <a:lnTo>
                  <a:pt x="1620527" y="261938"/>
                </a:lnTo>
                <a:lnTo>
                  <a:pt x="1496702" y="266700"/>
                </a:lnTo>
                <a:lnTo>
                  <a:pt x="1401452" y="314325"/>
                </a:lnTo>
                <a:lnTo>
                  <a:pt x="1296677" y="404813"/>
                </a:lnTo>
                <a:lnTo>
                  <a:pt x="1215714" y="538163"/>
                </a:lnTo>
                <a:lnTo>
                  <a:pt x="1129989" y="733425"/>
                </a:lnTo>
                <a:lnTo>
                  <a:pt x="1034739" y="1033463"/>
                </a:lnTo>
                <a:lnTo>
                  <a:pt x="949014" y="1233488"/>
                </a:lnTo>
                <a:lnTo>
                  <a:pt x="910914" y="1228725"/>
                </a:lnTo>
                <a:lnTo>
                  <a:pt x="868052" y="1171575"/>
                </a:lnTo>
                <a:lnTo>
                  <a:pt x="806139" y="719138"/>
                </a:lnTo>
                <a:lnTo>
                  <a:pt x="725177" y="219075"/>
                </a:lnTo>
                <a:lnTo>
                  <a:pt x="668027" y="47625"/>
                </a:lnTo>
                <a:lnTo>
                  <a:pt x="639452" y="9525"/>
                </a:lnTo>
                <a:lnTo>
                  <a:pt x="610877" y="0"/>
                </a:lnTo>
                <a:lnTo>
                  <a:pt x="96527" y="0"/>
                </a:lnTo>
                <a:lnTo>
                  <a:pt x="58427" y="42863"/>
                </a:lnTo>
                <a:lnTo>
                  <a:pt x="15564" y="114300"/>
                </a:lnTo>
                <a:lnTo>
                  <a:pt x="1277" y="133350"/>
                </a:lnTo>
                <a:cubicBezTo>
                  <a:pt x="2864" y="682625"/>
                  <a:pt x="-5073" y="1246187"/>
                  <a:pt x="6039" y="1800225"/>
                </a:cubicBezTo>
                <a:close/>
              </a:path>
            </a:pathLst>
          </a:custGeom>
          <a:pattFill prst="wdUpDiag">
            <a:fgClr>
              <a:sysClr val="window" lastClr="FFFFFF">
                <a:lumMod val="65000"/>
              </a:sysClr>
            </a:fgClr>
            <a:bgClr>
              <a:sysClr val="window" lastClr="FFFFFF"/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2 Rectángulo"/>
          <p:cNvSpPr/>
          <p:nvPr/>
        </p:nvSpPr>
        <p:spPr>
          <a:xfrm>
            <a:off x="1506166" y="1877150"/>
            <a:ext cx="2668587" cy="138231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31 Rectángulo"/>
          <p:cNvSpPr/>
          <p:nvPr/>
        </p:nvSpPr>
        <p:spPr>
          <a:xfrm>
            <a:off x="6741741" y="3247560"/>
            <a:ext cx="179387" cy="3810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57" name="33 Conector recto"/>
          <p:cNvCxnSpPr>
            <a:endCxn id="56" idx="2"/>
          </p:cNvCxnSpPr>
          <p:nvPr/>
        </p:nvCxnSpPr>
        <p:spPr>
          <a:xfrm flipH="1">
            <a:off x="6830641" y="3247560"/>
            <a:ext cx="53975" cy="3810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</p:cxnSp>
      <p:grpSp>
        <p:nvGrpSpPr>
          <p:cNvPr id="58" name="40 Grupo"/>
          <p:cNvGrpSpPr>
            <a:grpSpLocks/>
          </p:cNvGrpSpPr>
          <p:nvPr/>
        </p:nvGrpSpPr>
        <p:grpSpPr bwMode="auto">
          <a:xfrm>
            <a:off x="5155828" y="1761661"/>
            <a:ext cx="3597275" cy="2792015"/>
            <a:chOff x="4714125" y="2726199"/>
            <a:chExt cx="3598411" cy="3722855"/>
          </a:xfrm>
        </p:grpSpPr>
        <p:pic>
          <p:nvPicPr>
            <p:cNvPr id="59" name="Picture 12" descr="simplified_APM_righ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524"/>
            <a:stretch>
              <a:fillRect/>
            </a:stretch>
          </p:blipFill>
          <p:spPr bwMode="auto">
            <a:xfrm>
              <a:off x="4714125" y="2726199"/>
              <a:ext cx="3598411" cy="3722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" name="22 Rectángulo"/>
            <p:cNvSpPr/>
            <p:nvPr/>
          </p:nvSpPr>
          <p:spPr>
            <a:xfrm>
              <a:off x="5616110" y="2905594"/>
              <a:ext cx="2696426" cy="3089414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914400">
                <a:defRPr/>
              </a:pPr>
              <a:endParaRPr lang="es-ES" kern="0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61" name="24 Conector recto"/>
          <p:cNvCxnSpPr/>
          <p:nvPr/>
        </p:nvCxnSpPr>
        <p:spPr>
          <a:xfrm flipH="1">
            <a:off x="6052765" y="3298757"/>
            <a:ext cx="27051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2" name="30 Forma libre"/>
          <p:cNvSpPr/>
          <p:nvPr/>
        </p:nvSpPr>
        <p:spPr>
          <a:xfrm>
            <a:off x="6057527" y="2161710"/>
            <a:ext cx="2700338" cy="966788"/>
          </a:xfrm>
          <a:custGeom>
            <a:avLst/>
            <a:gdLst>
              <a:gd name="connsiteX0" fmla="*/ 0 w 2699188"/>
              <a:gd name="connsiteY0" fmla="*/ 1124743 h 1306658"/>
              <a:gd name="connsiteX1" fmla="*/ 76200 w 2699188"/>
              <a:gd name="connsiteY1" fmla="*/ 1216818 h 1306658"/>
              <a:gd name="connsiteX2" fmla="*/ 120650 w 2699188"/>
              <a:gd name="connsiteY2" fmla="*/ 1270793 h 1306658"/>
              <a:gd name="connsiteX3" fmla="*/ 174625 w 2699188"/>
              <a:gd name="connsiteY3" fmla="*/ 1296193 h 1306658"/>
              <a:gd name="connsiteX4" fmla="*/ 257175 w 2699188"/>
              <a:gd name="connsiteY4" fmla="*/ 1305718 h 1306658"/>
              <a:gd name="connsiteX5" fmla="*/ 361950 w 2699188"/>
              <a:gd name="connsiteY5" fmla="*/ 1305718 h 1306658"/>
              <a:gd name="connsiteX6" fmla="*/ 511175 w 2699188"/>
              <a:gd name="connsiteY6" fmla="*/ 1305718 h 1306658"/>
              <a:gd name="connsiteX7" fmla="*/ 641350 w 2699188"/>
              <a:gd name="connsiteY7" fmla="*/ 1293018 h 1306658"/>
              <a:gd name="connsiteX8" fmla="*/ 723900 w 2699188"/>
              <a:gd name="connsiteY8" fmla="*/ 1185068 h 1306658"/>
              <a:gd name="connsiteX9" fmla="*/ 768350 w 2699188"/>
              <a:gd name="connsiteY9" fmla="*/ 1054893 h 1306658"/>
              <a:gd name="connsiteX10" fmla="*/ 793750 w 2699188"/>
              <a:gd name="connsiteY10" fmla="*/ 832643 h 1306658"/>
              <a:gd name="connsiteX11" fmla="*/ 815975 w 2699188"/>
              <a:gd name="connsiteY11" fmla="*/ 492918 h 1306658"/>
              <a:gd name="connsiteX12" fmla="*/ 835025 w 2699188"/>
              <a:gd name="connsiteY12" fmla="*/ 127793 h 1306658"/>
              <a:gd name="connsiteX13" fmla="*/ 901700 w 2699188"/>
              <a:gd name="connsiteY13" fmla="*/ 13493 h 1306658"/>
              <a:gd name="connsiteX14" fmla="*/ 968375 w 2699188"/>
              <a:gd name="connsiteY14" fmla="*/ 7143 h 1306658"/>
              <a:gd name="connsiteX15" fmla="*/ 1006475 w 2699188"/>
              <a:gd name="connsiteY15" fmla="*/ 57943 h 1306658"/>
              <a:gd name="connsiteX16" fmla="*/ 1028700 w 2699188"/>
              <a:gd name="connsiteY16" fmla="*/ 143668 h 1306658"/>
              <a:gd name="connsiteX17" fmla="*/ 1047750 w 2699188"/>
              <a:gd name="connsiteY17" fmla="*/ 321468 h 1306658"/>
              <a:gd name="connsiteX18" fmla="*/ 1085850 w 2699188"/>
              <a:gd name="connsiteY18" fmla="*/ 502443 h 1306658"/>
              <a:gd name="connsiteX19" fmla="*/ 1143000 w 2699188"/>
              <a:gd name="connsiteY19" fmla="*/ 686593 h 1306658"/>
              <a:gd name="connsiteX20" fmla="*/ 1222375 w 2699188"/>
              <a:gd name="connsiteY20" fmla="*/ 861218 h 1306658"/>
              <a:gd name="connsiteX21" fmla="*/ 1311275 w 2699188"/>
              <a:gd name="connsiteY21" fmla="*/ 972343 h 1306658"/>
              <a:gd name="connsiteX22" fmla="*/ 1419225 w 2699188"/>
              <a:gd name="connsiteY22" fmla="*/ 1042193 h 1306658"/>
              <a:gd name="connsiteX23" fmla="*/ 1539875 w 2699188"/>
              <a:gd name="connsiteY23" fmla="*/ 1045368 h 1306658"/>
              <a:gd name="connsiteX24" fmla="*/ 1657350 w 2699188"/>
              <a:gd name="connsiteY24" fmla="*/ 981868 h 1306658"/>
              <a:gd name="connsiteX25" fmla="*/ 1781175 w 2699188"/>
              <a:gd name="connsiteY25" fmla="*/ 832643 h 1306658"/>
              <a:gd name="connsiteX26" fmla="*/ 1892300 w 2699188"/>
              <a:gd name="connsiteY26" fmla="*/ 648493 h 1306658"/>
              <a:gd name="connsiteX27" fmla="*/ 2012950 w 2699188"/>
              <a:gd name="connsiteY27" fmla="*/ 464343 h 1306658"/>
              <a:gd name="connsiteX28" fmla="*/ 2070100 w 2699188"/>
              <a:gd name="connsiteY28" fmla="*/ 435768 h 1306658"/>
              <a:gd name="connsiteX29" fmla="*/ 2133600 w 2699188"/>
              <a:gd name="connsiteY29" fmla="*/ 442118 h 1306658"/>
              <a:gd name="connsiteX30" fmla="*/ 2212975 w 2699188"/>
              <a:gd name="connsiteY30" fmla="*/ 521493 h 1306658"/>
              <a:gd name="connsiteX31" fmla="*/ 2320925 w 2699188"/>
              <a:gd name="connsiteY31" fmla="*/ 648493 h 1306658"/>
              <a:gd name="connsiteX32" fmla="*/ 2476500 w 2699188"/>
              <a:gd name="connsiteY32" fmla="*/ 867568 h 1306658"/>
              <a:gd name="connsiteX33" fmla="*/ 2597150 w 2699188"/>
              <a:gd name="connsiteY33" fmla="*/ 1051718 h 1306658"/>
              <a:gd name="connsiteX34" fmla="*/ 2689225 w 2699188"/>
              <a:gd name="connsiteY34" fmla="*/ 1172368 h 1306658"/>
              <a:gd name="connsiteX35" fmla="*/ 2692400 w 2699188"/>
              <a:gd name="connsiteY35" fmla="*/ 1188243 h 1306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699188" h="1306658">
                <a:moveTo>
                  <a:pt x="0" y="1124743"/>
                </a:moveTo>
                <a:lnTo>
                  <a:pt x="76200" y="1216818"/>
                </a:lnTo>
                <a:cubicBezTo>
                  <a:pt x="96308" y="1241160"/>
                  <a:pt x="104246" y="1257564"/>
                  <a:pt x="120650" y="1270793"/>
                </a:cubicBezTo>
                <a:cubicBezTo>
                  <a:pt x="137054" y="1284022"/>
                  <a:pt x="151871" y="1290372"/>
                  <a:pt x="174625" y="1296193"/>
                </a:cubicBezTo>
                <a:cubicBezTo>
                  <a:pt x="197379" y="1302014"/>
                  <a:pt x="225954" y="1304131"/>
                  <a:pt x="257175" y="1305718"/>
                </a:cubicBezTo>
                <a:cubicBezTo>
                  <a:pt x="288396" y="1307305"/>
                  <a:pt x="361950" y="1305718"/>
                  <a:pt x="361950" y="1305718"/>
                </a:cubicBezTo>
                <a:cubicBezTo>
                  <a:pt x="404283" y="1305718"/>
                  <a:pt x="464608" y="1307835"/>
                  <a:pt x="511175" y="1305718"/>
                </a:cubicBezTo>
                <a:cubicBezTo>
                  <a:pt x="557742" y="1303601"/>
                  <a:pt x="605896" y="1313126"/>
                  <a:pt x="641350" y="1293018"/>
                </a:cubicBezTo>
                <a:cubicBezTo>
                  <a:pt x="676804" y="1272910"/>
                  <a:pt x="702733" y="1224756"/>
                  <a:pt x="723900" y="1185068"/>
                </a:cubicBezTo>
                <a:cubicBezTo>
                  <a:pt x="745067" y="1145380"/>
                  <a:pt x="756708" y="1113630"/>
                  <a:pt x="768350" y="1054893"/>
                </a:cubicBezTo>
                <a:cubicBezTo>
                  <a:pt x="779992" y="996155"/>
                  <a:pt x="785813" y="926305"/>
                  <a:pt x="793750" y="832643"/>
                </a:cubicBezTo>
                <a:cubicBezTo>
                  <a:pt x="801688" y="738980"/>
                  <a:pt x="809096" y="610393"/>
                  <a:pt x="815975" y="492918"/>
                </a:cubicBezTo>
                <a:cubicBezTo>
                  <a:pt x="822854" y="375443"/>
                  <a:pt x="820738" y="207697"/>
                  <a:pt x="835025" y="127793"/>
                </a:cubicBezTo>
                <a:cubicBezTo>
                  <a:pt x="849312" y="47889"/>
                  <a:pt x="879475" y="33601"/>
                  <a:pt x="901700" y="13493"/>
                </a:cubicBezTo>
                <a:cubicBezTo>
                  <a:pt x="923925" y="-6615"/>
                  <a:pt x="950913" y="-265"/>
                  <a:pt x="968375" y="7143"/>
                </a:cubicBezTo>
                <a:cubicBezTo>
                  <a:pt x="985837" y="14551"/>
                  <a:pt x="996421" y="35189"/>
                  <a:pt x="1006475" y="57943"/>
                </a:cubicBezTo>
                <a:cubicBezTo>
                  <a:pt x="1016529" y="80697"/>
                  <a:pt x="1021821" y="99747"/>
                  <a:pt x="1028700" y="143668"/>
                </a:cubicBezTo>
                <a:cubicBezTo>
                  <a:pt x="1035579" y="187589"/>
                  <a:pt x="1038225" y="261672"/>
                  <a:pt x="1047750" y="321468"/>
                </a:cubicBezTo>
                <a:cubicBezTo>
                  <a:pt x="1057275" y="381264"/>
                  <a:pt x="1069975" y="441589"/>
                  <a:pt x="1085850" y="502443"/>
                </a:cubicBezTo>
                <a:cubicBezTo>
                  <a:pt x="1101725" y="563297"/>
                  <a:pt x="1120246" y="626797"/>
                  <a:pt x="1143000" y="686593"/>
                </a:cubicBezTo>
                <a:cubicBezTo>
                  <a:pt x="1165754" y="746389"/>
                  <a:pt x="1194329" y="813593"/>
                  <a:pt x="1222375" y="861218"/>
                </a:cubicBezTo>
                <a:cubicBezTo>
                  <a:pt x="1250421" y="908843"/>
                  <a:pt x="1278467" y="942181"/>
                  <a:pt x="1311275" y="972343"/>
                </a:cubicBezTo>
                <a:cubicBezTo>
                  <a:pt x="1344083" y="1002505"/>
                  <a:pt x="1381125" y="1030022"/>
                  <a:pt x="1419225" y="1042193"/>
                </a:cubicBezTo>
                <a:cubicBezTo>
                  <a:pt x="1457325" y="1054364"/>
                  <a:pt x="1500188" y="1055422"/>
                  <a:pt x="1539875" y="1045368"/>
                </a:cubicBezTo>
                <a:cubicBezTo>
                  <a:pt x="1579562" y="1035314"/>
                  <a:pt x="1617134" y="1017322"/>
                  <a:pt x="1657350" y="981868"/>
                </a:cubicBezTo>
                <a:cubicBezTo>
                  <a:pt x="1697566" y="946414"/>
                  <a:pt x="1742017" y="888205"/>
                  <a:pt x="1781175" y="832643"/>
                </a:cubicBezTo>
                <a:cubicBezTo>
                  <a:pt x="1820333" y="777080"/>
                  <a:pt x="1853671" y="709876"/>
                  <a:pt x="1892300" y="648493"/>
                </a:cubicBezTo>
                <a:cubicBezTo>
                  <a:pt x="1930929" y="587110"/>
                  <a:pt x="1983317" y="499797"/>
                  <a:pt x="2012950" y="464343"/>
                </a:cubicBezTo>
                <a:cubicBezTo>
                  <a:pt x="2042583" y="428889"/>
                  <a:pt x="2049992" y="439472"/>
                  <a:pt x="2070100" y="435768"/>
                </a:cubicBezTo>
                <a:cubicBezTo>
                  <a:pt x="2090208" y="432064"/>
                  <a:pt x="2109788" y="427831"/>
                  <a:pt x="2133600" y="442118"/>
                </a:cubicBezTo>
                <a:cubicBezTo>
                  <a:pt x="2157412" y="456405"/>
                  <a:pt x="2181754" y="487097"/>
                  <a:pt x="2212975" y="521493"/>
                </a:cubicBezTo>
                <a:cubicBezTo>
                  <a:pt x="2244196" y="555889"/>
                  <a:pt x="2277004" y="590814"/>
                  <a:pt x="2320925" y="648493"/>
                </a:cubicBezTo>
                <a:cubicBezTo>
                  <a:pt x="2364846" y="706172"/>
                  <a:pt x="2430462" y="800364"/>
                  <a:pt x="2476500" y="867568"/>
                </a:cubicBezTo>
                <a:cubicBezTo>
                  <a:pt x="2522538" y="934772"/>
                  <a:pt x="2561696" y="1000918"/>
                  <a:pt x="2597150" y="1051718"/>
                </a:cubicBezTo>
                <a:cubicBezTo>
                  <a:pt x="2632604" y="1102518"/>
                  <a:pt x="2673350" y="1149614"/>
                  <a:pt x="2689225" y="1172368"/>
                </a:cubicBezTo>
                <a:cubicBezTo>
                  <a:pt x="2705100" y="1195122"/>
                  <a:pt x="2698750" y="1191682"/>
                  <a:pt x="2692400" y="1188243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3" name="50 Grupo"/>
          <p:cNvGrpSpPr>
            <a:grpSpLocks/>
          </p:cNvGrpSpPr>
          <p:nvPr/>
        </p:nvGrpSpPr>
        <p:grpSpPr bwMode="auto">
          <a:xfrm>
            <a:off x="6054353" y="3110638"/>
            <a:ext cx="2703513" cy="150019"/>
            <a:chOff x="5613400" y="4552950"/>
            <a:chExt cx="2703016" cy="200098"/>
          </a:xfrm>
        </p:grpSpPr>
        <p:grpSp>
          <p:nvGrpSpPr>
            <p:cNvPr id="64" name="46 Grupo"/>
            <p:cNvGrpSpPr>
              <a:grpSpLocks/>
            </p:cNvGrpSpPr>
            <p:nvPr/>
          </p:nvGrpSpPr>
          <p:grpSpPr bwMode="auto">
            <a:xfrm>
              <a:off x="5613400" y="4552950"/>
              <a:ext cx="2703016" cy="200098"/>
              <a:chOff x="5613400" y="4552950"/>
              <a:chExt cx="2703016" cy="200098"/>
            </a:xfrm>
          </p:grpSpPr>
          <p:grpSp>
            <p:nvGrpSpPr>
              <p:cNvPr id="66" name="44 Grupo"/>
              <p:cNvGrpSpPr>
                <a:grpSpLocks/>
              </p:cNvGrpSpPr>
              <p:nvPr/>
            </p:nvGrpSpPr>
            <p:grpSpPr bwMode="auto">
              <a:xfrm>
                <a:off x="5613400" y="4552950"/>
                <a:ext cx="2703016" cy="200025"/>
                <a:chOff x="5613400" y="4552950"/>
                <a:chExt cx="2703016" cy="200025"/>
              </a:xfrm>
            </p:grpSpPr>
            <p:pic>
              <p:nvPicPr>
                <p:cNvPr id="68" name="Picture 12" descr="simplified_APM_right.png"/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12A8E0"/>
                    </a:clrFrom>
                    <a:clrTo>
                      <a:srgbClr val="12A8E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805" t="49763" r="44524" b="45558"/>
                <a:stretch>
                  <a:fillRect/>
                </a:stretch>
              </p:blipFill>
              <p:spPr bwMode="auto">
                <a:xfrm>
                  <a:off x="5613400" y="4578802"/>
                  <a:ext cx="2703016" cy="174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69" name="43 Forma libre"/>
                <p:cNvSpPr/>
                <p:nvPr/>
              </p:nvSpPr>
              <p:spPr>
                <a:xfrm>
                  <a:off x="5629272" y="4552950"/>
                  <a:ext cx="768209" cy="163573"/>
                </a:xfrm>
                <a:custGeom>
                  <a:avLst/>
                  <a:gdLst>
                    <a:gd name="connsiteX0" fmla="*/ 0 w 768350"/>
                    <a:gd name="connsiteY0" fmla="*/ 0 h 158750"/>
                    <a:gd name="connsiteX1" fmla="*/ 15875 w 768350"/>
                    <a:gd name="connsiteY1" fmla="*/ 66675 h 158750"/>
                    <a:gd name="connsiteX2" fmla="*/ 114300 w 768350"/>
                    <a:gd name="connsiteY2" fmla="*/ 139700 h 158750"/>
                    <a:gd name="connsiteX3" fmla="*/ 165100 w 768350"/>
                    <a:gd name="connsiteY3" fmla="*/ 155575 h 158750"/>
                    <a:gd name="connsiteX4" fmla="*/ 203200 w 768350"/>
                    <a:gd name="connsiteY4" fmla="*/ 139700 h 158750"/>
                    <a:gd name="connsiteX5" fmla="*/ 247650 w 768350"/>
                    <a:gd name="connsiteY5" fmla="*/ 136525 h 158750"/>
                    <a:gd name="connsiteX6" fmla="*/ 292100 w 768350"/>
                    <a:gd name="connsiteY6" fmla="*/ 127000 h 158750"/>
                    <a:gd name="connsiteX7" fmla="*/ 368300 w 768350"/>
                    <a:gd name="connsiteY7" fmla="*/ 130175 h 158750"/>
                    <a:gd name="connsiteX8" fmla="*/ 381000 w 768350"/>
                    <a:gd name="connsiteY8" fmla="*/ 142875 h 158750"/>
                    <a:gd name="connsiteX9" fmla="*/ 403225 w 768350"/>
                    <a:gd name="connsiteY9" fmla="*/ 142875 h 158750"/>
                    <a:gd name="connsiteX10" fmla="*/ 431800 w 768350"/>
                    <a:gd name="connsiteY10" fmla="*/ 133350 h 158750"/>
                    <a:gd name="connsiteX11" fmla="*/ 454025 w 768350"/>
                    <a:gd name="connsiteY11" fmla="*/ 133350 h 158750"/>
                    <a:gd name="connsiteX12" fmla="*/ 476250 w 768350"/>
                    <a:gd name="connsiteY12" fmla="*/ 142875 h 158750"/>
                    <a:gd name="connsiteX13" fmla="*/ 508000 w 768350"/>
                    <a:gd name="connsiteY13" fmla="*/ 142875 h 158750"/>
                    <a:gd name="connsiteX14" fmla="*/ 530225 w 768350"/>
                    <a:gd name="connsiteY14" fmla="*/ 152400 h 158750"/>
                    <a:gd name="connsiteX15" fmla="*/ 546100 w 768350"/>
                    <a:gd name="connsiteY15" fmla="*/ 158750 h 158750"/>
                    <a:gd name="connsiteX16" fmla="*/ 596900 w 768350"/>
                    <a:gd name="connsiteY16" fmla="*/ 142875 h 158750"/>
                    <a:gd name="connsiteX17" fmla="*/ 647700 w 768350"/>
                    <a:gd name="connsiteY17" fmla="*/ 123825 h 158750"/>
                    <a:gd name="connsiteX18" fmla="*/ 698500 w 768350"/>
                    <a:gd name="connsiteY18" fmla="*/ 104775 h 158750"/>
                    <a:gd name="connsiteX19" fmla="*/ 752475 w 768350"/>
                    <a:gd name="connsiteY19" fmla="*/ 53975 h 158750"/>
                    <a:gd name="connsiteX20" fmla="*/ 768350 w 768350"/>
                    <a:gd name="connsiteY20" fmla="*/ 22225 h 158750"/>
                    <a:gd name="connsiteX21" fmla="*/ 688975 w 768350"/>
                    <a:gd name="connsiteY21" fmla="*/ 25400 h 158750"/>
                    <a:gd name="connsiteX22" fmla="*/ 625475 w 768350"/>
                    <a:gd name="connsiteY22" fmla="*/ 44450 h 158750"/>
                    <a:gd name="connsiteX23" fmla="*/ 447675 w 768350"/>
                    <a:gd name="connsiteY23" fmla="*/ 47625 h 158750"/>
                    <a:gd name="connsiteX24" fmla="*/ 228600 w 768350"/>
                    <a:gd name="connsiteY24" fmla="*/ 41275 h 158750"/>
                    <a:gd name="connsiteX25" fmla="*/ 47625 w 768350"/>
                    <a:gd name="connsiteY25" fmla="*/ 15875 h 158750"/>
                    <a:gd name="connsiteX0" fmla="*/ 0 w 768350"/>
                    <a:gd name="connsiteY0" fmla="*/ 0 h 158750"/>
                    <a:gd name="connsiteX1" fmla="*/ 15875 w 768350"/>
                    <a:gd name="connsiteY1" fmla="*/ 66675 h 158750"/>
                    <a:gd name="connsiteX2" fmla="*/ 114300 w 768350"/>
                    <a:gd name="connsiteY2" fmla="*/ 139700 h 158750"/>
                    <a:gd name="connsiteX3" fmla="*/ 165100 w 768350"/>
                    <a:gd name="connsiteY3" fmla="*/ 155575 h 158750"/>
                    <a:gd name="connsiteX4" fmla="*/ 203200 w 768350"/>
                    <a:gd name="connsiteY4" fmla="*/ 139700 h 158750"/>
                    <a:gd name="connsiteX5" fmla="*/ 247650 w 768350"/>
                    <a:gd name="connsiteY5" fmla="*/ 136525 h 158750"/>
                    <a:gd name="connsiteX6" fmla="*/ 292100 w 768350"/>
                    <a:gd name="connsiteY6" fmla="*/ 127000 h 158750"/>
                    <a:gd name="connsiteX7" fmla="*/ 368300 w 768350"/>
                    <a:gd name="connsiteY7" fmla="*/ 130175 h 158750"/>
                    <a:gd name="connsiteX8" fmla="*/ 381000 w 768350"/>
                    <a:gd name="connsiteY8" fmla="*/ 142875 h 158750"/>
                    <a:gd name="connsiteX9" fmla="*/ 403225 w 768350"/>
                    <a:gd name="connsiteY9" fmla="*/ 142875 h 158750"/>
                    <a:gd name="connsiteX10" fmla="*/ 431800 w 768350"/>
                    <a:gd name="connsiteY10" fmla="*/ 133350 h 158750"/>
                    <a:gd name="connsiteX11" fmla="*/ 454025 w 768350"/>
                    <a:gd name="connsiteY11" fmla="*/ 133350 h 158750"/>
                    <a:gd name="connsiteX12" fmla="*/ 476250 w 768350"/>
                    <a:gd name="connsiteY12" fmla="*/ 142875 h 158750"/>
                    <a:gd name="connsiteX13" fmla="*/ 508000 w 768350"/>
                    <a:gd name="connsiteY13" fmla="*/ 142875 h 158750"/>
                    <a:gd name="connsiteX14" fmla="*/ 530225 w 768350"/>
                    <a:gd name="connsiteY14" fmla="*/ 152400 h 158750"/>
                    <a:gd name="connsiteX15" fmla="*/ 546100 w 768350"/>
                    <a:gd name="connsiteY15" fmla="*/ 158750 h 158750"/>
                    <a:gd name="connsiteX16" fmla="*/ 596900 w 768350"/>
                    <a:gd name="connsiteY16" fmla="*/ 142875 h 158750"/>
                    <a:gd name="connsiteX17" fmla="*/ 647700 w 768350"/>
                    <a:gd name="connsiteY17" fmla="*/ 123825 h 158750"/>
                    <a:gd name="connsiteX18" fmla="*/ 698500 w 768350"/>
                    <a:gd name="connsiteY18" fmla="*/ 104775 h 158750"/>
                    <a:gd name="connsiteX19" fmla="*/ 752475 w 768350"/>
                    <a:gd name="connsiteY19" fmla="*/ 53975 h 158750"/>
                    <a:gd name="connsiteX20" fmla="*/ 768350 w 768350"/>
                    <a:gd name="connsiteY20" fmla="*/ 22225 h 158750"/>
                    <a:gd name="connsiteX21" fmla="*/ 688975 w 768350"/>
                    <a:gd name="connsiteY21" fmla="*/ 25400 h 158750"/>
                    <a:gd name="connsiteX22" fmla="*/ 625475 w 768350"/>
                    <a:gd name="connsiteY22" fmla="*/ 44450 h 158750"/>
                    <a:gd name="connsiteX23" fmla="*/ 447675 w 768350"/>
                    <a:gd name="connsiteY23" fmla="*/ 47625 h 158750"/>
                    <a:gd name="connsiteX24" fmla="*/ 228600 w 768350"/>
                    <a:gd name="connsiteY24" fmla="*/ 41275 h 158750"/>
                    <a:gd name="connsiteX25" fmla="*/ 47625 w 768350"/>
                    <a:gd name="connsiteY25" fmla="*/ 15875 h 158750"/>
                    <a:gd name="connsiteX26" fmla="*/ 0 w 768350"/>
                    <a:gd name="connsiteY26" fmla="*/ 0 h 158750"/>
                    <a:gd name="connsiteX0" fmla="*/ 0 w 768350"/>
                    <a:gd name="connsiteY0" fmla="*/ 0 h 158750"/>
                    <a:gd name="connsiteX1" fmla="*/ 15875 w 768350"/>
                    <a:gd name="connsiteY1" fmla="*/ 66675 h 158750"/>
                    <a:gd name="connsiteX2" fmla="*/ 114300 w 768350"/>
                    <a:gd name="connsiteY2" fmla="*/ 139700 h 158750"/>
                    <a:gd name="connsiteX3" fmla="*/ 165100 w 768350"/>
                    <a:gd name="connsiteY3" fmla="*/ 155575 h 158750"/>
                    <a:gd name="connsiteX4" fmla="*/ 203200 w 768350"/>
                    <a:gd name="connsiteY4" fmla="*/ 139700 h 158750"/>
                    <a:gd name="connsiteX5" fmla="*/ 247650 w 768350"/>
                    <a:gd name="connsiteY5" fmla="*/ 136525 h 158750"/>
                    <a:gd name="connsiteX6" fmla="*/ 289719 w 768350"/>
                    <a:gd name="connsiteY6" fmla="*/ 136525 h 158750"/>
                    <a:gd name="connsiteX7" fmla="*/ 368300 w 768350"/>
                    <a:gd name="connsiteY7" fmla="*/ 130175 h 158750"/>
                    <a:gd name="connsiteX8" fmla="*/ 381000 w 768350"/>
                    <a:gd name="connsiteY8" fmla="*/ 142875 h 158750"/>
                    <a:gd name="connsiteX9" fmla="*/ 403225 w 768350"/>
                    <a:gd name="connsiteY9" fmla="*/ 142875 h 158750"/>
                    <a:gd name="connsiteX10" fmla="*/ 431800 w 768350"/>
                    <a:gd name="connsiteY10" fmla="*/ 133350 h 158750"/>
                    <a:gd name="connsiteX11" fmla="*/ 454025 w 768350"/>
                    <a:gd name="connsiteY11" fmla="*/ 133350 h 158750"/>
                    <a:gd name="connsiteX12" fmla="*/ 476250 w 768350"/>
                    <a:gd name="connsiteY12" fmla="*/ 142875 h 158750"/>
                    <a:gd name="connsiteX13" fmla="*/ 508000 w 768350"/>
                    <a:gd name="connsiteY13" fmla="*/ 142875 h 158750"/>
                    <a:gd name="connsiteX14" fmla="*/ 530225 w 768350"/>
                    <a:gd name="connsiteY14" fmla="*/ 152400 h 158750"/>
                    <a:gd name="connsiteX15" fmla="*/ 546100 w 768350"/>
                    <a:gd name="connsiteY15" fmla="*/ 158750 h 158750"/>
                    <a:gd name="connsiteX16" fmla="*/ 596900 w 768350"/>
                    <a:gd name="connsiteY16" fmla="*/ 142875 h 158750"/>
                    <a:gd name="connsiteX17" fmla="*/ 647700 w 768350"/>
                    <a:gd name="connsiteY17" fmla="*/ 123825 h 158750"/>
                    <a:gd name="connsiteX18" fmla="*/ 698500 w 768350"/>
                    <a:gd name="connsiteY18" fmla="*/ 104775 h 158750"/>
                    <a:gd name="connsiteX19" fmla="*/ 752475 w 768350"/>
                    <a:gd name="connsiteY19" fmla="*/ 53975 h 158750"/>
                    <a:gd name="connsiteX20" fmla="*/ 768350 w 768350"/>
                    <a:gd name="connsiteY20" fmla="*/ 22225 h 158750"/>
                    <a:gd name="connsiteX21" fmla="*/ 688975 w 768350"/>
                    <a:gd name="connsiteY21" fmla="*/ 25400 h 158750"/>
                    <a:gd name="connsiteX22" fmla="*/ 625475 w 768350"/>
                    <a:gd name="connsiteY22" fmla="*/ 44450 h 158750"/>
                    <a:gd name="connsiteX23" fmla="*/ 447675 w 768350"/>
                    <a:gd name="connsiteY23" fmla="*/ 47625 h 158750"/>
                    <a:gd name="connsiteX24" fmla="*/ 228600 w 768350"/>
                    <a:gd name="connsiteY24" fmla="*/ 41275 h 158750"/>
                    <a:gd name="connsiteX25" fmla="*/ 47625 w 768350"/>
                    <a:gd name="connsiteY25" fmla="*/ 15875 h 158750"/>
                    <a:gd name="connsiteX26" fmla="*/ 0 w 768350"/>
                    <a:gd name="connsiteY26" fmla="*/ 0 h 158750"/>
                    <a:gd name="connsiteX0" fmla="*/ 0 w 768350"/>
                    <a:gd name="connsiteY0" fmla="*/ 0 h 158750"/>
                    <a:gd name="connsiteX1" fmla="*/ 15875 w 768350"/>
                    <a:gd name="connsiteY1" fmla="*/ 66675 h 158750"/>
                    <a:gd name="connsiteX2" fmla="*/ 114300 w 768350"/>
                    <a:gd name="connsiteY2" fmla="*/ 139700 h 158750"/>
                    <a:gd name="connsiteX3" fmla="*/ 165100 w 768350"/>
                    <a:gd name="connsiteY3" fmla="*/ 155575 h 158750"/>
                    <a:gd name="connsiteX4" fmla="*/ 203200 w 768350"/>
                    <a:gd name="connsiteY4" fmla="*/ 139700 h 158750"/>
                    <a:gd name="connsiteX5" fmla="*/ 247650 w 768350"/>
                    <a:gd name="connsiteY5" fmla="*/ 136525 h 158750"/>
                    <a:gd name="connsiteX6" fmla="*/ 289719 w 768350"/>
                    <a:gd name="connsiteY6" fmla="*/ 136525 h 158750"/>
                    <a:gd name="connsiteX7" fmla="*/ 361156 w 768350"/>
                    <a:gd name="connsiteY7" fmla="*/ 139700 h 158750"/>
                    <a:gd name="connsiteX8" fmla="*/ 381000 w 768350"/>
                    <a:gd name="connsiteY8" fmla="*/ 142875 h 158750"/>
                    <a:gd name="connsiteX9" fmla="*/ 403225 w 768350"/>
                    <a:gd name="connsiteY9" fmla="*/ 142875 h 158750"/>
                    <a:gd name="connsiteX10" fmla="*/ 431800 w 768350"/>
                    <a:gd name="connsiteY10" fmla="*/ 133350 h 158750"/>
                    <a:gd name="connsiteX11" fmla="*/ 454025 w 768350"/>
                    <a:gd name="connsiteY11" fmla="*/ 133350 h 158750"/>
                    <a:gd name="connsiteX12" fmla="*/ 476250 w 768350"/>
                    <a:gd name="connsiteY12" fmla="*/ 142875 h 158750"/>
                    <a:gd name="connsiteX13" fmla="*/ 508000 w 768350"/>
                    <a:gd name="connsiteY13" fmla="*/ 142875 h 158750"/>
                    <a:gd name="connsiteX14" fmla="*/ 530225 w 768350"/>
                    <a:gd name="connsiteY14" fmla="*/ 152400 h 158750"/>
                    <a:gd name="connsiteX15" fmla="*/ 546100 w 768350"/>
                    <a:gd name="connsiteY15" fmla="*/ 158750 h 158750"/>
                    <a:gd name="connsiteX16" fmla="*/ 596900 w 768350"/>
                    <a:gd name="connsiteY16" fmla="*/ 142875 h 158750"/>
                    <a:gd name="connsiteX17" fmla="*/ 647700 w 768350"/>
                    <a:gd name="connsiteY17" fmla="*/ 123825 h 158750"/>
                    <a:gd name="connsiteX18" fmla="*/ 698500 w 768350"/>
                    <a:gd name="connsiteY18" fmla="*/ 104775 h 158750"/>
                    <a:gd name="connsiteX19" fmla="*/ 752475 w 768350"/>
                    <a:gd name="connsiteY19" fmla="*/ 53975 h 158750"/>
                    <a:gd name="connsiteX20" fmla="*/ 768350 w 768350"/>
                    <a:gd name="connsiteY20" fmla="*/ 22225 h 158750"/>
                    <a:gd name="connsiteX21" fmla="*/ 688975 w 768350"/>
                    <a:gd name="connsiteY21" fmla="*/ 25400 h 158750"/>
                    <a:gd name="connsiteX22" fmla="*/ 625475 w 768350"/>
                    <a:gd name="connsiteY22" fmla="*/ 44450 h 158750"/>
                    <a:gd name="connsiteX23" fmla="*/ 447675 w 768350"/>
                    <a:gd name="connsiteY23" fmla="*/ 47625 h 158750"/>
                    <a:gd name="connsiteX24" fmla="*/ 228600 w 768350"/>
                    <a:gd name="connsiteY24" fmla="*/ 41275 h 158750"/>
                    <a:gd name="connsiteX25" fmla="*/ 47625 w 768350"/>
                    <a:gd name="connsiteY25" fmla="*/ 15875 h 158750"/>
                    <a:gd name="connsiteX26" fmla="*/ 0 w 768350"/>
                    <a:gd name="connsiteY26" fmla="*/ 0 h 158750"/>
                    <a:gd name="connsiteX0" fmla="*/ 0 w 768350"/>
                    <a:gd name="connsiteY0" fmla="*/ 0 h 158750"/>
                    <a:gd name="connsiteX1" fmla="*/ 15875 w 768350"/>
                    <a:gd name="connsiteY1" fmla="*/ 66675 h 158750"/>
                    <a:gd name="connsiteX2" fmla="*/ 114300 w 768350"/>
                    <a:gd name="connsiteY2" fmla="*/ 139700 h 158750"/>
                    <a:gd name="connsiteX3" fmla="*/ 165100 w 768350"/>
                    <a:gd name="connsiteY3" fmla="*/ 155575 h 158750"/>
                    <a:gd name="connsiteX4" fmla="*/ 203200 w 768350"/>
                    <a:gd name="connsiteY4" fmla="*/ 139700 h 158750"/>
                    <a:gd name="connsiteX5" fmla="*/ 247650 w 768350"/>
                    <a:gd name="connsiteY5" fmla="*/ 136525 h 158750"/>
                    <a:gd name="connsiteX6" fmla="*/ 289719 w 768350"/>
                    <a:gd name="connsiteY6" fmla="*/ 136525 h 158750"/>
                    <a:gd name="connsiteX7" fmla="*/ 361156 w 768350"/>
                    <a:gd name="connsiteY7" fmla="*/ 139700 h 158750"/>
                    <a:gd name="connsiteX8" fmla="*/ 381000 w 768350"/>
                    <a:gd name="connsiteY8" fmla="*/ 142875 h 158750"/>
                    <a:gd name="connsiteX9" fmla="*/ 403225 w 768350"/>
                    <a:gd name="connsiteY9" fmla="*/ 152400 h 158750"/>
                    <a:gd name="connsiteX10" fmla="*/ 431800 w 768350"/>
                    <a:gd name="connsiteY10" fmla="*/ 133350 h 158750"/>
                    <a:gd name="connsiteX11" fmla="*/ 454025 w 768350"/>
                    <a:gd name="connsiteY11" fmla="*/ 133350 h 158750"/>
                    <a:gd name="connsiteX12" fmla="*/ 476250 w 768350"/>
                    <a:gd name="connsiteY12" fmla="*/ 142875 h 158750"/>
                    <a:gd name="connsiteX13" fmla="*/ 508000 w 768350"/>
                    <a:gd name="connsiteY13" fmla="*/ 142875 h 158750"/>
                    <a:gd name="connsiteX14" fmla="*/ 530225 w 768350"/>
                    <a:gd name="connsiteY14" fmla="*/ 152400 h 158750"/>
                    <a:gd name="connsiteX15" fmla="*/ 546100 w 768350"/>
                    <a:gd name="connsiteY15" fmla="*/ 158750 h 158750"/>
                    <a:gd name="connsiteX16" fmla="*/ 596900 w 768350"/>
                    <a:gd name="connsiteY16" fmla="*/ 142875 h 158750"/>
                    <a:gd name="connsiteX17" fmla="*/ 647700 w 768350"/>
                    <a:gd name="connsiteY17" fmla="*/ 123825 h 158750"/>
                    <a:gd name="connsiteX18" fmla="*/ 698500 w 768350"/>
                    <a:gd name="connsiteY18" fmla="*/ 104775 h 158750"/>
                    <a:gd name="connsiteX19" fmla="*/ 752475 w 768350"/>
                    <a:gd name="connsiteY19" fmla="*/ 53975 h 158750"/>
                    <a:gd name="connsiteX20" fmla="*/ 768350 w 768350"/>
                    <a:gd name="connsiteY20" fmla="*/ 22225 h 158750"/>
                    <a:gd name="connsiteX21" fmla="*/ 688975 w 768350"/>
                    <a:gd name="connsiteY21" fmla="*/ 25400 h 158750"/>
                    <a:gd name="connsiteX22" fmla="*/ 625475 w 768350"/>
                    <a:gd name="connsiteY22" fmla="*/ 44450 h 158750"/>
                    <a:gd name="connsiteX23" fmla="*/ 447675 w 768350"/>
                    <a:gd name="connsiteY23" fmla="*/ 47625 h 158750"/>
                    <a:gd name="connsiteX24" fmla="*/ 228600 w 768350"/>
                    <a:gd name="connsiteY24" fmla="*/ 41275 h 158750"/>
                    <a:gd name="connsiteX25" fmla="*/ 47625 w 768350"/>
                    <a:gd name="connsiteY25" fmla="*/ 15875 h 158750"/>
                    <a:gd name="connsiteX26" fmla="*/ 0 w 768350"/>
                    <a:gd name="connsiteY26" fmla="*/ 0 h 158750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03200 w 768350"/>
                    <a:gd name="connsiteY4" fmla="*/ 139700 h 164306"/>
                    <a:gd name="connsiteX5" fmla="*/ 247650 w 768350"/>
                    <a:gd name="connsiteY5" fmla="*/ 136525 h 164306"/>
                    <a:gd name="connsiteX6" fmla="*/ 289719 w 768350"/>
                    <a:gd name="connsiteY6" fmla="*/ 136525 h 164306"/>
                    <a:gd name="connsiteX7" fmla="*/ 361156 w 768350"/>
                    <a:gd name="connsiteY7" fmla="*/ 139700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47700 w 768350"/>
                    <a:gd name="connsiteY17" fmla="*/ 123825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03200 w 768350"/>
                    <a:gd name="connsiteY4" fmla="*/ 139700 h 164306"/>
                    <a:gd name="connsiteX5" fmla="*/ 247650 w 768350"/>
                    <a:gd name="connsiteY5" fmla="*/ 136525 h 164306"/>
                    <a:gd name="connsiteX6" fmla="*/ 289719 w 768350"/>
                    <a:gd name="connsiteY6" fmla="*/ 136525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47700 w 768350"/>
                    <a:gd name="connsiteY17" fmla="*/ 123825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47650 w 768350"/>
                    <a:gd name="connsiteY5" fmla="*/ 136525 h 164306"/>
                    <a:gd name="connsiteX6" fmla="*/ 289719 w 768350"/>
                    <a:gd name="connsiteY6" fmla="*/ 136525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47700 w 768350"/>
                    <a:gd name="connsiteY17" fmla="*/ 123825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289719 w 768350"/>
                    <a:gd name="connsiteY6" fmla="*/ 136525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47700 w 768350"/>
                    <a:gd name="connsiteY17" fmla="*/ 123825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47700 w 768350"/>
                    <a:gd name="connsiteY17" fmla="*/ 123825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698500 w 768350"/>
                    <a:gd name="connsiteY18" fmla="*/ 104775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1800 w 768350"/>
                    <a:gd name="connsiteY10" fmla="*/ 133350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42875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46100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0225 w 768350"/>
                    <a:gd name="connsiteY14" fmla="*/ 152400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1987 w 768350"/>
                    <a:gd name="connsiteY17" fmla="*/ 126206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33350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78656 w 768350"/>
                    <a:gd name="connsiteY17" fmla="*/ 123825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45256 h 164306"/>
                    <a:gd name="connsiteX12" fmla="*/ 476250 w 768350"/>
                    <a:gd name="connsiteY12" fmla="*/ 142875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78656 w 768350"/>
                    <a:gd name="connsiteY17" fmla="*/ 123825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45256 h 164306"/>
                    <a:gd name="connsiteX12" fmla="*/ 476250 w 768350"/>
                    <a:gd name="connsiteY12" fmla="*/ 152400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78656 w 768350"/>
                    <a:gd name="connsiteY17" fmla="*/ 123825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45256 h 164306"/>
                    <a:gd name="connsiteX12" fmla="*/ 476250 w 768350"/>
                    <a:gd name="connsiteY12" fmla="*/ 152400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57225 w 768350"/>
                    <a:gd name="connsiteY17" fmla="*/ 128588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  <a:gd name="connsiteX0" fmla="*/ 0 w 768350"/>
                    <a:gd name="connsiteY0" fmla="*/ 0 h 164306"/>
                    <a:gd name="connsiteX1" fmla="*/ 15875 w 768350"/>
                    <a:gd name="connsiteY1" fmla="*/ 66675 h 164306"/>
                    <a:gd name="connsiteX2" fmla="*/ 114300 w 768350"/>
                    <a:gd name="connsiteY2" fmla="*/ 139700 h 164306"/>
                    <a:gd name="connsiteX3" fmla="*/ 165100 w 768350"/>
                    <a:gd name="connsiteY3" fmla="*/ 155575 h 164306"/>
                    <a:gd name="connsiteX4" fmla="*/ 215106 w 768350"/>
                    <a:gd name="connsiteY4" fmla="*/ 144462 h 164306"/>
                    <a:gd name="connsiteX5" fmla="*/ 261938 w 768350"/>
                    <a:gd name="connsiteY5" fmla="*/ 143668 h 164306"/>
                    <a:gd name="connsiteX6" fmla="*/ 301625 w 768350"/>
                    <a:gd name="connsiteY6" fmla="*/ 146050 h 164306"/>
                    <a:gd name="connsiteX7" fmla="*/ 351631 w 768350"/>
                    <a:gd name="connsiteY7" fmla="*/ 146844 h 164306"/>
                    <a:gd name="connsiteX8" fmla="*/ 381000 w 768350"/>
                    <a:gd name="connsiteY8" fmla="*/ 150019 h 164306"/>
                    <a:gd name="connsiteX9" fmla="*/ 403225 w 768350"/>
                    <a:gd name="connsiteY9" fmla="*/ 152400 h 164306"/>
                    <a:gd name="connsiteX10" fmla="*/ 438943 w 768350"/>
                    <a:gd name="connsiteY10" fmla="*/ 145257 h 164306"/>
                    <a:gd name="connsiteX11" fmla="*/ 454025 w 768350"/>
                    <a:gd name="connsiteY11" fmla="*/ 145256 h 164306"/>
                    <a:gd name="connsiteX12" fmla="*/ 476250 w 768350"/>
                    <a:gd name="connsiteY12" fmla="*/ 152400 h 164306"/>
                    <a:gd name="connsiteX13" fmla="*/ 503237 w 768350"/>
                    <a:gd name="connsiteY13" fmla="*/ 164306 h 164306"/>
                    <a:gd name="connsiteX14" fmla="*/ 534988 w 768350"/>
                    <a:gd name="connsiteY14" fmla="*/ 164306 h 164306"/>
                    <a:gd name="connsiteX15" fmla="*/ 558006 w 768350"/>
                    <a:gd name="connsiteY15" fmla="*/ 158750 h 164306"/>
                    <a:gd name="connsiteX16" fmla="*/ 596900 w 768350"/>
                    <a:gd name="connsiteY16" fmla="*/ 142875 h 164306"/>
                    <a:gd name="connsiteX17" fmla="*/ 669132 w 768350"/>
                    <a:gd name="connsiteY17" fmla="*/ 128588 h 164306"/>
                    <a:gd name="connsiteX18" fmla="*/ 724694 w 768350"/>
                    <a:gd name="connsiteY18" fmla="*/ 102394 h 164306"/>
                    <a:gd name="connsiteX19" fmla="*/ 752475 w 768350"/>
                    <a:gd name="connsiteY19" fmla="*/ 53975 h 164306"/>
                    <a:gd name="connsiteX20" fmla="*/ 768350 w 768350"/>
                    <a:gd name="connsiteY20" fmla="*/ 22225 h 164306"/>
                    <a:gd name="connsiteX21" fmla="*/ 688975 w 768350"/>
                    <a:gd name="connsiteY21" fmla="*/ 25400 h 164306"/>
                    <a:gd name="connsiteX22" fmla="*/ 625475 w 768350"/>
                    <a:gd name="connsiteY22" fmla="*/ 44450 h 164306"/>
                    <a:gd name="connsiteX23" fmla="*/ 447675 w 768350"/>
                    <a:gd name="connsiteY23" fmla="*/ 47625 h 164306"/>
                    <a:gd name="connsiteX24" fmla="*/ 228600 w 768350"/>
                    <a:gd name="connsiteY24" fmla="*/ 41275 h 164306"/>
                    <a:gd name="connsiteX25" fmla="*/ 47625 w 768350"/>
                    <a:gd name="connsiteY25" fmla="*/ 15875 h 164306"/>
                    <a:gd name="connsiteX26" fmla="*/ 0 w 768350"/>
                    <a:gd name="connsiteY26" fmla="*/ 0 h 1643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68350" h="164306">
                      <a:moveTo>
                        <a:pt x="0" y="0"/>
                      </a:moveTo>
                      <a:lnTo>
                        <a:pt x="15875" y="66675"/>
                      </a:lnTo>
                      <a:lnTo>
                        <a:pt x="114300" y="139700"/>
                      </a:lnTo>
                      <a:lnTo>
                        <a:pt x="165100" y="155575"/>
                      </a:lnTo>
                      <a:lnTo>
                        <a:pt x="215106" y="144462"/>
                      </a:lnTo>
                      <a:lnTo>
                        <a:pt x="261938" y="143668"/>
                      </a:lnTo>
                      <a:lnTo>
                        <a:pt x="301625" y="146050"/>
                      </a:lnTo>
                      <a:lnTo>
                        <a:pt x="351631" y="146844"/>
                      </a:lnTo>
                      <a:lnTo>
                        <a:pt x="381000" y="150019"/>
                      </a:lnTo>
                      <a:lnTo>
                        <a:pt x="403225" y="152400"/>
                      </a:lnTo>
                      <a:lnTo>
                        <a:pt x="438943" y="145257"/>
                      </a:lnTo>
                      <a:lnTo>
                        <a:pt x="454025" y="145256"/>
                      </a:lnTo>
                      <a:lnTo>
                        <a:pt x="476250" y="152400"/>
                      </a:lnTo>
                      <a:lnTo>
                        <a:pt x="503237" y="164306"/>
                      </a:lnTo>
                      <a:lnTo>
                        <a:pt x="534988" y="164306"/>
                      </a:lnTo>
                      <a:lnTo>
                        <a:pt x="558006" y="158750"/>
                      </a:lnTo>
                      <a:lnTo>
                        <a:pt x="596900" y="142875"/>
                      </a:lnTo>
                      <a:cubicBezTo>
                        <a:pt x="618596" y="137319"/>
                        <a:pt x="647833" y="135335"/>
                        <a:pt x="669132" y="128588"/>
                      </a:cubicBezTo>
                      <a:cubicBezTo>
                        <a:pt x="690431" y="121841"/>
                        <a:pt x="703792" y="110331"/>
                        <a:pt x="724694" y="102394"/>
                      </a:cubicBezTo>
                      <a:lnTo>
                        <a:pt x="752475" y="53975"/>
                      </a:lnTo>
                      <a:lnTo>
                        <a:pt x="768350" y="22225"/>
                      </a:lnTo>
                      <a:lnTo>
                        <a:pt x="688975" y="25400"/>
                      </a:lnTo>
                      <a:lnTo>
                        <a:pt x="625475" y="44450"/>
                      </a:lnTo>
                      <a:lnTo>
                        <a:pt x="447675" y="47625"/>
                      </a:lnTo>
                      <a:lnTo>
                        <a:pt x="228600" y="41275"/>
                      </a:lnTo>
                      <a:lnTo>
                        <a:pt x="47625" y="158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ysClr val="window" lastClr="FFFFFF"/>
                </a:solidFill>
                <a:ln w="635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algn="ctr" defTabSz="914400">
                    <a:defRPr/>
                  </a:pPr>
                  <a:endParaRPr lang="es-ES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7" name="45 Rectángulo"/>
              <p:cNvSpPr/>
              <p:nvPr/>
            </p:nvSpPr>
            <p:spPr>
              <a:xfrm>
                <a:off x="6327644" y="4706994"/>
                <a:ext cx="141262" cy="46054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algn="ctr" defTabSz="914400">
                  <a:defRPr/>
                </a:pPr>
                <a:endParaRPr lang="es-ES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65" name="48 Conector recto"/>
            <p:cNvCxnSpPr>
              <a:endCxn id="67" idx="2"/>
            </p:cNvCxnSpPr>
            <p:nvPr/>
          </p:nvCxnSpPr>
          <p:spPr>
            <a:xfrm flipH="1">
              <a:off x="6397481" y="4706994"/>
              <a:ext cx="46030" cy="46054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</p:cxnSp>
      </p:grpSp>
      <p:sp>
        <p:nvSpPr>
          <p:cNvPr id="70" name="25 Forma libre"/>
          <p:cNvSpPr/>
          <p:nvPr/>
        </p:nvSpPr>
        <p:spPr>
          <a:xfrm>
            <a:off x="6041652" y="3332094"/>
            <a:ext cx="2643188" cy="881063"/>
          </a:xfrm>
          <a:custGeom>
            <a:avLst/>
            <a:gdLst>
              <a:gd name="connsiteX0" fmla="*/ 0 w 2718487"/>
              <a:gd name="connsiteY0" fmla="*/ 796425 h 1175490"/>
              <a:gd name="connsiteX1" fmla="*/ 247135 w 2718487"/>
              <a:gd name="connsiteY1" fmla="*/ 1068274 h 1175490"/>
              <a:gd name="connsiteX2" fmla="*/ 753762 w 2718487"/>
              <a:gd name="connsiteY2" fmla="*/ 1092987 h 1175490"/>
              <a:gd name="connsiteX3" fmla="*/ 988541 w 2718487"/>
              <a:gd name="connsiteY3" fmla="*/ 17950 h 1175490"/>
              <a:gd name="connsiteX4" fmla="*/ 1408670 w 2718487"/>
              <a:gd name="connsiteY4" fmla="*/ 425723 h 1175490"/>
              <a:gd name="connsiteX5" fmla="*/ 1853514 w 2718487"/>
              <a:gd name="connsiteY5" fmla="*/ 499863 h 1175490"/>
              <a:gd name="connsiteX6" fmla="*/ 2075935 w 2718487"/>
              <a:gd name="connsiteY6" fmla="*/ 215658 h 1175490"/>
              <a:gd name="connsiteX7" fmla="*/ 2421925 w 2718487"/>
              <a:gd name="connsiteY7" fmla="*/ 413366 h 1175490"/>
              <a:gd name="connsiteX8" fmla="*/ 2718487 w 2718487"/>
              <a:gd name="connsiteY8" fmla="*/ 759355 h 1175490"/>
              <a:gd name="connsiteX0" fmla="*/ 0 w 2718487"/>
              <a:gd name="connsiteY0" fmla="*/ 655995 h 1024269"/>
              <a:gd name="connsiteX1" fmla="*/ 247135 w 2718487"/>
              <a:gd name="connsiteY1" fmla="*/ 927844 h 1024269"/>
              <a:gd name="connsiteX2" fmla="*/ 753762 w 2718487"/>
              <a:gd name="connsiteY2" fmla="*/ 952557 h 1024269"/>
              <a:gd name="connsiteX3" fmla="*/ 1007817 w 2718487"/>
              <a:gd name="connsiteY3" fmla="*/ 23472 h 1024269"/>
              <a:gd name="connsiteX4" fmla="*/ 1408670 w 2718487"/>
              <a:gd name="connsiteY4" fmla="*/ 285293 h 1024269"/>
              <a:gd name="connsiteX5" fmla="*/ 1853514 w 2718487"/>
              <a:gd name="connsiteY5" fmla="*/ 359433 h 1024269"/>
              <a:gd name="connsiteX6" fmla="*/ 2075935 w 2718487"/>
              <a:gd name="connsiteY6" fmla="*/ 75228 h 1024269"/>
              <a:gd name="connsiteX7" fmla="*/ 2421925 w 2718487"/>
              <a:gd name="connsiteY7" fmla="*/ 272936 h 1024269"/>
              <a:gd name="connsiteX8" fmla="*/ 2718487 w 2718487"/>
              <a:gd name="connsiteY8" fmla="*/ 618925 h 1024269"/>
              <a:gd name="connsiteX0" fmla="*/ 0 w 2718487"/>
              <a:gd name="connsiteY0" fmla="*/ 643304 h 1011577"/>
              <a:gd name="connsiteX1" fmla="*/ 247135 w 2718487"/>
              <a:gd name="connsiteY1" fmla="*/ 915153 h 1011577"/>
              <a:gd name="connsiteX2" fmla="*/ 753762 w 2718487"/>
              <a:gd name="connsiteY2" fmla="*/ 939866 h 1011577"/>
              <a:gd name="connsiteX3" fmla="*/ 1007817 w 2718487"/>
              <a:gd name="connsiteY3" fmla="*/ 10781 h 1011577"/>
              <a:gd name="connsiteX4" fmla="*/ 1431802 w 2718487"/>
              <a:gd name="connsiteY4" fmla="*/ 428284 h 1011577"/>
              <a:gd name="connsiteX5" fmla="*/ 1853514 w 2718487"/>
              <a:gd name="connsiteY5" fmla="*/ 346742 h 1011577"/>
              <a:gd name="connsiteX6" fmla="*/ 2075935 w 2718487"/>
              <a:gd name="connsiteY6" fmla="*/ 62537 h 1011577"/>
              <a:gd name="connsiteX7" fmla="*/ 2421925 w 2718487"/>
              <a:gd name="connsiteY7" fmla="*/ 260245 h 1011577"/>
              <a:gd name="connsiteX8" fmla="*/ 2718487 w 2718487"/>
              <a:gd name="connsiteY8" fmla="*/ 606234 h 1011577"/>
              <a:gd name="connsiteX0" fmla="*/ 0 w 2718487"/>
              <a:gd name="connsiteY0" fmla="*/ 643790 h 1012063"/>
              <a:gd name="connsiteX1" fmla="*/ 247135 w 2718487"/>
              <a:gd name="connsiteY1" fmla="*/ 915639 h 1012063"/>
              <a:gd name="connsiteX2" fmla="*/ 753762 w 2718487"/>
              <a:gd name="connsiteY2" fmla="*/ 940352 h 1012063"/>
              <a:gd name="connsiteX3" fmla="*/ 1007817 w 2718487"/>
              <a:gd name="connsiteY3" fmla="*/ 11267 h 1012063"/>
              <a:gd name="connsiteX4" fmla="*/ 1431802 w 2718487"/>
              <a:gd name="connsiteY4" fmla="*/ 428770 h 1012063"/>
              <a:gd name="connsiteX5" fmla="*/ 1814962 w 2718487"/>
              <a:gd name="connsiteY5" fmla="*/ 483450 h 1012063"/>
              <a:gd name="connsiteX6" fmla="*/ 2075935 w 2718487"/>
              <a:gd name="connsiteY6" fmla="*/ 63023 h 1012063"/>
              <a:gd name="connsiteX7" fmla="*/ 2421925 w 2718487"/>
              <a:gd name="connsiteY7" fmla="*/ 260731 h 1012063"/>
              <a:gd name="connsiteX8" fmla="*/ 2718487 w 2718487"/>
              <a:gd name="connsiteY8" fmla="*/ 606720 h 1012063"/>
              <a:gd name="connsiteX0" fmla="*/ 0 w 2718487"/>
              <a:gd name="connsiteY0" fmla="*/ 643790 h 1012063"/>
              <a:gd name="connsiteX1" fmla="*/ 247135 w 2718487"/>
              <a:gd name="connsiteY1" fmla="*/ 915639 h 1012063"/>
              <a:gd name="connsiteX2" fmla="*/ 753762 w 2718487"/>
              <a:gd name="connsiteY2" fmla="*/ 940352 h 1012063"/>
              <a:gd name="connsiteX3" fmla="*/ 1007817 w 2718487"/>
              <a:gd name="connsiteY3" fmla="*/ 11267 h 1012063"/>
              <a:gd name="connsiteX4" fmla="*/ 1431802 w 2718487"/>
              <a:gd name="connsiteY4" fmla="*/ 428770 h 1012063"/>
              <a:gd name="connsiteX5" fmla="*/ 1814962 w 2718487"/>
              <a:gd name="connsiteY5" fmla="*/ 483450 h 1012063"/>
              <a:gd name="connsiteX6" fmla="*/ 2052804 w 2718487"/>
              <a:gd name="connsiteY6" fmla="*/ 199244 h 1012063"/>
              <a:gd name="connsiteX7" fmla="*/ 2421925 w 2718487"/>
              <a:gd name="connsiteY7" fmla="*/ 260731 h 1012063"/>
              <a:gd name="connsiteX8" fmla="*/ 2718487 w 2718487"/>
              <a:gd name="connsiteY8" fmla="*/ 606720 h 1012063"/>
              <a:gd name="connsiteX0" fmla="*/ 0 w 2718487"/>
              <a:gd name="connsiteY0" fmla="*/ 670317 h 1040588"/>
              <a:gd name="connsiteX1" fmla="*/ 247135 w 2718487"/>
              <a:gd name="connsiteY1" fmla="*/ 942166 h 1040588"/>
              <a:gd name="connsiteX2" fmla="*/ 753762 w 2718487"/>
              <a:gd name="connsiteY2" fmla="*/ 966879 h 1040588"/>
              <a:gd name="connsiteX3" fmla="*/ 1123475 w 2718487"/>
              <a:gd name="connsiteY3" fmla="*/ 10766 h 1040588"/>
              <a:gd name="connsiteX4" fmla="*/ 1431802 w 2718487"/>
              <a:gd name="connsiteY4" fmla="*/ 455297 h 1040588"/>
              <a:gd name="connsiteX5" fmla="*/ 1814962 w 2718487"/>
              <a:gd name="connsiteY5" fmla="*/ 509977 h 1040588"/>
              <a:gd name="connsiteX6" fmla="*/ 2052804 w 2718487"/>
              <a:gd name="connsiteY6" fmla="*/ 225771 h 1040588"/>
              <a:gd name="connsiteX7" fmla="*/ 2421925 w 2718487"/>
              <a:gd name="connsiteY7" fmla="*/ 287258 h 1040588"/>
              <a:gd name="connsiteX8" fmla="*/ 2718487 w 2718487"/>
              <a:gd name="connsiteY8" fmla="*/ 633247 h 1040588"/>
              <a:gd name="connsiteX0" fmla="*/ 0 w 2724912"/>
              <a:gd name="connsiteY0" fmla="*/ 551393 h 1045540"/>
              <a:gd name="connsiteX1" fmla="*/ 253560 w 2724912"/>
              <a:gd name="connsiteY1" fmla="*/ 942166 h 1045540"/>
              <a:gd name="connsiteX2" fmla="*/ 760187 w 2724912"/>
              <a:gd name="connsiteY2" fmla="*/ 966879 h 1045540"/>
              <a:gd name="connsiteX3" fmla="*/ 1129900 w 2724912"/>
              <a:gd name="connsiteY3" fmla="*/ 10766 h 1045540"/>
              <a:gd name="connsiteX4" fmla="*/ 1438227 w 2724912"/>
              <a:gd name="connsiteY4" fmla="*/ 455297 h 1045540"/>
              <a:gd name="connsiteX5" fmla="*/ 1821387 w 2724912"/>
              <a:gd name="connsiteY5" fmla="*/ 509977 h 1045540"/>
              <a:gd name="connsiteX6" fmla="*/ 2059229 w 2724912"/>
              <a:gd name="connsiteY6" fmla="*/ 225771 h 1045540"/>
              <a:gd name="connsiteX7" fmla="*/ 2428350 w 2724912"/>
              <a:gd name="connsiteY7" fmla="*/ 287258 h 1045540"/>
              <a:gd name="connsiteX8" fmla="*/ 2724912 w 2724912"/>
              <a:gd name="connsiteY8" fmla="*/ 633247 h 1045540"/>
              <a:gd name="connsiteX0" fmla="*/ 0 w 2724912"/>
              <a:gd name="connsiteY0" fmla="*/ 551393 h 1035482"/>
              <a:gd name="connsiteX1" fmla="*/ 172325 w 2724912"/>
              <a:gd name="connsiteY1" fmla="*/ 804881 h 1035482"/>
              <a:gd name="connsiteX2" fmla="*/ 253560 w 2724912"/>
              <a:gd name="connsiteY2" fmla="*/ 942166 h 1035482"/>
              <a:gd name="connsiteX3" fmla="*/ 760187 w 2724912"/>
              <a:gd name="connsiteY3" fmla="*/ 966879 h 1035482"/>
              <a:gd name="connsiteX4" fmla="*/ 1129900 w 2724912"/>
              <a:gd name="connsiteY4" fmla="*/ 10766 h 1035482"/>
              <a:gd name="connsiteX5" fmla="*/ 1438227 w 2724912"/>
              <a:gd name="connsiteY5" fmla="*/ 455297 h 1035482"/>
              <a:gd name="connsiteX6" fmla="*/ 1821387 w 2724912"/>
              <a:gd name="connsiteY6" fmla="*/ 509977 h 1035482"/>
              <a:gd name="connsiteX7" fmla="*/ 2059229 w 2724912"/>
              <a:gd name="connsiteY7" fmla="*/ 225771 h 1035482"/>
              <a:gd name="connsiteX8" fmla="*/ 2428350 w 2724912"/>
              <a:gd name="connsiteY8" fmla="*/ 287258 h 1035482"/>
              <a:gd name="connsiteX9" fmla="*/ 2724912 w 2724912"/>
              <a:gd name="connsiteY9" fmla="*/ 633247 h 1035482"/>
              <a:gd name="connsiteX0" fmla="*/ 0 w 2724912"/>
              <a:gd name="connsiteY0" fmla="*/ 551393 h 1028842"/>
              <a:gd name="connsiteX1" fmla="*/ 172325 w 2724912"/>
              <a:gd name="connsiteY1" fmla="*/ 804881 h 1028842"/>
              <a:gd name="connsiteX2" fmla="*/ 337090 w 2724912"/>
              <a:gd name="connsiteY2" fmla="*/ 920544 h 1028842"/>
              <a:gd name="connsiteX3" fmla="*/ 760187 w 2724912"/>
              <a:gd name="connsiteY3" fmla="*/ 966879 h 1028842"/>
              <a:gd name="connsiteX4" fmla="*/ 1129900 w 2724912"/>
              <a:gd name="connsiteY4" fmla="*/ 10766 h 1028842"/>
              <a:gd name="connsiteX5" fmla="*/ 1438227 w 2724912"/>
              <a:gd name="connsiteY5" fmla="*/ 455297 h 1028842"/>
              <a:gd name="connsiteX6" fmla="*/ 1821387 w 2724912"/>
              <a:gd name="connsiteY6" fmla="*/ 509977 h 1028842"/>
              <a:gd name="connsiteX7" fmla="*/ 2059229 w 2724912"/>
              <a:gd name="connsiteY7" fmla="*/ 225771 h 1028842"/>
              <a:gd name="connsiteX8" fmla="*/ 2428350 w 2724912"/>
              <a:gd name="connsiteY8" fmla="*/ 287258 h 1028842"/>
              <a:gd name="connsiteX9" fmla="*/ 2724912 w 2724912"/>
              <a:gd name="connsiteY9" fmla="*/ 633247 h 1028842"/>
              <a:gd name="connsiteX0" fmla="*/ 0 w 2724912"/>
              <a:gd name="connsiteY0" fmla="*/ 546459 h 923142"/>
              <a:gd name="connsiteX1" fmla="*/ 172325 w 2724912"/>
              <a:gd name="connsiteY1" fmla="*/ 799947 h 923142"/>
              <a:gd name="connsiteX2" fmla="*/ 337090 w 2724912"/>
              <a:gd name="connsiteY2" fmla="*/ 915610 h 923142"/>
              <a:gd name="connsiteX3" fmla="*/ 753762 w 2724912"/>
              <a:gd name="connsiteY3" fmla="*/ 810588 h 923142"/>
              <a:gd name="connsiteX4" fmla="*/ 1129900 w 2724912"/>
              <a:gd name="connsiteY4" fmla="*/ 5832 h 923142"/>
              <a:gd name="connsiteX5" fmla="*/ 1438227 w 2724912"/>
              <a:gd name="connsiteY5" fmla="*/ 450363 h 923142"/>
              <a:gd name="connsiteX6" fmla="*/ 1821387 w 2724912"/>
              <a:gd name="connsiteY6" fmla="*/ 505043 h 923142"/>
              <a:gd name="connsiteX7" fmla="*/ 2059229 w 2724912"/>
              <a:gd name="connsiteY7" fmla="*/ 220837 h 923142"/>
              <a:gd name="connsiteX8" fmla="*/ 2428350 w 2724912"/>
              <a:gd name="connsiteY8" fmla="*/ 282324 h 923142"/>
              <a:gd name="connsiteX9" fmla="*/ 2724912 w 2724912"/>
              <a:gd name="connsiteY9" fmla="*/ 628313 h 923142"/>
              <a:gd name="connsiteX0" fmla="*/ 0 w 2724912"/>
              <a:gd name="connsiteY0" fmla="*/ 546459 h 923537"/>
              <a:gd name="connsiteX1" fmla="*/ 198026 w 2724912"/>
              <a:gd name="connsiteY1" fmla="*/ 794542 h 923537"/>
              <a:gd name="connsiteX2" fmla="*/ 337090 w 2724912"/>
              <a:gd name="connsiteY2" fmla="*/ 915610 h 923537"/>
              <a:gd name="connsiteX3" fmla="*/ 753762 w 2724912"/>
              <a:gd name="connsiteY3" fmla="*/ 810588 h 923537"/>
              <a:gd name="connsiteX4" fmla="*/ 1129900 w 2724912"/>
              <a:gd name="connsiteY4" fmla="*/ 5832 h 923537"/>
              <a:gd name="connsiteX5" fmla="*/ 1438227 w 2724912"/>
              <a:gd name="connsiteY5" fmla="*/ 450363 h 923537"/>
              <a:gd name="connsiteX6" fmla="*/ 1821387 w 2724912"/>
              <a:gd name="connsiteY6" fmla="*/ 505043 h 923537"/>
              <a:gd name="connsiteX7" fmla="*/ 2059229 w 2724912"/>
              <a:gd name="connsiteY7" fmla="*/ 220837 h 923537"/>
              <a:gd name="connsiteX8" fmla="*/ 2428350 w 2724912"/>
              <a:gd name="connsiteY8" fmla="*/ 282324 h 923537"/>
              <a:gd name="connsiteX9" fmla="*/ 2724912 w 2724912"/>
              <a:gd name="connsiteY9" fmla="*/ 628313 h 923537"/>
              <a:gd name="connsiteX0" fmla="*/ 0 w 2724912"/>
              <a:gd name="connsiteY0" fmla="*/ 546459 h 912490"/>
              <a:gd name="connsiteX1" fmla="*/ 198026 w 2724912"/>
              <a:gd name="connsiteY1" fmla="*/ 794542 h 912490"/>
              <a:gd name="connsiteX2" fmla="*/ 382069 w 2724912"/>
              <a:gd name="connsiteY2" fmla="*/ 899393 h 912490"/>
              <a:gd name="connsiteX3" fmla="*/ 753762 w 2724912"/>
              <a:gd name="connsiteY3" fmla="*/ 810588 h 912490"/>
              <a:gd name="connsiteX4" fmla="*/ 1129900 w 2724912"/>
              <a:gd name="connsiteY4" fmla="*/ 5832 h 912490"/>
              <a:gd name="connsiteX5" fmla="*/ 1438227 w 2724912"/>
              <a:gd name="connsiteY5" fmla="*/ 450363 h 912490"/>
              <a:gd name="connsiteX6" fmla="*/ 1821387 w 2724912"/>
              <a:gd name="connsiteY6" fmla="*/ 505043 h 912490"/>
              <a:gd name="connsiteX7" fmla="*/ 2059229 w 2724912"/>
              <a:gd name="connsiteY7" fmla="*/ 220837 h 912490"/>
              <a:gd name="connsiteX8" fmla="*/ 2428350 w 2724912"/>
              <a:gd name="connsiteY8" fmla="*/ 282324 h 912490"/>
              <a:gd name="connsiteX9" fmla="*/ 2724912 w 2724912"/>
              <a:gd name="connsiteY9" fmla="*/ 628313 h 912490"/>
              <a:gd name="connsiteX0" fmla="*/ 0 w 2724912"/>
              <a:gd name="connsiteY0" fmla="*/ 507977 h 871932"/>
              <a:gd name="connsiteX1" fmla="*/ 198026 w 2724912"/>
              <a:gd name="connsiteY1" fmla="*/ 756060 h 871932"/>
              <a:gd name="connsiteX2" fmla="*/ 382069 w 2724912"/>
              <a:gd name="connsiteY2" fmla="*/ 860911 h 871932"/>
              <a:gd name="connsiteX3" fmla="*/ 753762 w 2724912"/>
              <a:gd name="connsiteY3" fmla="*/ 772106 h 871932"/>
              <a:gd name="connsiteX4" fmla="*/ 1122387 w 2724912"/>
              <a:gd name="connsiteY4" fmla="*/ 6271 h 871932"/>
              <a:gd name="connsiteX5" fmla="*/ 1438227 w 2724912"/>
              <a:gd name="connsiteY5" fmla="*/ 411881 h 871932"/>
              <a:gd name="connsiteX6" fmla="*/ 1821387 w 2724912"/>
              <a:gd name="connsiteY6" fmla="*/ 466561 h 871932"/>
              <a:gd name="connsiteX7" fmla="*/ 2059229 w 2724912"/>
              <a:gd name="connsiteY7" fmla="*/ 182355 h 871932"/>
              <a:gd name="connsiteX8" fmla="*/ 2428350 w 2724912"/>
              <a:gd name="connsiteY8" fmla="*/ 243842 h 871932"/>
              <a:gd name="connsiteX9" fmla="*/ 2724912 w 2724912"/>
              <a:gd name="connsiteY9" fmla="*/ 589831 h 871932"/>
              <a:gd name="connsiteX0" fmla="*/ 0 w 2649783"/>
              <a:gd name="connsiteY0" fmla="*/ 507977 h 871932"/>
              <a:gd name="connsiteX1" fmla="*/ 198026 w 2649783"/>
              <a:gd name="connsiteY1" fmla="*/ 756060 h 871932"/>
              <a:gd name="connsiteX2" fmla="*/ 382069 w 2649783"/>
              <a:gd name="connsiteY2" fmla="*/ 860911 h 871932"/>
              <a:gd name="connsiteX3" fmla="*/ 753762 w 2649783"/>
              <a:gd name="connsiteY3" fmla="*/ 772106 h 871932"/>
              <a:gd name="connsiteX4" fmla="*/ 1122387 w 2649783"/>
              <a:gd name="connsiteY4" fmla="*/ 6271 h 871932"/>
              <a:gd name="connsiteX5" fmla="*/ 1438227 w 2649783"/>
              <a:gd name="connsiteY5" fmla="*/ 411881 h 871932"/>
              <a:gd name="connsiteX6" fmla="*/ 1821387 w 2649783"/>
              <a:gd name="connsiteY6" fmla="*/ 466561 h 871932"/>
              <a:gd name="connsiteX7" fmla="*/ 2059229 w 2649783"/>
              <a:gd name="connsiteY7" fmla="*/ 182355 h 871932"/>
              <a:gd name="connsiteX8" fmla="*/ 2428350 w 2649783"/>
              <a:gd name="connsiteY8" fmla="*/ 243842 h 871932"/>
              <a:gd name="connsiteX9" fmla="*/ 2649783 w 2649783"/>
              <a:gd name="connsiteY9" fmla="*/ 583345 h 871932"/>
              <a:gd name="connsiteX0" fmla="*/ 0 w 2627244"/>
              <a:gd name="connsiteY0" fmla="*/ 507977 h 871932"/>
              <a:gd name="connsiteX1" fmla="*/ 198026 w 2627244"/>
              <a:gd name="connsiteY1" fmla="*/ 756060 h 871932"/>
              <a:gd name="connsiteX2" fmla="*/ 382069 w 2627244"/>
              <a:gd name="connsiteY2" fmla="*/ 860911 h 871932"/>
              <a:gd name="connsiteX3" fmla="*/ 753762 w 2627244"/>
              <a:gd name="connsiteY3" fmla="*/ 772106 h 871932"/>
              <a:gd name="connsiteX4" fmla="*/ 1122387 w 2627244"/>
              <a:gd name="connsiteY4" fmla="*/ 6271 h 871932"/>
              <a:gd name="connsiteX5" fmla="*/ 1438227 w 2627244"/>
              <a:gd name="connsiteY5" fmla="*/ 411881 h 871932"/>
              <a:gd name="connsiteX6" fmla="*/ 1821387 w 2627244"/>
              <a:gd name="connsiteY6" fmla="*/ 466561 h 871932"/>
              <a:gd name="connsiteX7" fmla="*/ 2059229 w 2627244"/>
              <a:gd name="connsiteY7" fmla="*/ 182355 h 871932"/>
              <a:gd name="connsiteX8" fmla="*/ 2428350 w 2627244"/>
              <a:gd name="connsiteY8" fmla="*/ 243842 h 871932"/>
              <a:gd name="connsiteX9" fmla="*/ 2627244 w 2627244"/>
              <a:gd name="connsiteY9" fmla="*/ 583345 h 871932"/>
              <a:gd name="connsiteX0" fmla="*/ 0 w 2627244"/>
              <a:gd name="connsiteY0" fmla="*/ 550738 h 917006"/>
              <a:gd name="connsiteX1" fmla="*/ 198026 w 2627244"/>
              <a:gd name="connsiteY1" fmla="*/ 798821 h 917006"/>
              <a:gd name="connsiteX2" fmla="*/ 382069 w 2627244"/>
              <a:gd name="connsiteY2" fmla="*/ 903672 h 917006"/>
              <a:gd name="connsiteX3" fmla="*/ 753762 w 2627244"/>
              <a:gd name="connsiteY3" fmla="*/ 814867 h 917006"/>
              <a:gd name="connsiteX4" fmla="*/ 965870 w 2627244"/>
              <a:gd name="connsiteY4" fmla="*/ 5787 h 917006"/>
              <a:gd name="connsiteX5" fmla="*/ 1438227 w 2627244"/>
              <a:gd name="connsiteY5" fmla="*/ 454642 h 917006"/>
              <a:gd name="connsiteX6" fmla="*/ 1821387 w 2627244"/>
              <a:gd name="connsiteY6" fmla="*/ 509322 h 917006"/>
              <a:gd name="connsiteX7" fmla="*/ 2059229 w 2627244"/>
              <a:gd name="connsiteY7" fmla="*/ 225116 h 917006"/>
              <a:gd name="connsiteX8" fmla="*/ 2428350 w 2627244"/>
              <a:gd name="connsiteY8" fmla="*/ 286603 h 917006"/>
              <a:gd name="connsiteX9" fmla="*/ 2627244 w 2627244"/>
              <a:gd name="connsiteY9" fmla="*/ 626106 h 917006"/>
              <a:gd name="connsiteX0" fmla="*/ 0 w 2627244"/>
              <a:gd name="connsiteY0" fmla="*/ 550738 h 917006"/>
              <a:gd name="connsiteX1" fmla="*/ 198026 w 2627244"/>
              <a:gd name="connsiteY1" fmla="*/ 798821 h 917006"/>
              <a:gd name="connsiteX2" fmla="*/ 382069 w 2627244"/>
              <a:gd name="connsiteY2" fmla="*/ 903672 h 917006"/>
              <a:gd name="connsiteX3" fmla="*/ 753762 w 2627244"/>
              <a:gd name="connsiteY3" fmla="*/ 814867 h 917006"/>
              <a:gd name="connsiteX4" fmla="*/ 965870 w 2627244"/>
              <a:gd name="connsiteY4" fmla="*/ 5787 h 917006"/>
              <a:gd name="connsiteX5" fmla="*/ 1313013 w 2627244"/>
              <a:gd name="connsiteY5" fmla="*/ 454642 h 917006"/>
              <a:gd name="connsiteX6" fmla="*/ 1821387 w 2627244"/>
              <a:gd name="connsiteY6" fmla="*/ 509322 h 917006"/>
              <a:gd name="connsiteX7" fmla="*/ 2059229 w 2627244"/>
              <a:gd name="connsiteY7" fmla="*/ 225116 h 917006"/>
              <a:gd name="connsiteX8" fmla="*/ 2428350 w 2627244"/>
              <a:gd name="connsiteY8" fmla="*/ 286603 h 917006"/>
              <a:gd name="connsiteX9" fmla="*/ 2627244 w 2627244"/>
              <a:gd name="connsiteY9" fmla="*/ 626106 h 917006"/>
              <a:gd name="connsiteX0" fmla="*/ 0 w 2627244"/>
              <a:gd name="connsiteY0" fmla="*/ 550738 h 997138"/>
              <a:gd name="connsiteX1" fmla="*/ 198026 w 2627244"/>
              <a:gd name="connsiteY1" fmla="*/ 798821 h 997138"/>
              <a:gd name="connsiteX2" fmla="*/ 377373 w 2627244"/>
              <a:gd name="connsiteY2" fmla="*/ 996919 h 997138"/>
              <a:gd name="connsiteX3" fmla="*/ 753762 w 2627244"/>
              <a:gd name="connsiteY3" fmla="*/ 814867 h 997138"/>
              <a:gd name="connsiteX4" fmla="*/ 965870 w 2627244"/>
              <a:gd name="connsiteY4" fmla="*/ 5787 h 997138"/>
              <a:gd name="connsiteX5" fmla="*/ 1313013 w 2627244"/>
              <a:gd name="connsiteY5" fmla="*/ 454642 h 997138"/>
              <a:gd name="connsiteX6" fmla="*/ 1821387 w 2627244"/>
              <a:gd name="connsiteY6" fmla="*/ 509322 h 997138"/>
              <a:gd name="connsiteX7" fmla="*/ 2059229 w 2627244"/>
              <a:gd name="connsiteY7" fmla="*/ 225116 h 997138"/>
              <a:gd name="connsiteX8" fmla="*/ 2428350 w 2627244"/>
              <a:gd name="connsiteY8" fmla="*/ 286603 h 997138"/>
              <a:gd name="connsiteX9" fmla="*/ 2627244 w 2627244"/>
              <a:gd name="connsiteY9" fmla="*/ 626106 h 997138"/>
              <a:gd name="connsiteX0" fmla="*/ 0 w 2627244"/>
              <a:gd name="connsiteY0" fmla="*/ 550738 h 1000695"/>
              <a:gd name="connsiteX1" fmla="*/ 198026 w 2627244"/>
              <a:gd name="connsiteY1" fmla="*/ 798821 h 1000695"/>
              <a:gd name="connsiteX2" fmla="*/ 377373 w 2627244"/>
              <a:gd name="connsiteY2" fmla="*/ 996919 h 1000695"/>
              <a:gd name="connsiteX3" fmla="*/ 642790 w 2627244"/>
              <a:gd name="connsiteY3" fmla="*/ 920393 h 1000695"/>
              <a:gd name="connsiteX4" fmla="*/ 753762 w 2627244"/>
              <a:gd name="connsiteY4" fmla="*/ 814867 h 1000695"/>
              <a:gd name="connsiteX5" fmla="*/ 965870 w 2627244"/>
              <a:gd name="connsiteY5" fmla="*/ 5787 h 1000695"/>
              <a:gd name="connsiteX6" fmla="*/ 1313013 w 2627244"/>
              <a:gd name="connsiteY6" fmla="*/ 454642 h 1000695"/>
              <a:gd name="connsiteX7" fmla="*/ 1821387 w 2627244"/>
              <a:gd name="connsiteY7" fmla="*/ 509322 h 1000695"/>
              <a:gd name="connsiteX8" fmla="*/ 2059229 w 2627244"/>
              <a:gd name="connsiteY8" fmla="*/ 225116 h 1000695"/>
              <a:gd name="connsiteX9" fmla="*/ 2428350 w 2627244"/>
              <a:gd name="connsiteY9" fmla="*/ 286603 h 1000695"/>
              <a:gd name="connsiteX10" fmla="*/ 2627244 w 2627244"/>
              <a:gd name="connsiteY10" fmla="*/ 626106 h 1000695"/>
              <a:gd name="connsiteX0" fmla="*/ 0 w 2627244"/>
              <a:gd name="connsiteY0" fmla="*/ 550738 h 1011783"/>
              <a:gd name="connsiteX1" fmla="*/ 198026 w 2627244"/>
              <a:gd name="connsiteY1" fmla="*/ 798821 h 1011783"/>
              <a:gd name="connsiteX2" fmla="*/ 377373 w 2627244"/>
              <a:gd name="connsiteY2" fmla="*/ 996919 h 1011783"/>
              <a:gd name="connsiteX3" fmla="*/ 675659 w 2627244"/>
              <a:gd name="connsiteY3" fmla="*/ 977152 h 1011783"/>
              <a:gd name="connsiteX4" fmla="*/ 753762 w 2627244"/>
              <a:gd name="connsiteY4" fmla="*/ 814867 h 1011783"/>
              <a:gd name="connsiteX5" fmla="*/ 965870 w 2627244"/>
              <a:gd name="connsiteY5" fmla="*/ 5787 h 1011783"/>
              <a:gd name="connsiteX6" fmla="*/ 1313013 w 2627244"/>
              <a:gd name="connsiteY6" fmla="*/ 454642 h 1011783"/>
              <a:gd name="connsiteX7" fmla="*/ 1821387 w 2627244"/>
              <a:gd name="connsiteY7" fmla="*/ 509322 h 1011783"/>
              <a:gd name="connsiteX8" fmla="*/ 2059229 w 2627244"/>
              <a:gd name="connsiteY8" fmla="*/ 225116 h 1011783"/>
              <a:gd name="connsiteX9" fmla="*/ 2428350 w 2627244"/>
              <a:gd name="connsiteY9" fmla="*/ 286603 h 1011783"/>
              <a:gd name="connsiteX10" fmla="*/ 2627244 w 2627244"/>
              <a:gd name="connsiteY10" fmla="*/ 626106 h 1011783"/>
              <a:gd name="connsiteX0" fmla="*/ 0 w 2627244"/>
              <a:gd name="connsiteY0" fmla="*/ 550738 h 1011783"/>
              <a:gd name="connsiteX1" fmla="*/ 198026 w 2627244"/>
              <a:gd name="connsiteY1" fmla="*/ 798821 h 1011783"/>
              <a:gd name="connsiteX2" fmla="*/ 377373 w 2627244"/>
              <a:gd name="connsiteY2" fmla="*/ 996919 h 1011783"/>
              <a:gd name="connsiteX3" fmla="*/ 675659 w 2627244"/>
              <a:gd name="connsiteY3" fmla="*/ 977152 h 1011783"/>
              <a:gd name="connsiteX4" fmla="*/ 753762 w 2627244"/>
              <a:gd name="connsiteY4" fmla="*/ 814867 h 1011783"/>
              <a:gd name="connsiteX5" fmla="*/ 965870 w 2627244"/>
              <a:gd name="connsiteY5" fmla="*/ 5787 h 1011783"/>
              <a:gd name="connsiteX6" fmla="*/ 1313013 w 2627244"/>
              <a:gd name="connsiteY6" fmla="*/ 454642 h 1011783"/>
              <a:gd name="connsiteX7" fmla="*/ 1821387 w 2627244"/>
              <a:gd name="connsiteY7" fmla="*/ 509322 h 1011783"/>
              <a:gd name="connsiteX8" fmla="*/ 2059229 w 2627244"/>
              <a:gd name="connsiteY8" fmla="*/ 225116 h 1011783"/>
              <a:gd name="connsiteX9" fmla="*/ 2428350 w 2627244"/>
              <a:gd name="connsiteY9" fmla="*/ 286603 h 1011783"/>
              <a:gd name="connsiteX10" fmla="*/ 2627244 w 2627244"/>
              <a:gd name="connsiteY10" fmla="*/ 626106 h 1011783"/>
              <a:gd name="connsiteX0" fmla="*/ 0 w 2627244"/>
              <a:gd name="connsiteY0" fmla="*/ 550738 h 1004604"/>
              <a:gd name="connsiteX1" fmla="*/ 188635 w 2627244"/>
              <a:gd name="connsiteY1" fmla="*/ 896122 h 1004604"/>
              <a:gd name="connsiteX2" fmla="*/ 377373 w 2627244"/>
              <a:gd name="connsiteY2" fmla="*/ 996919 h 1004604"/>
              <a:gd name="connsiteX3" fmla="*/ 675659 w 2627244"/>
              <a:gd name="connsiteY3" fmla="*/ 977152 h 1004604"/>
              <a:gd name="connsiteX4" fmla="*/ 753762 w 2627244"/>
              <a:gd name="connsiteY4" fmla="*/ 814867 h 1004604"/>
              <a:gd name="connsiteX5" fmla="*/ 965870 w 2627244"/>
              <a:gd name="connsiteY5" fmla="*/ 5787 h 1004604"/>
              <a:gd name="connsiteX6" fmla="*/ 1313013 w 2627244"/>
              <a:gd name="connsiteY6" fmla="*/ 454642 h 1004604"/>
              <a:gd name="connsiteX7" fmla="*/ 1821387 w 2627244"/>
              <a:gd name="connsiteY7" fmla="*/ 509322 h 1004604"/>
              <a:gd name="connsiteX8" fmla="*/ 2059229 w 2627244"/>
              <a:gd name="connsiteY8" fmla="*/ 225116 h 1004604"/>
              <a:gd name="connsiteX9" fmla="*/ 2428350 w 2627244"/>
              <a:gd name="connsiteY9" fmla="*/ 286603 h 1004604"/>
              <a:gd name="connsiteX10" fmla="*/ 2627244 w 2627244"/>
              <a:gd name="connsiteY10" fmla="*/ 626106 h 1004604"/>
              <a:gd name="connsiteX0" fmla="*/ 0 w 2627244"/>
              <a:gd name="connsiteY0" fmla="*/ 546850 h 1000716"/>
              <a:gd name="connsiteX1" fmla="*/ 188635 w 2627244"/>
              <a:gd name="connsiteY1" fmla="*/ 892234 h 1000716"/>
              <a:gd name="connsiteX2" fmla="*/ 377373 w 2627244"/>
              <a:gd name="connsiteY2" fmla="*/ 993031 h 1000716"/>
              <a:gd name="connsiteX3" fmla="*/ 675659 w 2627244"/>
              <a:gd name="connsiteY3" fmla="*/ 973264 h 1000716"/>
              <a:gd name="connsiteX4" fmla="*/ 753762 w 2627244"/>
              <a:gd name="connsiteY4" fmla="*/ 810979 h 1000716"/>
              <a:gd name="connsiteX5" fmla="*/ 965870 w 2627244"/>
              <a:gd name="connsiteY5" fmla="*/ 1899 h 1000716"/>
              <a:gd name="connsiteX6" fmla="*/ 1355273 w 2627244"/>
              <a:gd name="connsiteY6" fmla="*/ 584544 h 1000716"/>
              <a:gd name="connsiteX7" fmla="*/ 1821387 w 2627244"/>
              <a:gd name="connsiteY7" fmla="*/ 505434 h 1000716"/>
              <a:gd name="connsiteX8" fmla="*/ 2059229 w 2627244"/>
              <a:gd name="connsiteY8" fmla="*/ 221228 h 1000716"/>
              <a:gd name="connsiteX9" fmla="*/ 2428350 w 2627244"/>
              <a:gd name="connsiteY9" fmla="*/ 282715 h 1000716"/>
              <a:gd name="connsiteX10" fmla="*/ 2627244 w 2627244"/>
              <a:gd name="connsiteY10" fmla="*/ 622218 h 1000716"/>
              <a:gd name="connsiteX0" fmla="*/ 0 w 2627244"/>
              <a:gd name="connsiteY0" fmla="*/ 546886 h 1000752"/>
              <a:gd name="connsiteX1" fmla="*/ 188635 w 2627244"/>
              <a:gd name="connsiteY1" fmla="*/ 892270 h 1000752"/>
              <a:gd name="connsiteX2" fmla="*/ 377373 w 2627244"/>
              <a:gd name="connsiteY2" fmla="*/ 993067 h 1000752"/>
              <a:gd name="connsiteX3" fmla="*/ 675659 w 2627244"/>
              <a:gd name="connsiteY3" fmla="*/ 973300 h 1000752"/>
              <a:gd name="connsiteX4" fmla="*/ 753762 w 2627244"/>
              <a:gd name="connsiteY4" fmla="*/ 811015 h 1000752"/>
              <a:gd name="connsiteX5" fmla="*/ 965870 w 2627244"/>
              <a:gd name="connsiteY5" fmla="*/ 1935 h 1000752"/>
              <a:gd name="connsiteX6" fmla="*/ 1355273 w 2627244"/>
              <a:gd name="connsiteY6" fmla="*/ 584580 h 1000752"/>
              <a:gd name="connsiteX7" fmla="*/ 1811996 w 2627244"/>
              <a:gd name="connsiteY7" fmla="*/ 570338 h 1000752"/>
              <a:gd name="connsiteX8" fmla="*/ 2059229 w 2627244"/>
              <a:gd name="connsiteY8" fmla="*/ 221264 h 1000752"/>
              <a:gd name="connsiteX9" fmla="*/ 2428350 w 2627244"/>
              <a:gd name="connsiteY9" fmla="*/ 282751 h 1000752"/>
              <a:gd name="connsiteX10" fmla="*/ 2627244 w 2627244"/>
              <a:gd name="connsiteY10" fmla="*/ 622254 h 1000752"/>
              <a:gd name="connsiteX0" fmla="*/ 0 w 2627244"/>
              <a:gd name="connsiteY0" fmla="*/ 546886 h 1000752"/>
              <a:gd name="connsiteX1" fmla="*/ 188635 w 2627244"/>
              <a:gd name="connsiteY1" fmla="*/ 892270 h 1000752"/>
              <a:gd name="connsiteX2" fmla="*/ 377373 w 2627244"/>
              <a:gd name="connsiteY2" fmla="*/ 993067 h 1000752"/>
              <a:gd name="connsiteX3" fmla="*/ 675659 w 2627244"/>
              <a:gd name="connsiteY3" fmla="*/ 973300 h 1000752"/>
              <a:gd name="connsiteX4" fmla="*/ 753762 w 2627244"/>
              <a:gd name="connsiteY4" fmla="*/ 811015 h 1000752"/>
              <a:gd name="connsiteX5" fmla="*/ 965870 w 2627244"/>
              <a:gd name="connsiteY5" fmla="*/ 1935 h 1000752"/>
              <a:gd name="connsiteX6" fmla="*/ 1355273 w 2627244"/>
              <a:gd name="connsiteY6" fmla="*/ 584580 h 1000752"/>
              <a:gd name="connsiteX7" fmla="*/ 1811996 w 2627244"/>
              <a:gd name="connsiteY7" fmla="*/ 570338 h 1000752"/>
              <a:gd name="connsiteX8" fmla="*/ 2096793 w 2627244"/>
              <a:gd name="connsiteY8" fmla="*/ 286132 h 1000752"/>
              <a:gd name="connsiteX9" fmla="*/ 2428350 w 2627244"/>
              <a:gd name="connsiteY9" fmla="*/ 282751 h 1000752"/>
              <a:gd name="connsiteX10" fmla="*/ 2627244 w 2627244"/>
              <a:gd name="connsiteY10" fmla="*/ 622254 h 1000752"/>
              <a:gd name="connsiteX0" fmla="*/ 0 w 2627244"/>
              <a:gd name="connsiteY0" fmla="*/ 546886 h 1000752"/>
              <a:gd name="connsiteX1" fmla="*/ 188635 w 2627244"/>
              <a:gd name="connsiteY1" fmla="*/ 892270 h 1000752"/>
              <a:gd name="connsiteX2" fmla="*/ 377373 w 2627244"/>
              <a:gd name="connsiteY2" fmla="*/ 993067 h 1000752"/>
              <a:gd name="connsiteX3" fmla="*/ 675659 w 2627244"/>
              <a:gd name="connsiteY3" fmla="*/ 973300 h 1000752"/>
              <a:gd name="connsiteX4" fmla="*/ 753762 w 2627244"/>
              <a:gd name="connsiteY4" fmla="*/ 811015 h 1000752"/>
              <a:gd name="connsiteX5" fmla="*/ 965870 w 2627244"/>
              <a:gd name="connsiteY5" fmla="*/ 1935 h 1000752"/>
              <a:gd name="connsiteX6" fmla="*/ 1355273 w 2627244"/>
              <a:gd name="connsiteY6" fmla="*/ 584580 h 1000752"/>
              <a:gd name="connsiteX7" fmla="*/ 1811996 w 2627244"/>
              <a:gd name="connsiteY7" fmla="*/ 570338 h 1000752"/>
              <a:gd name="connsiteX8" fmla="*/ 2096793 w 2627244"/>
              <a:gd name="connsiteY8" fmla="*/ 286132 h 1000752"/>
              <a:gd name="connsiteX9" fmla="*/ 2423655 w 2627244"/>
              <a:gd name="connsiteY9" fmla="*/ 363836 h 1000752"/>
              <a:gd name="connsiteX10" fmla="*/ 2627244 w 2627244"/>
              <a:gd name="connsiteY10" fmla="*/ 622254 h 1000752"/>
              <a:gd name="connsiteX0" fmla="*/ 0 w 2631939"/>
              <a:gd name="connsiteY0" fmla="*/ 546886 h 1000752"/>
              <a:gd name="connsiteX1" fmla="*/ 188635 w 2631939"/>
              <a:gd name="connsiteY1" fmla="*/ 892270 h 1000752"/>
              <a:gd name="connsiteX2" fmla="*/ 377373 w 2631939"/>
              <a:gd name="connsiteY2" fmla="*/ 993067 h 1000752"/>
              <a:gd name="connsiteX3" fmla="*/ 675659 w 2631939"/>
              <a:gd name="connsiteY3" fmla="*/ 973300 h 1000752"/>
              <a:gd name="connsiteX4" fmla="*/ 753762 w 2631939"/>
              <a:gd name="connsiteY4" fmla="*/ 811015 h 1000752"/>
              <a:gd name="connsiteX5" fmla="*/ 965870 w 2631939"/>
              <a:gd name="connsiteY5" fmla="*/ 1935 h 1000752"/>
              <a:gd name="connsiteX6" fmla="*/ 1355273 w 2631939"/>
              <a:gd name="connsiteY6" fmla="*/ 584580 h 1000752"/>
              <a:gd name="connsiteX7" fmla="*/ 1811996 w 2631939"/>
              <a:gd name="connsiteY7" fmla="*/ 570338 h 1000752"/>
              <a:gd name="connsiteX8" fmla="*/ 2096793 w 2631939"/>
              <a:gd name="connsiteY8" fmla="*/ 286132 h 1000752"/>
              <a:gd name="connsiteX9" fmla="*/ 2423655 w 2631939"/>
              <a:gd name="connsiteY9" fmla="*/ 363836 h 1000752"/>
              <a:gd name="connsiteX10" fmla="*/ 2631939 w 2631939"/>
              <a:gd name="connsiteY10" fmla="*/ 743881 h 1000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31939" h="1000752">
                <a:moveTo>
                  <a:pt x="0" y="546886"/>
                </a:moveTo>
                <a:cubicBezTo>
                  <a:pt x="36217" y="608054"/>
                  <a:pt x="125740" y="817907"/>
                  <a:pt x="188635" y="892270"/>
                </a:cubicBezTo>
                <a:cubicBezTo>
                  <a:pt x="251530" y="966633"/>
                  <a:pt x="296202" y="979562"/>
                  <a:pt x="377373" y="993067"/>
                </a:cubicBezTo>
                <a:cubicBezTo>
                  <a:pt x="458544" y="1006572"/>
                  <a:pt x="612928" y="1003642"/>
                  <a:pt x="675659" y="973300"/>
                </a:cubicBezTo>
                <a:cubicBezTo>
                  <a:pt x="738390" y="906469"/>
                  <a:pt x="705394" y="972909"/>
                  <a:pt x="753762" y="811015"/>
                </a:cubicBezTo>
                <a:cubicBezTo>
                  <a:pt x="802131" y="649121"/>
                  <a:pt x="865618" y="39674"/>
                  <a:pt x="965870" y="1935"/>
                </a:cubicBezTo>
                <a:cubicBezTo>
                  <a:pt x="1066122" y="-35804"/>
                  <a:pt x="1214252" y="489846"/>
                  <a:pt x="1355273" y="584580"/>
                </a:cubicBezTo>
                <a:cubicBezTo>
                  <a:pt x="1496294" y="679314"/>
                  <a:pt x="1688409" y="620079"/>
                  <a:pt x="1811996" y="570338"/>
                </a:cubicBezTo>
                <a:cubicBezTo>
                  <a:pt x="1935583" y="520597"/>
                  <a:pt x="1994850" y="320549"/>
                  <a:pt x="2096793" y="286132"/>
                </a:cubicBezTo>
                <a:cubicBezTo>
                  <a:pt x="2198736" y="251715"/>
                  <a:pt x="2316563" y="273220"/>
                  <a:pt x="2423655" y="363836"/>
                </a:cubicBezTo>
                <a:cubicBezTo>
                  <a:pt x="2530747" y="454452"/>
                  <a:pt x="2537204" y="616194"/>
                  <a:pt x="2631939" y="743881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s-CO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26 Rectángulo"/>
          <p:cNvSpPr/>
          <p:nvPr/>
        </p:nvSpPr>
        <p:spPr>
          <a:xfrm>
            <a:off x="6070227" y="3315425"/>
            <a:ext cx="2749550" cy="91916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29 Forma libre"/>
          <p:cNvSpPr/>
          <p:nvPr/>
        </p:nvSpPr>
        <p:spPr>
          <a:xfrm>
            <a:off x="6051177" y="3182076"/>
            <a:ext cx="2711450" cy="97631"/>
          </a:xfrm>
          <a:custGeom>
            <a:avLst/>
            <a:gdLst>
              <a:gd name="connsiteX0" fmla="*/ 0 w 2705528"/>
              <a:gd name="connsiteY0" fmla="*/ 126715 h 139484"/>
              <a:gd name="connsiteX1" fmla="*/ 0 w 2705528"/>
              <a:gd name="connsiteY1" fmla="*/ 126715 h 139484"/>
              <a:gd name="connsiteX2" fmla="*/ 236306 w 2705528"/>
              <a:gd name="connsiteY2" fmla="*/ 133564 h 139484"/>
              <a:gd name="connsiteX3" fmla="*/ 273978 w 2705528"/>
              <a:gd name="connsiteY3" fmla="*/ 136989 h 139484"/>
              <a:gd name="connsiteX4" fmla="*/ 455488 w 2705528"/>
              <a:gd name="connsiteY4" fmla="*/ 130139 h 139484"/>
              <a:gd name="connsiteX5" fmla="*/ 465762 w 2705528"/>
              <a:gd name="connsiteY5" fmla="*/ 126715 h 139484"/>
              <a:gd name="connsiteX6" fmla="*/ 1465780 w 2705528"/>
              <a:gd name="connsiteY6" fmla="*/ 130139 h 139484"/>
              <a:gd name="connsiteX7" fmla="*/ 1691812 w 2705528"/>
              <a:gd name="connsiteY7" fmla="*/ 133564 h 139484"/>
              <a:gd name="connsiteX8" fmla="*/ 2339083 w 2705528"/>
              <a:gd name="connsiteY8" fmla="*/ 130139 h 139484"/>
              <a:gd name="connsiteX9" fmla="*/ 2705528 w 2705528"/>
              <a:gd name="connsiteY9" fmla="*/ 130139 h 139484"/>
              <a:gd name="connsiteX10" fmla="*/ 2695254 w 2705528"/>
              <a:gd name="connsiteY10" fmla="*/ 82193 h 139484"/>
              <a:gd name="connsiteX11" fmla="*/ 2623335 w 2705528"/>
              <a:gd name="connsiteY11" fmla="*/ 61645 h 139484"/>
              <a:gd name="connsiteX12" fmla="*/ 2582239 w 2705528"/>
              <a:gd name="connsiteY12" fmla="*/ 75344 h 139484"/>
              <a:gd name="connsiteX13" fmla="*/ 2551416 w 2705528"/>
              <a:gd name="connsiteY13" fmla="*/ 78769 h 139484"/>
              <a:gd name="connsiteX14" fmla="*/ 2506895 w 2705528"/>
              <a:gd name="connsiteY14" fmla="*/ 61645 h 139484"/>
              <a:gd name="connsiteX15" fmla="*/ 2476072 w 2705528"/>
              <a:gd name="connsiteY15" fmla="*/ 65070 h 139484"/>
              <a:gd name="connsiteX16" fmla="*/ 2458949 w 2705528"/>
              <a:gd name="connsiteY16" fmla="*/ 51371 h 139484"/>
              <a:gd name="connsiteX17" fmla="*/ 2424701 w 2705528"/>
              <a:gd name="connsiteY17" fmla="*/ 41097 h 139484"/>
              <a:gd name="connsiteX18" fmla="*/ 2424701 w 2705528"/>
              <a:gd name="connsiteY18" fmla="*/ 41097 h 139484"/>
              <a:gd name="connsiteX19" fmla="*/ 2363057 w 2705528"/>
              <a:gd name="connsiteY19" fmla="*/ 54796 h 139484"/>
              <a:gd name="connsiteX20" fmla="*/ 2318535 w 2705528"/>
              <a:gd name="connsiteY20" fmla="*/ 41097 h 139484"/>
              <a:gd name="connsiteX21" fmla="*/ 2287713 w 2705528"/>
              <a:gd name="connsiteY21" fmla="*/ 30823 h 139484"/>
              <a:gd name="connsiteX22" fmla="*/ 2253465 w 2705528"/>
              <a:gd name="connsiteY22" fmla="*/ 47946 h 139484"/>
              <a:gd name="connsiteX23" fmla="*/ 2219218 w 2705528"/>
              <a:gd name="connsiteY23" fmla="*/ 54796 h 139484"/>
              <a:gd name="connsiteX24" fmla="*/ 2184971 w 2705528"/>
              <a:gd name="connsiteY24" fmla="*/ 17124 h 139484"/>
              <a:gd name="connsiteX25" fmla="*/ 2164423 w 2705528"/>
              <a:gd name="connsiteY25" fmla="*/ 34247 h 139484"/>
              <a:gd name="connsiteX26" fmla="*/ 2123326 w 2705528"/>
              <a:gd name="connsiteY26" fmla="*/ 10274 h 139484"/>
              <a:gd name="connsiteX27" fmla="*/ 2068531 w 2705528"/>
              <a:gd name="connsiteY27" fmla="*/ 68494 h 139484"/>
              <a:gd name="connsiteX28" fmla="*/ 2000036 w 2705528"/>
              <a:gd name="connsiteY28" fmla="*/ 13699 h 139484"/>
              <a:gd name="connsiteX29" fmla="*/ 1958940 w 2705528"/>
              <a:gd name="connsiteY29" fmla="*/ 65070 h 139484"/>
              <a:gd name="connsiteX30" fmla="*/ 1928117 w 2705528"/>
              <a:gd name="connsiteY30" fmla="*/ 20548 h 139484"/>
              <a:gd name="connsiteX31" fmla="*/ 1856198 w 2705528"/>
              <a:gd name="connsiteY31" fmla="*/ 65070 h 139484"/>
              <a:gd name="connsiteX32" fmla="*/ 1839074 w 2705528"/>
              <a:gd name="connsiteY32" fmla="*/ 113016 h 139484"/>
              <a:gd name="connsiteX33" fmla="*/ 1592495 w 2705528"/>
              <a:gd name="connsiteY33" fmla="*/ 113016 h 139484"/>
              <a:gd name="connsiteX34" fmla="*/ 1554823 w 2705528"/>
              <a:gd name="connsiteY34" fmla="*/ 58220 h 139484"/>
              <a:gd name="connsiteX35" fmla="*/ 1520576 w 2705528"/>
              <a:gd name="connsiteY35" fmla="*/ 109591 h 139484"/>
              <a:gd name="connsiteX36" fmla="*/ 1496603 w 2705528"/>
              <a:gd name="connsiteY36" fmla="*/ 109591 h 139484"/>
              <a:gd name="connsiteX37" fmla="*/ 1417834 w 2705528"/>
              <a:gd name="connsiteY37" fmla="*/ 58220 h 139484"/>
              <a:gd name="connsiteX38" fmla="*/ 1325367 w 2705528"/>
              <a:gd name="connsiteY38" fmla="*/ 95892 h 139484"/>
              <a:gd name="connsiteX39" fmla="*/ 1263722 w 2705528"/>
              <a:gd name="connsiteY39" fmla="*/ 37672 h 139484"/>
              <a:gd name="connsiteX40" fmla="*/ 1232899 w 2705528"/>
              <a:gd name="connsiteY40" fmla="*/ 75344 h 139484"/>
              <a:gd name="connsiteX41" fmla="*/ 1181528 w 2705528"/>
              <a:gd name="connsiteY41" fmla="*/ 34247 h 139484"/>
              <a:gd name="connsiteX42" fmla="*/ 1137007 w 2705528"/>
              <a:gd name="connsiteY42" fmla="*/ 89043 h 139484"/>
              <a:gd name="connsiteX43" fmla="*/ 1099335 w 2705528"/>
              <a:gd name="connsiteY43" fmla="*/ 54796 h 139484"/>
              <a:gd name="connsiteX44" fmla="*/ 1034265 w 2705528"/>
              <a:gd name="connsiteY44" fmla="*/ 68494 h 139484"/>
              <a:gd name="connsiteX45" fmla="*/ 1023991 w 2705528"/>
              <a:gd name="connsiteY45" fmla="*/ 27398 h 139484"/>
              <a:gd name="connsiteX46" fmla="*/ 972621 w 2705528"/>
              <a:gd name="connsiteY46" fmla="*/ 61645 h 139484"/>
              <a:gd name="connsiteX47" fmla="*/ 887003 w 2705528"/>
              <a:gd name="connsiteY47" fmla="*/ 27398 h 139484"/>
              <a:gd name="connsiteX48" fmla="*/ 887003 w 2705528"/>
              <a:gd name="connsiteY48" fmla="*/ 6850 h 139484"/>
              <a:gd name="connsiteX49" fmla="*/ 856180 w 2705528"/>
              <a:gd name="connsiteY49" fmla="*/ 44521 h 139484"/>
              <a:gd name="connsiteX50" fmla="*/ 797960 w 2705528"/>
              <a:gd name="connsiteY50" fmla="*/ 0 h 139484"/>
              <a:gd name="connsiteX51" fmla="*/ 743164 w 2705528"/>
              <a:gd name="connsiteY51" fmla="*/ 58220 h 139484"/>
              <a:gd name="connsiteX52" fmla="*/ 705492 w 2705528"/>
              <a:gd name="connsiteY52" fmla="*/ 61645 h 139484"/>
              <a:gd name="connsiteX53" fmla="*/ 602751 w 2705528"/>
              <a:gd name="connsiteY53" fmla="*/ 102742 h 139484"/>
              <a:gd name="connsiteX54" fmla="*/ 517133 w 2705528"/>
              <a:gd name="connsiteY54" fmla="*/ 109591 h 139484"/>
              <a:gd name="connsiteX55" fmla="*/ 479461 w 2705528"/>
              <a:gd name="connsiteY55" fmla="*/ 85618 h 139484"/>
              <a:gd name="connsiteX56" fmla="*/ 452063 w 2705528"/>
              <a:gd name="connsiteY56" fmla="*/ 78769 h 139484"/>
              <a:gd name="connsiteX57" fmla="*/ 417816 w 2705528"/>
              <a:gd name="connsiteY57" fmla="*/ 102742 h 139484"/>
              <a:gd name="connsiteX58" fmla="*/ 363021 w 2705528"/>
              <a:gd name="connsiteY58" fmla="*/ 89043 h 139484"/>
              <a:gd name="connsiteX59" fmla="*/ 321924 w 2705528"/>
              <a:gd name="connsiteY59" fmla="*/ 78769 h 139484"/>
              <a:gd name="connsiteX60" fmla="*/ 277403 w 2705528"/>
              <a:gd name="connsiteY60" fmla="*/ 78769 h 139484"/>
              <a:gd name="connsiteX61" fmla="*/ 243155 w 2705528"/>
              <a:gd name="connsiteY61" fmla="*/ 95892 h 139484"/>
              <a:gd name="connsiteX62" fmla="*/ 212333 w 2705528"/>
              <a:gd name="connsiteY62" fmla="*/ 85618 h 139484"/>
              <a:gd name="connsiteX63" fmla="*/ 167812 w 2705528"/>
              <a:gd name="connsiteY63" fmla="*/ 102742 h 139484"/>
              <a:gd name="connsiteX64" fmla="*/ 113016 w 2705528"/>
              <a:gd name="connsiteY64" fmla="*/ 85618 h 139484"/>
              <a:gd name="connsiteX65" fmla="*/ 0 w 2705528"/>
              <a:gd name="connsiteY65" fmla="*/ 126715 h 139484"/>
              <a:gd name="connsiteX0" fmla="*/ 0 w 2705528"/>
              <a:gd name="connsiteY0" fmla="*/ 126715 h 139484"/>
              <a:gd name="connsiteX1" fmla="*/ 0 w 2705528"/>
              <a:gd name="connsiteY1" fmla="*/ 126715 h 139484"/>
              <a:gd name="connsiteX2" fmla="*/ 236306 w 2705528"/>
              <a:gd name="connsiteY2" fmla="*/ 133564 h 139484"/>
              <a:gd name="connsiteX3" fmla="*/ 273978 w 2705528"/>
              <a:gd name="connsiteY3" fmla="*/ 136989 h 139484"/>
              <a:gd name="connsiteX4" fmla="*/ 455488 w 2705528"/>
              <a:gd name="connsiteY4" fmla="*/ 130139 h 139484"/>
              <a:gd name="connsiteX5" fmla="*/ 465762 w 2705528"/>
              <a:gd name="connsiteY5" fmla="*/ 126715 h 139484"/>
              <a:gd name="connsiteX6" fmla="*/ 1465780 w 2705528"/>
              <a:gd name="connsiteY6" fmla="*/ 130139 h 139484"/>
              <a:gd name="connsiteX7" fmla="*/ 1691812 w 2705528"/>
              <a:gd name="connsiteY7" fmla="*/ 133564 h 139484"/>
              <a:gd name="connsiteX8" fmla="*/ 2339083 w 2705528"/>
              <a:gd name="connsiteY8" fmla="*/ 130139 h 139484"/>
              <a:gd name="connsiteX9" fmla="*/ 2705528 w 2705528"/>
              <a:gd name="connsiteY9" fmla="*/ 130139 h 139484"/>
              <a:gd name="connsiteX10" fmla="*/ 2695254 w 2705528"/>
              <a:gd name="connsiteY10" fmla="*/ 82193 h 139484"/>
              <a:gd name="connsiteX11" fmla="*/ 2623335 w 2705528"/>
              <a:gd name="connsiteY11" fmla="*/ 61645 h 139484"/>
              <a:gd name="connsiteX12" fmla="*/ 2582239 w 2705528"/>
              <a:gd name="connsiteY12" fmla="*/ 75344 h 139484"/>
              <a:gd name="connsiteX13" fmla="*/ 2551416 w 2705528"/>
              <a:gd name="connsiteY13" fmla="*/ 78769 h 139484"/>
              <a:gd name="connsiteX14" fmla="*/ 2506895 w 2705528"/>
              <a:gd name="connsiteY14" fmla="*/ 61645 h 139484"/>
              <a:gd name="connsiteX15" fmla="*/ 2476072 w 2705528"/>
              <a:gd name="connsiteY15" fmla="*/ 65070 h 139484"/>
              <a:gd name="connsiteX16" fmla="*/ 2458949 w 2705528"/>
              <a:gd name="connsiteY16" fmla="*/ 51371 h 139484"/>
              <a:gd name="connsiteX17" fmla="*/ 2424701 w 2705528"/>
              <a:gd name="connsiteY17" fmla="*/ 41097 h 139484"/>
              <a:gd name="connsiteX18" fmla="*/ 2424701 w 2705528"/>
              <a:gd name="connsiteY18" fmla="*/ 41097 h 139484"/>
              <a:gd name="connsiteX19" fmla="*/ 2363057 w 2705528"/>
              <a:gd name="connsiteY19" fmla="*/ 54796 h 139484"/>
              <a:gd name="connsiteX20" fmla="*/ 2318535 w 2705528"/>
              <a:gd name="connsiteY20" fmla="*/ 41097 h 139484"/>
              <a:gd name="connsiteX21" fmla="*/ 2287713 w 2705528"/>
              <a:gd name="connsiteY21" fmla="*/ 30823 h 139484"/>
              <a:gd name="connsiteX22" fmla="*/ 2253465 w 2705528"/>
              <a:gd name="connsiteY22" fmla="*/ 47946 h 139484"/>
              <a:gd name="connsiteX23" fmla="*/ 2219218 w 2705528"/>
              <a:gd name="connsiteY23" fmla="*/ 54796 h 139484"/>
              <a:gd name="connsiteX24" fmla="*/ 2184971 w 2705528"/>
              <a:gd name="connsiteY24" fmla="*/ 17124 h 139484"/>
              <a:gd name="connsiteX25" fmla="*/ 2164423 w 2705528"/>
              <a:gd name="connsiteY25" fmla="*/ 34247 h 139484"/>
              <a:gd name="connsiteX26" fmla="*/ 2123326 w 2705528"/>
              <a:gd name="connsiteY26" fmla="*/ 10274 h 139484"/>
              <a:gd name="connsiteX27" fmla="*/ 2068531 w 2705528"/>
              <a:gd name="connsiteY27" fmla="*/ 68494 h 139484"/>
              <a:gd name="connsiteX28" fmla="*/ 2000036 w 2705528"/>
              <a:gd name="connsiteY28" fmla="*/ 13699 h 139484"/>
              <a:gd name="connsiteX29" fmla="*/ 1958940 w 2705528"/>
              <a:gd name="connsiteY29" fmla="*/ 65070 h 139484"/>
              <a:gd name="connsiteX30" fmla="*/ 1928117 w 2705528"/>
              <a:gd name="connsiteY30" fmla="*/ 20548 h 139484"/>
              <a:gd name="connsiteX31" fmla="*/ 1856198 w 2705528"/>
              <a:gd name="connsiteY31" fmla="*/ 65070 h 139484"/>
              <a:gd name="connsiteX32" fmla="*/ 1839074 w 2705528"/>
              <a:gd name="connsiteY32" fmla="*/ 113016 h 139484"/>
              <a:gd name="connsiteX33" fmla="*/ 1592495 w 2705528"/>
              <a:gd name="connsiteY33" fmla="*/ 113016 h 139484"/>
              <a:gd name="connsiteX34" fmla="*/ 1554823 w 2705528"/>
              <a:gd name="connsiteY34" fmla="*/ 58220 h 139484"/>
              <a:gd name="connsiteX35" fmla="*/ 1520576 w 2705528"/>
              <a:gd name="connsiteY35" fmla="*/ 109591 h 139484"/>
              <a:gd name="connsiteX36" fmla="*/ 1496603 w 2705528"/>
              <a:gd name="connsiteY36" fmla="*/ 109591 h 139484"/>
              <a:gd name="connsiteX37" fmla="*/ 1417834 w 2705528"/>
              <a:gd name="connsiteY37" fmla="*/ 58220 h 139484"/>
              <a:gd name="connsiteX38" fmla="*/ 1325367 w 2705528"/>
              <a:gd name="connsiteY38" fmla="*/ 95892 h 139484"/>
              <a:gd name="connsiteX39" fmla="*/ 1263722 w 2705528"/>
              <a:gd name="connsiteY39" fmla="*/ 37672 h 139484"/>
              <a:gd name="connsiteX40" fmla="*/ 1232899 w 2705528"/>
              <a:gd name="connsiteY40" fmla="*/ 75344 h 139484"/>
              <a:gd name="connsiteX41" fmla="*/ 1181528 w 2705528"/>
              <a:gd name="connsiteY41" fmla="*/ 34247 h 139484"/>
              <a:gd name="connsiteX42" fmla="*/ 1137007 w 2705528"/>
              <a:gd name="connsiteY42" fmla="*/ 89043 h 139484"/>
              <a:gd name="connsiteX43" fmla="*/ 1099335 w 2705528"/>
              <a:gd name="connsiteY43" fmla="*/ 54796 h 139484"/>
              <a:gd name="connsiteX44" fmla="*/ 1034265 w 2705528"/>
              <a:gd name="connsiteY44" fmla="*/ 68494 h 139484"/>
              <a:gd name="connsiteX45" fmla="*/ 1023991 w 2705528"/>
              <a:gd name="connsiteY45" fmla="*/ 27398 h 139484"/>
              <a:gd name="connsiteX46" fmla="*/ 972621 w 2705528"/>
              <a:gd name="connsiteY46" fmla="*/ 61645 h 139484"/>
              <a:gd name="connsiteX47" fmla="*/ 887003 w 2705528"/>
              <a:gd name="connsiteY47" fmla="*/ 27398 h 139484"/>
              <a:gd name="connsiteX48" fmla="*/ 887003 w 2705528"/>
              <a:gd name="connsiteY48" fmla="*/ 6850 h 139484"/>
              <a:gd name="connsiteX49" fmla="*/ 856180 w 2705528"/>
              <a:gd name="connsiteY49" fmla="*/ 44521 h 139484"/>
              <a:gd name="connsiteX50" fmla="*/ 797960 w 2705528"/>
              <a:gd name="connsiteY50" fmla="*/ 0 h 139484"/>
              <a:gd name="connsiteX51" fmla="*/ 743164 w 2705528"/>
              <a:gd name="connsiteY51" fmla="*/ 58220 h 139484"/>
              <a:gd name="connsiteX52" fmla="*/ 705492 w 2705528"/>
              <a:gd name="connsiteY52" fmla="*/ 61645 h 139484"/>
              <a:gd name="connsiteX53" fmla="*/ 602751 w 2705528"/>
              <a:gd name="connsiteY53" fmla="*/ 102742 h 139484"/>
              <a:gd name="connsiteX54" fmla="*/ 517133 w 2705528"/>
              <a:gd name="connsiteY54" fmla="*/ 109591 h 139484"/>
              <a:gd name="connsiteX55" fmla="*/ 479461 w 2705528"/>
              <a:gd name="connsiteY55" fmla="*/ 85618 h 139484"/>
              <a:gd name="connsiteX56" fmla="*/ 452063 w 2705528"/>
              <a:gd name="connsiteY56" fmla="*/ 78769 h 139484"/>
              <a:gd name="connsiteX57" fmla="*/ 417816 w 2705528"/>
              <a:gd name="connsiteY57" fmla="*/ 102742 h 139484"/>
              <a:gd name="connsiteX58" fmla="*/ 363021 w 2705528"/>
              <a:gd name="connsiteY58" fmla="*/ 89043 h 139484"/>
              <a:gd name="connsiteX59" fmla="*/ 321924 w 2705528"/>
              <a:gd name="connsiteY59" fmla="*/ 78769 h 139484"/>
              <a:gd name="connsiteX60" fmla="*/ 277403 w 2705528"/>
              <a:gd name="connsiteY60" fmla="*/ 78769 h 139484"/>
              <a:gd name="connsiteX61" fmla="*/ 243155 w 2705528"/>
              <a:gd name="connsiteY61" fmla="*/ 95892 h 139484"/>
              <a:gd name="connsiteX62" fmla="*/ 212333 w 2705528"/>
              <a:gd name="connsiteY62" fmla="*/ 85618 h 139484"/>
              <a:gd name="connsiteX63" fmla="*/ 167812 w 2705528"/>
              <a:gd name="connsiteY63" fmla="*/ 102742 h 139484"/>
              <a:gd name="connsiteX64" fmla="*/ 113016 w 2705528"/>
              <a:gd name="connsiteY64" fmla="*/ 85618 h 139484"/>
              <a:gd name="connsiteX65" fmla="*/ 54796 w 2705528"/>
              <a:gd name="connsiteY65" fmla="*/ 102742 h 139484"/>
              <a:gd name="connsiteX66" fmla="*/ 0 w 2705528"/>
              <a:gd name="connsiteY66" fmla="*/ 126715 h 139484"/>
              <a:gd name="connsiteX0" fmla="*/ 6849 w 2712377"/>
              <a:gd name="connsiteY0" fmla="*/ 126715 h 139484"/>
              <a:gd name="connsiteX1" fmla="*/ 6849 w 2712377"/>
              <a:gd name="connsiteY1" fmla="*/ 126715 h 139484"/>
              <a:gd name="connsiteX2" fmla="*/ 243155 w 2712377"/>
              <a:gd name="connsiteY2" fmla="*/ 133564 h 139484"/>
              <a:gd name="connsiteX3" fmla="*/ 280827 w 2712377"/>
              <a:gd name="connsiteY3" fmla="*/ 136989 h 139484"/>
              <a:gd name="connsiteX4" fmla="*/ 462337 w 2712377"/>
              <a:gd name="connsiteY4" fmla="*/ 130139 h 139484"/>
              <a:gd name="connsiteX5" fmla="*/ 472611 w 2712377"/>
              <a:gd name="connsiteY5" fmla="*/ 126715 h 139484"/>
              <a:gd name="connsiteX6" fmla="*/ 1472629 w 2712377"/>
              <a:gd name="connsiteY6" fmla="*/ 130139 h 139484"/>
              <a:gd name="connsiteX7" fmla="*/ 1698661 w 2712377"/>
              <a:gd name="connsiteY7" fmla="*/ 133564 h 139484"/>
              <a:gd name="connsiteX8" fmla="*/ 2345932 w 2712377"/>
              <a:gd name="connsiteY8" fmla="*/ 130139 h 139484"/>
              <a:gd name="connsiteX9" fmla="*/ 2712377 w 2712377"/>
              <a:gd name="connsiteY9" fmla="*/ 130139 h 139484"/>
              <a:gd name="connsiteX10" fmla="*/ 2702103 w 2712377"/>
              <a:gd name="connsiteY10" fmla="*/ 82193 h 139484"/>
              <a:gd name="connsiteX11" fmla="*/ 2630184 w 2712377"/>
              <a:gd name="connsiteY11" fmla="*/ 61645 h 139484"/>
              <a:gd name="connsiteX12" fmla="*/ 2589088 w 2712377"/>
              <a:gd name="connsiteY12" fmla="*/ 75344 h 139484"/>
              <a:gd name="connsiteX13" fmla="*/ 2558265 w 2712377"/>
              <a:gd name="connsiteY13" fmla="*/ 78769 h 139484"/>
              <a:gd name="connsiteX14" fmla="*/ 2513744 w 2712377"/>
              <a:gd name="connsiteY14" fmla="*/ 61645 h 139484"/>
              <a:gd name="connsiteX15" fmla="*/ 2482921 w 2712377"/>
              <a:gd name="connsiteY15" fmla="*/ 65070 h 139484"/>
              <a:gd name="connsiteX16" fmla="*/ 2465798 w 2712377"/>
              <a:gd name="connsiteY16" fmla="*/ 51371 h 139484"/>
              <a:gd name="connsiteX17" fmla="*/ 2431550 w 2712377"/>
              <a:gd name="connsiteY17" fmla="*/ 41097 h 139484"/>
              <a:gd name="connsiteX18" fmla="*/ 2431550 w 2712377"/>
              <a:gd name="connsiteY18" fmla="*/ 41097 h 139484"/>
              <a:gd name="connsiteX19" fmla="*/ 2369906 w 2712377"/>
              <a:gd name="connsiteY19" fmla="*/ 54796 h 139484"/>
              <a:gd name="connsiteX20" fmla="*/ 2325384 w 2712377"/>
              <a:gd name="connsiteY20" fmla="*/ 41097 h 139484"/>
              <a:gd name="connsiteX21" fmla="*/ 2294562 w 2712377"/>
              <a:gd name="connsiteY21" fmla="*/ 30823 h 139484"/>
              <a:gd name="connsiteX22" fmla="*/ 2260314 w 2712377"/>
              <a:gd name="connsiteY22" fmla="*/ 47946 h 139484"/>
              <a:gd name="connsiteX23" fmla="*/ 2226067 w 2712377"/>
              <a:gd name="connsiteY23" fmla="*/ 54796 h 139484"/>
              <a:gd name="connsiteX24" fmla="*/ 2191820 w 2712377"/>
              <a:gd name="connsiteY24" fmla="*/ 17124 h 139484"/>
              <a:gd name="connsiteX25" fmla="*/ 2171272 w 2712377"/>
              <a:gd name="connsiteY25" fmla="*/ 34247 h 139484"/>
              <a:gd name="connsiteX26" fmla="*/ 2130175 w 2712377"/>
              <a:gd name="connsiteY26" fmla="*/ 10274 h 139484"/>
              <a:gd name="connsiteX27" fmla="*/ 2075380 w 2712377"/>
              <a:gd name="connsiteY27" fmla="*/ 68494 h 139484"/>
              <a:gd name="connsiteX28" fmla="*/ 2006885 w 2712377"/>
              <a:gd name="connsiteY28" fmla="*/ 13699 h 139484"/>
              <a:gd name="connsiteX29" fmla="*/ 1965789 w 2712377"/>
              <a:gd name="connsiteY29" fmla="*/ 65070 h 139484"/>
              <a:gd name="connsiteX30" fmla="*/ 1934966 w 2712377"/>
              <a:gd name="connsiteY30" fmla="*/ 20548 h 139484"/>
              <a:gd name="connsiteX31" fmla="*/ 1863047 w 2712377"/>
              <a:gd name="connsiteY31" fmla="*/ 65070 h 139484"/>
              <a:gd name="connsiteX32" fmla="*/ 1845923 w 2712377"/>
              <a:gd name="connsiteY32" fmla="*/ 113016 h 139484"/>
              <a:gd name="connsiteX33" fmla="*/ 1599344 w 2712377"/>
              <a:gd name="connsiteY33" fmla="*/ 113016 h 139484"/>
              <a:gd name="connsiteX34" fmla="*/ 1561672 w 2712377"/>
              <a:gd name="connsiteY34" fmla="*/ 58220 h 139484"/>
              <a:gd name="connsiteX35" fmla="*/ 1527425 w 2712377"/>
              <a:gd name="connsiteY35" fmla="*/ 109591 h 139484"/>
              <a:gd name="connsiteX36" fmla="*/ 1503452 w 2712377"/>
              <a:gd name="connsiteY36" fmla="*/ 109591 h 139484"/>
              <a:gd name="connsiteX37" fmla="*/ 1424683 w 2712377"/>
              <a:gd name="connsiteY37" fmla="*/ 58220 h 139484"/>
              <a:gd name="connsiteX38" fmla="*/ 1332216 w 2712377"/>
              <a:gd name="connsiteY38" fmla="*/ 95892 h 139484"/>
              <a:gd name="connsiteX39" fmla="*/ 1270571 w 2712377"/>
              <a:gd name="connsiteY39" fmla="*/ 37672 h 139484"/>
              <a:gd name="connsiteX40" fmla="*/ 1239748 w 2712377"/>
              <a:gd name="connsiteY40" fmla="*/ 75344 h 139484"/>
              <a:gd name="connsiteX41" fmla="*/ 1188377 w 2712377"/>
              <a:gd name="connsiteY41" fmla="*/ 34247 h 139484"/>
              <a:gd name="connsiteX42" fmla="*/ 1143856 w 2712377"/>
              <a:gd name="connsiteY42" fmla="*/ 89043 h 139484"/>
              <a:gd name="connsiteX43" fmla="*/ 1106184 w 2712377"/>
              <a:gd name="connsiteY43" fmla="*/ 54796 h 139484"/>
              <a:gd name="connsiteX44" fmla="*/ 1041114 w 2712377"/>
              <a:gd name="connsiteY44" fmla="*/ 68494 h 139484"/>
              <a:gd name="connsiteX45" fmla="*/ 1030840 w 2712377"/>
              <a:gd name="connsiteY45" fmla="*/ 27398 h 139484"/>
              <a:gd name="connsiteX46" fmla="*/ 979470 w 2712377"/>
              <a:gd name="connsiteY46" fmla="*/ 61645 h 139484"/>
              <a:gd name="connsiteX47" fmla="*/ 893852 w 2712377"/>
              <a:gd name="connsiteY47" fmla="*/ 27398 h 139484"/>
              <a:gd name="connsiteX48" fmla="*/ 893852 w 2712377"/>
              <a:gd name="connsiteY48" fmla="*/ 6850 h 139484"/>
              <a:gd name="connsiteX49" fmla="*/ 863029 w 2712377"/>
              <a:gd name="connsiteY49" fmla="*/ 44521 h 139484"/>
              <a:gd name="connsiteX50" fmla="*/ 804809 w 2712377"/>
              <a:gd name="connsiteY50" fmla="*/ 0 h 139484"/>
              <a:gd name="connsiteX51" fmla="*/ 750013 w 2712377"/>
              <a:gd name="connsiteY51" fmla="*/ 58220 h 139484"/>
              <a:gd name="connsiteX52" fmla="*/ 712341 w 2712377"/>
              <a:gd name="connsiteY52" fmla="*/ 61645 h 139484"/>
              <a:gd name="connsiteX53" fmla="*/ 609600 w 2712377"/>
              <a:gd name="connsiteY53" fmla="*/ 102742 h 139484"/>
              <a:gd name="connsiteX54" fmla="*/ 523982 w 2712377"/>
              <a:gd name="connsiteY54" fmla="*/ 109591 h 139484"/>
              <a:gd name="connsiteX55" fmla="*/ 486310 w 2712377"/>
              <a:gd name="connsiteY55" fmla="*/ 85618 h 139484"/>
              <a:gd name="connsiteX56" fmla="*/ 458912 w 2712377"/>
              <a:gd name="connsiteY56" fmla="*/ 78769 h 139484"/>
              <a:gd name="connsiteX57" fmla="*/ 424665 w 2712377"/>
              <a:gd name="connsiteY57" fmla="*/ 102742 h 139484"/>
              <a:gd name="connsiteX58" fmla="*/ 369870 w 2712377"/>
              <a:gd name="connsiteY58" fmla="*/ 89043 h 139484"/>
              <a:gd name="connsiteX59" fmla="*/ 328773 w 2712377"/>
              <a:gd name="connsiteY59" fmla="*/ 78769 h 139484"/>
              <a:gd name="connsiteX60" fmla="*/ 284252 w 2712377"/>
              <a:gd name="connsiteY60" fmla="*/ 78769 h 139484"/>
              <a:gd name="connsiteX61" fmla="*/ 250004 w 2712377"/>
              <a:gd name="connsiteY61" fmla="*/ 95892 h 139484"/>
              <a:gd name="connsiteX62" fmla="*/ 219182 w 2712377"/>
              <a:gd name="connsiteY62" fmla="*/ 85618 h 139484"/>
              <a:gd name="connsiteX63" fmla="*/ 174661 w 2712377"/>
              <a:gd name="connsiteY63" fmla="*/ 102742 h 139484"/>
              <a:gd name="connsiteX64" fmla="*/ 119865 w 2712377"/>
              <a:gd name="connsiteY64" fmla="*/ 85618 h 139484"/>
              <a:gd name="connsiteX65" fmla="*/ 0 w 2712377"/>
              <a:gd name="connsiteY65" fmla="*/ 85619 h 139484"/>
              <a:gd name="connsiteX66" fmla="*/ 6849 w 2712377"/>
              <a:gd name="connsiteY66" fmla="*/ 126715 h 139484"/>
              <a:gd name="connsiteX0" fmla="*/ 6849 w 2712377"/>
              <a:gd name="connsiteY0" fmla="*/ 126715 h 139484"/>
              <a:gd name="connsiteX1" fmla="*/ 6849 w 2712377"/>
              <a:gd name="connsiteY1" fmla="*/ 126715 h 139484"/>
              <a:gd name="connsiteX2" fmla="*/ 250298 w 2712377"/>
              <a:gd name="connsiteY2" fmla="*/ 128801 h 139484"/>
              <a:gd name="connsiteX3" fmla="*/ 280827 w 2712377"/>
              <a:gd name="connsiteY3" fmla="*/ 136989 h 139484"/>
              <a:gd name="connsiteX4" fmla="*/ 462337 w 2712377"/>
              <a:gd name="connsiteY4" fmla="*/ 130139 h 139484"/>
              <a:gd name="connsiteX5" fmla="*/ 472611 w 2712377"/>
              <a:gd name="connsiteY5" fmla="*/ 126715 h 139484"/>
              <a:gd name="connsiteX6" fmla="*/ 1472629 w 2712377"/>
              <a:gd name="connsiteY6" fmla="*/ 130139 h 139484"/>
              <a:gd name="connsiteX7" fmla="*/ 1698661 w 2712377"/>
              <a:gd name="connsiteY7" fmla="*/ 133564 h 139484"/>
              <a:gd name="connsiteX8" fmla="*/ 2345932 w 2712377"/>
              <a:gd name="connsiteY8" fmla="*/ 130139 h 139484"/>
              <a:gd name="connsiteX9" fmla="*/ 2712377 w 2712377"/>
              <a:gd name="connsiteY9" fmla="*/ 130139 h 139484"/>
              <a:gd name="connsiteX10" fmla="*/ 2702103 w 2712377"/>
              <a:gd name="connsiteY10" fmla="*/ 82193 h 139484"/>
              <a:gd name="connsiteX11" fmla="*/ 2630184 w 2712377"/>
              <a:gd name="connsiteY11" fmla="*/ 61645 h 139484"/>
              <a:gd name="connsiteX12" fmla="*/ 2589088 w 2712377"/>
              <a:gd name="connsiteY12" fmla="*/ 75344 h 139484"/>
              <a:gd name="connsiteX13" fmla="*/ 2558265 w 2712377"/>
              <a:gd name="connsiteY13" fmla="*/ 78769 h 139484"/>
              <a:gd name="connsiteX14" fmla="*/ 2513744 w 2712377"/>
              <a:gd name="connsiteY14" fmla="*/ 61645 h 139484"/>
              <a:gd name="connsiteX15" fmla="*/ 2482921 w 2712377"/>
              <a:gd name="connsiteY15" fmla="*/ 65070 h 139484"/>
              <a:gd name="connsiteX16" fmla="*/ 2465798 w 2712377"/>
              <a:gd name="connsiteY16" fmla="*/ 51371 h 139484"/>
              <a:gd name="connsiteX17" fmla="*/ 2431550 w 2712377"/>
              <a:gd name="connsiteY17" fmla="*/ 41097 h 139484"/>
              <a:gd name="connsiteX18" fmla="*/ 2431550 w 2712377"/>
              <a:gd name="connsiteY18" fmla="*/ 41097 h 139484"/>
              <a:gd name="connsiteX19" fmla="*/ 2369906 w 2712377"/>
              <a:gd name="connsiteY19" fmla="*/ 54796 h 139484"/>
              <a:gd name="connsiteX20" fmla="*/ 2325384 w 2712377"/>
              <a:gd name="connsiteY20" fmla="*/ 41097 h 139484"/>
              <a:gd name="connsiteX21" fmla="*/ 2294562 w 2712377"/>
              <a:gd name="connsiteY21" fmla="*/ 30823 h 139484"/>
              <a:gd name="connsiteX22" fmla="*/ 2260314 w 2712377"/>
              <a:gd name="connsiteY22" fmla="*/ 47946 h 139484"/>
              <a:gd name="connsiteX23" fmla="*/ 2226067 w 2712377"/>
              <a:gd name="connsiteY23" fmla="*/ 54796 h 139484"/>
              <a:gd name="connsiteX24" fmla="*/ 2191820 w 2712377"/>
              <a:gd name="connsiteY24" fmla="*/ 17124 h 139484"/>
              <a:gd name="connsiteX25" fmla="*/ 2171272 w 2712377"/>
              <a:gd name="connsiteY25" fmla="*/ 34247 h 139484"/>
              <a:gd name="connsiteX26" fmla="*/ 2130175 w 2712377"/>
              <a:gd name="connsiteY26" fmla="*/ 10274 h 139484"/>
              <a:gd name="connsiteX27" fmla="*/ 2075380 w 2712377"/>
              <a:gd name="connsiteY27" fmla="*/ 68494 h 139484"/>
              <a:gd name="connsiteX28" fmla="*/ 2006885 w 2712377"/>
              <a:gd name="connsiteY28" fmla="*/ 13699 h 139484"/>
              <a:gd name="connsiteX29" fmla="*/ 1965789 w 2712377"/>
              <a:gd name="connsiteY29" fmla="*/ 65070 h 139484"/>
              <a:gd name="connsiteX30" fmla="*/ 1934966 w 2712377"/>
              <a:gd name="connsiteY30" fmla="*/ 20548 h 139484"/>
              <a:gd name="connsiteX31" fmla="*/ 1863047 w 2712377"/>
              <a:gd name="connsiteY31" fmla="*/ 65070 h 139484"/>
              <a:gd name="connsiteX32" fmla="*/ 1845923 w 2712377"/>
              <a:gd name="connsiteY32" fmla="*/ 113016 h 139484"/>
              <a:gd name="connsiteX33" fmla="*/ 1599344 w 2712377"/>
              <a:gd name="connsiteY33" fmla="*/ 113016 h 139484"/>
              <a:gd name="connsiteX34" fmla="*/ 1561672 w 2712377"/>
              <a:gd name="connsiteY34" fmla="*/ 58220 h 139484"/>
              <a:gd name="connsiteX35" fmla="*/ 1527425 w 2712377"/>
              <a:gd name="connsiteY35" fmla="*/ 109591 h 139484"/>
              <a:gd name="connsiteX36" fmla="*/ 1503452 w 2712377"/>
              <a:gd name="connsiteY36" fmla="*/ 109591 h 139484"/>
              <a:gd name="connsiteX37" fmla="*/ 1424683 w 2712377"/>
              <a:gd name="connsiteY37" fmla="*/ 58220 h 139484"/>
              <a:gd name="connsiteX38" fmla="*/ 1332216 w 2712377"/>
              <a:gd name="connsiteY38" fmla="*/ 95892 h 139484"/>
              <a:gd name="connsiteX39" fmla="*/ 1270571 w 2712377"/>
              <a:gd name="connsiteY39" fmla="*/ 37672 h 139484"/>
              <a:gd name="connsiteX40" fmla="*/ 1239748 w 2712377"/>
              <a:gd name="connsiteY40" fmla="*/ 75344 h 139484"/>
              <a:gd name="connsiteX41" fmla="*/ 1188377 w 2712377"/>
              <a:gd name="connsiteY41" fmla="*/ 34247 h 139484"/>
              <a:gd name="connsiteX42" fmla="*/ 1143856 w 2712377"/>
              <a:gd name="connsiteY42" fmla="*/ 89043 h 139484"/>
              <a:gd name="connsiteX43" fmla="*/ 1106184 w 2712377"/>
              <a:gd name="connsiteY43" fmla="*/ 54796 h 139484"/>
              <a:gd name="connsiteX44" fmla="*/ 1041114 w 2712377"/>
              <a:gd name="connsiteY44" fmla="*/ 68494 h 139484"/>
              <a:gd name="connsiteX45" fmla="*/ 1030840 w 2712377"/>
              <a:gd name="connsiteY45" fmla="*/ 27398 h 139484"/>
              <a:gd name="connsiteX46" fmla="*/ 979470 w 2712377"/>
              <a:gd name="connsiteY46" fmla="*/ 61645 h 139484"/>
              <a:gd name="connsiteX47" fmla="*/ 893852 w 2712377"/>
              <a:gd name="connsiteY47" fmla="*/ 27398 h 139484"/>
              <a:gd name="connsiteX48" fmla="*/ 893852 w 2712377"/>
              <a:gd name="connsiteY48" fmla="*/ 6850 h 139484"/>
              <a:gd name="connsiteX49" fmla="*/ 863029 w 2712377"/>
              <a:gd name="connsiteY49" fmla="*/ 44521 h 139484"/>
              <a:gd name="connsiteX50" fmla="*/ 804809 w 2712377"/>
              <a:gd name="connsiteY50" fmla="*/ 0 h 139484"/>
              <a:gd name="connsiteX51" fmla="*/ 750013 w 2712377"/>
              <a:gd name="connsiteY51" fmla="*/ 58220 h 139484"/>
              <a:gd name="connsiteX52" fmla="*/ 712341 w 2712377"/>
              <a:gd name="connsiteY52" fmla="*/ 61645 h 139484"/>
              <a:gd name="connsiteX53" fmla="*/ 609600 w 2712377"/>
              <a:gd name="connsiteY53" fmla="*/ 102742 h 139484"/>
              <a:gd name="connsiteX54" fmla="*/ 523982 w 2712377"/>
              <a:gd name="connsiteY54" fmla="*/ 109591 h 139484"/>
              <a:gd name="connsiteX55" fmla="*/ 486310 w 2712377"/>
              <a:gd name="connsiteY55" fmla="*/ 85618 h 139484"/>
              <a:gd name="connsiteX56" fmla="*/ 458912 w 2712377"/>
              <a:gd name="connsiteY56" fmla="*/ 78769 h 139484"/>
              <a:gd name="connsiteX57" fmla="*/ 424665 w 2712377"/>
              <a:gd name="connsiteY57" fmla="*/ 102742 h 139484"/>
              <a:gd name="connsiteX58" fmla="*/ 369870 w 2712377"/>
              <a:gd name="connsiteY58" fmla="*/ 89043 h 139484"/>
              <a:gd name="connsiteX59" fmla="*/ 328773 w 2712377"/>
              <a:gd name="connsiteY59" fmla="*/ 78769 h 139484"/>
              <a:gd name="connsiteX60" fmla="*/ 284252 w 2712377"/>
              <a:gd name="connsiteY60" fmla="*/ 78769 h 139484"/>
              <a:gd name="connsiteX61" fmla="*/ 250004 w 2712377"/>
              <a:gd name="connsiteY61" fmla="*/ 95892 h 139484"/>
              <a:gd name="connsiteX62" fmla="*/ 219182 w 2712377"/>
              <a:gd name="connsiteY62" fmla="*/ 85618 h 139484"/>
              <a:gd name="connsiteX63" fmla="*/ 174661 w 2712377"/>
              <a:gd name="connsiteY63" fmla="*/ 102742 h 139484"/>
              <a:gd name="connsiteX64" fmla="*/ 119865 w 2712377"/>
              <a:gd name="connsiteY64" fmla="*/ 85618 h 139484"/>
              <a:gd name="connsiteX65" fmla="*/ 0 w 2712377"/>
              <a:gd name="connsiteY65" fmla="*/ 85619 h 139484"/>
              <a:gd name="connsiteX66" fmla="*/ 6849 w 2712377"/>
              <a:gd name="connsiteY66" fmla="*/ 126715 h 139484"/>
              <a:gd name="connsiteX0" fmla="*/ 6849 w 2712377"/>
              <a:gd name="connsiteY0" fmla="*/ 126715 h 133564"/>
              <a:gd name="connsiteX1" fmla="*/ 6849 w 2712377"/>
              <a:gd name="connsiteY1" fmla="*/ 126715 h 133564"/>
              <a:gd name="connsiteX2" fmla="*/ 250298 w 2712377"/>
              <a:gd name="connsiteY2" fmla="*/ 128801 h 133564"/>
              <a:gd name="connsiteX3" fmla="*/ 462337 w 2712377"/>
              <a:gd name="connsiteY3" fmla="*/ 130139 h 133564"/>
              <a:gd name="connsiteX4" fmla="*/ 472611 w 2712377"/>
              <a:gd name="connsiteY4" fmla="*/ 126715 h 133564"/>
              <a:gd name="connsiteX5" fmla="*/ 1472629 w 2712377"/>
              <a:gd name="connsiteY5" fmla="*/ 130139 h 133564"/>
              <a:gd name="connsiteX6" fmla="*/ 1698661 w 2712377"/>
              <a:gd name="connsiteY6" fmla="*/ 133564 h 133564"/>
              <a:gd name="connsiteX7" fmla="*/ 2345932 w 2712377"/>
              <a:gd name="connsiteY7" fmla="*/ 130139 h 133564"/>
              <a:gd name="connsiteX8" fmla="*/ 2712377 w 2712377"/>
              <a:gd name="connsiteY8" fmla="*/ 130139 h 133564"/>
              <a:gd name="connsiteX9" fmla="*/ 2702103 w 2712377"/>
              <a:gd name="connsiteY9" fmla="*/ 82193 h 133564"/>
              <a:gd name="connsiteX10" fmla="*/ 2630184 w 2712377"/>
              <a:gd name="connsiteY10" fmla="*/ 61645 h 133564"/>
              <a:gd name="connsiteX11" fmla="*/ 2589088 w 2712377"/>
              <a:gd name="connsiteY11" fmla="*/ 75344 h 133564"/>
              <a:gd name="connsiteX12" fmla="*/ 2558265 w 2712377"/>
              <a:gd name="connsiteY12" fmla="*/ 78769 h 133564"/>
              <a:gd name="connsiteX13" fmla="*/ 2513744 w 2712377"/>
              <a:gd name="connsiteY13" fmla="*/ 61645 h 133564"/>
              <a:gd name="connsiteX14" fmla="*/ 2482921 w 2712377"/>
              <a:gd name="connsiteY14" fmla="*/ 65070 h 133564"/>
              <a:gd name="connsiteX15" fmla="*/ 2465798 w 2712377"/>
              <a:gd name="connsiteY15" fmla="*/ 51371 h 133564"/>
              <a:gd name="connsiteX16" fmla="*/ 2431550 w 2712377"/>
              <a:gd name="connsiteY16" fmla="*/ 41097 h 133564"/>
              <a:gd name="connsiteX17" fmla="*/ 2431550 w 2712377"/>
              <a:gd name="connsiteY17" fmla="*/ 41097 h 133564"/>
              <a:gd name="connsiteX18" fmla="*/ 2369906 w 2712377"/>
              <a:gd name="connsiteY18" fmla="*/ 54796 h 133564"/>
              <a:gd name="connsiteX19" fmla="*/ 2325384 w 2712377"/>
              <a:gd name="connsiteY19" fmla="*/ 41097 h 133564"/>
              <a:gd name="connsiteX20" fmla="*/ 2294562 w 2712377"/>
              <a:gd name="connsiteY20" fmla="*/ 30823 h 133564"/>
              <a:gd name="connsiteX21" fmla="*/ 2260314 w 2712377"/>
              <a:gd name="connsiteY21" fmla="*/ 47946 h 133564"/>
              <a:gd name="connsiteX22" fmla="*/ 2226067 w 2712377"/>
              <a:gd name="connsiteY22" fmla="*/ 54796 h 133564"/>
              <a:gd name="connsiteX23" fmla="*/ 2191820 w 2712377"/>
              <a:gd name="connsiteY23" fmla="*/ 17124 h 133564"/>
              <a:gd name="connsiteX24" fmla="*/ 2171272 w 2712377"/>
              <a:gd name="connsiteY24" fmla="*/ 34247 h 133564"/>
              <a:gd name="connsiteX25" fmla="*/ 2130175 w 2712377"/>
              <a:gd name="connsiteY25" fmla="*/ 10274 h 133564"/>
              <a:gd name="connsiteX26" fmla="*/ 2075380 w 2712377"/>
              <a:gd name="connsiteY26" fmla="*/ 68494 h 133564"/>
              <a:gd name="connsiteX27" fmla="*/ 2006885 w 2712377"/>
              <a:gd name="connsiteY27" fmla="*/ 13699 h 133564"/>
              <a:gd name="connsiteX28" fmla="*/ 1965789 w 2712377"/>
              <a:gd name="connsiteY28" fmla="*/ 65070 h 133564"/>
              <a:gd name="connsiteX29" fmla="*/ 1934966 w 2712377"/>
              <a:gd name="connsiteY29" fmla="*/ 20548 h 133564"/>
              <a:gd name="connsiteX30" fmla="*/ 1863047 w 2712377"/>
              <a:gd name="connsiteY30" fmla="*/ 65070 h 133564"/>
              <a:gd name="connsiteX31" fmla="*/ 1845923 w 2712377"/>
              <a:gd name="connsiteY31" fmla="*/ 113016 h 133564"/>
              <a:gd name="connsiteX32" fmla="*/ 1599344 w 2712377"/>
              <a:gd name="connsiteY32" fmla="*/ 113016 h 133564"/>
              <a:gd name="connsiteX33" fmla="*/ 1561672 w 2712377"/>
              <a:gd name="connsiteY33" fmla="*/ 58220 h 133564"/>
              <a:gd name="connsiteX34" fmla="*/ 1527425 w 2712377"/>
              <a:gd name="connsiteY34" fmla="*/ 109591 h 133564"/>
              <a:gd name="connsiteX35" fmla="*/ 1503452 w 2712377"/>
              <a:gd name="connsiteY35" fmla="*/ 109591 h 133564"/>
              <a:gd name="connsiteX36" fmla="*/ 1424683 w 2712377"/>
              <a:gd name="connsiteY36" fmla="*/ 58220 h 133564"/>
              <a:gd name="connsiteX37" fmla="*/ 1332216 w 2712377"/>
              <a:gd name="connsiteY37" fmla="*/ 95892 h 133564"/>
              <a:gd name="connsiteX38" fmla="*/ 1270571 w 2712377"/>
              <a:gd name="connsiteY38" fmla="*/ 37672 h 133564"/>
              <a:gd name="connsiteX39" fmla="*/ 1239748 w 2712377"/>
              <a:gd name="connsiteY39" fmla="*/ 75344 h 133564"/>
              <a:gd name="connsiteX40" fmla="*/ 1188377 w 2712377"/>
              <a:gd name="connsiteY40" fmla="*/ 34247 h 133564"/>
              <a:gd name="connsiteX41" fmla="*/ 1143856 w 2712377"/>
              <a:gd name="connsiteY41" fmla="*/ 89043 h 133564"/>
              <a:gd name="connsiteX42" fmla="*/ 1106184 w 2712377"/>
              <a:gd name="connsiteY42" fmla="*/ 54796 h 133564"/>
              <a:gd name="connsiteX43" fmla="*/ 1041114 w 2712377"/>
              <a:gd name="connsiteY43" fmla="*/ 68494 h 133564"/>
              <a:gd name="connsiteX44" fmla="*/ 1030840 w 2712377"/>
              <a:gd name="connsiteY44" fmla="*/ 27398 h 133564"/>
              <a:gd name="connsiteX45" fmla="*/ 979470 w 2712377"/>
              <a:gd name="connsiteY45" fmla="*/ 61645 h 133564"/>
              <a:gd name="connsiteX46" fmla="*/ 893852 w 2712377"/>
              <a:gd name="connsiteY46" fmla="*/ 27398 h 133564"/>
              <a:gd name="connsiteX47" fmla="*/ 893852 w 2712377"/>
              <a:gd name="connsiteY47" fmla="*/ 6850 h 133564"/>
              <a:gd name="connsiteX48" fmla="*/ 863029 w 2712377"/>
              <a:gd name="connsiteY48" fmla="*/ 44521 h 133564"/>
              <a:gd name="connsiteX49" fmla="*/ 804809 w 2712377"/>
              <a:gd name="connsiteY49" fmla="*/ 0 h 133564"/>
              <a:gd name="connsiteX50" fmla="*/ 750013 w 2712377"/>
              <a:gd name="connsiteY50" fmla="*/ 58220 h 133564"/>
              <a:gd name="connsiteX51" fmla="*/ 712341 w 2712377"/>
              <a:gd name="connsiteY51" fmla="*/ 61645 h 133564"/>
              <a:gd name="connsiteX52" fmla="*/ 609600 w 2712377"/>
              <a:gd name="connsiteY52" fmla="*/ 102742 h 133564"/>
              <a:gd name="connsiteX53" fmla="*/ 523982 w 2712377"/>
              <a:gd name="connsiteY53" fmla="*/ 109591 h 133564"/>
              <a:gd name="connsiteX54" fmla="*/ 486310 w 2712377"/>
              <a:gd name="connsiteY54" fmla="*/ 85618 h 133564"/>
              <a:gd name="connsiteX55" fmla="*/ 458912 w 2712377"/>
              <a:gd name="connsiteY55" fmla="*/ 78769 h 133564"/>
              <a:gd name="connsiteX56" fmla="*/ 424665 w 2712377"/>
              <a:gd name="connsiteY56" fmla="*/ 102742 h 133564"/>
              <a:gd name="connsiteX57" fmla="*/ 369870 w 2712377"/>
              <a:gd name="connsiteY57" fmla="*/ 89043 h 133564"/>
              <a:gd name="connsiteX58" fmla="*/ 328773 w 2712377"/>
              <a:gd name="connsiteY58" fmla="*/ 78769 h 133564"/>
              <a:gd name="connsiteX59" fmla="*/ 284252 w 2712377"/>
              <a:gd name="connsiteY59" fmla="*/ 78769 h 133564"/>
              <a:gd name="connsiteX60" fmla="*/ 250004 w 2712377"/>
              <a:gd name="connsiteY60" fmla="*/ 95892 h 133564"/>
              <a:gd name="connsiteX61" fmla="*/ 219182 w 2712377"/>
              <a:gd name="connsiteY61" fmla="*/ 85618 h 133564"/>
              <a:gd name="connsiteX62" fmla="*/ 174661 w 2712377"/>
              <a:gd name="connsiteY62" fmla="*/ 102742 h 133564"/>
              <a:gd name="connsiteX63" fmla="*/ 119865 w 2712377"/>
              <a:gd name="connsiteY63" fmla="*/ 85618 h 133564"/>
              <a:gd name="connsiteX64" fmla="*/ 0 w 2712377"/>
              <a:gd name="connsiteY64" fmla="*/ 85619 h 133564"/>
              <a:gd name="connsiteX65" fmla="*/ 6849 w 2712377"/>
              <a:gd name="connsiteY65" fmla="*/ 126715 h 133564"/>
              <a:gd name="connsiteX0" fmla="*/ 6849 w 2712377"/>
              <a:gd name="connsiteY0" fmla="*/ 126715 h 130139"/>
              <a:gd name="connsiteX1" fmla="*/ 6849 w 2712377"/>
              <a:gd name="connsiteY1" fmla="*/ 126715 h 130139"/>
              <a:gd name="connsiteX2" fmla="*/ 250298 w 2712377"/>
              <a:gd name="connsiteY2" fmla="*/ 128801 h 130139"/>
              <a:gd name="connsiteX3" fmla="*/ 462337 w 2712377"/>
              <a:gd name="connsiteY3" fmla="*/ 130139 h 130139"/>
              <a:gd name="connsiteX4" fmla="*/ 472611 w 2712377"/>
              <a:gd name="connsiteY4" fmla="*/ 126715 h 130139"/>
              <a:gd name="connsiteX5" fmla="*/ 1472629 w 2712377"/>
              <a:gd name="connsiteY5" fmla="*/ 130139 h 130139"/>
              <a:gd name="connsiteX6" fmla="*/ 2345932 w 2712377"/>
              <a:gd name="connsiteY6" fmla="*/ 130139 h 130139"/>
              <a:gd name="connsiteX7" fmla="*/ 2712377 w 2712377"/>
              <a:gd name="connsiteY7" fmla="*/ 130139 h 130139"/>
              <a:gd name="connsiteX8" fmla="*/ 2702103 w 2712377"/>
              <a:gd name="connsiteY8" fmla="*/ 82193 h 130139"/>
              <a:gd name="connsiteX9" fmla="*/ 2630184 w 2712377"/>
              <a:gd name="connsiteY9" fmla="*/ 61645 h 130139"/>
              <a:gd name="connsiteX10" fmla="*/ 2589088 w 2712377"/>
              <a:gd name="connsiteY10" fmla="*/ 75344 h 130139"/>
              <a:gd name="connsiteX11" fmla="*/ 2558265 w 2712377"/>
              <a:gd name="connsiteY11" fmla="*/ 78769 h 130139"/>
              <a:gd name="connsiteX12" fmla="*/ 2513744 w 2712377"/>
              <a:gd name="connsiteY12" fmla="*/ 61645 h 130139"/>
              <a:gd name="connsiteX13" fmla="*/ 2482921 w 2712377"/>
              <a:gd name="connsiteY13" fmla="*/ 65070 h 130139"/>
              <a:gd name="connsiteX14" fmla="*/ 2465798 w 2712377"/>
              <a:gd name="connsiteY14" fmla="*/ 51371 h 130139"/>
              <a:gd name="connsiteX15" fmla="*/ 2431550 w 2712377"/>
              <a:gd name="connsiteY15" fmla="*/ 41097 h 130139"/>
              <a:gd name="connsiteX16" fmla="*/ 2431550 w 2712377"/>
              <a:gd name="connsiteY16" fmla="*/ 41097 h 130139"/>
              <a:gd name="connsiteX17" fmla="*/ 2369906 w 2712377"/>
              <a:gd name="connsiteY17" fmla="*/ 54796 h 130139"/>
              <a:gd name="connsiteX18" fmla="*/ 2325384 w 2712377"/>
              <a:gd name="connsiteY18" fmla="*/ 41097 h 130139"/>
              <a:gd name="connsiteX19" fmla="*/ 2294562 w 2712377"/>
              <a:gd name="connsiteY19" fmla="*/ 30823 h 130139"/>
              <a:gd name="connsiteX20" fmla="*/ 2260314 w 2712377"/>
              <a:gd name="connsiteY20" fmla="*/ 47946 h 130139"/>
              <a:gd name="connsiteX21" fmla="*/ 2226067 w 2712377"/>
              <a:gd name="connsiteY21" fmla="*/ 54796 h 130139"/>
              <a:gd name="connsiteX22" fmla="*/ 2191820 w 2712377"/>
              <a:gd name="connsiteY22" fmla="*/ 17124 h 130139"/>
              <a:gd name="connsiteX23" fmla="*/ 2171272 w 2712377"/>
              <a:gd name="connsiteY23" fmla="*/ 34247 h 130139"/>
              <a:gd name="connsiteX24" fmla="*/ 2130175 w 2712377"/>
              <a:gd name="connsiteY24" fmla="*/ 10274 h 130139"/>
              <a:gd name="connsiteX25" fmla="*/ 2075380 w 2712377"/>
              <a:gd name="connsiteY25" fmla="*/ 68494 h 130139"/>
              <a:gd name="connsiteX26" fmla="*/ 2006885 w 2712377"/>
              <a:gd name="connsiteY26" fmla="*/ 13699 h 130139"/>
              <a:gd name="connsiteX27" fmla="*/ 1965789 w 2712377"/>
              <a:gd name="connsiteY27" fmla="*/ 65070 h 130139"/>
              <a:gd name="connsiteX28" fmla="*/ 1934966 w 2712377"/>
              <a:gd name="connsiteY28" fmla="*/ 20548 h 130139"/>
              <a:gd name="connsiteX29" fmla="*/ 1863047 w 2712377"/>
              <a:gd name="connsiteY29" fmla="*/ 65070 h 130139"/>
              <a:gd name="connsiteX30" fmla="*/ 1845923 w 2712377"/>
              <a:gd name="connsiteY30" fmla="*/ 113016 h 130139"/>
              <a:gd name="connsiteX31" fmla="*/ 1599344 w 2712377"/>
              <a:gd name="connsiteY31" fmla="*/ 113016 h 130139"/>
              <a:gd name="connsiteX32" fmla="*/ 1561672 w 2712377"/>
              <a:gd name="connsiteY32" fmla="*/ 58220 h 130139"/>
              <a:gd name="connsiteX33" fmla="*/ 1527425 w 2712377"/>
              <a:gd name="connsiteY33" fmla="*/ 109591 h 130139"/>
              <a:gd name="connsiteX34" fmla="*/ 1503452 w 2712377"/>
              <a:gd name="connsiteY34" fmla="*/ 109591 h 130139"/>
              <a:gd name="connsiteX35" fmla="*/ 1424683 w 2712377"/>
              <a:gd name="connsiteY35" fmla="*/ 58220 h 130139"/>
              <a:gd name="connsiteX36" fmla="*/ 1332216 w 2712377"/>
              <a:gd name="connsiteY36" fmla="*/ 95892 h 130139"/>
              <a:gd name="connsiteX37" fmla="*/ 1270571 w 2712377"/>
              <a:gd name="connsiteY37" fmla="*/ 37672 h 130139"/>
              <a:gd name="connsiteX38" fmla="*/ 1239748 w 2712377"/>
              <a:gd name="connsiteY38" fmla="*/ 75344 h 130139"/>
              <a:gd name="connsiteX39" fmla="*/ 1188377 w 2712377"/>
              <a:gd name="connsiteY39" fmla="*/ 34247 h 130139"/>
              <a:gd name="connsiteX40" fmla="*/ 1143856 w 2712377"/>
              <a:gd name="connsiteY40" fmla="*/ 89043 h 130139"/>
              <a:gd name="connsiteX41" fmla="*/ 1106184 w 2712377"/>
              <a:gd name="connsiteY41" fmla="*/ 54796 h 130139"/>
              <a:gd name="connsiteX42" fmla="*/ 1041114 w 2712377"/>
              <a:gd name="connsiteY42" fmla="*/ 68494 h 130139"/>
              <a:gd name="connsiteX43" fmla="*/ 1030840 w 2712377"/>
              <a:gd name="connsiteY43" fmla="*/ 27398 h 130139"/>
              <a:gd name="connsiteX44" fmla="*/ 979470 w 2712377"/>
              <a:gd name="connsiteY44" fmla="*/ 61645 h 130139"/>
              <a:gd name="connsiteX45" fmla="*/ 893852 w 2712377"/>
              <a:gd name="connsiteY45" fmla="*/ 27398 h 130139"/>
              <a:gd name="connsiteX46" fmla="*/ 893852 w 2712377"/>
              <a:gd name="connsiteY46" fmla="*/ 6850 h 130139"/>
              <a:gd name="connsiteX47" fmla="*/ 863029 w 2712377"/>
              <a:gd name="connsiteY47" fmla="*/ 44521 h 130139"/>
              <a:gd name="connsiteX48" fmla="*/ 804809 w 2712377"/>
              <a:gd name="connsiteY48" fmla="*/ 0 h 130139"/>
              <a:gd name="connsiteX49" fmla="*/ 750013 w 2712377"/>
              <a:gd name="connsiteY49" fmla="*/ 58220 h 130139"/>
              <a:gd name="connsiteX50" fmla="*/ 712341 w 2712377"/>
              <a:gd name="connsiteY50" fmla="*/ 61645 h 130139"/>
              <a:gd name="connsiteX51" fmla="*/ 609600 w 2712377"/>
              <a:gd name="connsiteY51" fmla="*/ 102742 h 130139"/>
              <a:gd name="connsiteX52" fmla="*/ 523982 w 2712377"/>
              <a:gd name="connsiteY52" fmla="*/ 109591 h 130139"/>
              <a:gd name="connsiteX53" fmla="*/ 486310 w 2712377"/>
              <a:gd name="connsiteY53" fmla="*/ 85618 h 130139"/>
              <a:gd name="connsiteX54" fmla="*/ 458912 w 2712377"/>
              <a:gd name="connsiteY54" fmla="*/ 78769 h 130139"/>
              <a:gd name="connsiteX55" fmla="*/ 424665 w 2712377"/>
              <a:gd name="connsiteY55" fmla="*/ 102742 h 130139"/>
              <a:gd name="connsiteX56" fmla="*/ 369870 w 2712377"/>
              <a:gd name="connsiteY56" fmla="*/ 89043 h 130139"/>
              <a:gd name="connsiteX57" fmla="*/ 328773 w 2712377"/>
              <a:gd name="connsiteY57" fmla="*/ 78769 h 130139"/>
              <a:gd name="connsiteX58" fmla="*/ 284252 w 2712377"/>
              <a:gd name="connsiteY58" fmla="*/ 78769 h 130139"/>
              <a:gd name="connsiteX59" fmla="*/ 250004 w 2712377"/>
              <a:gd name="connsiteY59" fmla="*/ 95892 h 130139"/>
              <a:gd name="connsiteX60" fmla="*/ 219182 w 2712377"/>
              <a:gd name="connsiteY60" fmla="*/ 85618 h 130139"/>
              <a:gd name="connsiteX61" fmla="*/ 174661 w 2712377"/>
              <a:gd name="connsiteY61" fmla="*/ 102742 h 130139"/>
              <a:gd name="connsiteX62" fmla="*/ 119865 w 2712377"/>
              <a:gd name="connsiteY62" fmla="*/ 85618 h 130139"/>
              <a:gd name="connsiteX63" fmla="*/ 0 w 2712377"/>
              <a:gd name="connsiteY63" fmla="*/ 85619 h 130139"/>
              <a:gd name="connsiteX64" fmla="*/ 6849 w 2712377"/>
              <a:gd name="connsiteY64" fmla="*/ 126715 h 130139"/>
              <a:gd name="connsiteX0" fmla="*/ 6849 w 2712377"/>
              <a:gd name="connsiteY0" fmla="*/ 126715 h 130139"/>
              <a:gd name="connsiteX1" fmla="*/ 6849 w 2712377"/>
              <a:gd name="connsiteY1" fmla="*/ 126715 h 130139"/>
              <a:gd name="connsiteX2" fmla="*/ 250298 w 2712377"/>
              <a:gd name="connsiteY2" fmla="*/ 128801 h 130139"/>
              <a:gd name="connsiteX3" fmla="*/ 462337 w 2712377"/>
              <a:gd name="connsiteY3" fmla="*/ 130139 h 130139"/>
              <a:gd name="connsiteX4" fmla="*/ 472611 w 2712377"/>
              <a:gd name="connsiteY4" fmla="*/ 126715 h 130139"/>
              <a:gd name="connsiteX5" fmla="*/ 2345932 w 2712377"/>
              <a:gd name="connsiteY5" fmla="*/ 130139 h 130139"/>
              <a:gd name="connsiteX6" fmla="*/ 2712377 w 2712377"/>
              <a:gd name="connsiteY6" fmla="*/ 130139 h 130139"/>
              <a:gd name="connsiteX7" fmla="*/ 2702103 w 2712377"/>
              <a:gd name="connsiteY7" fmla="*/ 82193 h 130139"/>
              <a:gd name="connsiteX8" fmla="*/ 2630184 w 2712377"/>
              <a:gd name="connsiteY8" fmla="*/ 61645 h 130139"/>
              <a:gd name="connsiteX9" fmla="*/ 2589088 w 2712377"/>
              <a:gd name="connsiteY9" fmla="*/ 75344 h 130139"/>
              <a:gd name="connsiteX10" fmla="*/ 2558265 w 2712377"/>
              <a:gd name="connsiteY10" fmla="*/ 78769 h 130139"/>
              <a:gd name="connsiteX11" fmla="*/ 2513744 w 2712377"/>
              <a:gd name="connsiteY11" fmla="*/ 61645 h 130139"/>
              <a:gd name="connsiteX12" fmla="*/ 2482921 w 2712377"/>
              <a:gd name="connsiteY12" fmla="*/ 65070 h 130139"/>
              <a:gd name="connsiteX13" fmla="*/ 2465798 w 2712377"/>
              <a:gd name="connsiteY13" fmla="*/ 51371 h 130139"/>
              <a:gd name="connsiteX14" fmla="*/ 2431550 w 2712377"/>
              <a:gd name="connsiteY14" fmla="*/ 41097 h 130139"/>
              <a:gd name="connsiteX15" fmla="*/ 2431550 w 2712377"/>
              <a:gd name="connsiteY15" fmla="*/ 41097 h 130139"/>
              <a:gd name="connsiteX16" fmla="*/ 2369906 w 2712377"/>
              <a:gd name="connsiteY16" fmla="*/ 54796 h 130139"/>
              <a:gd name="connsiteX17" fmla="*/ 2325384 w 2712377"/>
              <a:gd name="connsiteY17" fmla="*/ 41097 h 130139"/>
              <a:gd name="connsiteX18" fmla="*/ 2294562 w 2712377"/>
              <a:gd name="connsiteY18" fmla="*/ 30823 h 130139"/>
              <a:gd name="connsiteX19" fmla="*/ 2260314 w 2712377"/>
              <a:gd name="connsiteY19" fmla="*/ 47946 h 130139"/>
              <a:gd name="connsiteX20" fmla="*/ 2226067 w 2712377"/>
              <a:gd name="connsiteY20" fmla="*/ 54796 h 130139"/>
              <a:gd name="connsiteX21" fmla="*/ 2191820 w 2712377"/>
              <a:gd name="connsiteY21" fmla="*/ 17124 h 130139"/>
              <a:gd name="connsiteX22" fmla="*/ 2171272 w 2712377"/>
              <a:gd name="connsiteY22" fmla="*/ 34247 h 130139"/>
              <a:gd name="connsiteX23" fmla="*/ 2130175 w 2712377"/>
              <a:gd name="connsiteY23" fmla="*/ 10274 h 130139"/>
              <a:gd name="connsiteX24" fmla="*/ 2075380 w 2712377"/>
              <a:gd name="connsiteY24" fmla="*/ 68494 h 130139"/>
              <a:gd name="connsiteX25" fmla="*/ 2006885 w 2712377"/>
              <a:gd name="connsiteY25" fmla="*/ 13699 h 130139"/>
              <a:gd name="connsiteX26" fmla="*/ 1965789 w 2712377"/>
              <a:gd name="connsiteY26" fmla="*/ 65070 h 130139"/>
              <a:gd name="connsiteX27" fmla="*/ 1934966 w 2712377"/>
              <a:gd name="connsiteY27" fmla="*/ 20548 h 130139"/>
              <a:gd name="connsiteX28" fmla="*/ 1863047 w 2712377"/>
              <a:gd name="connsiteY28" fmla="*/ 65070 h 130139"/>
              <a:gd name="connsiteX29" fmla="*/ 1845923 w 2712377"/>
              <a:gd name="connsiteY29" fmla="*/ 113016 h 130139"/>
              <a:gd name="connsiteX30" fmla="*/ 1599344 w 2712377"/>
              <a:gd name="connsiteY30" fmla="*/ 113016 h 130139"/>
              <a:gd name="connsiteX31" fmla="*/ 1561672 w 2712377"/>
              <a:gd name="connsiteY31" fmla="*/ 58220 h 130139"/>
              <a:gd name="connsiteX32" fmla="*/ 1527425 w 2712377"/>
              <a:gd name="connsiteY32" fmla="*/ 109591 h 130139"/>
              <a:gd name="connsiteX33" fmla="*/ 1503452 w 2712377"/>
              <a:gd name="connsiteY33" fmla="*/ 109591 h 130139"/>
              <a:gd name="connsiteX34" fmla="*/ 1424683 w 2712377"/>
              <a:gd name="connsiteY34" fmla="*/ 58220 h 130139"/>
              <a:gd name="connsiteX35" fmla="*/ 1332216 w 2712377"/>
              <a:gd name="connsiteY35" fmla="*/ 95892 h 130139"/>
              <a:gd name="connsiteX36" fmla="*/ 1270571 w 2712377"/>
              <a:gd name="connsiteY36" fmla="*/ 37672 h 130139"/>
              <a:gd name="connsiteX37" fmla="*/ 1239748 w 2712377"/>
              <a:gd name="connsiteY37" fmla="*/ 75344 h 130139"/>
              <a:gd name="connsiteX38" fmla="*/ 1188377 w 2712377"/>
              <a:gd name="connsiteY38" fmla="*/ 34247 h 130139"/>
              <a:gd name="connsiteX39" fmla="*/ 1143856 w 2712377"/>
              <a:gd name="connsiteY39" fmla="*/ 89043 h 130139"/>
              <a:gd name="connsiteX40" fmla="*/ 1106184 w 2712377"/>
              <a:gd name="connsiteY40" fmla="*/ 54796 h 130139"/>
              <a:gd name="connsiteX41" fmla="*/ 1041114 w 2712377"/>
              <a:gd name="connsiteY41" fmla="*/ 68494 h 130139"/>
              <a:gd name="connsiteX42" fmla="*/ 1030840 w 2712377"/>
              <a:gd name="connsiteY42" fmla="*/ 27398 h 130139"/>
              <a:gd name="connsiteX43" fmla="*/ 979470 w 2712377"/>
              <a:gd name="connsiteY43" fmla="*/ 61645 h 130139"/>
              <a:gd name="connsiteX44" fmla="*/ 893852 w 2712377"/>
              <a:gd name="connsiteY44" fmla="*/ 27398 h 130139"/>
              <a:gd name="connsiteX45" fmla="*/ 893852 w 2712377"/>
              <a:gd name="connsiteY45" fmla="*/ 6850 h 130139"/>
              <a:gd name="connsiteX46" fmla="*/ 863029 w 2712377"/>
              <a:gd name="connsiteY46" fmla="*/ 44521 h 130139"/>
              <a:gd name="connsiteX47" fmla="*/ 804809 w 2712377"/>
              <a:gd name="connsiteY47" fmla="*/ 0 h 130139"/>
              <a:gd name="connsiteX48" fmla="*/ 750013 w 2712377"/>
              <a:gd name="connsiteY48" fmla="*/ 58220 h 130139"/>
              <a:gd name="connsiteX49" fmla="*/ 712341 w 2712377"/>
              <a:gd name="connsiteY49" fmla="*/ 61645 h 130139"/>
              <a:gd name="connsiteX50" fmla="*/ 609600 w 2712377"/>
              <a:gd name="connsiteY50" fmla="*/ 102742 h 130139"/>
              <a:gd name="connsiteX51" fmla="*/ 523982 w 2712377"/>
              <a:gd name="connsiteY51" fmla="*/ 109591 h 130139"/>
              <a:gd name="connsiteX52" fmla="*/ 486310 w 2712377"/>
              <a:gd name="connsiteY52" fmla="*/ 85618 h 130139"/>
              <a:gd name="connsiteX53" fmla="*/ 458912 w 2712377"/>
              <a:gd name="connsiteY53" fmla="*/ 78769 h 130139"/>
              <a:gd name="connsiteX54" fmla="*/ 424665 w 2712377"/>
              <a:gd name="connsiteY54" fmla="*/ 102742 h 130139"/>
              <a:gd name="connsiteX55" fmla="*/ 369870 w 2712377"/>
              <a:gd name="connsiteY55" fmla="*/ 89043 h 130139"/>
              <a:gd name="connsiteX56" fmla="*/ 328773 w 2712377"/>
              <a:gd name="connsiteY56" fmla="*/ 78769 h 130139"/>
              <a:gd name="connsiteX57" fmla="*/ 284252 w 2712377"/>
              <a:gd name="connsiteY57" fmla="*/ 78769 h 130139"/>
              <a:gd name="connsiteX58" fmla="*/ 250004 w 2712377"/>
              <a:gd name="connsiteY58" fmla="*/ 95892 h 130139"/>
              <a:gd name="connsiteX59" fmla="*/ 219182 w 2712377"/>
              <a:gd name="connsiteY59" fmla="*/ 85618 h 130139"/>
              <a:gd name="connsiteX60" fmla="*/ 174661 w 2712377"/>
              <a:gd name="connsiteY60" fmla="*/ 102742 h 130139"/>
              <a:gd name="connsiteX61" fmla="*/ 119865 w 2712377"/>
              <a:gd name="connsiteY61" fmla="*/ 85618 h 130139"/>
              <a:gd name="connsiteX62" fmla="*/ 0 w 2712377"/>
              <a:gd name="connsiteY62" fmla="*/ 85619 h 130139"/>
              <a:gd name="connsiteX63" fmla="*/ 6849 w 2712377"/>
              <a:gd name="connsiteY63" fmla="*/ 126715 h 130139"/>
              <a:gd name="connsiteX0" fmla="*/ 6849 w 2712377"/>
              <a:gd name="connsiteY0" fmla="*/ 126715 h 130139"/>
              <a:gd name="connsiteX1" fmla="*/ 6849 w 2712377"/>
              <a:gd name="connsiteY1" fmla="*/ 126715 h 130139"/>
              <a:gd name="connsiteX2" fmla="*/ 250298 w 2712377"/>
              <a:gd name="connsiteY2" fmla="*/ 128801 h 130139"/>
              <a:gd name="connsiteX3" fmla="*/ 462337 w 2712377"/>
              <a:gd name="connsiteY3" fmla="*/ 130139 h 130139"/>
              <a:gd name="connsiteX4" fmla="*/ 472611 w 2712377"/>
              <a:gd name="connsiteY4" fmla="*/ 126715 h 130139"/>
              <a:gd name="connsiteX5" fmla="*/ 2712377 w 2712377"/>
              <a:gd name="connsiteY5" fmla="*/ 130139 h 130139"/>
              <a:gd name="connsiteX6" fmla="*/ 2702103 w 2712377"/>
              <a:gd name="connsiteY6" fmla="*/ 82193 h 130139"/>
              <a:gd name="connsiteX7" fmla="*/ 2630184 w 2712377"/>
              <a:gd name="connsiteY7" fmla="*/ 61645 h 130139"/>
              <a:gd name="connsiteX8" fmla="*/ 2589088 w 2712377"/>
              <a:gd name="connsiteY8" fmla="*/ 75344 h 130139"/>
              <a:gd name="connsiteX9" fmla="*/ 2558265 w 2712377"/>
              <a:gd name="connsiteY9" fmla="*/ 78769 h 130139"/>
              <a:gd name="connsiteX10" fmla="*/ 2513744 w 2712377"/>
              <a:gd name="connsiteY10" fmla="*/ 61645 h 130139"/>
              <a:gd name="connsiteX11" fmla="*/ 2482921 w 2712377"/>
              <a:gd name="connsiteY11" fmla="*/ 65070 h 130139"/>
              <a:gd name="connsiteX12" fmla="*/ 2465798 w 2712377"/>
              <a:gd name="connsiteY12" fmla="*/ 51371 h 130139"/>
              <a:gd name="connsiteX13" fmla="*/ 2431550 w 2712377"/>
              <a:gd name="connsiteY13" fmla="*/ 41097 h 130139"/>
              <a:gd name="connsiteX14" fmla="*/ 2431550 w 2712377"/>
              <a:gd name="connsiteY14" fmla="*/ 41097 h 130139"/>
              <a:gd name="connsiteX15" fmla="*/ 2369906 w 2712377"/>
              <a:gd name="connsiteY15" fmla="*/ 54796 h 130139"/>
              <a:gd name="connsiteX16" fmla="*/ 2325384 w 2712377"/>
              <a:gd name="connsiteY16" fmla="*/ 41097 h 130139"/>
              <a:gd name="connsiteX17" fmla="*/ 2294562 w 2712377"/>
              <a:gd name="connsiteY17" fmla="*/ 30823 h 130139"/>
              <a:gd name="connsiteX18" fmla="*/ 2260314 w 2712377"/>
              <a:gd name="connsiteY18" fmla="*/ 47946 h 130139"/>
              <a:gd name="connsiteX19" fmla="*/ 2226067 w 2712377"/>
              <a:gd name="connsiteY19" fmla="*/ 54796 h 130139"/>
              <a:gd name="connsiteX20" fmla="*/ 2191820 w 2712377"/>
              <a:gd name="connsiteY20" fmla="*/ 17124 h 130139"/>
              <a:gd name="connsiteX21" fmla="*/ 2171272 w 2712377"/>
              <a:gd name="connsiteY21" fmla="*/ 34247 h 130139"/>
              <a:gd name="connsiteX22" fmla="*/ 2130175 w 2712377"/>
              <a:gd name="connsiteY22" fmla="*/ 10274 h 130139"/>
              <a:gd name="connsiteX23" fmla="*/ 2075380 w 2712377"/>
              <a:gd name="connsiteY23" fmla="*/ 68494 h 130139"/>
              <a:gd name="connsiteX24" fmla="*/ 2006885 w 2712377"/>
              <a:gd name="connsiteY24" fmla="*/ 13699 h 130139"/>
              <a:gd name="connsiteX25" fmla="*/ 1965789 w 2712377"/>
              <a:gd name="connsiteY25" fmla="*/ 65070 h 130139"/>
              <a:gd name="connsiteX26" fmla="*/ 1934966 w 2712377"/>
              <a:gd name="connsiteY26" fmla="*/ 20548 h 130139"/>
              <a:gd name="connsiteX27" fmla="*/ 1863047 w 2712377"/>
              <a:gd name="connsiteY27" fmla="*/ 65070 h 130139"/>
              <a:gd name="connsiteX28" fmla="*/ 1845923 w 2712377"/>
              <a:gd name="connsiteY28" fmla="*/ 113016 h 130139"/>
              <a:gd name="connsiteX29" fmla="*/ 1599344 w 2712377"/>
              <a:gd name="connsiteY29" fmla="*/ 113016 h 130139"/>
              <a:gd name="connsiteX30" fmla="*/ 1561672 w 2712377"/>
              <a:gd name="connsiteY30" fmla="*/ 58220 h 130139"/>
              <a:gd name="connsiteX31" fmla="*/ 1527425 w 2712377"/>
              <a:gd name="connsiteY31" fmla="*/ 109591 h 130139"/>
              <a:gd name="connsiteX32" fmla="*/ 1503452 w 2712377"/>
              <a:gd name="connsiteY32" fmla="*/ 109591 h 130139"/>
              <a:gd name="connsiteX33" fmla="*/ 1424683 w 2712377"/>
              <a:gd name="connsiteY33" fmla="*/ 58220 h 130139"/>
              <a:gd name="connsiteX34" fmla="*/ 1332216 w 2712377"/>
              <a:gd name="connsiteY34" fmla="*/ 95892 h 130139"/>
              <a:gd name="connsiteX35" fmla="*/ 1270571 w 2712377"/>
              <a:gd name="connsiteY35" fmla="*/ 37672 h 130139"/>
              <a:gd name="connsiteX36" fmla="*/ 1239748 w 2712377"/>
              <a:gd name="connsiteY36" fmla="*/ 75344 h 130139"/>
              <a:gd name="connsiteX37" fmla="*/ 1188377 w 2712377"/>
              <a:gd name="connsiteY37" fmla="*/ 34247 h 130139"/>
              <a:gd name="connsiteX38" fmla="*/ 1143856 w 2712377"/>
              <a:gd name="connsiteY38" fmla="*/ 89043 h 130139"/>
              <a:gd name="connsiteX39" fmla="*/ 1106184 w 2712377"/>
              <a:gd name="connsiteY39" fmla="*/ 54796 h 130139"/>
              <a:gd name="connsiteX40" fmla="*/ 1041114 w 2712377"/>
              <a:gd name="connsiteY40" fmla="*/ 68494 h 130139"/>
              <a:gd name="connsiteX41" fmla="*/ 1030840 w 2712377"/>
              <a:gd name="connsiteY41" fmla="*/ 27398 h 130139"/>
              <a:gd name="connsiteX42" fmla="*/ 979470 w 2712377"/>
              <a:gd name="connsiteY42" fmla="*/ 61645 h 130139"/>
              <a:gd name="connsiteX43" fmla="*/ 893852 w 2712377"/>
              <a:gd name="connsiteY43" fmla="*/ 27398 h 130139"/>
              <a:gd name="connsiteX44" fmla="*/ 893852 w 2712377"/>
              <a:gd name="connsiteY44" fmla="*/ 6850 h 130139"/>
              <a:gd name="connsiteX45" fmla="*/ 863029 w 2712377"/>
              <a:gd name="connsiteY45" fmla="*/ 44521 h 130139"/>
              <a:gd name="connsiteX46" fmla="*/ 804809 w 2712377"/>
              <a:gd name="connsiteY46" fmla="*/ 0 h 130139"/>
              <a:gd name="connsiteX47" fmla="*/ 750013 w 2712377"/>
              <a:gd name="connsiteY47" fmla="*/ 58220 h 130139"/>
              <a:gd name="connsiteX48" fmla="*/ 712341 w 2712377"/>
              <a:gd name="connsiteY48" fmla="*/ 61645 h 130139"/>
              <a:gd name="connsiteX49" fmla="*/ 609600 w 2712377"/>
              <a:gd name="connsiteY49" fmla="*/ 102742 h 130139"/>
              <a:gd name="connsiteX50" fmla="*/ 523982 w 2712377"/>
              <a:gd name="connsiteY50" fmla="*/ 109591 h 130139"/>
              <a:gd name="connsiteX51" fmla="*/ 486310 w 2712377"/>
              <a:gd name="connsiteY51" fmla="*/ 85618 h 130139"/>
              <a:gd name="connsiteX52" fmla="*/ 458912 w 2712377"/>
              <a:gd name="connsiteY52" fmla="*/ 78769 h 130139"/>
              <a:gd name="connsiteX53" fmla="*/ 424665 w 2712377"/>
              <a:gd name="connsiteY53" fmla="*/ 102742 h 130139"/>
              <a:gd name="connsiteX54" fmla="*/ 369870 w 2712377"/>
              <a:gd name="connsiteY54" fmla="*/ 89043 h 130139"/>
              <a:gd name="connsiteX55" fmla="*/ 328773 w 2712377"/>
              <a:gd name="connsiteY55" fmla="*/ 78769 h 130139"/>
              <a:gd name="connsiteX56" fmla="*/ 284252 w 2712377"/>
              <a:gd name="connsiteY56" fmla="*/ 78769 h 130139"/>
              <a:gd name="connsiteX57" fmla="*/ 250004 w 2712377"/>
              <a:gd name="connsiteY57" fmla="*/ 95892 h 130139"/>
              <a:gd name="connsiteX58" fmla="*/ 219182 w 2712377"/>
              <a:gd name="connsiteY58" fmla="*/ 85618 h 130139"/>
              <a:gd name="connsiteX59" fmla="*/ 174661 w 2712377"/>
              <a:gd name="connsiteY59" fmla="*/ 102742 h 130139"/>
              <a:gd name="connsiteX60" fmla="*/ 119865 w 2712377"/>
              <a:gd name="connsiteY60" fmla="*/ 85618 h 130139"/>
              <a:gd name="connsiteX61" fmla="*/ 0 w 2712377"/>
              <a:gd name="connsiteY61" fmla="*/ 85619 h 130139"/>
              <a:gd name="connsiteX62" fmla="*/ 6849 w 2712377"/>
              <a:gd name="connsiteY62" fmla="*/ 126715 h 130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2712377" h="130139">
                <a:moveTo>
                  <a:pt x="6849" y="126715"/>
                </a:moveTo>
                <a:lnTo>
                  <a:pt x="6849" y="126715"/>
                </a:lnTo>
                <a:lnTo>
                  <a:pt x="250298" y="128801"/>
                </a:lnTo>
                <a:lnTo>
                  <a:pt x="462337" y="130139"/>
                </a:lnTo>
                <a:cubicBezTo>
                  <a:pt x="499389" y="129791"/>
                  <a:pt x="469186" y="127856"/>
                  <a:pt x="472611" y="126715"/>
                </a:cubicBezTo>
                <a:lnTo>
                  <a:pt x="2712377" y="130139"/>
                </a:lnTo>
                <a:lnTo>
                  <a:pt x="2702103" y="82193"/>
                </a:lnTo>
                <a:lnTo>
                  <a:pt x="2630184" y="61645"/>
                </a:lnTo>
                <a:lnTo>
                  <a:pt x="2589088" y="75344"/>
                </a:lnTo>
                <a:lnTo>
                  <a:pt x="2558265" y="78769"/>
                </a:lnTo>
                <a:lnTo>
                  <a:pt x="2513744" y="61645"/>
                </a:lnTo>
                <a:lnTo>
                  <a:pt x="2482921" y="65070"/>
                </a:lnTo>
                <a:lnTo>
                  <a:pt x="2465798" y="51371"/>
                </a:lnTo>
                <a:lnTo>
                  <a:pt x="2431550" y="41097"/>
                </a:lnTo>
                <a:lnTo>
                  <a:pt x="2431550" y="41097"/>
                </a:lnTo>
                <a:lnTo>
                  <a:pt x="2369906" y="54796"/>
                </a:lnTo>
                <a:lnTo>
                  <a:pt x="2325384" y="41097"/>
                </a:lnTo>
                <a:lnTo>
                  <a:pt x="2294562" y="30823"/>
                </a:lnTo>
                <a:lnTo>
                  <a:pt x="2260314" y="47946"/>
                </a:lnTo>
                <a:lnTo>
                  <a:pt x="2226067" y="54796"/>
                </a:lnTo>
                <a:lnTo>
                  <a:pt x="2191820" y="17124"/>
                </a:lnTo>
                <a:lnTo>
                  <a:pt x="2171272" y="34247"/>
                </a:lnTo>
                <a:lnTo>
                  <a:pt x="2130175" y="10274"/>
                </a:lnTo>
                <a:lnTo>
                  <a:pt x="2075380" y="68494"/>
                </a:lnTo>
                <a:lnTo>
                  <a:pt x="2006885" y="13699"/>
                </a:lnTo>
                <a:lnTo>
                  <a:pt x="1965789" y="65070"/>
                </a:lnTo>
                <a:lnTo>
                  <a:pt x="1934966" y="20548"/>
                </a:lnTo>
                <a:lnTo>
                  <a:pt x="1863047" y="65070"/>
                </a:lnTo>
                <a:lnTo>
                  <a:pt x="1845923" y="113016"/>
                </a:lnTo>
                <a:lnTo>
                  <a:pt x="1599344" y="113016"/>
                </a:lnTo>
                <a:lnTo>
                  <a:pt x="1561672" y="58220"/>
                </a:lnTo>
                <a:lnTo>
                  <a:pt x="1527425" y="109591"/>
                </a:lnTo>
                <a:lnTo>
                  <a:pt x="1503452" y="109591"/>
                </a:lnTo>
                <a:lnTo>
                  <a:pt x="1424683" y="58220"/>
                </a:lnTo>
                <a:lnTo>
                  <a:pt x="1332216" y="95892"/>
                </a:lnTo>
                <a:lnTo>
                  <a:pt x="1270571" y="37672"/>
                </a:lnTo>
                <a:lnTo>
                  <a:pt x="1239748" y="75344"/>
                </a:lnTo>
                <a:lnTo>
                  <a:pt x="1188377" y="34247"/>
                </a:lnTo>
                <a:lnTo>
                  <a:pt x="1143856" y="89043"/>
                </a:lnTo>
                <a:lnTo>
                  <a:pt x="1106184" y="54796"/>
                </a:lnTo>
                <a:lnTo>
                  <a:pt x="1041114" y="68494"/>
                </a:lnTo>
                <a:lnTo>
                  <a:pt x="1030840" y="27398"/>
                </a:lnTo>
                <a:lnTo>
                  <a:pt x="979470" y="61645"/>
                </a:lnTo>
                <a:lnTo>
                  <a:pt x="893852" y="27398"/>
                </a:lnTo>
                <a:lnTo>
                  <a:pt x="893852" y="6850"/>
                </a:lnTo>
                <a:lnTo>
                  <a:pt x="863029" y="44521"/>
                </a:lnTo>
                <a:lnTo>
                  <a:pt x="804809" y="0"/>
                </a:lnTo>
                <a:lnTo>
                  <a:pt x="750013" y="58220"/>
                </a:lnTo>
                <a:lnTo>
                  <a:pt x="712341" y="61645"/>
                </a:lnTo>
                <a:lnTo>
                  <a:pt x="609600" y="102742"/>
                </a:lnTo>
                <a:lnTo>
                  <a:pt x="523982" y="109591"/>
                </a:lnTo>
                <a:lnTo>
                  <a:pt x="486310" y="85618"/>
                </a:lnTo>
                <a:lnTo>
                  <a:pt x="458912" y="78769"/>
                </a:lnTo>
                <a:lnTo>
                  <a:pt x="424665" y="102742"/>
                </a:lnTo>
                <a:lnTo>
                  <a:pt x="369870" y="89043"/>
                </a:lnTo>
                <a:lnTo>
                  <a:pt x="328773" y="78769"/>
                </a:lnTo>
                <a:lnTo>
                  <a:pt x="284252" y="78769"/>
                </a:lnTo>
                <a:lnTo>
                  <a:pt x="250004" y="95892"/>
                </a:lnTo>
                <a:lnTo>
                  <a:pt x="219182" y="85618"/>
                </a:lnTo>
                <a:lnTo>
                  <a:pt x="174661" y="102742"/>
                </a:lnTo>
                <a:lnTo>
                  <a:pt x="119865" y="85618"/>
                </a:lnTo>
                <a:lnTo>
                  <a:pt x="0" y="85619"/>
                </a:lnTo>
                <a:lnTo>
                  <a:pt x="6849" y="126715"/>
                </a:lnTo>
                <a:close/>
              </a:path>
            </a:pathLst>
          </a:custGeom>
          <a:pattFill prst="wdUpDiag">
            <a:fgClr>
              <a:sysClr val="window" lastClr="FFFFFF"/>
            </a:fgClr>
            <a:bgClr>
              <a:sysClr val="window" lastClr="FFFFFF">
                <a:lumMod val="65000"/>
              </a:sysClr>
            </a:bgClr>
          </a:patt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38 Rectángulo"/>
          <p:cNvSpPr/>
          <p:nvPr/>
        </p:nvSpPr>
        <p:spPr>
          <a:xfrm>
            <a:off x="6054352" y="1920013"/>
            <a:ext cx="2749550" cy="1365647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es-ES" kern="0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40" name="Table 4"/>
          <p:cNvGraphicFramePr>
            <a:graphicFrameLocks noGrp="1"/>
          </p:cNvGraphicFramePr>
          <p:nvPr>
            <p:extLst/>
          </p:nvPr>
        </p:nvGraphicFramePr>
        <p:xfrm>
          <a:off x="5988856" y="391331"/>
          <a:ext cx="3047640" cy="8686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275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200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1717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800" b="0" dirty="0"/>
                        <a:t>Pressão na saída da Bomba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/>
                        <a:t>Pressão</a:t>
                      </a:r>
                      <a:r>
                        <a:rPr lang="pt-BR" sz="800" baseline="0" dirty="0"/>
                        <a:t> no Pto. Crítico</a:t>
                      </a:r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/>
                        <a:t>Pressão a ser mantida no Pto. Crítico</a:t>
                      </a:r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t-BR" sz="800" dirty="0"/>
                        <a:t>Vazão de</a:t>
                      </a:r>
                      <a:r>
                        <a:rPr lang="pt-BR" sz="800" baseline="0" dirty="0"/>
                        <a:t> entrada no Setor</a:t>
                      </a:r>
                      <a:endParaRPr lang="pt-BR" sz="800" dirty="0"/>
                    </a:p>
                  </a:txBody>
                  <a:tcPr marL="121920" marR="12192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6070228" y="1167594"/>
            <a:ext cx="3841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/>
          <p:nvPr/>
        </p:nvCxnSpPr>
        <p:spPr>
          <a:xfrm>
            <a:off x="6060034" y="951570"/>
            <a:ext cx="384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/>
          <p:cNvCxnSpPr/>
          <p:nvPr/>
        </p:nvCxnSpPr>
        <p:spPr>
          <a:xfrm>
            <a:off x="6060034" y="735546"/>
            <a:ext cx="384175" cy="0"/>
          </a:xfrm>
          <a:prstGeom prst="line">
            <a:avLst/>
          </a:prstGeom>
          <a:ln>
            <a:solidFill>
              <a:srgbClr val="3B957D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3" name="Conector reto 42"/>
          <p:cNvCxnSpPr/>
          <p:nvPr/>
        </p:nvCxnSpPr>
        <p:spPr>
          <a:xfrm>
            <a:off x="6060034" y="519522"/>
            <a:ext cx="38417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/>
          <p:cNvSpPr txBox="1"/>
          <p:nvPr/>
        </p:nvSpPr>
        <p:spPr>
          <a:xfrm>
            <a:off x="1528390" y="4353948"/>
            <a:ext cx="2646362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41619"/>
                </a:solidFill>
              </a:rPr>
              <a:t>         1 dia de operação </a:t>
            </a:r>
          </a:p>
        </p:txBody>
      </p:sp>
      <p:cxnSp>
        <p:nvCxnSpPr>
          <p:cNvPr id="7" name="Conector de seta reta 6"/>
          <p:cNvCxnSpPr/>
          <p:nvPr/>
        </p:nvCxnSpPr>
        <p:spPr>
          <a:xfrm flipH="1">
            <a:off x="1691680" y="448090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>
            <a:endCxn id="4" idx="3"/>
          </p:cNvCxnSpPr>
          <p:nvPr/>
        </p:nvCxnSpPr>
        <p:spPr>
          <a:xfrm>
            <a:off x="3851920" y="4480906"/>
            <a:ext cx="322832" cy="423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6038478" y="4341290"/>
            <a:ext cx="2714624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141619"/>
                </a:solidFill>
              </a:rPr>
              <a:t>         1 dia de operação </a:t>
            </a:r>
          </a:p>
        </p:txBody>
      </p:sp>
      <p:cxnSp>
        <p:nvCxnSpPr>
          <p:cNvPr id="49" name="Conector de seta reta 48"/>
          <p:cNvCxnSpPr/>
          <p:nvPr/>
        </p:nvCxnSpPr>
        <p:spPr>
          <a:xfrm flipH="1">
            <a:off x="6201768" y="4480906"/>
            <a:ext cx="36004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ector de seta reta 49"/>
          <p:cNvCxnSpPr/>
          <p:nvPr/>
        </p:nvCxnSpPr>
        <p:spPr>
          <a:xfrm>
            <a:off x="8362008" y="4480906"/>
            <a:ext cx="3228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69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9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9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9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5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5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  <p:bldP spid="39" grpId="0" animBg="1"/>
      <p:bldP spid="39" grpId="1" animBg="1"/>
      <p:bldP spid="71" grpId="0" animBg="1"/>
      <p:bldP spid="71" grpId="1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23478"/>
            <a:ext cx="7108430" cy="500137"/>
          </a:xfrm>
        </p:spPr>
        <p:txBody>
          <a:bodyPr/>
          <a:lstStyle/>
          <a:p>
            <a:r>
              <a:rPr lang="pt-BR" dirty="0"/>
              <a:t>Sistema de otimização da pressão</a:t>
            </a:r>
          </a:p>
        </p:txBody>
      </p:sp>
      <p:sp>
        <p:nvSpPr>
          <p:cNvPr id="17" name="object 12"/>
          <p:cNvSpPr/>
          <p:nvPr/>
        </p:nvSpPr>
        <p:spPr>
          <a:xfrm>
            <a:off x="539552" y="1131590"/>
            <a:ext cx="1981200" cy="26410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141619"/>
              </a:solidFill>
            </a:endParaRPr>
          </a:p>
        </p:txBody>
      </p:sp>
      <p:pic>
        <p:nvPicPr>
          <p:cNvPr id="18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699542"/>
            <a:ext cx="6781180" cy="393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41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3550" y="2509604"/>
            <a:ext cx="8229600" cy="1383649"/>
          </a:xfrm>
        </p:spPr>
        <p:txBody>
          <a:bodyPr/>
          <a:lstStyle/>
          <a:p>
            <a:r>
              <a:rPr lang="en-US" spc="-150" dirty="0">
                <a:solidFill>
                  <a:srgbClr val="FFFFFF"/>
                </a:solidFill>
              </a:rPr>
              <a:t>COMO A TRANSFORMAÇÃO DIGITAL E A INTERNET DAS COISAS </a:t>
            </a:r>
            <a:r>
              <a:rPr lang="en-US" spc="-150" dirty="0" smtClean="0">
                <a:solidFill>
                  <a:srgbClr val="FFFFFF"/>
                </a:solidFill>
              </a:rPr>
              <a:t>AFETAM NEGÓCIOS</a:t>
            </a:r>
            <a:r>
              <a:rPr lang="en-US" spc="-150" dirty="0">
                <a:solidFill>
                  <a:srgbClr val="FFFFFF"/>
                </a:solidFill>
              </a:rPr>
              <a:t>, CIDADES E PESSOAS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993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Caso real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t-BR" dirty="0"/>
              <a:t>Reservatório R18 - Jardim Satélite</a:t>
            </a:r>
          </a:p>
        </p:txBody>
      </p:sp>
      <p:sp>
        <p:nvSpPr>
          <p:cNvPr id="5" name="object 9"/>
          <p:cNvSpPr/>
          <p:nvPr/>
        </p:nvSpPr>
        <p:spPr>
          <a:xfrm>
            <a:off x="3484163" y="1012411"/>
            <a:ext cx="4755370" cy="27704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141619"/>
              </a:solidFill>
            </a:endParaRPr>
          </a:p>
        </p:txBody>
      </p:sp>
      <p:sp>
        <p:nvSpPr>
          <p:cNvPr id="6" name="object 10"/>
          <p:cNvSpPr/>
          <p:nvPr/>
        </p:nvSpPr>
        <p:spPr>
          <a:xfrm>
            <a:off x="611560" y="1025443"/>
            <a:ext cx="1542999" cy="1972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141619"/>
              </a:solidFill>
            </a:endParaRPr>
          </a:p>
        </p:txBody>
      </p:sp>
      <p:sp>
        <p:nvSpPr>
          <p:cNvPr id="7" name="object 11"/>
          <p:cNvSpPr/>
          <p:nvPr/>
        </p:nvSpPr>
        <p:spPr>
          <a:xfrm>
            <a:off x="611560" y="3099483"/>
            <a:ext cx="2237308" cy="156060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141619"/>
              </a:solidFill>
            </a:endParaRPr>
          </a:p>
        </p:txBody>
      </p:sp>
      <p:sp>
        <p:nvSpPr>
          <p:cNvPr id="8" name="object 12"/>
          <p:cNvSpPr txBox="1"/>
          <p:nvPr/>
        </p:nvSpPr>
        <p:spPr>
          <a:xfrm>
            <a:off x="3851920" y="3883388"/>
            <a:ext cx="4504680" cy="8079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105"/>
              </a:lnSpc>
              <a:tabLst>
                <a:tab pos="299085" algn="l"/>
              </a:tabLst>
            </a:pPr>
            <a:r>
              <a:rPr lang="pt-BR" sz="1900" spc="1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+	</a:t>
            </a:r>
            <a:r>
              <a:rPr lang="pt-BR" sz="1600" spc="-1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34% de redução no volume noturno de </a:t>
            </a:r>
            <a:r>
              <a:rPr lang="pt-BR" sz="1600" spc="-5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 agua </a:t>
            </a:r>
            <a:r>
              <a:rPr lang="pt-BR" sz="1600" spc="-1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frente </a:t>
            </a:r>
            <a:r>
              <a:rPr lang="pt-BR" sz="1600" spc="-5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a situação</a:t>
            </a:r>
            <a:r>
              <a:rPr lang="pt-BR" sz="1600" spc="4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lang="pt-BR" sz="1600" spc="-5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inicial de 141,6 para 96 m3/h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+mj-lt"/>
              <a:cs typeface="Calibri"/>
            </a:endParaRPr>
          </a:p>
          <a:p>
            <a:pPr marL="12700">
              <a:lnSpc>
                <a:spcPts val="2105"/>
              </a:lnSpc>
              <a:tabLst>
                <a:tab pos="299085" algn="l"/>
              </a:tabLst>
            </a:pPr>
            <a:r>
              <a:rPr lang="pt-BR" sz="1900" spc="10" dirty="0">
                <a:solidFill>
                  <a:schemeClr val="tx2">
                    <a:lumMod val="75000"/>
                  </a:schemeClr>
                </a:solidFill>
                <a:latin typeface="+mj-lt"/>
                <a:cs typeface="Arial"/>
              </a:rPr>
              <a:t>+	</a:t>
            </a:r>
            <a:r>
              <a:rPr lang="pt-BR" sz="1600" spc="-1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17% economia de</a:t>
            </a:r>
            <a:r>
              <a:rPr lang="pt-BR" sz="1600" spc="5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 </a:t>
            </a:r>
            <a:r>
              <a:rPr lang="pt-BR" sz="1600" spc="-10" dirty="0">
                <a:solidFill>
                  <a:schemeClr val="tx2">
                    <a:lumMod val="75000"/>
                  </a:schemeClr>
                </a:solidFill>
                <a:latin typeface="+mj-lt"/>
                <a:cs typeface="Calibri"/>
              </a:rPr>
              <a:t>energia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+mj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0425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1 Gráfic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380671"/>
              </p:ext>
            </p:extLst>
          </p:nvPr>
        </p:nvGraphicFramePr>
        <p:xfrm>
          <a:off x="665820" y="1059582"/>
          <a:ext cx="7812359" cy="3536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Economia de energia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694901"/>
            <a:ext cx="7899400" cy="253916"/>
          </a:xfrm>
        </p:spPr>
        <p:txBody>
          <a:bodyPr/>
          <a:lstStyle/>
          <a:p>
            <a:r>
              <a:rPr lang="pt-BR" dirty="0" smtClean="0"/>
              <a:t>NO BOMBEAMENTO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305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Economia de energia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694901"/>
            <a:ext cx="7899400" cy="253916"/>
          </a:xfrm>
        </p:spPr>
        <p:txBody>
          <a:bodyPr/>
          <a:lstStyle/>
          <a:p>
            <a:r>
              <a:rPr lang="pt-BR" dirty="0"/>
              <a:t> </a:t>
            </a:r>
            <a:r>
              <a:rPr lang="pt-BR" dirty="0" smtClean="0"/>
              <a:t>NO VOLUME PERDIDO</a:t>
            </a:r>
            <a:endParaRPr lang="pt-BR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1491630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Redução do volume  - 3932 m3/dia , para o mês 3932 x 30dias = 117.960m3 </a:t>
            </a:r>
          </a:p>
          <a:p>
            <a:endParaRPr lang="pt-BR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Com o custo de 0,74KWH/m3 temos uma economia de 87.000 Kwh/mês com a redução do volume perdido.</a:t>
            </a:r>
          </a:p>
          <a:p>
            <a:endParaRPr lang="pt-BR" sz="24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Economia de R$ 46.980,00 por mês</a:t>
            </a:r>
          </a:p>
        </p:txBody>
      </p:sp>
    </p:spTree>
    <p:extLst>
      <p:ext uri="{BB962C8B-B14F-4D97-AF65-F5344CB8AC3E}">
        <p14:creationId xmlns:p14="http://schemas.microsoft.com/office/powerpoint/2010/main" val="2601863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611560" y="306635"/>
            <a:ext cx="7371162" cy="4616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400" dirty="0">
                <a:solidFill>
                  <a:srgbClr val="D02124"/>
                </a:solidFill>
              </a:rPr>
              <a:t>GERENCIAMENTO AVANÇADO DA PRESSÃO</a:t>
            </a:r>
          </a:p>
        </p:txBody>
      </p:sp>
      <p:graphicFrame>
        <p:nvGraphicFramePr>
          <p:cNvPr id="14" name="Table 22"/>
          <p:cNvGraphicFramePr>
            <a:graphicFrameLocks noGrp="1"/>
          </p:cNvGraphicFramePr>
          <p:nvPr>
            <p:extLst/>
          </p:nvPr>
        </p:nvGraphicFramePr>
        <p:xfrm>
          <a:off x="323528" y="997942"/>
          <a:ext cx="8229600" cy="11938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7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3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Sistema Itron de otimização</a:t>
                      </a:r>
                      <a:endParaRPr lang="pt-BR" sz="16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/>
                        <a:t>Controle</a:t>
                      </a:r>
                      <a:r>
                        <a:rPr lang="pt-BR" sz="1400" baseline="0" noProof="0" dirty="0"/>
                        <a:t> por tempo ou vazão - convencionais</a:t>
                      </a:r>
                      <a:endParaRPr lang="pt-BR" sz="14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vazamentos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Melhor</a:t>
                      </a:r>
                      <a:r>
                        <a:rPr lang="pt-BR" sz="1600" baseline="0" noProof="0" dirty="0"/>
                        <a:t> controle da pressão no P3, não necessita visitas em campo para refazer as tabelas de controle.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5" name="Table 22"/>
          <p:cNvGraphicFramePr>
            <a:graphicFrameLocks noGrp="1"/>
          </p:cNvGraphicFramePr>
          <p:nvPr>
            <p:extLst/>
          </p:nvPr>
        </p:nvGraphicFramePr>
        <p:xfrm>
          <a:off x="323528" y="997942"/>
          <a:ext cx="8229600" cy="1772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7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3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Sistema Itron de otimização</a:t>
                      </a:r>
                      <a:endParaRPr lang="pt-BR" sz="16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/>
                        <a:t>Controle</a:t>
                      </a:r>
                      <a:r>
                        <a:rPr lang="pt-BR" sz="1400" baseline="0" noProof="0" dirty="0"/>
                        <a:t> por tempo ou vazão - convencionais</a:t>
                      </a:r>
                      <a:endParaRPr lang="pt-BR" sz="14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vazamentos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Melhor</a:t>
                      </a:r>
                      <a:r>
                        <a:rPr lang="pt-BR" sz="1600" baseline="0" noProof="0" dirty="0"/>
                        <a:t> controle da pressão no P3, não necessita visitas em campo para refazer as tabelas de controle.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Menor variação de pressão e menores pressões na rede, até 40% menos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6" name="Table 22"/>
          <p:cNvGraphicFramePr>
            <a:graphicFrameLocks noGrp="1"/>
          </p:cNvGraphicFramePr>
          <p:nvPr>
            <p:extLst/>
          </p:nvPr>
        </p:nvGraphicFramePr>
        <p:xfrm>
          <a:off x="323528" y="997942"/>
          <a:ext cx="8229600" cy="21437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7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3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Sistema Itron de otimização</a:t>
                      </a:r>
                      <a:endParaRPr lang="pt-BR" sz="16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/>
                        <a:t>Controle</a:t>
                      </a:r>
                      <a:r>
                        <a:rPr lang="pt-BR" sz="1400" baseline="0" noProof="0" dirty="0"/>
                        <a:t> por tempo ou vazão - convencionais</a:t>
                      </a:r>
                      <a:endParaRPr lang="pt-BR" sz="14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vazamentos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Melhor</a:t>
                      </a:r>
                      <a:r>
                        <a:rPr lang="pt-BR" sz="1600" baseline="0" noProof="0" dirty="0"/>
                        <a:t> controle da pressão no P3, não necessita visitas em campo para refazer as tabelas de controle.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Menor variação de pressão e menores pressões na rede, até 40% menos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dos custos operacionais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Monitoramento do</a:t>
                      </a:r>
                      <a:r>
                        <a:rPr lang="pt-BR" sz="1600" baseline="0" noProof="0" dirty="0"/>
                        <a:t> funcionamento da Bomba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7" name="Table 22"/>
          <p:cNvGraphicFramePr>
            <a:graphicFrameLocks noGrp="1"/>
          </p:cNvGraphicFramePr>
          <p:nvPr>
            <p:extLst/>
          </p:nvPr>
        </p:nvGraphicFramePr>
        <p:xfrm>
          <a:off x="323528" y="997942"/>
          <a:ext cx="8229600" cy="27228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7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3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Sistema Itron de otimização</a:t>
                      </a:r>
                      <a:endParaRPr lang="pt-BR" sz="16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400" noProof="0" dirty="0"/>
                        <a:t>Controle</a:t>
                      </a:r>
                      <a:r>
                        <a:rPr lang="pt-BR" sz="1400" baseline="0" noProof="0" dirty="0"/>
                        <a:t> por tempo ou vazão - convencionais</a:t>
                      </a:r>
                      <a:endParaRPr lang="pt-BR" sz="1400" noProof="0" dirty="0">
                        <a:solidFill>
                          <a:srgbClr val="00A8E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vazamentos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Melhor</a:t>
                      </a:r>
                      <a:r>
                        <a:rPr lang="pt-BR" sz="1600" baseline="0" noProof="0" dirty="0"/>
                        <a:t> controle da pressão no P3, não necessita visitas em campo para refazer as tabelas de controle.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de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Menor variação de pressão e menores pressões na rede, até 40% menos rupturas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Redução</a:t>
                      </a:r>
                      <a:r>
                        <a:rPr lang="pt-BR" sz="1600" baseline="0" noProof="0" dirty="0"/>
                        <a:t> dos custos operacionais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Monitoramento do</a:t>
                      </a:r>
                      <a:r>
                        <a:rPr lang="pt-BR" sz="1600" baseline="0" noProof="0" dirty="0"/>
                        <a:t> funcionamento da Bomba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Melhoria</a:t>
                      </a:r>
                      <a:r>
                        <a:rPr lang="pt-BR" sz="1600" baseline="0" noProof="0" dirty="0"/>
                        <a:t> da satisfação do cliente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noProof="0" dirty="0"/>
                        <a:t>Menos queixas relacionadas a baixa pressão na rede.</a:t>
                      </a:r>
                      <a:endParaRPr lang="pt-BR" sz="1600" noProof="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78733"/>
              </p:ext>
            </p:extLst>
          </p:nvPr>
        </p:nvGraphicFramePr>
        <p:xfrm>
          <a:off x="323528" y="997942"/>
          <a:ext cx="8229600" cy="33020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7757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38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sz="14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Redução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de vazamentos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Melhor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controle da pressão no P3, não necessita visitas em campo para refazer as tabelas de controle.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Redução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de rupturas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Menor variação de pressão e menores pressões na rede, até 40% menos rupturas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Redução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dos custos operacionais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Monitoramento do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funcionamento da Bomba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Melhoria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da satisfação do cliente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Menos queixas relacionadas a baixa pressão na rede.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Economia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de energia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Em sistemas bombeados típico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pt-BR" sz="1600" b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20%</a:t>
                      </a:r>
                      <a:r>
                        <a:rPr lang="pt-BR" sz="1600" b="0" baseline="0" noProof="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menos energia</a:t>
                      </a:r>
                      <a:endParaRPr lang="pt-BR" sz="1600" b="0" noProof="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5422" y="3559202"/>
            <a:ext cx="2534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Samuel.lee@Itron.com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17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05"/>
          <p:cNvSpPr txBox="1">
            <a:spLocks/>
          </p:cNvSpPr>
          <p:nvPr/>
        </p:nvSpPr>
        <p:spPr>
          <a:xfrm>
            <a:off x="1264770" y="3400682"/>
            <a:ext cx="2161173" cy="522736"/>
          </a:xfrm>
          <a:prstGeom prst="rect">
            <a:avLst/>
          </a:prstGeom>
        </p:spPr>
        <p:txBody>
          <a:bodyPr vert="horz" wrap="square" lIns="91355" tIns="45678" rIns="91355" bIns="45678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rgbClr val="CF212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399" dirty="0">
                <a:solidFill>
                  <a:srgbClr val="84848D">
                    <a:lumMod val="75000"/>
                  </a:srgbClr>
                </a:solidFill>
              </a:rPr>
              <a:t>CONCLAVE </a:t>
            </a:r>
          </a:p>
          <a:p>
            <a:pPr algn="ctr"/>
            <a:r>
              <a:rPr lang="en-US" sz="1399" dirty="0">
                <a:solidFill>
                  <a:srgbClr val="84848D">
                    <a:lumMod val="75000"/>
                  </a:srgbClr>
                </a:solidFill>
              </a:rPr>
              <a:t>papa bento Xvi</a:t>
            </a:r>
            <a:endParaRPr lang="en-US" sz="2398" baseline="30000" dirty="0">
              <a:solidFill>
                <a:srgbClr val="84848D">
                  <a:lumMod val="75000"/>
                </a:srgbClr>
              </a:solidFill>
            </a:endParaRPr>
          </a:p>
        </p:txBody>
      </p:sp>
      <p:sp>
        <p:nvSpPr>
          <p:cNvPr id="115" name="Title 105"/>
          <p:cNvSpPr txBox="1">
            <a:spLocks/>
          </p:cNvSpPr>
          <p:nvPr/>
        </p:nvSpPr>
        <p:spPr>
          <a:xfrm>
            <a:off x="5360479" y="3018780"/>
            <a:ext cx="2061854" cy="1137720"/>
          </a:xfrm>
          <a:prstGeom prst="rect">
            <a:avLst/>
          </a:prstGeom>
        </p:spPr>
        <p:txBody>
          <a:bodyPr vert="horz" wrap="square" lIns="91355" tIns="45678" rIns="91355" bIns="45678" rtlCol="0" anchor="ctr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 cap="all">
                <a:solidFill>
                  <a:srgbClr val="CF2124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398" dirty="0"/>
              <a:t/>
            </a:r>
            <a:br>
              <a:rPr lang="en-US" sz="2398" dirty="0"/>
            </a:br>
            <a:r>
              <a:rPr lang="en-US" sz="1399" dirty="0">
                <a:solidFill>
                  <a:srgbClr val="84848D">
                    <a:lumMod val="75000"/>
                  </a:srgbClr>
                </a:solidFill>
              </a:rPr>
              <a:t>CONCLAVE </a:t>
            </a:r>
          </a:p>
          <a:p>
            <a:pPr algn="ctr"/>
            <a:r>
              <a:rPr lang="en-US" sz="1399" dirty="0">
                <a:solidFill>
                  <a:srgbClr val="84848D">
                    <a:lumMod val="75000"/>
                  </a:srgbClr>
                </a:solidFill>
              </a:rPr>
              <a:t>Papa </a:t>
            </a:r>
            <a:r>
              <a:rPr lang="en-US" sz="1399" dirty="0" err="1">
                <a:solidFill>
                  <a:srgbClr val="84848D">
                    <a:lumMod val="75000"/>
                  </a:srgbClr>
                </a:solidFill>
              </a:rPr>
              <a:t>francisco</a:t>
            </a:r>
            <a:r>
              <a:rPr lang="en-US" sz="2398" dirty="0">
                <a:solidFill>
                  <a:srgbClr val="84848D">
                    <a:lumMod val="75000"/>
                  </a:srgbClr>
                </a:solidFill>
              </a:rPr>
              <a:t/>
            </a:r>
            <a:br>
              <a:rPr lang="en-US" sz="2398" dirty="0">
                <a:solidFill>
                  <a:srgbClr val="84848D">
                    <a:lumMod val="75000"/>
                  </a:srgbClr>
                </a:solidFill>
              </a:rPr>
            </a:br>
            <a:endParaRPr lang="en-US" sz="2398" baseline="30000" dirty="0">
              <a:solidFill>
                <a:srgbClr val="84848D">
                  <a:lumMod val="75000"/>
                </a:srgbClr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>
            <a:off x="4572001" y="1172411"/>
            <a:ext cx="16783" cy="1983536"/>
          </a:xfrm>
          <a:prstGeom prst="line">
            <a:avLst/>
          </a:prstGeom>
          <a:ln>
            <a:solidFill>
              <a:srgbClr val="EEEE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34" y="1172411"/>
            <a:ext cx="3990441" cy="199522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72411"/>
            <a:ext cx="3967074" cy="1983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Impacto em pessoas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73513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9909" y="310948"/>
            <a:ext cx="4817295" cy="471695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395111" y="1545790"/>
            <a:ext cx="2130265" cy="4846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9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1560" y="220310"/>
            <a:ext cx="8352928" cy="438582"/>
          </a:xfrm>
        </p:spPr>
        <p:txBody>
          <a:bodyPr/>
          <a:lstStyle/>
          <a:p>
            <a:r>
              <a:rPr lang="pt-BR" sz="2400" b="1" cap="all" dirty="0">
                <a:solidFill>
                  <a:srgbClr val="CF2124"/>
                </a:solidFill>
                <a:latin typeface="Arial"/>
                <a:cs typeface="Arial"/>
              </a:rPr>
              <a:t>Solução Itron </a:t>
            </a:r>
            <a:r>
              <a:rPr lang="pt-BR" sz="2400" dirty="0">
                <a:solidFill>
                  <a:srgbClr val="CF2124"/>
                </a:solidFill>
              </a:rPr>
              <a:t>no gerenciamento da pressão</a:t>
            </a:r>
            <a:endParaRPr lang="pt-BR" sz="2400" b="1" cap="all" dirty="0">
              <a:solidFill>
                <a:srgbClr val="CF2124"/>
              </a:solidFill>
              <a:latin typeface="Arial"/>
              <a:cs typeface="Arial"/>
            </a:endParaRPr>
          </a:p>
        </p:txBody>
      </p:sp>
      <p:pic>
        <p:nvPicPr>
          <p:cNvPr id="55" name="Picture 3" descr="C:\Engenharia\Treinamento\Treinamento Paraná\videos\Imagem3.jp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8824" r="1431" b="1471"/>
          <a:stretch>
            <a:fillRect/>
          </a:stretch>
        </p:blipFill>
        <p:spPr bwMode="auto">
          <a:xfrm>
            <a:off x="611560" y="805406"/>
            <a:ext cx="4571725" cy="237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C:\Engenharia\Treinamento\Treinamento Paraná\videos\Image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585" r="1534" b="6091"/>
          <a:stretch>
            <a:fillRect/>
          </a:stretch>
        </p:blipFill>
        <p:spPr bwMode="auto">
          <a:xfrm>
            <a:off x="4499992" y="2151228"/>
            <a:ext cx="4320481" cy="22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" name="CaixaDeTexto 74"/>
          <p:cNvSpPr txBox="1"/>
          <p:nvPr/>
        </p:nvSpPr>
        <p:spPr>
          <a:xfrm>
            <a:off x="4475310" y="4396428"/>
            <a:ext cx="295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141619"/>
                </a:solidFill>
              </a:rPr>
              <a:t>Baixa Pressão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683568" y="3205013"/>
            <a:ext cx="295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141619"/>
                </a:solidFill>
              </a:rPr>
              <a:t>Pressão Maior</a:t>
            </a:r>
          </a:p>
        </p:txBody>
      </p:sp>
    </p:spTree>
    <p:extLst>
      <p:ext uri="{BB962C8B-B14F-4D97-AF65-F5344CB8AC3E}">
        <p14:creationId xmlns:p14="http://schemas.microsoft.com/office/powerpoint/2010/main" val="294938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7655" y="142286"/>
            <a:ext cx="7108430" cy="500137"/>
          </a:xfrm>
        </p:spPr>
        <p:txBody>
          <a:bodyPr/>
          <a:lstStyle/>
          <a:p>
            <a:r>
              <a:rPr lang="pt-BR" dirty="0"/>
              <a:t>Algoritmo de controle</a:t>
            </a:r>
          </a:p>
        </p:txBody>
      </p:sp>
      <p:pic>
        <p:nvPicPr>
          <p:cNvPr id="5" name="algorith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6.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077" y="827830"/>
            <a:ext cx="7036739" cy="3958166"/>
          </a:xfrm>
          <a:prstGeom prst="rect">
            <a:avLst/>
          </a:prstGeom>
        </p:spPr>
      </p:pic>
      <p:sp>
        <p:nvSpPr>
          <p:cNvPr id="6" name="6 CuadroTexto"/>
          <p:cNvSpPr txBox="1"/>
          <p:nvPr/>
        </p:nvSpPr>
        <p:spPr>
          <a:xfrm rot="16200000">
            <a:off x="420361" y="228397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kern="0" dirty="0">
                <a:solidFill>
                  <a:prstClr val="black"/>
                </a:solidFill>
              </a:rPr>
              <a:t>P2 – P3</a:t>
            </a:r>
          </a:p>
        </p:txBody>
      </p:sp>
      <p:sp>
        <p:nvSpPr>
          <p:cNvPr id="7" name="8 CuadroTexto"/>
          <p:cNvSpPr txBox="1"/>
          <p:nvPr/>
        </p:nvSpPr>
        <p:spPr>
          <a:xfrm>
            <a:off x="4220435" y="442545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pt-BR" kern="0" dirty="0">
                <a:solidFill>
                  <a:prstClr val="black"/>
                </a:solidFill>
              </a:rPr>
              <a:t>vazão</a:t>
            </a:r>
          </a:p>
        </p:txBody>
      </p:sp>
      <p:grpSp>
        <p:nvGrpSpPr>
          <p:cNvPr id="8" name="20 Grupo"/>
          <p:cNvGrpSpPr/>
          <p:nvPr/>
        </p:nvGrpSpPr>
        <p:grpSpPr>
          <a:xfrm>
            <a:off x="976184" y="735547"/>
            <a:ext cx="6858000" cy="2437370"/>
            <a:chOff x="976184" y="1248032"/>
            <a:chExt cx="6858000" cy="3249827"/>
          </a:xfrm>
        </p:grpSpPr>
        <p:sp>
          <p:nvSpPr>
            <p:cNvPr id="9" name="17 Forma libre"/>
            <p:cNvSpPr/>
            <p:nvPr/>
          </p:nvSpPr>
          <p:spPr>
            <a:xfrm>
              <a:off x="976184" y="1248032"/>
              <a:ext cx="6351373" cy="2792237"/>
            </a:xfrm>
            <a:custGeom>
              <a:avLst/>
              <a:gdLst>
                <a:gd name="connsiteX0" fmla="*/ 0 w 6351373"/>
                <a:gd name="connsiteY0" fmla="*/ 2767914 h 2792237"/>
                <a:gd name="connsiteX1" fmla="*/ 1841157 w 6351373"/>
                <a:gd name="connsiteY1" fmla="*/ 2718487 h 2792237"/>
                <a:gd name="connsiteX2" fmla="*/ 3818238 w 6351373"/>
                <a:gd name="connsiteY2" fmla="*/ 2150076 h 2792237"/>
                <a:gd name="connsiteX3" fmla="*/ 5745892 w 6351373"/>
                <a:gd name="connsiteY3" fmla="*/ 630195 h 2792237"/>
                <a:gd name="connsiteX4" fmla="*/ 6351373 w 6351373"/>
                <a:gd name="connsiteY4" fmla="*/ 0 h 2792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51373" h="2792237">
                  <a:moveTo>
                    <a:pt x="0" y="2767914"/>
                  </a:moveTo>
                  <a:cubicBezTo>
                    <a:pt x="602392" y="2794687"/>
                    <a:pt x="1204784" y="2821460"/>
                    <a:pt x="1841157" y="2718487"/>
                  </a:cubicBezTo>
                  <a:cubicBezTo>
                    <a:pt x="2477530" y="2615514"/>
                    <a:pt x="3167449" y="2498125"/>
                    <a:pt x="3818238" y="2150076"/>
                  </a:cubicBezTo>
                  <a:cubicBezTo>
                    <a:pt x="4469027" y="1802027"/>
                    <a:pt x="5323703" y="988541"/>
                    <a:pt x="5745892" y="630195"/>
                  </a:cubicBezTo>
                  <a:cubicBezTo>
                    <a:pt x="6168081" y="271849"/>
                    <a:pt x="6259727" y="135924"/>
                    <a:pt x="6351373" y="0"/>
                  </a:cubicBezTo>
                </a:path>
              </a:pathLst>
            </a:cu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19 Forma libre"/>
            <p:cNvSpPr/>
            <p:nvPr/>
          </p:nvSpPr>
          <p:spPr>
            <a:xfrm>
              <a:off x="976184" y="1346886"/>
              <a:ext cx="6858000" cy="3150973"/>
            </a:xfrm>
            <a:custGeom>
              <a:avLst/>
              <a:gdLst>
                <a:gd name="connsiteX0" fmla="*/ 0 w 6858000"/>
                <a:gd name="connsiteY0" fmla="*/ 3150973 h 3150973"/>
                <a:gd name="connsiteX1" fmla="*/ 1594021 w 6858000"/>
                <a:gd name="connsiteY1" fmla="*/ 3101546 h 3150973"/>
                <a:gd name="connsiteX2" fmla="*/ 3546389 w 6858000"/>
                <a:gd name="connsiteY2" fmla="*/ 2706130 h 3150973"/>
                <a:gd name="connsiteX3" fmla="*/ 5362832 w 6858000"/>
                <a:gd name="connsiteY3" fmla="*/ 1742303 h 3150973"/>
                <a:gd name="connsiteX4" fmla="*/ 6858000 w 6858000"/>
                <a:gd name="connsiteY4" fmla="*/ 0 h 3150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8000" h="3150973">
                  <a:moveTo>
                    <a:pt x="0" y="3150973"/>
                  </a:moveTo>
                  <a:lnTo>
                    <a:pt x="1594021" y="3101546"/>
                  </a:lnTo>
                  <a:cubicBezTo>
                    <a:pt x="2185086" y="3027405"/>
                    <a:pt x="2918254" y="2932670"/>
                    <a:pt x="3546389" y="2706130"/>
                  </a:cubicBezTo>
                  <a:cubicBezTo>
                    <a:pt x="4174524" y="2479589"/>
                    <a:pt x="4810897" y="2193325"/>
                    <a:pt x="5362832" y="1742303"/>
                  </a:cubicBezTo>
                  <a:cubicBezTo>
                    <a:pt x="5914767" y="1291281"/>
                    <a:pt x="6386383" y="645640"/>
                    <a:pt x="6858000" y="0"/>
                  </a:cubicBezTo>
                </a:path>
              </a:pathLst>
            </a:custGeom>
            <a:noFill/>
            <a:ln w="5715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400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819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45" y="291162"/>
            <a:ext cx="8221987" cy="461238"/>
          </a:xfrm>
        </p:spPr>
        <p:txBody>
          <a:bodyPr/>
          <a:lstStyle/>
          <a:p>
            <a:r>
              <a:rPr lang="pt-BR" dirty="0" smtClean="0"/>
              <a:t>Transformação digital – CONCEITO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 |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25012" y="1254448"/>
            <a:ext cx="417080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89"/>
            <a:r>
              <a:rPr lang="pt-BR" dirty="0">
                <a:solidFill>
                  <a:srgbClr val="141619"/>
                </a:solidFill>
              </a:rPr>
              <a:t>O cenário de transformação digital não é apenas o mundo dos </a:t>
            </a:r>
            <a:r>
              <a:rPr lang="pt-BR" dirty="0" err="1">
                <a:solidFill>
                  <a:srgbClr val="141619"/>
                </a:solidFill>
              </a:rPr>
              <a:t>Facebook</a:t>
            </a:r>
            <a:r>
              <a:rPr lang="pt-BR" dirty="0">
                <a:solidFill>
                  <a:srgbClr val="141619"/>
                </a:solidFill>
              </a:rPr>
              <a:t>, Google e outras empresas da </a:t>
            </a:r>
            <a:r>
              <a:rPr lang="pt-BR" dirty="0" smtClean="0">
                <a:solidFill>
                  <a:srgbClr val="141619"/>
                </a:solidFill>
              </a:rPr>
              <a:t>Internet, ou ainda, uma questão de “status ou glamour”.</a:t>
            </a:r>
          </a:p>
          <a:p>
            <a:pPr defTabSz="457189"/>
            <a:endParaRPr lang="pt-BR" dirty="0">
              <a:solidFill>
                <a:srgbClr val="141619"/>
              </a:solidFill>
            </a:endParaRPr>
          </a:p>
          <a:p>
            <a:pPr defTabSz="457189"/>
            <a:r>
              <a:rPr lang="pt-BR" dirty="0" smtClean="0">
                <a:solidFill>
                  <a:srgbClr val="141619"/>
                </a:solidFill>
              </a:rPr>
              <a:t>É </a:t>
            </a:r>
            <a:r>
              <a:rPr lang="pt-BR" dirty="0">
                <a:solidFill>
                  <a:srgbClr val="141619"/>
                </a:solidFill>
              </a:rPr>
              <a:t>basicamente uma questão de liderança, cultura, </a:t>
            </a:r>
            <a:r>
              <a:rPr lang="pt-BR" dirty="0" smtClean="0">
                <a:solidFill>
                  <a:srgbClr val="141619"/>
                </a:solidFill>
              </a:rPr>
              <a:t>estratégia, melhoria de processos </a:t>
            </a:r>
            <a:r>
              <a:rPr lang="pt-BR" dirty="0">
                <a:solidFill>
                  <a:srgbClr val="141619"/>
                </a:solidFill>
              </a:rPr>
              <a:t>e gestão </a:t>
            </a:r>
            <a:r>
              <a:rPr lang="pt-BR" dirty="0" smtClean="0">
                <a:solidFill>
                  <a:srgbClr val="141619"/>
                </a:solidFill>
              </a:rPr>
              <a:t>em prol de melhorar a vida de empresas, instituições, cidades e cidadãos.</a:t>
            </a:r>
            <a:endParaRPr lang="en-US" sz="1798" dirty="0">
              <a:solidFill>
                <a:srgbClr val="141619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53" y="1220031"/>
            <a:ext cx="4121068" cy="313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428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45" y="291162"/>
            <a:ext cx="8221987" cy="461238"/>
          </a:xfrm>
        </p:spPr>
        <p:txBody>
          <a:bodyPr/>
          <a:lstStyle/>
          <a:p>
            <a:r>
              <a:rPr lang="pt-BR" dirty="0" smtClean="0"/>
              <a:t>Transformação digital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PRESENTATION TITLE  |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7734"/>
            <a:ext cx="9144000" cy="51712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21781"/>
            <a:ext cx="5068711" cy="3124673"/>
          </a:xfrm>
          <a:prstGeom prst="rect">
            <a:avLst/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“Transformação digital é a principal razão </a:t>
            </a:r>
            <a:r>
              <a:rPr lang="pt-BR" sz="2800" dirty="0">
                <a:solidFill>
                  <a:srgbClr val="FFFFFF"/>
                </a:solidFill>
                <a:latin typeface="Calibri" panose="020F0502020204030204" pitchFamily="34" charset="0"/>
              </a:rPr>
              <a:t>d</a:t>
            </a:r>
            <a:r>
              <a:rPr lang="pt-BR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o </a:t>
            </a:r>
            <a:r>
              <a:rPr lang="pt-BR" sz="2800" dirty="0" smtClean="0">
                <a:solidFill>
                  <a:srgbClr val="00FFFF"/>
                </a:solidFill>
                <a:latin typeface="Calibri" panose="020F0502020204030204" pitchFamily="34" charset="0"/>
              </a:rPr>
              <a:t>desaparecimento </a:t>
            </a:r>
            <a:r>
              <a:rPr lang="pt-BR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de metade das </a:t>
            </a:r>
            <a:r>
              <a:rPr lang="pt-BR" sz="2800" dirty="0" smtClean="0">
                <a:solidFill>
                  <a:srgbClr val="00FFFF"/>
                </a:solidFill>
                <a:latin typeface="Calibri" panose="020F0502020204030204" pitchFamily="34" charset="0"/>
              </a:rPr>
              <a:t>companhias</a:t>
            </a:r>
            <a:r>
              <a:rPr lang="pt-BR" sz="2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 Fortune 500 nos anos 2000”</a:t>
            </a:r>
            <a:endParaRPr lang="pt-BR"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771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Impacto nos NEGÓCIOS</a:t>
            </a:r>
            <a:endParaRPr lang="pt-B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7" y="3178205"/>
            <a:ext cx="2356908" cy="1239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61" y="771187"/>
            <a:ext cx="190500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187" y="1500187"/>
            <a:ext cx="2143125" cy="2143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38" y="747140"/>
            <a:ext cx="2721328" cy="1823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773" y="3078417"/>
            <a:ext cx="2643893" cy="13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093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</a:t>
            </a:r>
            <a:r>
              <a:rPr lang="pt-BR" dirty="0" smtClean="0"/>
              <a:t>IOT ?</a:t>
            </a:r>
            <a:endParaRPr lang="pt-BR" dirty="0"/>
          </a:p>
        </p:txBody>
      </p:sp>
      <p:sp>
        <p:nvSpPr>
          <p:cNvPr id="6" name="Conten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171142" indent="-171142">
              <a:buFont typeface="Lucida Grande"/>
              <a:buChar char="»"/>
            </a:pPr>
            <a:r>
              <a:rPr lang="pt-BR" b="1" dirty="0">
                <a:solidFill>
                  <a:schemeClr val="tx1"/>
                </a:solidFill>
              </a:rPr>
              <a:t>Internet das coisas </a:t>
            </a:r>
            <a:r>
              <a:rPr lang="pt-BR" dirty="0">
                <a:solidFill>
                  <a:schemeClr val="tx1"/>
                </a:solidFill>
              </a:rPr>
              <a:t>é um conceito tecnológico em que todos os objetos da vida cotidiana estariam conectados à </a:t>
            </a:r>
            <a:r>
              <a:rPr lang="pt-BR" b="1" dirty="0">
                <a:solidFill>
                  <a:schemeClr val="tx1"/>
                </a:solidFill>
              </a:rPr>
              <a:t>internet</a:t>
            </a:r>
            <a:r>
              <a:rPr lang="pt-BR" dirty="0">
                <a:solidFill>
                  <a:schemeClr val="tx1"/>
                </a:solidFill>
              </a:rPr>
              <a:t>, agindo de modo inteligente e sensorial.</a:t>
            </a:r>
          </a:p>
          <a:p>
            <a:pPr marL="171142" indent="-171142">
              <a:buFont typeface="Lucida Grande"/>
              <a:buChar char="»"/>
            </a:pPr>
            <a:r>
              <a:rPr lang="pt-BR" dirty="0">
                <a:solidFill>
                  <a:schemeClr val="tx1"/>
                </a:solidFill>
              </a:rPr>
              <a:t>Conduzirá a transformação da estrutura de telecomunicações existentes nos próximos anos para a criação de novos negócios e tecnologias.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365844" y="671684"/>
            <a:ext cx="7892093" cy="337825"/>
          </a:xfrm>
        </p:spPr>
        <p:txBody>
          <a:bodyPr/>
          <a:lstStyle/>
          <a:p>
            <a:pPr marL="0" indent="0">
              <a:buNone/>
            </a:pPr>
            <a:r>
              <a:rPr lang="pt-BR" sz="1399" dirty="0">
                <a:solidFill>
                  <a:schemeClr val="bg1"/>
                </a:solidFill>
              </a:rPr>
              <a:t>Internet </a:t>
            </a:r>
            <a:r>
              <a:rPr lang="pt-BR" sz="1399" dirty="0" err="1">
                <a:solidFill>
                  <a:schemeClr val="bg1"/>
                </a:solidFill>
              </a:rPr>
              <a:t>of</a:t>
            </a:r>
            <a:r>
              <a:rPr lang="pt-BR" sz="1399" dirty="0">
                <a:solidFill>
                  <a:schemeClr val="bg1"/>
                </a:solidFill>
              </a:rPr>
              <a:t> </a:t>
            </a:r>
            <a:r>
              <a:rPr lang="pt-BR" sz="1399" dirty="0" err="1">
                <a:solidFill>
                  <a:schemeClr val="bg1"/>
                </a:solidFill>
              </a:rPr>
              <a:t>Things</a:t>
            </a:r>
            <a:r>
              <a:rPr lang="pt-BR" sz="1399" dirty="0">
                <a:solidFill>
                  <a:schemeClr val="bg1"/>
                </a:solidFill>
              </a:rPr>
              <a:t> – Internet das Coisas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0" y="2362394"/>
            <a:ext cx="7536821" cy="186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98913" y="3999180"/>
            <a:ext cx="2150658" cy="2767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99" b="1" dirty="0" err="1">
                <a:solidFill>
                  <a:srgbClr val="141619"/>
                </a:solidFill>
              </a:rPr>
              <a:t>Dispositvos</a:t>
            </a:r>
            <a:r>
              <a:rPr lang="pt-BR" sz="1199" b="1" dirty="0">
                <a:solidFill>
                  <a:srgbClr val="141619"/>
                </a:solidFill>
              </a:rPr>
              <a:t> Inteligentes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39735" y="3999180"/>
            <a:ext cx="2398079" cy="2767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99" b="1" dirty="0">
                <a:solidFill>
                  <a:srgbClr val="141619"/>
                </a:solidFill>
              </a:rPr>
              <a:t>Infraestrutura de Telecom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69215" y="3999180"/>
            <a:ext cx="2398079" cy="27674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199" b="1" dirty="0">
                <a:solidFill>
                  <a:srgbClr val="141619"/>
                </a:solidFill>
              </a:rPr>
              <a:t>Infraestrutura de Computação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84" y="2562234"/>
            <a:ext cx="19032" cy="1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743" y="2714493"/>
            <a:ext cx="19032" cy="19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6397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TITLE  |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Pesquisa e-</a:t>
            </a:r>
            <a:r>
              <a:rPr lang="pt-BR" dirty="0" err="1" smtClean="0"/>
              <a:t>marketer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564417"/>
            <a:ext cx="7899400" cy="2308324"/>
          </a:xfrm>
        </p:spPr>
        <p:txBody>
          <a:bodyPr/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esquisa americana aponta para o rápido crescimento do interesse e domínio do assunto nas Municipalidades e que a transformação digital terá grande impacto no crescimento de projetos que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aumentam 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eficiência, fortalecem as ações de sustentabilidade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 encorajam o desenvolvimento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</a:rPr>
              <a:t>econômico nas Cidades. </a:t>
            </a: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pt-BR" dirty="0" smtClean="0"/>
              <a:t>O tema Smart Cities/Cidades Inteligente vem </a:t>
            </a:r>
            <a:r>
              <a:rPr lang="pt-BR" dirty="0"/>
              <a:t>ganhando </a:t>
            </a:r>
            <a:r>
              <a:rPr lang="pt-BR" dirty="0" smtClean="0"/>
              <a:t>tração em Órgãos  Públicos e Prefeituras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1345081"/>
      </p:ext>
    </p:extLst>
  </p:cSld>
  <p:clrMapOvr>
    <a:masterClrMapping/>
  </p:clrMapOvr>
  <p:transition spd="med" advClick="0" advTm="7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45" y="291162"/>
            <a:ext cx="8221987" cy="461238"/>
          </a:xfrm>
        </p:spPr>
        <p:txBody>
          <a:bodyPr/>
          <a:lstStyle/>
          <a:p>
            <a:r>
              <a:rPr lang="pt-BR" dirty="0" smtClean="0"/>
              <a:t>Impacto nas Cidades (Inteligentes)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PRESENTATION TITLE  |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15223" y="2472941"/>
            <a:ext cx="5330355" cy="645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98" dirty="0">
                <a:solidFill>
                  <a:srgbClr val="141619"/>
                </a:solidFill>
              </a:rPr>
              <a:t/>
            </a:r>
            <a:br>
              <a:rPr lang="pt-BR" sz="1798" dirty="0">
                <a:solidFill>
                  <a:srgbClr val="141619"/>
                </a:solidFill>
              </a:rPr>
            </a:br>
            <a:endParaRPr lang="en-US" sz="1798" dirty="0">
              <a:solidFill>
                <a:srgbClr val="141619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5844" y="1135898"/>
            <a:ext cx="4364505" cy="3412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pPr marL="285493" indent="-285493">
              <a:buFont typeface="Arial" panose="020B0604020202020204" pitchFamily="34" charset="0"/>
              <a:buChar char="•"/>
            </a:pPr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Mobilidade Urbana</a:t>
            </a:r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pPr marL="285493" indent="-285493">
              <a:buFont typeface="Arial" panose="020B0604020202020204" pitchFamily="34" charset="0"/>
              <a:buChar char="•"/>
            </a:pPr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Qualidade do Ar</a:t>
            </a:r>
          </a:p>
          <a:p>
            <a:pPr marL="285493" indent="-285493">
              <a:buFont typeface="Arial" panose="020B0604020202020204" pitchFamily="34" charset="0"/>
              <a:buChar char="•"/>
            </a:pPr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pPr marL="285493" indent="-285493">
              <a:buFont typeface="Arial" panose="020B0604020202020204" pitchFamily="34" charset="0"/>
              <a:buChar char="•"/>
            </a:pPr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Coleta Seletiva de Lixo</a:t>
            </a:r>
          </a:p>
          <a:p>
            <a:pPr marL="285493" indent="-285493">
              <a:buFont typeface="Arial" panose="020B0604020202020204" pitchFamily="34" charset="0"/>
              <a:buChar char="•"/>
            </a:pPr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pPr marL="285493" indent="-285493">
              <a:buFont typeface="Arial" panose="020B0604020202020204" pitchFamily="34" charset="0"/>
              <a:buChar char="•"/>
            </a:pPr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Gestão Eficiente de Recursos</a:t>
            </a:r>
          </a:p>
          <a:p>
            <a:pPr marL="285493" indent="-285493">
              <a:buFont typeface="Arial" panose="020B0604020202020204" pitchFamily="34" charset="0"/>
              <a:buChar char="•"/>
            </a:pPr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pPr marL="285493" indent="-285493">
              <a:buFont typeface="Arial" panose="020B0604020202020204" pitchFamily="34" charset="0"/>
              <a:buChar char="•"/>
            </a:pPr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Segurança</a:t>
            </a:r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endParaRPr lang="pt-BR" sz="1798" dirty="0">
              <a:solidFill>
                <a:srgbClr val="141619"/>
              </a:solidFill>
              <a:ea typeface="Times New Roman" panose="02020603050405020304" pitchFamily="18" charset="0"/>
            </a:endParaRPr>
          </a:p>
          <a:p>
            <a:r>
              <a:rPr lang="pt-BR" sz="1798" dirty="0" smtClean="0">
                <a:solidFill>
                  <a:srgbClr val="141619"/>
                </a:solidFill>
                <a:ea typeface="Times New Roman" panose="02020603050405020304" pitchFamily="18" charset="0"/>
              </a:rPr>
              <a:t> </a:t>
            </a:r>
            <a:endParaRPr lang="pt-BR" sz="1798" dirty="0">
              <a:solidFill>
                <a:srgbClr val="141619"/>
              </a:solidFill>
            </a:endParaRPr>
          </a:p>
        </p:txBody>
      </p:sp>
      <p:pic>
        <p:nvPicPr>
          <p:cNvPr id="1026" name="Picture 2" descr="Smart Ci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669" y="1303338"/>
            <a:ext cx="4049173" cy="291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59667" y="674660"/>
            <a:ext cx="5924550" cy="253874"/>
          </a:xfrm>
          <a:prstGeom prst="rect">
            <a:avLst/>
          </a:prstGeom>
        </p:spPr>
        <p:txBody>
          <a:bodyPr vert="horz" lIns="68580" tIns="34290" rIns="68580" bIns="3429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Font typeface="Lucida Grande"/>
              <a:buNone/>
              <a:defRPr sz="1600" kern="1200" baseline="0">
                <a:solidFill>
                  <a:srgbClr val="5A5A5F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80000"/>
              <a:buFont typeface="Lucida Grande"/>
              <a:buChar char="-"/>
              <a:defRPr sz="2000" kern="1200" baseline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60000"/>
              <a:buFont typeface="Courier New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D02124"/>
              </a:buClr>
              <a:buSzPct val="80000"/>
              <a:buFont typeface="Lucida Grande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/>
              <a:t>CONCEITO</a:t>
            </a:r>
          </a:p>
        </p:txBody>
      </p:sp>
    </p:spTree>
    <p:extLst>
      <p:ext uri="{BB962C8B-B14F-4D97-AF65-F5344CB8AC3E}">
        <p14:creationId xmlns:p14="http://schemas.microsoft.com/office/powerpoint/2010/main" val="809428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Impacto em pessoas/Negócios</a:t>
            </a:r>
            <a:endParaRPr lang="pt-B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242822"/>
            <a:ext cx="3584221" cy="25527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210757" y="1242822"/>
            <a:ext cx="0" cy="255270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3" r="16398"/>
          <a:stretch/>
        </p:blipFill>
        <p:spPr>
          <a:xfrm>
            <a:off x="4402164" y="1257638"/>
            <a:ext cx="4284637" cy="253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27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ron_PPT_16x9">
  <a:themeElements>
    <a:clrScheme name="Custom 2">
      <a:dk1>
        <a:srgbClr val="1E1E23"/>
      </a:dk1>
      <a:lt1>
        <a:srgbClr val="5A5A5F"/>
      </a:lt1>
      <a:dk2>
        <a:srgbClr val="78787D"/>
      </a:dk2>
      <a:lt2>
        <a:srgbClr val="FFFFFF"/>
      </a:lt2>
      <a:accent1>
        <a:srgbClr val="DA291C"/>
      </a:accent1>
      <a:accent2>
        <a:srgbClr val="FFC72C"/>
      </a:accent2>
      <a:accent3>
        <a:srgbClr val="6D712E"/>
      </a:accent3>
      <a:accent4>
        <a:srgbClr val="B7BF10"/>
      </a:accent4>
      <a:accent5>
        <a:srgbClr val="00587C"/>
      </a:accent5>
      <a:accent6>
        <a:srgbClr val="71C5E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5_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r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Thank Yo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Default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Office Theme">
  <a:themeElements>
    <a:clrScheme name="Itron Color Palette">
      <a:dk1>
        <a:srgbClr val="141619"/>
      </a:dk1>
      <a:lt1>
        <a:srgbClr val="434A52"/>
      </a:lt1>
      <a:dk2>
        <a:srgbClr val="84848D"/>
      </a:dk2>
      <a:lt2>
        <a:srgbClr val="BAB3BC"/>
      </a:lt2>
      <a:accent1>
        <a:srgbClr val="D02124"/>
      </a:accent1>
      <a:accent2>
        <a:srgbClr val="F3B329"/>
      </a:accent2>
      <a:accent3>
        <a:srgbClr val="566418"/>
      </a:accent3>
      <a:accent4>
        <a:srgbClr val="99AB21"/>
      </a:accent4>
      <a:accent5>
        <a:srgbClr val="DCE24A"/>
      </a:accent5>
      <a:accent6>
        <a:srgbClr val="58A9C7"/>
      </a:accent6>
      <a:hlink>
        <a:srgbClr val="004B69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Itron_PPT_16x9</Template>
  <TotalTime>3448</TotalTime>
  <Words>1413</Words>
  <Application>Microsoft Office PowerPoint</Application>
  <PresentationFormat>On-screen Show (16:9)</PresentationFormat>
  <Paragraphs>234</Paragraphs>
  <Slides>28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Arial</vt:lpstr>
      <vt:lpstr>Calibri</vt:lpstr>
      <vt:lpstr>Courier New</vt:lpstr>
      <vt:lpstr>Lucida Grande</vt:lpstr>
      <vt:lpstr>Times New Roman</vt:lpstr>
      <vt:lpstr>Itron_PPT_16x9</vt:lpstr>
      <vt:lpstr>Divider Slide</vt:lpstr>
      <vt:lpstr>Thank You</vt:lpstr>
      <vt:lpstr>1_Blank</vt:lpstr>
      <vt:lpstr>Default Theme</vt:lpstr>
      <vt:lpstr>2_Custom Design</vt:lpstr>
      <vt:lpstr>1_Thank You</vt:lpstr>
      <vt:lpstr>3_Default Theme</vt:lpstr>
      <vt:lpstr>1_Office Theme</vt:lpstr>
      <vt:lpstr>1_Default Theme</vt:lpstr>
      <vt:lpstr>2_Default Theme</vt:lpstr>
      <vt:lpstr>4_Default Theme</vt:lpstr>
      <vt:lpstr>5_Default Theme</vt:lpstr>
      <vt:lpstr>TRANSFORMAÇÃO DIGITAL e IoT Desafios e Soluções para as Operadoras de Saneamento </vt:lpstr>
      <vt:lpstr>COMO A TRANSFORMAÇÃO DIGITAL E A INTERNET DAS COISAS AFETAM NEGÓCIOS, CIDADES E PESSOAS</vt:lpstr>
      <vt:lpstr>Transformação digital – CONCEITO</vt:lpstr>
      <vt:lpstr>Transformação digital</vt:lpstr>
      <vt:lpstr>Impacto nos NEGÓCIOS</vt:lpstr>
      <vt:lpstr>O que é IOT ?</vt:lpstr>
      <vt:lpstr>Pesquisa e-marketer</vt:lpstr>
      <vt:lpstr>Impacto nas Cidades (Inteligentes)</vt:lpstr>
      <vt:lpstr>Impacto em pessoas/Negócios</vt:lpstr>
      <vt:lpstr>COMO A TRANSFORMAÇÃO DIGITAL E A INTERNET DAS COISAS AFETAM A ITRON</vt:lpstr>
      <vt:lpstr>PowerPoint Presentation</vt:lpstr>
      <vt:lpstr>problemas que a itron ajuda a resolver</vt:lpstr>
      <vt:lpstr>PROGRAMA DE EFICIÊNCIA ENERGÉTICA, UM GRANDE ALIADO PARA O SANEAMENTO</vt:lpstr>
      <vt:lpstr>PowerPoint Presentation</vt:lpstr>
      <vt:lpstr>Perdas de Energia Elétrica no sistema de abastecimento de Água</vt:lpstr>
      <vt:lpstr>MEDIDAS PARA AUMENTO DA EFICIÊNCIA</vt:lpstr>
      <vt:lpstr>Potencial econômico de recuperação de energia elétrica</vt:lpstr>
      <vt:lpstr>Sistema de controle de pressão Itron</vt:lpstr>
      <vt:lpstr>Sistema de otimização da pressão</vt:lpstr>
      <vt:lpstr>Caso real</vt:lpstr>
      <vt:lpstr>Economia de energia</vt:lpstr>
      <vt:lpstr>Economia de energia</vt:lpstr>
      <vt:lpstr>PowerPoint Presentation</vt:lpstr>
      <vt:lpstr>PowerPoint Presentation</vt:lpstr>
      <vt:lpstr>Impacto em pessoas</vt:lpstr>
      <vt:lpstr>PowerPoint Presentation</vt:lpstr>
      <vt:lpstr>Solução Itron no gerenciamento da pressão</vt:lpstr>
      <vt:lpstr>Algoritmo de controle</vt:lpstr>
    </vt:vector>
  </TitlesOfParts>
  <Company>Itron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rviana</dc:creator>
  <cp:lastModifiedBy>Cassone, Heloisa</cp:lastModifiedBy>
  <cp:revision>212</cp:revision>
  <cp:lastPrinted>2011-09-07T19:40:20Z</cp:lastPrinted>
  <dcterms:created xsi:type="dcterms:W3CDTF">2014-02-13T14:08:43Z</dcterms:created>
  <dcterms:modified xsi:type="dcterms:W3CDTF">2017-06-19T19:37:12Z</dcterms:modified>
</cp:coreProperties>
</file>