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2" r:id="rId17"/>
    <p:sldId id="263" r:id="rId18"/>
    <p:sldId id="264" r:id="rId19"/>
    <p:sldId id="265" r:id="rId20"/>
    <p:sldId id="266" r:id="rId21"/>
    <p:sldId id="280" r:id="rId22"/>
    <p:sldId id="267" r:id="rId23"/>
    <p:sldId id="268" r:id="rId24"/>
    <p:sldId id="281" r:id="rId25"/>
    <p:sldId id="270" r:id="rId26"/>
    <p:sldId id="283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8CA88-E5A7-4DF1-B151-2DB2D5ECB0CF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93D9C-0BDD-4CDC-8849-DABBCF710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06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C44A2-68BF-4ED1-A37D-890C81140092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2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C44A2-68BF-4ED1-A37D-890C81140092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C44A2-68BF-4ED1-A37D-890C81140092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0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C44A2-68BF-4ED1-A37D-890C81140092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5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C44A2-68BF-4ED1-A37D-890C81140092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0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C44A2-68BF-4ED1-A37D-890C81140092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2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6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1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1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39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9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04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5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3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164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47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22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21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45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306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8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31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7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13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9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19/06/2017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3CD9569-A8F6-459F-8C77-2E0385EC8519}"/>
              </a:ext>
            </a:extLst>
          </p:cNvPr>
          <p:cNvSpPr/>
          <p:nvPr/>
        </p:nvSpPr>
        <p:spPr>
          <a:xfrm>
            <a:off x="406169" y="2822713"/>
            <a:ext cx="11388266" cy="352804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06169" y="951786"/>
            <a:ext cx="11211340" cy="23876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APLICABILIDADE DOS PADRÕES DE QUALIDADE DA ÁGUA DE CISTERNAS: UMA ANÁLISE NO MUNICÍPIO DE SANTA BRÍGIDA - BA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169" y="2821922"/>
            <a:ext cx="11369519" cy="3636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100" u="sng" dirty="0">
                <a:latin typeface="Arial" panose="020B0604020202020204" pitchFamily="34" charset="0"/>
                <a:cs typeface="Arial" panose="020B0604020202020204" pitchFamily="34" charset="0"/>
              </a:rPr>
              <a:t>Autoras:</a:t>
            </a:r>
          </a:p>
          <a:p>
            <a:pPr marL="0" indent="0" algn="ctr"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pt-BR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Rosse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e Silva </a:t>
            </a:r>
            <a:endParaRPr lang="pt-B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Mestre em Meio Ambiente, Águas e Saneamento (UFBA).</a:t>
            </a:r>
          </a:p>
          <a:p>
            <a:pPr marL="0" indent="0" algn="ctr"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Juliana Elisa Silva Santos </a:t>
            </a:r>
            <a:endParaRPr lang="pt-B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Graduanda em Engenharia Sanitária e Ambiental (UFBA).</a:t>
            </a:r>
          </a:p>
          <a:p>
            <a:pPr marL="0" indent="0" algn="ctr"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Patrícia Campos Borja</a:t>
            </a: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Professora do Departamento de Engenharia Ambiental da Universidade Federal da Bahia.</a:t>
            </a:r>
          </a:p>
          <a:p>
            <a:pPr marL="0" indent="0" algn="ctr"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Lidiane Mendes </a:t>
            </a:r>
            <a:r>
              <a:rPr lang="pt-BR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Kruschewsky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Lordelo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Professora da Universidade Federal do Recôncavo da Bahia (UFRB).</a:t>
            </a:r>
          </a:p>
          <a:p>
            <a:pPr marL="0" indent="0" algn="l">
              <a:buNone/>
            </a:pPr>
            <a:endParaRPr lang="pt-BR" sz="2400" dirty="0"/>
          </a:p>
          <a:p>
            <a:pPr algn="l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4394" y="6350759"/>
            <a:ext cx="585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Campinas, 19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09093" y="1591924"/>
            <a:ext cx="9144000" cy="601662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3.3 Análise físico-química da água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2780829" y="2681393"/>
            <a:ext cx="6895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Parâmetros analisados:</a:t>
            </a: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Dureza, Cloreto, Cor, Ferro, Amônia, Cloro e pH </a:t>
            </a:r>
          </a:p>
          <a:p>
            <a:pPr algn="just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Técnico de Potabilidade da Alfakit.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1878" y="4630352"/>
            <a:ext cx="108932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Composto por reagentes, micro estufa, cubetas, provetas, bolsa de gelo, caixa térmica e cartelas colorimétricas.</a:t>
            </a:r>
          </a:p>
          <a:p>
            <a:pPr algn="just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eterminação dos parâmetros por comparação visual.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4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83335" y="1515767"/>
            <a:ext cx="9144000" cy="601662"/>
          </a:xfrm>
        </p:spPr>
        <p:txBody>
          <a:bodyPr anchor="t" anchorCtr="0">
            <a:normAutofit fontScale="90000"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4. Resultados/Discussão</a:t>
            </a:r>
            <a:br>
              <a:rPr lang="pt-BR" sz="3200" dirty="0"/>
            </a:b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654533" y="2698536"/>
            <a:ext cx="55415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Detectada ausência de chuva na região durante visita de campo.</a:t>
            </a:r>
          </a:p>
          <a:p>
            <a:pPr algn="just"/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das cisternas eram abastecidas exclusivamente por água de chuva na primeira campanha e na segunda 36%.</a:t>
            </a:r>
          </a:p>
          <a:p>
            <a:pPr algn="just"/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40% das cisternas eram abastecidas por carro-pipa (2ª campanha).   </a:t>
            </a:r>
          </a:p>
        </p:txBody>
      </p:sp>
      <p:pic>
        <p:nvPicPr>
          <p:cNvPr id="2050" name="Picture 3" descr="https://lh6.googleusercontent.com/lTrx0RVTBIuzp94CB__hUdgdcCQkkWcrE9Z2KjLboqBJAztOHfF2HWZPjOU-sUVDsGj836UtXi55nnKNk_Mgyohkw9YTE1P_X9HjvpUCDf1DZAJqUYR5FHqT3RB5EStkUyNILPW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35" y="3052479"/>
            <a:ext cx="4625692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578918" y="6184479"/>
            <a:ext cx="337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Das autoras (2015).</a:t>
            </a:r>
          </a:p>
        </p:txBody>
      </p:sp>
      <p:sp>
        <p:nvSpPr>
          <p:cNvPr id="12" name="CaixaDeTexto 57"/>
          <p:cNvSpPr txBox="1">
            <a:spLocks noChangeArrowheads="1"/>
          </p:cNvSpPr>
          <p:nvPr/>
        </p:nvSpPr>
        <p:spPr bwMode="auto">
          <a:xfrm>
            <a:off x="6345762" y="2344593"/>
            <a:ext cx="5846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000" dirty="0">
                <a:solidFill>
                  <a:prstClr val="black"/>
                </a:solidFill>
              </a:rPr>
              <a:t>Figura 7 - Origem da água armazenada nas cisternas de </a:t>
            </a:r>
            <a:r>
              <a:rPr lang="pt-BR" sz="2000">
                <a:solidFill>
                  <a:prstClr val="black"/>
                </a:solidFill>
              </a:rPr>
              <a:t>Santa Brígida. </a:t>
            </a:r>
            <a:r>
              <a:rPr lang="pt-BR" sz="2000" dirty="0">
                <a:solidFill>
                  <a:prstClr val="black"/>
                </a:solidFill>
              </a:rPr>
              <a:t>N=174</a:t>
            </a:r>
            <a:endParaRPr lang="pt-BR" altLang="pt-BR" sz="2000" dirty="0">
              <a:solidFill>
                <a:prstClr val="black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447964" y="4312693"/>
            <a:ext cx="395785" cy="3057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9603700" y="4089889"/>
            <a:ext cx="477672" cy="358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2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17151"/>
              </p:ext>
            </p:extLst>
          </p:nvPr>
        </p:nvGraphicFramePr>
        <p:xfrm>
          <a:off x="259308" y="1865484"/>
          <a:ext cx="8467357" cy="466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476">
                <a:tc rowSpan="2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Parâmetros físico - químicos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Faixas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 de chuva (%)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Todas as fontes de água (%) (N=174)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VPM Portaria MS 2914/11</a:t>
                      </a: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1ª Campanha (N=47)</a:t>
                      </a:r>
                    </a:p>
                  </a:txBody>
                  <a:tcPr marL="27956" marR="27956" marT="34945" marB="3494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2ª Campanha (N=31)</a:t>
                      </a:r>
                    </a:p>
                  </a:txBody>
                  <a:tcPr marL="27956" marR="27956" marT="34945" marB="34945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94">
                <a:tc rowSpan="3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 (</a:t>
                      </a:r>
                      <a:r>
                        <a:rPr lang="pt-B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uH</a:t>
                      </a: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 row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uH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794">
                <a:tc rowSpan="5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Cloreto (mg/L)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 - 80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 rowSpan="5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  mg/L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 - 140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150 - 210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220 - 320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330 - 450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794">
                <a:tc rowSpan="3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Dureza (mg/L)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10 - 50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37,9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 row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</a:t>
                      </a:r>
                    </a:p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60 - 100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87,1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110 - 140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392769" y="6519446"/>
            <a:ext cx="337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Das autoras (2015).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588" y="1433014"/>
            <a:ext cx="107271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 – Teores e intensidades dos parâmetros físico-químicos das amostras de água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564573" y="3657600"/>
            <a:ext cx="627797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537277" y="4981433"/>
            <a:ext cx="627797" cy="58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871045" y="2075948"/>
            <a:ext cx="31890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cloreto é comum nas águas naturais do semiárido e pode estar associado ao despejo de esgotos domésticos.</a:t>
            </a:r>
            <a:endParaRPr lang="pt-BR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359619" y="4942764"/>
            <a:ext cx="627797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859669" y="3975267"/>
            <a:ext cx="320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 indica a presença de substâncias dissolvidas na água.</a:t>
            </a:r>
            <a:endParaRPr lang="pt-BR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871045" y="5187588"/>
            <a:ext cx="31890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Dureza atendeu ao padrão em todas as amostras. Indica a presença de sais de cálcio e magnésio.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359619" y="2906973"/>
            <a:ext cx="627797" cy="723247"/>
          </a:xfrm>
          <a:prstGeom prst="rect">
            <a:avLst/>
          </a:prstGeom>
          <a:noFill/>
          <a:ln w="38100">
            <a:solidFill>
              <a:srgbClr val="57E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956407" y="2906973"/>
            <a:ext cx="627797" cy="354842"/>
          </a:xfrm>
          <a:prstGeom prst="rect">
            <a:avLst/>
          </a:prstGeom>
          <a:noFill/>
          <a:ln w="38100">
            <a:solidFill>
              <a:srgbClr val="57E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/>
      <p:bldP spid="20" grpId="0" animBg="1"/>
      <p:bldP spid="21" grpId="0"/>
      <p:bldP spid="19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44959"/>
              </p:ext>
            </p:extLst>
          </p:nvPr>
        </p:nvGraphicFramePr>
        <p:xfrm>
          <a:off x="286603" y="1954213"/>
          <a:ext cx="8325134" cy="438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476">
                <a:tc rowSpan="2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Parâmetros físico - químicos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Faixas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 de chuva (%)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Todas as fontes de água (%) (N=174)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VPM Portaria MS 2914/11</a:t>
                      </a: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1ª Campanha (N=47)</a:t>
                      </a:r>
                    </a:p>
                  </a:txBody>
                  <a:tcPr marL="27956" marR="27956" marT="34945" marB="3494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2ª Campanha (N=31)</a:t>
                      </a:r>
                    </a:p>
                  </a:txBody>
                  <a:tcPr marL="27956" marR="27956" marT="34945" marB="34945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9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Ferro (mg/L)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 mg/L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26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Amônia (mg/L)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 /L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94">
                <a:tc rowSpan="3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(mg/L)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 row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  mg/L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83,9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92,0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0,25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16,1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8,1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63500" marB="63500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94">
                <a:tc rowSpan="4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6,0 - 9,5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794">
                <a:tc vMerge="1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63500" marB="63500" anchor="ctr"/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56" marR="27956" marT="34945" marB="3494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461007" y="6322324"/>
            <a:ext cx="363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Das autoras (2015).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491407"/>
            <a:ext cx="113549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 – Teores e intensidades dos parâmetros físico-químicos das amostras de água  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871045" y="2468010"/>
            <a:ext cx="3320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Evidenciaram condições próprias para consumo humano:</a:t>
            </a: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Ferro, Amônia, Cloro e pH. </a:t>
            </a:r>
            <a:endParaRPr lang="pt-BR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33333"/>
              </p:ext>
            </p:extLst>
          </p:nvPr>
        </p:nvGraphicFramePr>
        <p:xfrm>
          <a:off x="273055" y="1831670"/>
          <a:ext cx="8980128" cy="47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068">
                <a:tc rowSpan="2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Parâmetros Microbiológicos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Faixas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 de chuva (%)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Todas as fontes de água (%) (N=174)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6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Campanha (N=47)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6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Campanha (N=31)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95">
                <a:tc rowSpan="5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Coliformes Totais (UFC/100mL)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3200,0  - 10666,7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12800,0 - 19200,0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21333,3 - 25600,0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27733,3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95">
                <a:tc rowSpan="5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Coliformes Termotolerantes</a:t>
                      </a:r>
                    </a:p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(UFC/100mL)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39,7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3200,0  - 10666,7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12800,0 - 19200,0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4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21333,3 - 25600,0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29866,7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938679" y="6519446"/>
            <a:ext cx="363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Das autoras (2015).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1416815"/>
            <a:ext cx="113549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2 – Teores e intensidades dos parâmetros microbiológicos das amostras de água  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9661" y="2074460"/>
            <a:ext cx="2538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dificuldade em alcançar o padrão microbiológico de potabilidade.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844955" y="2797793"/>
            <a:ext cx="586853" cy="327546"/>
          </a:xfrm>
          <a:prstGeom prst="rect">
            <a:avLst/>
          </a:prstGeom>
          <a:noFill/>
          <a:ln w="38100">
            <a:solidFill>
              <a:srgbClr val="57E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081754" y="2786417"/>
            <a:ext cx="586853" cy="327546"/>
          </a:xfrm>
          <a:prstGeom prst="rect">
            <a:avLst/>
          </a:prstGeom>
          <a:noFill/>
          <a:ln w="38100">
            <a:solidFill>
              <a:srgbClr val="57E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90363" y="4694829"/>
            <a:ext cx="641445" cy="368489"/>
          </a:xfrm>
          <a:prstGeom prst="rect">
            <a:avLst/>
          </a:prstGeom>
          <a:noFill/>
          <a:ln w="38100">
            <a:solidFill>
              <a:srgbClr val="57E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027163" y="4697101"/>
            <a:ext cx="641445" cy="368489"/>
          </a:xfrm>
          <a:prstGeom prst="rect">
            <a:avLst/>
          </a:prstGeom>
          <a:noFill/>
          <a:ln w="38100">
            <a:solidFill>
              <a:srgbClr val="57E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89432" y="4710749"/>
            <a:ext cx="641445" cy="368489"/>
          </a:xfrm>
          <a:prstGeom prst="rect">
            <a:avLst/>
          </a:prstGeom>
          <a:noFill/>
          <a:ln w="38100">
            <a:solidFill>
              <a:srgbClr val="57E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430603" y="3625305"/>
            <a:ext cx="249754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50% das amostras de água de chuva impróprias para o consumo humano, segundo a Portaria MS nº 2914/2011.</a:t>
            </a:r>
          </a:p>
        </p:txBody>
      </p:sp>
    </p:spTree>
    <p:extLst>
      <p:ext uri="{BB962C8B-B14F-4D97-AF65-F5344CB8AC3E}">
        <p14:creationId xmlns:p14="http://schemas.microsoft.com/office/powerpoint/2010/main" val="6761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7" grpId="0" animBg="1"/>
      <p:bldP spid="9" grpId="0" animBg="1"/>
      <p:bldP spid="19" grpId="0" animBg="1"/>
      <p:bldP spid="20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7EA8384-02C8-4B08-BF45-EF78A02A1F2F}"/>
              </a:ext>
            </a:extLst>
          </p:cNvPr>
          <p:cNvSpPr/>
          <p:nvPr/>
        </p:nvSpPr>
        <p:spPr>
          <a:xfrm>
            <a:off x="4320207" y="4286089"/>
            <a:ext cx="7248939" cy="1173321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328578-089B-4AAD-B8EE-AC18DC0BF94F}"/>
              </a:ext>
            </a:extLst>
          </p:cNvPr>
          <p:cNvSpPr txBox="1"/>
          <p:nvPr/>
        </p:nvSpPr>
        <p:spPr>
          <a:xfrm>
            <a:off x="3639590" y="2656216"/>
            <a:ext cx="8716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WHO: </a:t>
            </a:r>
            <a:r>
              <a:rPr lang="pt-BR" sz="2800" b="1" u="sng" dirty="0"/>
              <a:t>Diretrizes para a qualidade da água potável</a:t>
            </a:r>
          </a:p>
          <a:p>
            <a:pPr algn="ctr"/>
            <a:endParaRPr lang="pt-BR" sz="22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1FB46A-D468-4A76-BADF-749B0A203397}"/>
              </a:ext>
            </a:extLst>
          </p:cNvPr>
          <p:cNvSpPr/>
          <p:nvPr/>
        </p:nvSpPr>
        <p:spPr>
          <a:xfrm>
            <a:off x="4153969" y="4286089"/>
            <a:ext cx="7581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Recomenda os parâmetros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(ou coliformes termotolerantes)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cloro, pH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turbidez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são os que melhor estabelecer o estado higiênico da água (WHO, 2011).</a:t>
            </a:r>
          </a:p>
          <a:p>
            <a:endParaRPr lang="pt-BR" dirty="0"/>
          </a:p>
        </p:txBody>
      </p:sp>
      <p:pic>
        <p:nvPicPr>
          <p:cNvPr id="6" name="Imagem 5" descr="Uma imagem contendo animal&#10;&#10;Descrição gerada com alta confiança">
            <a:extLst>
              <a:ext uri="{FF2B5EF4-FFF2-40B4-BE49-F238E27FC236}">
                <a16:creationId xmlns:a16="http://schemas.microsoft.com/office/drawing/2014/main" id="{E7E2565C-EEF6-411A-A642-E4CE8E07D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4" y="1930515"/>
            <a:ext cx="3143379" cy="47111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4504FBF-7F99-4604-90A7-352404DE55FF}"/>
              </a:ext>
            </a:extLst>
          </p:cNvPr>
          <p:cNvSpPr txBox="1"/>
          <p:nvPr/>
        </p:nvSpPr>
        <p:spPr>
          <a:xfrm>
            <a:off x="-4758" y="1549564"/>
            <a:ext cx="532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Figura 8 – Diretrizes para a qualidade da água potável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76893B-6834-4376-8449-99666999AEEA}"/>
              </a:ext>
            </a:extLst>
          </p:cNvPr>
          <p:cNvSpPr txBox="1"/>
          <p:nvPr/>
        </p:nvSpPr>
        <p:spPr>
          <a:xfrm rot="10800000" flipV="1">
            <a:off x="1415820" y="6625726"/>
            <a:ext cx="1775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WHO (2011).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8B6FFA7C-A974-4A91-8919-896077905C2F}"/>
              </a:ext>
            </a:extLst>
          </p:cNvPr>
          <p:cNvSpPr/>
          <p:nvPr/>
        </p:nvSpPr>
        <p:spPr>
          <a:xfrm>
            <a:off x="4318782" y="6330462"/>
            <a:ext cx="3488787" cy="375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923A5F9-5C94-42DF-947A-D2E48725750E}"/>
              </a:ext>
            </a:extLst>
          </p:cNvPr>
          <p:cNvSpPr/>
          <p:nvPr/>
        </p:nvSpPr>
        <p:spPr>
          <a:xfrm>
            <a:off x="6881259" y="3158668"/>
            <a:ext cx="4686871" cy="36933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F7172C-E275-4B35-87AB-C481FD9637DD}"/>
              </a:ext>
            </a:extLst>
          </p:cNvPr>
          <p:cNvSpPr txBox="1"/>
          <p:nvPr/>
        </p:nvSpPr>
        <p:spPr>
          <a:xfrm>
            <a:off x="528499" y="1879521"/>
            <a:ext cx="8481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 princípio WHO estabelece ausência em qualquer amostra. </a:t>
            </a:r>
          </a:p>
        </p:txBody>
      </p:sp>
      <p:pic>
        <p:nvPicPr>
          <p:cNvPr id="9" name="Imagem 8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BA99624F-BDE0-44FD-B0D4-0E2B04837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21827" r="8806" b="11127"/>
          <a:stretch/>
        </p:blipFill>
        <p:spPr>
          <a:xfrm>
            <a:off x="2123485" y="2681479"/>
            <a:ext cx="7128000" cy="231109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910D1F5-C1DF-478E-AF1C-394735E89816}"/>
              </a:ext>
            </a:extLst>
          </p:cNvPr>
          <p:cNvSpPr txBox="1"/>
          <p:nvPr/>
        </p:nvSpPr>
        <p:spPr>
          <a:xfrm>
            <a:off x="0" y="526887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Classificação em categorias (A, B, C e D) é utilizada para estabelecer objetivos realísticos.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D2C289-AFEC-4F68-A453-AD062CDA4074}"/>
              </a:ext>
            </a:extLst>
          </p:cNvPr>
          <p:cNvSpPr/>
          <p:nvPr/>
        </p:nvSpPr>
        <p:spPr>
          <a:xfrm>
            <a:off x="1748269" y="2547392"/>
            <a:ext cx="816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Muitos sistemas individuais e de pequena escala não atendem à exigência.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F483A6-4F00-4BBB-951C-56CE3806CDB3}"/>
              </a:ext>
            </a:extLst>
          </p:cNvPr>
          <p:cNvSpPr/>
          <p:nvPr/>
        </p:nvSpPr>
        <p:spPr>
          <a:xfrm>
            <a:off x="6881259" y="3158668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Necessidade de abordagem menos restritiva.</a:t>
            </a: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BB3CCF94-15C6-4F73-BFBA-733DC2889CF1}"/>
              </a:ext>
            </a:extLst>
          </p:cNvPr>
          <p:cNvCxnSpPr>
            <a:cxnSpLocks/>
          </p:cNvCxnSpPr>
          <p:nvPr/>
        </p:nvCxnSpPr>
        <p:spPr>
          <a:xfrm>
            <a:off x="807365" y="2321178"/>
            <a:ext cx="848139" cy="45242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C5CBBBEE-7029-4EBE-9F82-DA55A61DA8C9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6071501" y="2675018"/>
            <a:ext cx="417883" cy="90129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82DB94E-74A6-4882-A5DA-420AA2886BC5}"/>
              </a:ext>
            </a:extLst>
          </p:cNvPr>
          <p:cNvSpPr txBox="1"/>
          <p:nvPr/>
        </p:nvSpPr>
        <p:spPr>
          <a:xfrm>
            <a:off x="171547" y="1415375"/>
            <a:ext cx="9103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PADRÃO MICROBIOLÓGICO: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72EAD6F5-203E-463B-ADBC-A9A67859BDBF}"/>
              </a:ext>
            </a:extLst>
          </p:cNvPr>
          <p:cNvSpPr/>
          <p:nvPr/>
        </p:nvSpPr>
        <p:spPr>
          <a:xfrm>
            <a:off x="5669280" y="5693369"/>
            <a:ext cx="263137" cy="540852"/>
          </a:xfrm>
          <a:prstGeom prst="downArrow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89C5C42-8C99-4BC1-B135-DAEB9F7BA13B}"/>
              </a:ext>
            </a:extLst>
          </p:cNvPr>
          <p:cNvSpPr txBox="1"/>
          <p:nvPr/>
        </p:nvSpPr>
        <p:spPr>
          <a:xfrm>
            <a:off x="0" y="630608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MELHORIA PROGRESSIVA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284DAA8-CD6D-4763-8F4A-2D1EC626327F}"/>
              </a:ext>
            </a:extLst>
          </p:cNvPr>
          <p:cNvSpPr txBox="1"/>
          <p:nvPr/>
        </p:nvSpPr>
        <p:spPr>
          <a:xfrm>
            <a:off x="253299" y="2101149"/>
            <a:ext cx="1086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Figura 9 – Exemplo de categorização de sistemas de abastecimento de água potável com</a:t>
            </a:r>
          </a:p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base no tamanho da população e na classificação da qualidade de modo a priorizar ações.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4952A4-8BF0-4F05-A2D4-A88628F268B4}"/>
              </a:ext>
            </a:extLst>
          </p:cNvPr>
          <p:cNvSpPr txBox="1"/>
          <p:nvPr/>
        </p:nvSpPr>
        <p:spPr>
          <a:xfrm>
            <a:off x="3422112" y="4976836"/>
            <a:ext cx="620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WHO (2011) – adaptado e traduzido pelas autoras.</a:t>
            </a:r>
          </a:p>
        </p:txBody>
      </p:sp>
    </p:spTree>
    <p:extLst>
      <p:ext uri="{BB962C8B-B14F-4D97-AF65-F5344CB8AC3E}">
        <p14:creationId xmlns:p14="http://schemas.microsoft.com/office/powerpoint/2010/main" val="18788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5" grpId="1" animBg="1"/>
      <p:bldP spid="4" grpId="0"/>
      <p:bldP spid="4" grpId="1"/>
      <p:bldP spid="10" grpId="0"/>
      <p:bldP spid="2" grpId="0"/>
      <p:bldP spid="2" grpId="1"/>
      <p:bldP spid="3" grpId="0"/>
      <p:bldP spid="3" grpId="1"/>
      <p:bldP spid="17" grpId="0"/>
      <p:bldP spid="18" grpId="0" animBg="1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A8F6509-996D-454F-8154-0E5560454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8576" r="6093" b="4959"/>
          <a:stretch/>
        </p:blipFill>
        <p:spPr>
          <a:xfrm>
            <a:off x="2257697" y="2089139"/>
            <a:ext cx="7814771" cy="301840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6AED36A-0F46-406E-A426-9BFB655E7DDC}"/>
              </a:ext>
            </a:extLst>
          </p:cNvPr>
          <p:cNvSpPr/>
          <p:nvPr/>
        </p:nvSpPr>
        <p:spPr>
          <a:xfrm>
            <a:off x="0" y="5495946"/>
            <a:ext cx="888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Correlação da classificação da água com resultados de inspeção sanitária.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DEFC6D-A881-4766-88F8-B4FC6DFEDFD5}"/>
              </a:ext>
            </a:extLst>
          </p:cNvPr>
          <p:cNvSpPr txBox="1"/>
          <p:nvPr/>
        </p:nvSpPr>
        <p:spPr>
          <a:xfrm>
            <a:off x="277726" y="1442808"/>
            <a:ext cx="118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10 – Exemplo de avaliação de prioridade de medidas de remediação para suprimentos de água potável comunitárias baseado em sistema de classificação de qualidade microbiológica e escore de inspeção sanitária.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5A7BE5-85A6-44FB-ABEE-A321E867F2DE}"/>
              </a:ext>
            </a:extLst>
          </p:cNvPr>
          <p:cNvSpPr txBox="1"/>
          <p:nvPr/>
        </p:nvSpPr>
        <p:spPr>
          <a:xfrm>
            <a:off x="3867879" y="5107542"/>
            <a:ext cx="620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WHO (2011) – adaptado e traduzido pelas autoras.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D9A10A7-B8A3-41FD-B856-B3D097AC4041}"/>
              </a:ext>
            </a:extLst>
          </p:cNvPr>
          <p:cNvSpPr/>
          <p:nvPr/>
        </p:nvSpPr>
        <p:spPr>
          <a:xfrm>
            <a:off x="2560322" y="6284460"/>
            <a:ext cx="9861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Identificação as causas mais importantes e medidas de controle de contaminação. 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90BFC216-FA6A-4592-82F4-AFD43E8DA752}"/>
              </a:ext>
            </a:extLst>
          </p:cNvPr>
          <p:cNvCxnSpPr>
            <a:cxnSpLocks/>
          </p:cNvCxnSpPr>
          <p:nvPr/>
        </p:nvCxnSpPr>
        <p:spPr>
          <a:xfrm>
            <a:off x="1336431" y="5976683"/>
            <a:ext cx="1364566" cy="507832"/>
          </a:xfrm>
          <a:prstGeom prst="bentConnector3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692FD474-74D5-403A-83C5-EC12079BD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33953" r="21505" b="6338"/>
          <a:stretch/>
        </p:blipFill>
        <p:spPr>
          <a:xfrm>
            <a:off x="3085110" y="2451148"/>
            <a:ext cx="5701065" cy="21069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C4FFC8F-E476-4AAB-B8D4-7788984AAF72}"/>
              </a:ext>
            </a:extLst>
          </p:cNvPr>
          <p:cNvSpPr txBox="1"/>
          <p:nvPr/>
        </p:nvSpPr>
        <p:spPr>
          <a:xfrm>
            <a:off x="132522" y="4957543"/>
            <a:ext cx="1190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Cloro: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mínimo 0,2 mg/L           garantia da desinfecção   máximo 5 mg/L            aceitação organoléptica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E44316-741A-42DD-BC7F-7725164E21C7}"/>
              </a:ext>
            </a:extLst>
          </p:cNvPr>
          <p:cNvSpPr txBox="1"/>
          <p:nvPr/>
        </p:nvSpPr>
        <p:spPr>
          <a:xfrm>
            <a:off x="-42423" y="1804817"/>
            <a:ext cx="1195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11 – Valores de referência para qualidade da água de sistemas de abastecimento de água individuais ou gerenciados pela comunidade dos parâmetros cloro residual, turbidez e pH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7F6FE9A-9CEB-4642-AAB6-8D29A9703BC9}"/>
              </a:ext>
            </a:extLst>
          </p:cNvPr>
          <p:cNvCxnSpPr>
            <a:cxnSpLocks/>
          </p:cNvCxnSpPr>
          <p:nvPr/>
        </p:nvCxnSpPr>
        <p:spPr>
          <a:xfrm>
            <a:off x="3215369" y="3302157"/>
            <a:ext cx="4614203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DDDC7694-AE18-4F1F-9FED-21E0C8508F25}"/>
              </a:ext>
            </a:extLst>
          </p:cNvPr>
          <p:cNvSpPr/>
          <p:nvPr/>
        </p:nvSpPr>
        <p:spPr>
          <a:xfrm>
            <a:off x="2834180" y="5548885"/>
            <a:ext cx="6506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Turbidez: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ideal         1 NTU    aceitável           5 NTU.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25E8094-63C2-4396-98CB-BAE529A6E90C}"/>
              </a:ext>
            </a:extLst>
          </p:cNvPr>
          <p:cNvSpPr/>
          <p:nvPr/>
        </p:nvSpPr>
        <p:spPr>
          <a:xfrm>
            <a:off x="3812454" y="6262478"/>
            <a:ext cx="5022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6,5 a 8         eficiência da desinfecção.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3E9144-B301-4543-9BCB-63E325189F68}"/>
              </a:ext>
            </a:extLst>
          </p:cNvPr>
          <p:cNvSpPr txBox="1"/>
          <p:nvPr/>
        </p:nvSpPr>
        <p:spPr>
          <a:xfrm>
            <a:off x="132522" y="1404707"/>
            <a:ext cx="9103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PADRÃO FÍSICO-QUÍMICO: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2362A1B-0A71-47AD-9388-245556824E26}"/>
              </a:ext>
            </a:extLst>
          </p:cNvPr>
          <p:cNvCxnSpPr/>
          <p:nvPr/>
        </p:nvCxnSpPr>
        <p:spPr>
          <a:xfrm>
            <a:off x="132522" y="5311175"/>
            <a:ext cx="79594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93186A6-C64B-4208-93AE-E6DE714D67F7}"/>
              </a:ext>
            </a:extLst>
          </p:cNvPr>
          <p:cNvCxnSpPr>
            <a:cxnSpLocks/>
          </p:cNvCxnSpPr>
          <p:nvPr/>
        </p:nvCxnSpPr>
        <p:spPr>
          <a:xfrm flipV="1">
            <a:off x="2982351" y="5148775"/>
            <a:ext cx="689317" cy="8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D79D47E-EE8B-4F7A-B3B0-C2FDC359F495}"/>
              </a:ext>
            </a:extLst>
          </p:cNvPr>
          <p:cNvCxnSpPr/>
          <p:nvPr/>
        </p:nvCxnSpPr>
        <p:spPr>
          <a:xfrm flipH="1">
            <a:off x="6428936" y="4957543"/>
            <a:ext cx="112541" cy="40011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699CCA8-51FF-45D6-9D00-9BAA8BAEED68}"/>
              </a:ext>
            </a:extLst>
          </p:cNvPr>
          <p:cNvCxnSpPr>
            <a:cxnSpLocks/>
          </p:cNvCxnSpPr>
          <p:nvPr/>
        </p:nvCxnSpPr>
        <p:spPr>
          <a:xfrm>
            <a:off x="8356209" y="5148775"/>
            <a:ext cx="767590" cy="8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030E33C-5E48-402B-84F6-D65166C8EEA9}"/>
              </a:ext>
            </a:extLst>
          </p:cNvPr>
          <p:cNvSpPr txBox="1"/>
          <p:nvPr/>
        </p:nvSpPr>
        <p:spPr>
          <a:xfrm>
            <a:off x="3671668" y="4558422"/>
            <a:ext cx="620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WHO (2011) – adaptado e traduzido pelas autoras.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4627710F-C99E-4744-A843-512A828CC874}"/>
              </a:ext>
            </a:extLst>
          </p:cNvPr>
          <p:cNvCxnSpPr/>
          <p:nvPr/>
        </p:nvCxnSpPr>
        <p:spPr>
          <a:xfrm>
            <a:off x="3215368" y="3995225"/>
            <a:ext cx="478914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CFBF9F8D-8C2C-412F-9CF9-3851D1BB1FBA}"/>
              </a:ext>
            </a:extLst>
          </p:cNvPr>
          <p:cNvCxnSpPr>
            <a:cxnSpLocks/>
          </p:cNvCxnSpPr>
          <p:nvPr/>
        </p:nvCxnSpPr>
        <p:spPr>
          <a:xfrm>
            <a:off x="2834180" y="5948995"/>
            <a:ext cx="11891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470F56C2-1CA8-4324-AB88-1876B87587BE}"/>
              </a:ext>
            </a:extLst>
          </p:cNvPr>
          <p:cNvCxnSpPr>
            <a:cxnSpLocks/>
          </p:cNvCxnSpPr>
          <p:nvPr/>
        </p:nvCxnSpPr>
        <p:spPr>
          <a:xfrm flipV="1">
            <a:off x="6042771" y="5465959"/>
            <a:ext cx="175149" cy="47034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28FB4645-22E6-482E-BB73-4FB017022D59}"/>
              </a:ext>
            </a:extLst>
          </p:cNvPr>
          <p:cNvCxnSpPr/>
          <p:nvPr/>
        </p:nvCxnSpPr>
        <p:spPr>
          <a:xfrm>
            <a:off x="4684500" y="5748940"/>
            <a:ext cx="590885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352A8F6D-3035-448C-834A-AD79387AFE1A}"/>
              </a:ext>
            </a:extLst>
          </p:cNvPr>
          <p:cNvCxnSpPr/>
          <p:nvPr/>
        </p:nvCxnSpPr>
        <p:spPr>
          <a:xfrm>
            <a:off x="7413632" y="5748940"/>
            <a:ext cx="590885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1DDB9B60-C8A4-4206-AE78-0098286A6CEC}"/>
              </a:ext>
            </a:extLst>
          </p:cNvPr>
          <p:cNvCxnSpPr/>
          <p:nvPr/>
        </p:nvCxnSpPr>
        <p:spPr>
          <a:xfrm>
            <a:off x="3812454" y="6643022"/>
            <a:ext cx="5063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4F9EEE84-D12A-4279-B8C4-42C0EC692130}"/>
              </a:ext>
            </a:extLst>
          </p:cNvPr>
          <p:cNvCxnSpPr/>
          <p:nvPr/>
        </p:nvCxnSpPr>
        <p:spPr>
          <a:xfrm>
            <a:off x="5176911" y="6462533"/>
            <a:ext cx="5627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3B2D53F9-58DE-4D2A-960A-72623A2B6DFA}"/>
              </a:ext>
            </a:extLst>
          </p:cNvPr>
          <p:cNvCxnSpPr>
            <a:cxnSpLocks/>
          </p:cNvCxnSpPr>
          <p:nvPr/>
        </p:nvCxnSpPr>
        <p:spPr>
          <a:xfrm>
            <a:off x="3175606" y="4417982"/>
            <a:ext cx="42380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10" grpId="0"/>
      <p:bldP spid="11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BED0ACB-6150-44E5-870A-DBDE8F9B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34825"/>
              </p:ext>
            </p:extLst>
          </p:nvPr>
        </p:nvGraphicFramePr>
        <p:xfrm>
          <a:off x="1651281" y="1831670"/>
          <a:ext cx="8980128" cy="47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068">
                <a:tc rowSpan="2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Parâmetros Microbiológicos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Faixas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 de chuva (%)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Todas as fontes de água (%) (N=174)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6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Campanha (N=47)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6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Campanha (N=31)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95">
                <a:tc rowSpan="5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Coliformes Totais (UFC/100mL)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3200,0  - 10666,7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12800,0 - 19200,0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21333,3 - 25600,0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27733,3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95">
                <a:tc rowSpan="5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Coliformes Termotolerantes</a:t>
                      </a:r>
                    </a:p>
                    <a:p>
                      <a:pPr marL="63500" marR="63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(UFC/100mL)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39,7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3200,0  - 10666,7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12800,0 - 19200,0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4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21333,3 - 25600,0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29866,7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92" marR="45092" marT="56364" marB="5636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FB28596-4E90-4E28-84DF-697D6EDCB645}"/>
              </a:ext>
            </a:extLst>
          </p:cNvPr>
          <p:cNvSpPr txBox="1"/>
          <p:nvPr/>
        </p:nvSpPr>
        <p:spPr>
          <a:xfrm>
            <a:off x="4316905" y="6519446"/>
            <a:ext cx="363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Das autoras (2015).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B2E5D3-7AE2-432B-A6AF-E1FF1D66DD64}"/>
              </a:ext>
            </a:extLst>
          </p:cNvPr>
          <p:cNvSpPr/>
          <p:nvPr/>
        </p:nvSpPr>
        <p:spPr>
          <a:xfrm>
            <a:off x="6168589" y="4694829"/>
            <a:ext cx="641445" cy="368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1766CDD-9266-4AB2-B50A-2309BE76D900}"/>
              </a:ext>
            </a:extLst>
          </p:cNvPr>
          <p:cNvSpPr/>
          <p:nvPr/>
        </p:nvSpPr>
        <p:spPr>
          <a:xfrm>
            <a:off x="9405389" y="4697101"/>
            <a:ext cx="641445" cy="368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444C0B5-7EFA-476B-BDAD-83199FFD01F3}"/>
              </a:ext>
            </a:extLst>
          </p:cNvPr>
          <p:cNvSpPr/>
          <p:nvPr/>
        </p:nvSpPr>
        <p:spPr>
          <a:xfrm>
            <a:off x="7767658" y="4710749"/>
            <a:ext cx="641445" cy="368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F5E2D9-9E89-4166-8A67-33D7A3587C99}"/>
              </a:ext>
            </a:extLst>
          </p:cNvPr>
          <p:cNvSpPr txBox="1"/>
          <p:nvPr/>
        </p:nvSpPr>
        <p:spPr>
          <a:xfrm>
            <a:off x="1378226" y="1416815"/>
            <a:ext cx="113549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2 – Teores e intensidades dos parâmetros microbiológicos das amostras de água  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4AE5B56-B1F9-40A3-8678-3CC13351F807}"/>
              </a:ext>
            </a:extLst>
          </p:cNvPr>
          <p:cNvSpPr/>
          <p:nvPr/>
        </p:nvSpPr>
        <p:spPr>
          <a:xfrm>
            <a:off x="1378226" y="5063318"/>
            <a:ext cx="2153253" cy="1307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7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ACC3B59A-DB86-4C10-8305-CF606663CA4C}"/>
              </a:ext>
            </a:extLst>
          </p:cNvPr>
          <p:cNvSpPr txBox="1"/>
          <p:nvPr/>
        </p:nvSpPr>
        <p:spPr>
          <a:xfrm>
            <a:off x="1526343" y="3547801"/>
            <a:ext cx="93651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Uso de coleta e reserva de água de chuva: minimização da carência de água (HELMREICH e HORN, 2009).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E6504D-A59A-4AFF-9165-EE165666DADC}"/>
              </a:ext>
            </a:extLst>
          </p:cNvPr>
          <p:cNvSpPr txBox="1"/>
          <p:nvPr/>
        </p:nvSpPr>
        <p:spPr>
          <a:xfrm>
            <a:off x="0" y="2881050"/>
            <a:ext cx="1219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Má distribuição dos recursos hídricos no território brasileiro.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Semiárido é a região mais crítica.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Contexto de escassez hídrica e histórico de pobreza na região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2FD125D-D2C4-438B-BEAF-E1CAAEADF374}"/>
              </a:ext>
            </a:extLst>
          </p:cNvPr>
          <p:cNvSpPr txBox="1"/>
          <p:nvPr/>
        </p:nvSpPr>
        <p:spPr>
          <a:xfrm>
            <a:off x="2531761" y="2441373"/>
            <a:ext cx="7354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Escassez de recursos hídricos em países em desenvolvimento.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2278" y="1416815"/>
            <a:ext cx="9144000" cy="603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AutoNum type="arabicPeriod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50B8FB74-96F7-4216-96A3-FD9ECFD1A537}"/>
              </a:ext>
            </a:extLst>
          </p:cNvPr>
          <p:cNvSpPr/>
          <p:nvPr/>
        </p:nvSpPr>
        <p:spPr>
          <a:xfrm>
            <a:off x="5657257" y="2798804"/>
            <a:ext cx="350887" cy="748997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D782C2AA-42A0-442C-BFAE-3C116DDD9F5A}"/>
              </a:ext>
            </a:extLst>
          </p:cNvPr>
          <p:cNvSpPr/>
          <p:nvPr/>
        </p:nvSpPr>
        <p:spPr>
          <a:xfrm>
            <a:off x="941696" y="5424959"/>
            <a:ext cx="10345003" cy="69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EFD586-5A08-4477-ACBD-36BE4821E8B2}"/>
              </a:ext>
            </a:extLst>
          </p:cNvPr>
          <p:cNvSpPr txBox="1"/>
          <p:nvPr/>
        </p:nvSpPr>
        <p:spPr>
          <a:xfrm>
            <a:off x="0" y="555005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Coleta e reserva de água de chuva: solução alternativa de pequena escala e baixo custo.</a:t>
            </a:r>
            <a:endParaRPr lang="pt-BR" sz="2000" dirty="0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980C2331-9682-4ED2-8202-E0A77B310A66}"/>
              </a:ext>
            </a:extLst>
          </p:cNvPr>
          <p:cNvSpPr/>
          <p:nvPr/>
        </p:nvSpPr>
        <p:spPr>
          <a:xfrm>
            <a:off x="6208941" y="4551462"/>
            <a:ext cx="341984" cy="742623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Uma imagem contendo céu, ao ar livre, chão, grama&#10;&#10;Descrição gerada com muito alta confiança">
            <a:extLst>
              <a:ext uri="{FF2B5EF4-FFF2-40B4-BE49-F238E27FC236}">
                <a16:creationId xmlns:a16="http://schemas.microsoft.com/office/drawing/2014/main" id="{5CBC0580-3E8C-48F7-8C95-44A67BF64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43" cy="684993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E683C6-A1DB-4790-B3AF-B09163A1EBCF}"/>
              </a:ext>
            </a:extLst>
          </p:cNvPr>
          <p:cNvSpPr txBox="1"/>
          <p:nvPr/>
        </p:nvSpPr>
        <p:spPr>
          <a:xfrm>
            <a:off x="140644" y="6335055"/>
            <a:ext cx="2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Greenpeace (2017).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B8809-379A-45B2-BA40-CACEAD24BF4F}"/>
              </a:ext>
            </a:extLst>
          </p:cNvPr>
          <p:cNvSpPr txBox="1"/>
          <p:nvPr/>
        </p:nvSpPr>
        <p:spPr>
          <a:xfrm>
            <a:off x="9948482" y="6571492"/>
            <a:ext cx="236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ONU Brasil (2016). </a:t>
            </a:r>
          </a:p>
        </p:txBody>
      </p:sp>
      <p:pic>
        <p:nvPicPr>
          <p:cNvPr id="18" name="Imagem 17" descr="Uma imagem contendo árvore, ao ar livre&#10;&#10;Descrição gerada com alta confiança">
            <a:extLst>
              <a:ext uri="{FF2B5EF4-FFF2-40B4-BE49-F238E27FC236}">
                <a16:creationId xmlns:a16="http://schemas.microsoft.com/office/drawing/2014/main" id="{FCE31090-C7CD-4CF2-880D-A3CF6D44F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" y="24732"/>
            <a:ext cx="12256844" cy="6323159"/>
          </a:xfrm>
          <a:prstGeom prst="rect">
            <a:avLst/>
          </a:prstGeom>
        </p:spPr>
      </p:pic>
      <p:pic>
        <p:nvPicPr>
          <p:cNvPr id="4" name="Imagem 3" descr="Uma imagem contendo céu, ao ar livre, grama, natureza&#10;&#10;Descrição gerada com muito alta confiança">
            <a:extLst>
              <a:ext uri="{FF2B5EF4-FFF2-40B4-BE49-F238E27FC236}">
                <a16:creationId xmlns:a16="http://schemas.microsoft.com/office/drawing/2014/main" id="{6908BF7D-1D66-4086-835D-E2845D891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" y="23237"/>
            <a:ext cx="12168944" cy="659396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6679499-DC42-4C50-9774-50EDC1363E49}"/>
              </a:ext>
            </a:extLst>
          </p:cNvPr>
          <p:cNvSpPr txBox="1"/>
          <p:nvPr/>
        </p:nvSpPr>
        <p:spPr>
          <a:xfrm>
            <a:off x="9897648" y="91898"/>
            <a:ext cx="236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Veja online (2011).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3" grpId="0"/>
      <p:bldP spid="3" grpId="1"/>
      <p:bldP spid="9" grpId="0" animBg="1"/>
      <p:bldP spid="9" grpId="1" animBg="1"/>
      <p:bldP spid="20" grpId="0" animBg="1"/>
      <p:bldP spid="15" grpId="0"/>
      <p:bldP spid="16" grpId="0" animBg="1"/>
      <p:bldP spid="19" grpId="0"/>
      <p:bldP spid="19" grpId="1"/>
      <p:bldP spid="8" grpId="0"/>
      <p:bldP spid="8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C8658F1-0D46-442A-A345-302F1C8B6EF3}"/>
              </a:ext>
            </a:extLst>
          </p:cNvPr>
          <p:cNvSpPr/>
          <p:nvPr/>
        </p:nvSpPr>
        <p:spPr>
          <a:xfrm>
            <a:off x="269323" y="1582269"/>
            <a:ext cx="11709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Segundo WHO (2011), todas  amostras estão abaixo da categoria D (tabela 4). </a:t>
            </a:r>
          </a:p>
        </p:txBody>
      </p:sp>
      <p:pic>
        <p:nvPicPr>
          <p:cNvPr id="5" name="Imagem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3C6950C3-177E-44DA-886A-8F42A18F0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21827" r="8806" b="11127"/>
          <a:stretch/>
        </p:blipFill>
        <p:spPr>
          <a:xfrm>
            <a:off x="2560213" y="2937267"/>
            <a:ext cx="7128000" cy="23110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3B38E6-A9CD-46DB-86C3-AA9787BA4965}"/>
              </a:ext>
            </a:extLst>
          </p:cNvPr>
          <p:cNvSpPr txBox="1"/>
          <p:nvPr/>
        </p:nvSpPr>
        <p:spPr>
          <a:xfrm>
            <a:off x="690027" y="2356937"/>
            <a:ext cx="1086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Figura 9 – Exemplo de categorização de sistemas de abastecimento de água potável com</a:t>
            </a:r>
          </a:p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base no tamanho da população e na classificação da qualidade de modo a priorizar ações.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FB4B16-FB2C-4A49-ACD7-127463CB6F96}"/>
              </a:ext>
            </a:extLst>
          </p:cNvPr>
          <p:cNvSpPr txBox="1"/>
          <p:nvPr/>
        </p:nvSpPr>
        <p:spPr>
          <a:xfrm>
            <a:off x="3858840" y="5232624"/>
            <a:ext cx="620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WHO (2011) – adaptado e traduzido pelas autoras.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81B397-E864-4968-B09D-CBADAEA4D5D5}"/>
              </a:ext>
            </a:extLst>
          </p:cNvPr>
          <p:cNvSpPr/>
          <p:nvPr/>
        </p:nvSpPr>
        <p:spPr>
          <a:xfrm>
            <a:off x="5445457" y="4687313"/>
            <a:ext cx="423080" cy="286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41FA4156-D3D9-4214-9137-7F66EA7AB8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8576" r="6093" b="4959"/>
          <a:stretch/>
        </p:blipFill>
        <p:spPr>
          <a:xfrm>
            <a:off x="2363714" y="2937267"/>
            <a:ext cx="7814771" cy="30184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B6696-5357-423E-B7AF-7EAE9CAEF936}"/>
              </a:ext>
            </a:extLst>
          </p:cNvPr>
          <p:cNvSpPr txBox="1"/>
          <p:nvPr/>
        </p:nvSpPr>
        <p:spPr>
          <a:xfrm>
            <a:off x="383743" y="2290936"/>
            <a:ext cx="118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10 – Exemplo de avaliação de prioridade de medidas de remediação para suprimentos de água potável comunitárias baseado em sistema de classificação de qualidade microbiológica e escore de inspeção sanitária.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F70BE6-8569-47F4-BF46-D8BE3777BB25}"/>
              </a:ext>
            </a:extLst>
          </p:cNvPr>
          <p:cNvSpPr txBox="1"/>
          <p:nvPr/>
        </p:nvSpPr>
        <p:spPr>
          <a:xfrm>
            <a:off x="3973896" y="5955670"/>
            <a:ext cx="620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WHO (2011) – adaptado e traduzido pelas autoras.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45AF902-4818-441F-915A-E842EB7BEFC3}"/>
              </a:ext>
            </a:extLst>
          </p:cNvPr>
          <p:cNvSpPr/>
          <p:nvPr/>
        </p:nvSpPr>
        <p:spPr>
          <a:xfrm>
            <a:off x="2920621" y="4550836"/>
            <a:ext cx="7383439" cy="423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F28A80-CCBC-446C-BE6A-7CECC2E586E7}"/>
              </a:ext>
            </a:extLst>
          </p:cNvPr>
          <p:cNvSpPr/>
          <p:nvPr/>
        </p:nvSpPr>
        <p:spPr>
          <a:xfrm>
            <a:off x="8364573" y="5225905"/>
            <a:ext cx="1880446" cy="859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 animBg="1"/>
      <p:bldP spid="8" grpId="1" animBg="1"/>
      <p:bldP spid="10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66B0A9D-FF5F-4FB6-A5C0-51928C452453}"/>
              </a:ext>
            </a:extLst>
          </p:cNvPr>
          <p:cNvSpPr/>
          <p:nvPr/>
        </p:nvSpPr>
        <p:spPr>
          <a:xfrm>
            <a:off x="2637183" y="5202010"/>
            <a:ext cx="7023652" cy="56374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982826" y="4989160"/>
            <a:ext cx="706340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               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Segundo WHO (2011), mínimo de cloro é 0,2 mg/L.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5CE46B-89CF-4CDD-8499-7FF2CF3C2BE9}"/>
              </a:ext>
            </a:extLst>
          </p:cNvPr>
          <p:cNvSpPr txBox="1"/>
          <p:nvPr/>
        </p:nvSpPr>
        <p:spPr>
          <a:xfrm>
            <a:off x="1306426" y="1643562"/>
            <a:ext cx="96851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3 – Teores e intensidades dos parâmetros físico-químicos das amostras de água.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79D9F47-086E-4F7D-8FD5-8EDC5E8DD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36945"/>
              </p:ext>
            </p:extLst>
          </p:nvPr>
        </p:nvGraphicFramePr>
        <p:xfrm>
          <a:off x="1189520" y="2344066"/>
          <a:ext cx="9918977" cy="2116462"/>
        </p:xfrm>
        <a:graphic>
          <a:graphicData uri="http://schemas.openxmlformats.org/drawingml/2006/table">
            <a:tbl>
              <a:tblPr/>
              <a:tblGrid>
                <a:gridCol w="2106103">
                  <a:extLst>
                    <a:ext uri="{9D8B030D-6E8A-4147-A177-3AD203B41FA5}">
                      <a16:colId xmlns:a16="http://schemas.microsoft.com/office/drawing/2014/main" val="156824246"/>
                    </a:ext>
                  </a:extLst>
                </a:gridCol>
                <a:gridCol w="1798963">
                  <a:extLst>
                    <a:ext uri="{9D8B030D-6E8A-4147-A177-3AD203B41FA5}">
                      <a16:colId xmlns:a16="http://schemas.microsoft.com/office/drawing/2014/main" val="1153148504"/>
                    </a:ext>
                  </a:extLst>
                </a:gridCol>
                <a:gridCol w="1801705">
                  <a:extLst>
                    <a:ext uri="{9D8B030D-6E8A-4147-A177-3AD203B41FA5}">
                      <a16:colId xmlns:a16="http://schemas.microsoft.com/office/drawing/2014/main" val="3460241670"/>
                    </a:ext>
                  </a:extLst>
                </a:gridCol>
                <a:gridCol w="2106103">
                  <a:extLst>
                    <a:ext uri="{9D8B030D-6E8A-4147-A177-3AD203B41FA5}">
                      <a16:colId xmlns:a16="http://schemas.microsoft.com/office/drawing/2014/main" val="4048580898"/>
                    </a:ext>
                  </a:extLst>
                </a:gridCol>
                <a:gridCol w="2106103">
                  <a:extLst>
                    <a:ext uri="{9D8B030D-6E8A-4147-A177-3AD203B41FA5}">
                      <a16:colId xmlns:a16="http://schemas.microsoft.com/office/drawing/2014/main" val="1799889213"/>
                    </a:ext>
                  </a:extLst>
                </a:gridCol>
              </a:tblGrid>
              <a:tr h="3576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Parâmetros físico - químicos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Faixas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Água de chuva (%)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Todas as fontes de água (%) (N=174)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67886"/>
                  </a:ext>
                </a:extLst>
              </a:tr>
              <a:tr h="6492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1ª Campanha (N=47)</a:t>
                      </a:r>
                    </a:p>
                  </a:txBody>
                  <a:tcPr marL="9525" marR="9525" marT="95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2ª Campanha (N=31)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81924"/>
                  </a:ext>
                </a:extLst>
              </a:tr>
              <a:tr h="39413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Cloro (mg/L)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2105"/>
                  </a:ext>
                </a:extLst>
              </a:tr>
              <a:tr h="3576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37351"/>
                  </a:ext>
                </a:extLst>
              </a:tr>
              <a:tr h="3576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4337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4FE79A1E-374B-47BE-9BBE-6D750360E466}"/>
              </a:ext>
            </a:extLst>
          </p:cNvPr>
          <p:cNvSpPr/>
          <p:nvPr/>
        </p:nvSpPr>
        <p:spPr>
          <a:xfrm>
            <a:off x="5632174" y="3299791"/>
            <a:ext cx="702365" cy="410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55851C5-9967-43AB-8C66-87EA398007A4}"/>
              </a:ext>
            </a:extLst>
          </p:cNvPr>
          <p:cNvSpPr/>
          <p:nvPr/>
        </p:nvSpPr>
        <p:spPr>
          <a:xfrm>
            <a:off x="7580244" y="3710609"/>
            <a:ext cx="684074" cy="344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3B84DB5-F789-45B6-ADC5-87464124A547}"/>
              </a:ext>
            </a:extLst>
          </p:cNvPr>
          <p:cNvSpPr/>
          <p:nvPr/>
        </p:nvSpPr>
        <p:spPr>
          <a:xfrm>
            <a:off x="9674087" y="3710609"/>
            <a:ext cx="702365" cy="344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71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BD91D3F-A02F-4ABE-9C79-7A2C04878434}"/>
              </a:ext>
            </a:extLst>
          </p:cNvPr>
          <p:cNvSpPr/>
          <p:nvPr/>
        </p:nvSpPr>
        <p:spPr>
          <a:xfrm>
            <a:off x="219076" y="4361413"/>
            <a:ext cx="11277600" cy="830997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28676" y="1800449"/>
            <a:ext cx="106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houve verificação da turbidez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764DCA-4BA1-4EA2-BC12-40846A4B689B}"/>
              </a:ext>
            </a:extLst>
          </p:cNvPr>
          <p:cNvSpPr txBox="1"/>
          <p:nvPr/>
        </p:nvSpPr>
        <p:spPr>
          <a:xfrm>
            <a:off x="186664" y="4355040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revelam necessidade de atenção à qualidade da água das cisternas  e adequação dos padrões de potabilidade da Portaria MS Nº 2914/2011.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69572A75-1D5B-43DB-ABA0-32D554F6B203}"/>
              </a:ext>
            </a:extLst>
          </p:cNvPr>
          <p:cNvSpPr/>
          <p:nvPr/>
        </p:nvSpPr>
        <p:spPr>
          <a:xfrm>
            <a:off x="5333586" y="1800449"/>
            <a:ext cx="1279249" cy="33272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80F7D4-47B6-4649-9B1B-53FA5A3B6AF0}"/>
              </a:ext>
            </a:extLst>
          </p:cNvPr>
          <p:cNvSpPr/>
          <p:nvPr/>
        </p:nvSpPr>
        <p:spPr>
          <a:xfrm>
            <a:off x="7019532" y="1800449"/>
            <a:ext cx="3930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Impossível avaliar conformidade.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9F15A8-5224-48B9-BA7A-1E00D999AD3C}"/>
              </a:ext>
            </a:extLst>
          </p:cNvPr>
          <p:cNvSpPr/>
          <p:nvPr/>
        </p:nvSpPr>
        <p:spPr>
          <a:xfrm>
            <a:off x="2055340" y="2849624"/>
            <a:ext cx="78357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pH encontrou-se em conformidade para todas as amostras.</a:t>
            </a:r>
          </a:p>
        </p:txBody>
      </p:sp>
    </p:spTree>
    <p:extLst>
      <p:ext uri="{BB962C8B-B14F-4D97-AF65-F5344CB8AC3E}">
        <p14:creationId xmlns:p14="http://schemas.microsoft.com/office/powerpoint/2010/main" val="8633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" grpId="0"/>
      <p:bldP spid="3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88A37E6-D3CF-436F-BFE4-77F864744219}"/>
              </a:ext>
            </a:extLst>
          </p:cNvPr>
          <p:cNvSpPr/>
          <p:nvPr/>
        </p:nvSpPr>
        <p:spPr>
          <a:xfrm>
            <a:off x="556591" y="2411896"/>
            <a:ext cx="11145079" cy="28889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6F96AD3-8B10-406B-A51D-60F7102FE983}"/>
              </a:ext>
            </a:extLst>
          </p:cNvPr>
          <p:cNvSpPr/>
          <p:nvPr/>
        </p:nvSpPr>
        <p:spPr>
          <a:xfrm>
            <a:off x="636104" y="2547046"/>
            <a:ext cx="10999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Apesar de não citar os padrões de potabilidade e frequência de amostragem específicos para sistemas de captação de água de chuva (padrões utilizados neste trabalho são os recomendados para sistemas alternativos gerenciados pela comunidade e sistemas individuais), o manual aborda sobre essa forma específica de abastecimento de água e explica as principais fontes de risco de contaminação da água e os procedimentos necessários para estabelecer barreiras ao risco.</a:t>
            </a:r>
          </a:p>
        </p:txBody>
      </p:sp>
    </p:spTree>
    <p:extLst>
      <p:ext uri="{BB962C8B-B14F-4D97-AF65-F5344CB8AC3E}">
        <p14:creationId xmlns:p14="http://schemas.microsoft.com/office/powerpoint/2010/main" val="262601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95791" y="2694595"/>
            <a:ext cx="3111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Diretrizes da WHO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460" y="1811215"/>
            <a:ext cx="9144000" cy="603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5. Conclusão</a:t>
            </a:r>
          </a:p>
          <a:p>
            <a:pPr algn="just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619F7B14-2AA0-4B8E-A6C0-A15EBF8A77D2}"/>
              </a:ext>
            </a:extLst>
          </p:cNvPr>
          <p:cNvSpPr/>
          <p:nvPr/>
        </p:nvSpPr>
        <p:spPr>
          <a:xfrm>
            <a:off x="5065496" y="2769704"/>
            <a:ext cx="1176279" cy="22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CA9F0D1-DE9E-4D0D-8DED-FC6340EBE3CE}"/>
              </a:ext>
            </a:extLst>
          </p:cNvPr>
          <p:cNvSpPr/>
          <p:nvPr/>
        </p:nvSpPr>
        <p:spPr>
          <a:xfrm>
            <a:off x="463827" y="3586211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Padrões de potabilidade mais adequados a situações locais.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0CEC626-9381-4FF8-A9EC-0A109A4A1479}"/>
              </a:ext>
            </a:extLst>
          </p:cNvPr>
          <p:cNvSpPr/>
          <p:nvPr/>
        </p:nvSpPr>
        <p:spPr>
          <a:xfrm>
            <a:off x="6241775" y="2658584"/>
            <a:ext cx="2861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Importante contribuição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E7ED87-5656-4A3C-B43E-99E0AFA20C49}"/>
              </a:ext>
            </a:extLst>
          </p:cNvPr>
          <p:cNvSpPr/>
          <p:nvPr/>
        </p:nvSpPr>
        <p:spPr>
          <a:xfrm>
            <a:off x="907775" y="4357431"/>
            <a:ext cx="1066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Padrões devem considerar aspectos ambientais, socioculturais e econômicos.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B180369-E021-4DAF-B051-B23237022728}"/>
              </a:ext>
            </a:extLst>
          </p:cNvPr>
          <p:cNvSpPr/>
          <p:nvPr/>
        </p:nvSpPr>
        <p:spPr>
          <a:xfrm>
            <a:off x="1457738" y="4856318"/>
            <a:ext cx="930302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Revisão da Portaria MS Nº 2914/2011 considerando esses fatores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E76E370-4092-4ECE-BCDB-55AC69232335}"/>
              </a:ext>
            </a:extLst>
          </p:cNvPr>
          <p:cNvSpPr/>
          <p:nvPr/>
        </p:nvSpPr>
        <p:spPr>
          <a:xfrm>
            <a:off x="245165" y="5909203"/>
            <a:ext cx="11728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objetivo deve ser o fornecimento de água de qualidade para a proteção da saúde da população. </a:t>
            </a:r>
          </a:p>
        </p:txBody>
      </p:sp>
    </p:spTree>
    <p:extLst>
      <p:ext uri="{BB962C8B-B14F-4D97-AF65-F5344CB8AC3E}">
        <p14:creationId xmlns:p14="http://schemas.microsoft.com/office/powerpoint/2010/main" val="39192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C7DBD28-9B56-4F4B-97C9-D9B3EB39C88B}"/>
              </a:ext>
            </a:extLst>
          </p:cNvPr>
          <p:cNvSpPr/>
          <p:nvPr/>
        </p:nvSpPr>
        <p:spPr>
          <a:xfrm>
            <a:off x="3644347" y="2131745"/>
            <a:ext cx="5009321" cy="124570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08A43BA-9354-4694-B1DD-A046F901BA32}"/>
              </a:ext>
            </a:extLst>
          </p:cNvPr>
          <p:cNvSpPr txBox="1">
            <a:spLocks/>
          </p:cNvSpPr>
          <p:nvPr/>
        </p:nvSpPr>
        <p:spPr>
          <a:xfrm>
            <a:off x="3833042" y="2471970"/>
            <a:ext cx="5748279" cy="799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  <a:p>
            <a:pPr algn="just"/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136D382-B8E7-4FDB-86E9-1C112B494C2B}"/>
              </a:ext>
            </a:extLst>
          </p:cNvPr>
          <p:cNvSpPr/>
          <p:nvPr/>
        </p:nvSpPr>
        <p:spPr>
          <a:xfrm>
            <a:off x="3101008" y="505573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Juliana Elisa Silva Santos – Universidade Federal da Bahia 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julianaelisass@gmail.com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84EE2A-82C5-4CF9-A13A-69F95A07C201}"/>
              </a:ext>
            </a:extLst>
          </p:cNvPr>
          <p:cNvSpPr txBox="1"/>
          <p:nvPr/>
        </p:nvSpPr>
        <p:spPr>
          <a:xfrm>
            <a:off x="4439478" y="3778862"/>
            <a:ext cx="3366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Agradecimento ao </a:t>
            </a:r>
            <a:r>
              <a:rPr lang="pt-BR" sz="4400" b="1" dirty="0"/>
              <a:t>CNPq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4341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64FAD65-C01A-4C26-A89C-2FF5770AED43}"/>
              </a:ext>
            </a:extLst>
          </p:cNvPr>
          <p:cNvSpPr/>
          <p:nvPr/>
        </p:nvSpPr>
        <p:spPr>
          <a:xfrm>
            <a:off x="514945" y="5721331"/>
            <a:ext cx="11133716" cy="8309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6AD646-00F8-445C-A37C-2A52C80B9D5E}"/>
              </a:ext>
            </a:extLst>
          </p:cNvPr>
          <p:cNvSpPr/>
          <p:nvPr/>
        </p:nvSpPr>
        <p:spPr>
          <a:xfrm>
            <a:off x="1245704" y="2783240"/>
            <a:ext cx="9806608" cy="57210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464840-3DF8-41EC-BC9B-2EF801D1785E}"/>
              </a:ext>
            </a:extLst>
          </p:cNvPr>
          <p:cNvSpPr txBox="1"/>
          <p:nvPr/>
        </p:nvSpPr>
        <p:spPr>
          <a:xfrm>
            <a:off x="198783" y="1681114"/>
            <a:ext cx="1190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Anos 2000: Articulação no Semiárido Brasileiro (ASA) e Programa Um Milhão de Cisternas (P1MC).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A3BDB94-B497-404E-A309-A8D464F96013}"/>
              </a:ext>
            </a:extLst>
          </p:cNvPr>
          <p:cNvSpPr/>
          <p:nvPr/>
        </p:nvSpPr>
        <p:spPr>
          <a:xfrm>
            <a:off x="152400" y="2868614"/>
            <a:ext cx="119932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Construção de cisternas para coleta e armazenamento de água pluvial no Semiárido.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B5738BF-97A8-46B7-B7D2-0E32EE1AEB0C}"/>
              </a:ext>
            </a:extLst>
          </p:cNvPr>
          <p:cNvSpPr/>
          <p:nvPr/>
        </p:nvSpPr>
        <p:spPr>
          <a:xfrm>
            <a:off x="198782" y="4057365"/>
            <a:ext cx="11900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P1MC: planejado dentro de ótica de participação popular (ASA, 2002).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595.629 cisternas construídas até o momento (ASA, 2017).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350E845-E963-4DA1-9360-29FD2E6BA655}"/>
              </a:ext>
            </a:extLst>
          </p:cNvPr>
          <p:cNvSpPr/>
          <p:nvPr/>
        </p:nvSpPr>
        <p:spPr>
          <a:xfrm>
            <a:off x="5840431" y="2058814"/>
            <a:ext cx="308577" cy="646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5A2132C-4CE1-44EE-957F-EF619503B762}"/>
              </a:ext>
            </a:extLst>
          </p:cNvPr>
          <p:cNvSpPr/>
          <p:nvPr/>
        </p:nvSpPr>
        <p:spPr>
          <a:xfrm>
            <a:off x="514945" y="5721331"/>
            <a:ext cx="1095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Falta de normatização específica e apropriada para as tecnologias de captação e armazenamento de águas de chuva. </a:t>
            </a:r>
          </a:p>
        </p:txBody>
      </p:sp>
      <p:pic>
        <p:nvPicPr>
          <p:cNvPr id="10" name="Imagem 9" descr="Uma imagem contendo céu, ao ar livre, edifício, chão&#10;&#10;Descrição gerada com muito alta confiança">
            <a:extLst>
              <a:ext uri="{FF2B5EF4-FFF2-40B4-BE49-F238E27FC236}">
                <a16:creationId xmlns:a16="http://schemas.microsoft.com/office/drawing/2014/main" id="{20C13CC7-0FE7-4945-B2DF-45B70FD6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9" y="-21949"/>
            <a:ext cx="7707697" cy="54411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7D112-21EF-42FF-B379-D691B754696C}"/>
              </a:ext>
            </a:extLst>
          </p:cNvPr>
          <p:cNvSpPr txBox="1"/>
          <p:nvPr/>
        </p:nvSpPr>
        <p:spPr>
          <a:xfrm>
            <a:off x="7871169" y="5413554"/>
            <a:ext cx="3405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Das autoras (2016).</a:t>
            </a:r>
          </a:p>
        </p:txBody>
      </p:sp>
    </p:spTree>
    <p:extLst>
      <p:ext uri="{BB962C8B-B14F-4D97-AF65-F5344CB8AC3E}">
        <p14:creationId xmlns:p14="http://schemas.microsoft.com/office/powerpoint/2010/main" val="35777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/>
      <p:bldP spid="2" grpId="0"/>
      <p:bldP spid="3" grpId="0"/>
      <p:bldP spid="4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8ED5B0E7-B976-48C4-9359-217B55D9E479}"/>
              </a:ext>
            </a:extLst>
          </p:cNvPr>
          <p:cNvSpPr/>
          <p:nvPr/>
        </p:nvSpPr>
        <p:spPr>
          <a:xfrm>
            <a:off x="7013034" y="3162030"/>
            <a:ext cx="4966932" cy="20460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FCB0568-DCA3-489A-B0A7-CCD833BEF281}"/>
              </a:ext>
            </a:extLst>
          </p:cNvPr>
          <p:cNvSpPr/>
          <p:nvPr/>
        </p:nvSpPr>
        <p:spPr>
          <a:xfrm>
            <a:off x="3142124" y="3464344"/>
            <a:ext cx="3868276" cy="172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9968E7C-CCB0-4837-BB89-3CDE95DFA9B8}"/>
              </a:ext>
            </a:extLst>
          </p:cNvPr>
          <p:cNvSpPr/>
          <p:nvPr/>
        </p:nvSpPr>
        <p:spPr>
          <a:xfrm>
            <a:off x="115277" y="3464344"/>
            <a:ext cx="3009603" cy="14108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A23BC83-1543-4CA1-A0C3-82158FB7ACE6}"/>
              </a:ext>
            </a:extLst>
          </p:cNvPr>
          <p:cNvSpPr/>
          <p:nvPr/>
        </p:nvSpPr>
        <p:spPr>
          <a:xfrm>
            <a:off x="1577007" y="2423828"/>
            <a:ext cx="9303026" cy="5003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47556D-CDAD-415F-8599-640ADB09D96A}"/>
              </a:ext>
            </a:extLst>
          </p:cNvPr>
          <p:cNvSpPr txBox="1"/>
          <p:nvPr/>
        </p:nvSpPr>
        <p:spPr>
          <a:xfrm>
            <a:off x="2077638" y="1606943"/>
            <a:ext cx="833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Padrões devem levar em conta fatores ambientais que podem afetar a água coletada da chuva (Krishna, 1993).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B0ED033-34FA-46F6-89C0-541A99325683}"/>
              </a:ext>
            </a:extLst>
          </p:cNvPr>
          <p:cNvSpPr/>
          <p:nvPr/>
        </p:nvSpPr>
        <p:spPr>
          <a:xfrm>
            <a:off x="198782" y="3591285"/>
            <a:ext cx="2941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Portaria privilegia regulação de sistemas ou soluções coletivas.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7A08533-B9B7-4A22-B9F5-A425C907B1D5}"/>
              </a:ext>
            </a:extLst>
          </p:cNvPr>
          <p:cNvSpPr/>
          <p:nvPr/>
        </p:nvSpPr>
        <p:spPr>
          <a:xfrm>
            <a:off x="3397185" y="3665574"/>
            <a:ext cx="3458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há destaque para soluções individuais (como captação e armazenamento de águas de chuva).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3ACC885-D86D-4FC4-BE92-8144A27FF64B}"/>
              </a:ext>
            </a:extLst>
          </p:cNvPr>
          <p:cNvSpPr/>
          <p:nvPr/>
        </p:nvSpPr>
        <p:spPr>
          <a:xfrm>
            <a:off x="7156174" y="3412975"/>
            <a:ext cx="47045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Portaria estabelece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padrão microbiológico para a água potável: não deve apresentar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em nenhuma amostra de água coletada (BRASIL, 2011).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43B315C-F855-4AFC-93EB-C2E539241175}"/>
              </a:ext>
            </a:extLst>
          </p:cNvPr>
          <p:cNvSpPr/>
          <p:nvPr/>
        </p:nvSpPr>
        <p:spPr>
          <a:xfrm>
            <a:off x="1987826" y="5799616"/>
            <a:ext cx="7530651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sz="2800" b="1" dirty="0"/>
              <a:t>Necessidade de adequação à realidade da região.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CFC640B-E48E-41FA-8C80-427ED4E0FA39}"/>
              </a:ext>
            </a:extLst>
          </p:cNvPr>
          <p:cNvSpPr/>
          <p:nvPr/>
        </p:nvSpPr>
        <p:spPr>
          <a:xfrm>
            <a:off x="1292810" y="2454862"/>
            <a:ext cx="9871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Legislação vigente no Brasil: Portaria do Ministério da Saúde Nº 2914/2011.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D623143-7827-4DE5-A542-0BC79C49D0F0}"/>
              </a:ext>
            </a:extLst>
          </p:cNvPr>
          <p:cNvCxnSpPr>
            <a:cxnSpLocks/>
          </p:cNvCxnSpPr>
          <p:nvPr/>
        </p:nvCxnSpPr>
        <p:spPr>
          <a:xfrm flipH="1">
            <a:off x="1762539" y="2950618"/>
            <a:ext cx="315099" cy="444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D1EFB085-DC02-479F-8171-1D66A78A843A}"/>
              </a:ext>
            </a:extLst>
          </p:cNvPr>
          <p:cNvCxnSpPr>
            <a:cxnSpLocks/>
          </p:cNvCxnSpPr>
          <p:nvPr/>
        </p:nvCxnSpPr>
        <p:spPr>
          <a:xfrm flipH="1">
            <a:off x="5234611" y="2924201"/>
            <a:ext cx="1" cy="47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86B4F60-EEA8-49E7-A5F4-BBC13414693C}"/>
              </a:ext>
            </a:extLst>
          </p:cNvPr>
          <p:cNvCxnSpPr>
            <a:cxnSpLocks/>
          </p:cNvCxnSpPr>
          <p:nvPr/>
        </p:nvCxnSpPr>
        <p:spPr>
          <a:xfrm>
            <a:off x="8766320" y="2928479"/>
            <a:ext cx="231906" cy="231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0" grpId="0" animBg="1"/>
      <p:bldP spid="5" grpId="0"/>
      <p:bldP spid="3" grpId="0"/>
      <p:bldP spid="6" grpId="0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D989C7A-0EBF-4029-910C-E2C3C36E6F5B}"/>
              </a:ext>
            </a:extLst>
          </p:cNvPr>
          <p:cNvSpPr/>
          <p:nvPr/>
        </p:nvSpPr>
        <p:spPr>
          <a:xfrm>
            <a:off x="6916002" y="4934350"/>
            <a:ext cx="4183039" cy="9751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45BA949-BF2B-4EFC-8302-3A2BE05A22EC}"/>
              </a:ext>
            </a:extLst>
          </p:cNvPr>
          <p:cNvSpPr/>
          <p:nvPr/>
        </p:nvSpPr>
        <p:spPr>
          <a:xfrm>
            <a:off x="1753031" y="4904863"/>
            <a:ext cx="3624709" cy="12003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B431E33-725A-4220-8A1B-4DDEAE24E592}"/>
              </a:ext>
            </a:extLst>
          </p:cNvPr>
          <p:cNvSpPr/>
          <p:nvPr/>
        </p:nvSpPr>
        <p:spPr>
          <a:xfrm>
            <a:off x="2931993" y="3161804"/>
            <a:ext cx="5923129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3FE83C-B219-4353-9BD0-EE908265F6C0}"/>
              </a:ext>
            </a:extLst>
          </p:cNvPr>
          <p:cNvSpPr txBox="1"/>
          <p:nvPr/>
        </p:nvSpPr>
        <p:spPr>
          <a:xfrm>
            <a:off x="-79613" y="14643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World Health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(WHO) – Organização Mundial da Saúde.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992A0C-79C3-437A-9061-00DAD66BC86E}"/>
              </a:ext>
            </a:extLst>
          </p:cNvPr>
          <p:cNvSpPr/>
          <p:nvPr/>
        </p:nvSpPr>
        <p:spPr>
          <a:xfrm>
            <a:off x="2945641" y="3275851"/>
            <a:ext cx="58435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 recomendações que levam em conta diferentes contextos de abastecimento de água.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C527F6E-7010-4C48-887E-C18AE75BB183}"/>
              </a:ext>
            </a:extLst>
          </p:cNvPr>
          <p:cNvSpPr/>
          <p:nvPr/>
        </p:nvSpPr>
        <p:spPr>
          <a:xfrm>
            <a:off x="1697918" y="4934350"/>
            <a:ext cx="373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Verificação mínima*:</a:t>
            </a:r>
          </a:p>
          <a:p>
            <a:pPr algn="ctr"/>
            <a:r>
              <a:rPr lang="pt-BR" dirty="0"/>
              <a:t>Parâmetros E. coli (ou coliformes termotolerantes) e cloro residual  (WHO, 2011).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66CCC19-9701-44FC-80F5-50A8F7DB7E8D}"/>
              </a:ext>
            </a:extLst>
          </p:cNvPr>
          <p:cNvSpPr/>
          <p:nvPr/>
        </p:nvSpPr>
        <p:spPr>
          <a:xfrm>
            <a:off x="6916002" y="4831413"/>
            <a:ext cx="4183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dirty="0"/>
              <a:t>Suplementação (quando apropriado): </a:t>
            </a:r>
          </a:p>
          <a:p>
            <a:pPr algn="ctr"/>
            <a:r>
              <a:rPr lang="pt-BR" dirty="0"/>
              <a:t>Verificação de pH e turbidez (WHO, 2011).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6EFAA158-6110-4F3E-8CC5-99DCF61A5F1E}"/>
              </a:ext>
            </a:extLst>
          </p:cNvPr>
          <p:cNvSpPr/>
          <p:nvPr/>
        </p:nvSpPr>
        <p:spPr>
          <a:xfrm>
            <a:off x="5893557" y="2365213"/>
            <a:ext cx="313899" cy="673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DDA7EBB-2DCF-4073-AA23-24F38EA296D3}"/>
              </a:ext>
            </a:extLst>
          </p:cNvPr>
          <p:cNvSpPr/>
          <p:nvPr/>
        </p:nvSpPr>
        <p:spPr>
          <a:xfrm>
            <a:off x="3405684" y="4264188"/>
            <a:ext cx="210974" cy="567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43C7112D-17FE-415B-A2A3-9364F05639F4}"/>
              </a:ext>
            </a:extLst>
          </p:cNvPr>
          <p:cNvSpPr/>
          <p:nvPr/>
        </p:nvSpPr>
        <p:spPr>
          <a:xfrm>
            <a:off x="5747029" y="5313896"/>
            <a:ext cx="920853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0962F4A-599E-4D8E-9C72-BEDCF1CAAB5E}"/>
              </a:ext>
            </a:extLst>
          </p:cNvPr>
          <p:cNvSpPr txBox="1"/>
          <p:nvPr/>
        </p:nvSpPr>
        <p:spPr>
          <a:xfrm>
            <a:off x="2577449" y="1889434"/>
            <a:ext cx="761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Manual de diretrizes para a qualidade da água potável</a:t>
            </a:r>
          </a:p>
          <a:p>
            <a:pPr algn="ctr"/>
            <a:endParaRPr lang="pt-BR" sz="20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7ECF46-DD03-4F73-BD8E-752FCA5C2256}"/>
              </a:ext>
            </a:extLst>
          </p:cNvPr>
          <p:cNvSpPr txBox="1"/>
          <p:nvPr/>
        </p:nvSpPr>
        <p:spPr>
          <a:xfrm>
            <a:off x="645477" y="6379987"/>
            <a:ext cx="495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*Sistemas alternativos coletivos ou individuais.</a:t>
            </a:r>
          </a:p>
        </p:txBody>
      </p:sp>
    </p:spTree>
    <p:extLst>
      <p:ext uri="{BB962C8B-B14F-4D97-AF65-F5344CB8AC3E}">
        <p14:creationId xmlns:p14="http://schemas.microsoft.com/office/powerpoint/2010/main" val="33717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7" grpId="0" animBg="1"/>
      <p:bldP spid="5" grpId="0"/>
      <p:bldP spid="2" grpId="0"/>
      <p:bldP spid="3" grpId="0"/>
      <p:bldP spid="6" grpId="0"/>
      <p:bldP spid="8" grpId="0" animBg="1"/>
      <p:bldP spid="9" grpId="0" animBg="1"/>
      <p:bldP spid="13" grpId="0" animBg="1"/>
      <p:bldP spid="1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28033" y="1748251"/>
            <a:ext cx="9144000" cy="60325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2. Objetivo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91570" y="2682938"/>
            <a:ext cx="10549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 a aplicabilidade dos padrões de potabilidade estabelecidos pela Portaria do Ministério da Saúde Nº 2914/2011 e pelo Manual de orientações para a qualidade da água potável da World Health </a:t>
            </a:r>
            <a:r>
              <a:rPr lang="pt-BR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(WHO). 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6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01960" y="1744165"/>
            <a:ext cx="9144000" cy="60325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3. Material e Métodos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18866" y="2934269"/>
            <a:ext cx="10249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campo com coleta de dados primários no município de Santa Brígida – Bahia.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9116" y="4352120"/>
            <a:ext cx="5827594" cy="144655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Comparação dos resultados de potabilidade da água das cisternas de Santa Brígida - quando aplicados os padrões de ambos documentos.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23407" y="4016233"/>
            <a:ext cx="2245106" cy="76944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do MS Nº 2914/2011</a:t>
            </a:r>
            <a:endParaRPr lang="pt-BR" sz="22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323407" y="5282720"/>
            <a:ext cx="2811439" cy="76944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qualidade da água da WHO</a:t>
            </a:r>
          </a:p>
        </p:txBody>
      </p:sp>
      <p:cxnSp>
        <p:nvCxnSpPr>
          <p:cNvPr id="13" name="Conector reto 12"/>
          <p:cNvCxnSpPr>
            <a:stCxn id="4" idx="3"/>
            <a:endCxn id="8" idx="1"/>
          </p:cNvCxnSpPr>
          <p:nvPr/>
        </p:nvCxnSpPr>
        <p:spPr>
          <a:xfrm flipV="1">
            <a:off x="6946710" y="4400954"/>
            <a:ext cx="1376697" cy="6744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4" idx="3"/>
            <a:endCxn id="9" idx="1"/>
          </p:cNvCxnSpPr>
          <p:nvPr/>
        </p:nvCxnSpPr>
        <p:spPr>
          <a:xfrm>
            <a:off x="6946710" y="5075395"/>
            <a:ext cx="1376697" cy="5920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0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73263" y="1563606"/>
            <a:ext cx="9144000" cy="601662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3.1 Área de estudo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o 28"/>
          <p:cNvGrpSpPr/>
          <p:nvPr/>
        </p:nvGrpSpPr>
        <p:grpSpPr>
          <a:xfrm>
            <a:off x="5247861" y="2742866"/>
            <a:ext cx="6698510" cy="2968821"/>
            <a:chOff x="4376880" y="2046240"/>
            <a:chExt cx="7405718" cy="3240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880" y="2786364"/>
              <a:ext cx="2425913" cy="2448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/>
            <a:srcRect l="20657" t="4653" r="5269" b="4477"/>
            <a:stretch/>
          </p:blipFill>
          <p:spPr>
            <a:xfrm>
              <a:off x="7908263" y="2046240"/>
              <a:ext cx="3874335" cy="32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7" name="Retângulo 6"/>
            <p:cNvSpPr/>
            <p:nvPr/>
          </p:nvSpPr>
          <p:spPr>
            <a:xfrm>
              <a:off x="6291618" y="2988860"/>
              <a:ext cx="286603" cy="2593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9" name="Conector reto 8"/>
            <p:cNvCxnSpPr/>
            <p:nvPr/>
          </p:nvCxnSpPr>
          <p:spPr>
            <a:xfrm flipV="1">
              <a:off x="6291618" y="2063064"/>
              <a:ext cx="1616645" cy="9394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6291618" y="3248167"/>
              <a:ext cx="1587697" cy="2029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6578221" y="3248167"/>
              <a:ext cx="1301094" cy="928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6578221" y="2743201"/>
              <a:ext cx="1330042" cy="245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ixaDeTexto 57"/>
          <p:cNvSpPr txBox="1">
            <a:spLocks noChangeArrowheads="1"/>
          </p:cNvSpPr>
          <p:nvPr/>
        </p:nvSpPr>
        <p:spPr bwMode="auto">
          <a:xfrm>
            <a:off x="4702175" y="6026780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dirty="0">
                <a:solidFill>
                  <a:prstClr val="black"/>
                </a:solidFill>
              </a:rPr>
              <a:t>Fonte: Geobahia – </a:t>
            </a:r>
            <a:r>
              <a:rPr lang="pt-BR" altLang="pt-BR" sz="1400" dirty="0" err="1">
                <a:solidFill>
                  <a:prstClr val="black"/>
                </a:solidFill>
              </a:rPr>
              <a:t>Inema</a:t>
            </a:r>
            <a:r>
              <a:rPr lang="pt-BR" altLang="pt-BR" sz="1400" dirty="0">
                <a:solidFill>
                  <a:prstClr val="black"/>
                </a:solidFill>
              </a:rPr>
              <a:t> (2017).</a:t>
            </a:r>
            <a:endParaRPr lang="pt-BR" altLang="pt-BR" dirty="0">
              <a:solidFill>
                <a:prstClr val="black"/>
              </a:solidFill>
            </a:endParaRPr>
          </a:p>
          <a:p>
            <a:endParaRPr lang="pt-BR" altLang="pt-BR" dirty="0">
              <a:solidFill>
                <a:prstClr val="black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69829" y="2590463"/>
            <a:ext cx="4948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Mais vulnerável em termos de recursos hídricos.</a:t>
            </a:r>
          </a:p>
          <a:p>
            <a:pPr algn="just"/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Precipitação média anual &lt; 600mm. </a:t>
            </a:r>
          </a:p>
          <a:p>
            <a:pPr algn="just"/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População &lt; 20.000 hab. </a:t>
            </a:r>
          </a:p>
          <a:p>
            <a:pPr algn="just"/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- 87 domicílios analisados em 2 campanhas – inverno e verão 2015.</a:t>
            </a:r>
          </a:p>
          <a:p>
            <a:pPr algn="just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(amostragem aleatória estratificada) </a:t>
            </a:r>
          </a:p>
        </p:txBody>
      </p:sp>
      <p:sp>
        <p:nvSpPr>
          <p:cNvPr id="31" name="CaixaDeTexto 57"/>
          <p:cNvSpPr txBox="1">
            <a:spLocks noChangeArrowheads="1"/>
          </p:cNvSpPr>
          <p:nvPr/>
        </p:nvSpPr>
        <p:spPr bwMode="auto">
          <a:xfrm>
            <a:off x="4702175" y="2141204"/>
            <a:ext cx="74898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dirty="0">
                <a:solidFill>
                  <a:prstClr val="black"/>
                </a:solidFill>
              </a:rPr>
              <a:t>Figura 5 - Localização do município estudado.</a:t>
            </a:r>
          </a:p>
          <a:p>
            <a:pPr algn="ctr"/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25713" y="1525998"/>
            <a:ext cx="9144000" cy="601662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3.2 Análise microbiológica da água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334371" y="2444469"/>
            <a:ext cx="6707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Parâmetros analisados: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Coliformes Termotolerantes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Coliformes Totais </a:t>
            </a:r>
          </a:p>
          <a:p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microbiológico </a:t>
            </a:r>
            <a:r>
              <a:rPr lang="pt-BR" sz="2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Colipaper</a:t>
            </a:r>
            <a:r>
              <a:rPr lang="pt-BR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Alfakit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Cartela com meio de cultura em forma de gel desidratado na qual a amostra é envolvida.</a:t>
            </a:r>
          </a:p>
          <a:p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Estufa por 15h à temperatura de 36ºC a 37ºC.</a:t>
            </a:r>
          </a:p>
          <a:p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Contagem das colônias.</a:t>
            </a:r>
          </a:p>
        </p:txBody>
      </p:sp>
      <p:pic>
        <p:nvPicPr>
          <p:cNvPr id="1026" name="Picture 1" descr="https://lh6.googleusercontent.com/XMn-Kx9MT1wDKwlPcy72gkoqfYlap37D3Z_WfgpjJ9-W066UH99j9vA0jMFap-XzKQdLO6ZMqyFbFU5Xhjvm-fETk-go6zFKiRMQjJtNgy5PSA2m7_xq0EtyNh7cfaDlnOx_EWa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50" y="3339822"/>
            <a:ext cx="337992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006819" y="6219822"/>
            <a:ext cx="337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Das autoras (2015).</a:t>
            </a:r>
          </a:p>
        </p:txBody>
      </p:sp>
      <p:sp>
        <p:nvSpPr>
          <p:cNvPr id="17" name="CaixaDeTexto 57"/>
          <p:cNvSpPr txBox="1">
            <a:spLocks noChangeArrowheads="1"/>
          </p:cNvSpPr>
          <p:nvPr/>
        </p:nvSpPr>
        <p:spPr bwMode="auto">
          <a:xfrm>
            <a:off x="7165075" y="2631936"/>
            <a:ext cx="49859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000" dirty="0">
                <a:solidFill>
                  <a:prstClr val="black"/>
                </a:solidFill>
              </a:rPr>
              <a:t>Figura 6 - Kit para detecção de Coliformes Totais e Termotolerantes em água</a:t>
            </a:r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1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2057</Words>
  <Application>Microsoft Office PowerPoint</Application>
  <PresentationFormat>Widescreen</PresentationFormat>
  <Paragraphs>394</Paragraphs>
  <Slides>25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 2</vt:lpstr>
      <vt:lpstr>Tema do Office</vt:lpstr>
      <vt:lpstr>HDOfficeLightV0</vt:lpstr>
      <vt:lpstr>APLICABILIDADE DOS PADRÕES DE QUALIDADE DA ÁGUA DE CISTERNAS: UMA ANÁLISE NO MUNICÍPIO DE SANTA BRÍGIDA - BA</vt:lpstr>
      <vt:lpstr>Apresentação do PowerPoint</vt:lpstr>
      <vt:lpstr>Apresentação do PowerPoint</vt:lpstr>
      <vt:lpstr>Apresentação do PowerPoint</vt:lpstr>
      <vt:lpstr>Apresentação do PowerPoint</vt:lpstr>
      <vt:lpstr>2. Objetivo</vt:lpstr>
      <vt:lpstr>3. Material e Métodos</vt:lpstr>
      <vt:lpstr>3.1 Área de estudo</vt:lpstr>
      <vt:lpstr>3.2 Análise microbiológica da água</vt:lpstr>
      <vt:lpstr>3.3 Análise físico-química da água</vt:lpstr>
      <vt:lpstr>4. Resultados/Discussão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Juliana Elisa</cp:lastModifiedBy>
  <cp:revision>75</cp:revision>
  <dcterms:created xsi:type="dcterms:W3CDTF">2017-05-30T09:26:55Z</dcterms:created>
  <dcterms:modified xsi:type="dcterms:W3CDTF">2017-06-19T16:21:20Z</dcterms:modified>
</cp:coreProperties>
</file>