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5"/>
  </p:notesMasterIdLst>
  <p:sldIdLst>
    <p:sldId id="256" r:id="rId2"/>
    <p:sldId id="293" r:id="rId3"/>
    <p:sldId id="308" r:id="rId4"/>
    <p:sldId id="294" r:id="rId5"/>
    <p:sldId id="295" r:id="rId6"/>
    <p:sldId id="297" r:id="rId7"/>
    <p:sldId id="272" r:id="rId8"/>
    <p:sldId id="323" r:id="rId9"/>
    <p:sldId id="327" r:id="rId10"/>
    <p:sldId id="289" r:id="rId11"/>
    <p:sldId id="291" r:id="rId12"/>
    <p:sldId id="275" r:id="rId13"/>
    <p:sldId id="276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74" r:id="rId22"/>
    <p:sldId id="302" r:id="rId23"/>
    <p:sldId id="317" r:id="rId24"/>
    <p:sldId id="312" r:id="rId25"/>
    <p:sldId id="314" r:id="rId26"/>
    <p:sldId id="313" r:id="rId27"/>
    <p:sldId id="311" r:id="rId28"/>
    <p:sldId id="310" r:id="rId29"/>
    <p:sldId id="318" r:id="rId30"/>
    <p:sldId id="329" r:id="rId31"/>
    <p:sldId id="330" r:id="rId32"/>
    <p:sldId id="331" r:id="rId33"/>
    <p:sldId id="328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4823"/>
    <a:srgbClr val="F0EEE6"/>
    <a:srgbClr val="FBFAF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1" autoAdjust="0"/>
    <p:restoredTop sz="94709" autoAdjust="0"/>
  </p:normalViewPr>
  <p:slideViewPr>
    <p:cSldViewPr snapToGrid="0" showGuides="1">
      <p:cViewPr>
        <p:scale>
          <a:sx n="60" d="100"/>
          <a:sy n="60" d="100"/>
        </p:scale>
        <p:origin x="-882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1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AF2E4-ED7F-4890-93B1-761704AA34A3}" type="datetimeFigureOut">
              <a:rPr lang="pt-BR" smtClean="0"/>
              <a:t>18/06/2017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4555D-6490-43E4-AD3C-9E1DCAB1FAC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4555D-6490-43E4-AD3C-9E1DCAB1FAC8}" type="slidenum">
              <a:rPr lang="pt-BR" smtClean="0"/>
              <a:t>30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6" descr="C:\Users\gabriel.silva\Desktop\Faixa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026"/>
          <a:stretch>
            <a:fillRect/>
          </a:stretch>
        </p:blipFill>
        <p:spPr bwMode="auto">
          <a:xfrm>
            <a:off x="2443048" y="-6739"/>
            <a:ext cx="6501978" cy="142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58202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9218719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528524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970612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759953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790172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137956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5926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6466240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522941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198901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5BCC-9072-4890-AF83-E93E95C6CF1C}" type="datetimeFigureOut">
              <a:rPr lang="pt-BR" smtClean="0"/>
              <a:pPr/>
              <a:t>18/06/2017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445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uniara.com.br/arquivos/file/cursos/mestrado/desenvolvimento_regional_meio_ambiente/dissertacoes/2014/mario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cidadeon.com/araraquara/cotidiano/NOT,0,0,925831,Reparos+de+enchente+e+enxugar+gelo+diz+especialista.aspx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976805" y="1579829"/>
            <a:ext cx="10420350" cy="279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3000" b="1" dirty="0" smtClean="0">
                <a:solidFill>
                  <a:srgbClr val="574823"/>
                </a:solidFill>
                <a:latin typeface="Calibri" pitchFamily="34" charset="0"/>
                <a:ea typeface="+mj-ea"/>
                <a:cs typeface="+mj-cs"/>
              </a:rPr>
              <a:t>ANÁLISE CRÍTICA DA CAPACIDADE HIDRÁULICA DA CANALIZAÇÃO DO CÓRREGO DA SERVIDÃO E PROPOSTA PARA MITIGAÇÃO DE ENCHENTES NA AVENIDA MARIA ANTÔNIA CAMARGO DE OLIVEIRA - ARARAQUARA - SP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487200" y="4582194"/>
            <a:ext cx="6096000" cy="23529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latin typeface="Calibri" pitchFamily="34" charset="0"/>
                <a:cs typeface="Arial" pitchFamily="34" charset="0"/>
              </a:rPr>
              <a:t>Andréia </a:t>
            </a:r>
            <a:r>
              <a:rPr lang="pt-BR" sz="2000" b="1" dirty="0" err="1" smtClean="0">
                <a:latin typeface="Calibri" pitchFamily="34" charset="0"/>
                <a:cs typeface="Arial" pitchFamily="34" charset="0"/>
              </a:rPr>
              <a:t>Perre</a:t>
            </a:r>
            <a:endParaRPr lang="pt-BR" sz="2000" b="1" dirty="0" smtClean="0">
              <a:latin typeface="Calibri" pitchFamily="34" charset="0"/>
              <a:cs typeface="Arial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latin typeface="Calibri" pitchFamily="34" charset="0"/>
                <a:cs typeface="Arial" pitchFamily="34" charset="0"/>
              </a:rPr>
              <a:t>Fernanda Ferreira Abou </a:t>
            </a:r>
            <a:r>
              <a:rPr lang="pt-BR" sz="2000" b="1" dirty="0" err="1" smtClean="0">
                <a:latin typeface="Calibri" pitchFamily="34" charset="0"/>
                <a:cs typeface="Arial" pitchFamily="34" charset="0"/>
              </a:rPr>
              <a:t>Dehn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 b="1" dirty="0" err="1" smtClean="0">
                <a:latin typeface="Calibri" pitchFamily="34" charset="0"/>
                <a:cs typeface="Arial" pitchFamily="34" charset="0"/>
              </a:rPr>
              <a:t>Gislaine</a:t>
            </a:r>
            <a:r>
              <a:rPr lang="pt-BR" sz="2000" b="1" dirty="0" smtClean="0">
                <a:latin typeface="Calibri" pitchFamily="34" charset="0"/>
                <a:cs typeface="Arial" pitchFamily="34" charset="0"/>
              </a:rPr>
              <a:t> Aparecida André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Paulo Vaz Filho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latin typeface="Calibri" pitchFamily="34" charset="0"/>
                <a:cs typeface="Arial" pitchFamily="34" charset="0"/>
              </a:rPr>
              <a:t>Thais </a:t>
            </a:r>
            <a:r>
              <a:rPr lang="pt-BR" sz="2000" b="1" dirty="0" err="1" smtClean="0">
                <a:latin typeface="Calibri" pitchFamily="34" charset="0"/>
                <a:cs typeface="Arial" pitchFamily="34" charset="0"/>
              </a:rPr>
              <a:t>Madaschi</a:t>
            </a:r>
            <a:endParaRPr lang="pt-BR" sz="20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070554" y="425992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Autores: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4423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 l="19914" t="32897" r="20086" b="17034"/>
          <a:stretch>
            <a:fillRect/>
          </a:stretch>
        </p:blipFill>
        <p:spPr bwMode="auto">
          <a:xfrm>
            <a:off x="377270" y="3261816"/>
            <a:ext cx="5495198" cy="286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8286" y="1347766"/>
            <a:ext cx="9002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kumimoji="1" lang="pt-BR" sz="32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 Resultados/Discussão</a:t>
            </a:r>
            <a:endParaRPr kumimoji="1"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09107" y="1823577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4.1. Contextualização do Município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46565" y="2741909"/>
            <a:ext cx="5031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Localização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 Vias de Acesso à 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Araraquara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 l="22888" t="41380" r="27328" b="19517"/>
          <a:stretch>
            <a:fillRect/>
          </a:stretch>
        </p:blipFill>
        <p:spPr bwMode="auto">
          <a:xfrm>
            <a:off x="5958486" y="3261815"/>
            <a:ext cx="5866010" cy="287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206283" y="230179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t-BR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pt-BR" sz="2800" b="1" dirty="0" smtClean="0">
                <a:latin typeface="Calibri" pitchFamily="34" charset="0"/>
                <a:ea typeface="+mj-ea"/>
                <a:cs typeface="+mj-cs"/>
              </a:rPr>
              <a:t>Localização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Araraquara_A.png"/>
          <p:cNvPicPr>
            <a:picLocks noChangeAspect="1"/>
          </p:cNvPicPr>
          <p:nvPr/>
        </p:nvPicPr>
        <p:blipFill>
          <a:blip r:embed="rId4"/>
          <a:srcRect r="1657" b="12414"/>
          <a:stretch>
            <a:fillRect/>
          </a:stretch>
        </p:blipFill>
        <p:spPr>
          <a:xfrm>
            <a:off x="2505513" y="1737035"/>
            <a:ext cx="7377349" cy="5092262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439402" y="1441139"/>
            <a:ext cx="4412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Localização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Regional de Araraquara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1887705" y="6455391"/>
            <a:ext cx="6902668" cy="457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Fonte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IBGE (2.010)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921642" y="1833311"/>
          <a:ext cx="8128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43924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População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208.662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 hab.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3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População urbana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202.730 hab.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3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População rural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5.932</a:t>
                      </a:r>
                      <a:r>
                        <a:rPr lang="en-US" sz="2400" b="1" baseline="0" dirty="0" smtClean="0">
                          <a:latin typeface="Calibri" pitchFamily="34" charset="0"/>
                          <a:cs typeface="Times New Roman" pitchFamily="18" charset="0"/>
                        </a:rPr>
                        <a:t> hab.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3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Densidade demográfica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kumimoji="0" lang="pt-BR" sz="24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207,9 hab./km²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3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Área total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kumimoji="0" lang="pt-BR" sz="24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1.003,625 km²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3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Latitude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kumimoji="0" lang="pt-BR" sz="24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21°47’40”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3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Longitude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kumimoji="0" lang="pt-BR" sz="24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48°10’32”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3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Altitude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664 m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3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Temperatura média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kumimoji="0" lang="pt-BR" sz="24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21,7°C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3924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Precipitação anual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Times New Roman" pitchFamily="18" charset="0"/>
                        </a:rPr>
                        <a:t>1.430,2 mm</a:t>
                      </a:r>
                      <a:endParaRPr lang="en-US" sz="24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984206" y="136010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t-BR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pt-BR" sz="2800" b="1" dirty="0" smtClean="0">
                <a:latin typeface="Calibri" pitchFamily="34" charset="0"/>
                <a:ea typeface="+mj-ea"/>
                <a:cs typeface="+mj-cs"/>
              </a:rPr>
              <a:t>Características Gerais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mapa_unidades_geren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31" y="2292831"/>
            <a:ext cx="6991946" cy="43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984206" y="136010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t-BR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pt-BR" sz="2800" b="1" dirty="0" smtClean="0">
                <a:latin typeface="Calibri" pitchFamily="34" charset="0"/>
                <a:ea typeface="+mj-ea"/>
                <a:cs typeface="+mj-cs"/>
              </a:rPr>
              <a:t>Recursos Hídricos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38134" y="1864901"/>
            <a:ext cx="5726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Unidades de gerenciamento de recursos 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hídricos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1" descr="Bacia Jacaré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8717" y="2454242"/>
            <a:ext cx="5113283" cy="433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eta para a direita listrada 11"/>
          <p:cNvSpPr/>
          <p:nvPr/>
        </p:nvSpPr>
        <p:spPr>
          <a:xfrm>
            <a:off x="3985146" y="3942798"/>
            <a:ext cx="3173575" cy="260718"/>
          </a:xfrm>
          <a:prstGeom prst="strip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348" t="3626" r="1418" b="1474"/>
          <a:stretch>
            <a:fillRect/>
          </a:stretch>
        </p:blipFill>
        <p:spPr>
          <a:xfrm>
            <a:off x="2481943" y="2005691"/>
            <a:ext cx="7308443" cy="45482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09107" y="1287533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4.2. Bacias Hidrográficas de Araraquara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85042" y="1657361"/>
            <a:ext cx="4369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Bacias Hidrográficas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de Araraquara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Espaço Reservado para Conteúdo 5"/>
          <p:cNvSpPr txBox="1">
            <a:spLocks/>
          </p:cNvSpPr>
          <p:nvPr/>
        </p:nvSpPr>
        <p:spPr>
          <a:xfrm>
            <a:off x="2365385" y="6564575"/>
            <a:ext cx="6902668" cy="457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Fonte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Calibri" pitchFamily="34" charset="0"/>
                <a:cs typeface="Times New Roman" pitchFamily="18" charset="0"/>
              </a:rPr>
              <a:t>ARARAQUARA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(2.014)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Seta em curva para baixo 9"/>
          <p:cNvSpPr/>
          <p:nvPr/>
        </p:nvSpPr>
        <p:spPr>
          <a:xfrm>
            <a:off x="1318161" y="3475752"/>
            <a:ext cx="4120614" cy="81803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13756" y="4480699"/>
            <a:ext cx="2375065" cy="58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Bacia do </a:t>
            </a:r>
            <a:r>
              <a:rPr kumimoji="1" 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Ribeirão </a:t>
            </a:r>
            <a:r>
              <a:rPr kumimoji="1" 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do Ouro</a:t>
            </a:r>
            <a:endParaRPr kumimoji="1" lang="pt-BR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229" t="3384" r="1229" b="642"/>
          <a:stretch>
            <a:fillRect/>
          </a:stretch>
        </p:blipFill>
        <p:spPr>
          <a:xfrm>
            <a:off x="2951869" y="1598023"/>
            <a:ext cx="7000924" cy="5000660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97373" y="1302526"/>
            <a:ext cx="4752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Bacia Hidrográfica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do Ribeirão do Ouro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Espaço Reservado para Conteúdo 5"/>
          <p:cNvSpPr txBox="1">
            <a:spLocks/>
          </p:cNvSpPr>
          <p:nvPr/>
        </p:nvSpPr>
        <p:spPr>
          <a:xfrm>
            <a:off x="2804760" y="6578223"/>
            <a:ext cx="6902668" cy="457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Fonte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Calibri" pitchFamily="34" charset="0"/>
                <a:cs typeface="Times New Roman" pitchFamily="18" charset="0"/>
              </a:rPr>
              <a:t>ARARAQUARA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(2.014)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Seta em curva para baixo 9"/>
          <p:cNvSpPr/>
          <p:nvPr/>
        </p:nvSpPr>
        <p:spPr>
          <a:xfrm>
            <a:off x="1306286" y="2481943"/>
            <a:ext cx="4682589" cy="58943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3372590"/>
            <a:ext cx="2992582" cy="58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Bacia do Córrego da Servidão</a:t>
            </a:r>
            <a:endParaRPr kumimoji="1" lang="pt-BR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09107" y="1287533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4.3. Bacia Hidrográfica do Córrego da Servidão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6786" t="12312" r="21396" b="29091"/>
          <a:stretch>
            <a:fillRect/>
          </a:stretch>
        </p:blipFill>
        <p:spPr bwMode="auto">
          <a:xfrm>
            <a:off x="3279362" y="1992577"/>
            <a:ext cx="6246201" cy="441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3337032" y="6550927"/>
            <a:ext cx="6902668" cy="457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Fonte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Calibri" pitchFamily="34" charset="0"/>
                <a:cs typeface="Times New Roman" pitchFamily="18" charset="0"/>
              </a:rPr>
              <a:t>FULLER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(2.008)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403653" y="1739248"/>
            <a:ext cx="6173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Uso e Ocupação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do Solo na Bacia do Ribeirão do Ouro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Seta em curva para baixo 9"/>
          <p:cNvSpPr/>
          <p:nvPr/>
        </p:nvSpPr>
        <p:spPr>
          <a:xfrm>
            <a:off x="1906788" y="2591129"/>
            <a:ext cx="4682589" cy="58943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00502" y="3481776"/>
            <a:ext cx="2992582" cy="58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Córrego da Servidão</a:t>
            </a:r>
            <a:endParaRPr kumimoji="1" lang="pt-BR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984206" y="143893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 </a:t>
            </a:r>
            <a:r>
              <a:rPr lang="pt-BR" sz="2800" b="1" dirty="0" smtClean="0">
                <a:latin typeface="Calibri" pitchFamily="34" charset="0"/>
                <a:ea typeface="+mj-ea"/>
                <a:cs typeface="+mj-cs"/>
              </a:rPr>
              <a:t>Características Físicas: 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14794" y="2075437"/>
            <a:ext cx="118948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Tx/>
              <a:buChar char="-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Área da Bacia </a:t>
            </a:r>
            <a:r>
              <a:rPr kumimoji="1" lang="pt-B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Hidrogáfica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5,77 km</a:t>
            </a:r>
            <a:r>
              <a:rPr kumimoji="1" lang="pt-BR" sz="24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</a:t>
            </a:r>
          </a:p>
          <a:p>
            <a:pPr defTabSz="958850" eaLnBrk="0" hangingPunct="0">
              <a:lnSpc>
                <a:spcPct val="150000"/>
              </a:lnSpc>
              <a:buSzPct val="80000"/>
            </a:pPr>
            <a:endParaRPr kumimoji="1" lang="pt-BR" sz="3200" b="1" baseline="30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90141" y="5238749"/>
            <a:ext cx="4472459" cy="79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Tx/>
              <a:buChar char="-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Fator de Forma: 0,33</a:t>
            </a:r>
            <a:endParaRPr kumimoji="1" lang="pt-BR" sz="2400" baseline="300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115287" y="5001751"/>
            <a:ext cx="118948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</a:pPr>
            <a:endParaRPr kumimoji="1" lang="pt-BR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98959" y="5918862"/>
            <a:ext cx="1189485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Tx/>
              <a:buChar char="-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Densidade de Drenagem: 0,574 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km/km</a:t>
            </a:r>
            <a:r>
              <a:rPr kumimoji="1" lang="pt-BR" sz="24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</a:t>
            </a:r>
            <a:endParaRPr kumimoji="1" lang="pt-BR" sz="2400" baseline="300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109191" y="4031667"/>
            <a:ext cx="447245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Tx/>
              <a:buChar char="-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Ordem: 1</a:t>
            </a:r>
            <a:endParaRPr kumimoji="1" lang="pt-BR" sz="2400" baseline="300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032991" y="3250617"/>
            <a:ext cx="576785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Tx/>
              <a:buChar char="-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Extensão do Talvegue: 4,16 km</a:t>
            </a:r>
            <a:endParaRPr kumimoji="1" lang="pt-BR" sz="2400" baseline="300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013941" y="2857499"/>
            <a:ext cx="5767859" cy="64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Tx/>
              <a:buChar char="-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Perímetro da Bacia: 9,96 km</a:t>
            </a:r>
            <a:endParaRPr kumimoji="1" lang="pt-BR" sz="2400" baseline="300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68164" y="1426371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4.4. Caracterização dos Problemas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7410" name="Imagem 2" descr="Descrição: Via-Expressa-bem-embaixo-do-terminal-de-ônib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013" y="2361623"/>
            <a:ext cx="5622878" cy="3447511"/>
          </a:xfrm>
          <a:prstGeom prst="rect">
            <a:avLst/>
          </a:prstGeom>
          <a:noFill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7853" y="2169997"/>
            <a:ext cx="5629185" cy="3643950"/>
          </a:xfrm>
          <a:prstGeom prst="rect">
            <a:avLst/>
          </a:prstGeom>
          <a:noFill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336271" y="1918471"/>
            <a:ext cx="6814779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0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– Pavimento destruído na Av. Maria Antônia </a:t>
            </a:r>
            <a:r>
              <a:rPr lang="pt-BR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Camargo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spaço Reservado para Conteúdo 5"/>
          <p:cNvSpPr txBox="1">
            <a:spLocks/>
          </p:cNvSpPr>
          <p:nvPr/>
        </p:nvSpPr>
        <p:spPr>
          <a:xfrm>
            <a:off x="136477" y="5813935"/>
            <a:ext cx="6902668" cy="457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Fonte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Calibri" pitchFamily="34" charset="0"/>
                <a:cs typeface="Times New Roman" pitchFamily="18" charset="0"/>
              </a:rPr>
              <a:t>FORTUNATO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(2.016)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75805" y="1916672"/>
            <a:ext cx="5770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Ônibus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“Ilhado” na Av. Maria Antônia 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 Camargo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Espaço Reservado para Conteúdo 5"/>
          <p:cNvSpPr txBox="1">
            <a:spLocks/>
          </p:cNvSpPr>
          <p:nvPr/>
        </p:nvSpPr>
        <p:spPr>
          <a:xfrm>
            <a:off x="6198357" y="5775268"/>
            <a:ext cx="6902668" cy="457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Fonte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Calibri" pitchFamily="34" charset="0"/>
                <a:cs typeface="Times New Roman" pitchFamily="18" charset="0"/>
              </a:rPr>
              <a:t>MARTINS E SANTOS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(2.014)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pt-BR" sz="1100" b="1" i="0" u="none" strike="noStrike" cap="none" normalizeH="0" baseline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igura 5 - Vista da Avenida Maria Antônia Camargo de Oliveira após fortes chuvas </a:t>
            </a:r>
            <a:endParaRPr kumimoji="0" lang="pt-B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Imagem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955" y="1999398"/>
            <a:ext cx="5609230" cy="3937605"/>
          </a:xfrm>
          <a:prstGeom prst="rect">
            <a:avLst/>
          </a:prstGeom>
          <a:noFill/>
        </p:spPr>
      </p:pic>
      <p:pic>
        <p:nvPicPr>
          <p:cNvPr id="16390" name="Imagem 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1367" y="1992574"/>
            <a:ext cx="5615408" cy="3934252"/>
          </a:xfrm>
          <a:prstGeom prst="rect">
            <a:avLst/>
          </a:prstGeom>
          <a:noFill/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Espaço Reservado para Conteúdo 5"/>
          <p:cNvSpPr txBox="1">
            <a:spLocks/>
          </p:cNvSpPr>
          <p:nvPr/>
        </p:nvSpPr>
        <p:spPr>
          <a:xfrm>
            <a:off x="232012" y="6018660"/>
            <a:ext cx="6902668" cy="457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Fonte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r>
              <a:rPr lang="en-US" sz="1600" dirty="0" smtClean="0">
                <a:latin typeface="Calibri" pitchFamily="34" charset="0"/>
                <a:cs typeface="Times New Roman" pitchFamily="18" charset="0"/>
              </a:rPr>
              <a:t> LOPES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2.014)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98635" y="1493590"/>
            <a:ext cx="9372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Figuras  – Transbordamento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do Córrego da Servidão nas proximidades do Terminal de Integração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0480" y="1321496"/>
            <a:ext cx="9002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kumimoji="1" lang="pt-BR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1. </a:t>
            </a:r>
            <a:r>
              <a:rPr kumimoji="1" lang="pt-BR" sz="32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Introdução</a:t>
            </a:r>
            <a:endParaRPr kumimoji="1"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92895" y="1802635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1.1. Espaço Público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231927" y="2838927"/>
            <a:ext cx="1259628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Serviços </a:t>
            </a:r>
            <a:r>
              <a:rPr kumimoji="1" lang="pt-BR" sz="2400" dirty="0" smtClean="0">
                <a:latin typeface="Tahoma" pitchFamily="34" charset="0"/>
              </a:rPr>
              <a:t>Públicos</a:t>
            </a:r>
          </a:p>
          <a:p>
            <a:pPr defTabSz="958850" eaLnBrk="0" hangingPunct="0">
              <a:lnSpc>
                <a:spcPct val="150000"/>
              </a:lnSpc>
              <a:buSzPct val="80000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</a:t>
            </a:r>
            <a:r>
              <a:rPr kumimoji="1" lang="pt-B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Infraestrutura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Urbana</a:t>
            </a:r>
            <a:endParaRPr kumimoji="1" lang="pt-BR" sz="2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461417" y="2553017"/>
            <a:ext cx="526201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sz="2800" dirty="0" smtClean="0">
                <a:latin typeface="Tahoma" pitchFamily="34" charset="0"/>
              </a:rPr>
              <a:t>Qualidade de Vida da População</a:t>
            </a:r>
            <a:endParaRPr kumimoji="1" lang="pt-BR" sz="2800" dirty="0">
              <a:latin typeface="Tahoma" pitchFamily="34" charset="0"/>
            </a:endParaRPr>
          </a:p>
        </p:txBody>
      </p:sp>
      <p:sp>
        <p:nvSpPr>
          <p:cNvPr id="17" name="Seta para a direita 16"/>
          <p:cNvSpPr/>
          <p:nvPr/>
        </p:nvSpPr>
        <p:spPr>
          <a:xfrm>
            <a:off x="5328745" y="2594015"/>
            <a:ext cx="993227" cy="315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Gráfico 2"/>
          <p:cNvPicPr>
            <a:picLocks noChangeArrowheads="1"/>
          </p:cNvPicPr>
          <p:nvPr/>
        </p:nvPicPr>
        <p:blipFill>
          <a:blip r:embed="rId4"/>
          <a:srcRect l="1053" t="4848" r="1579" b="3630"/>
          <a:stretch>
            <a:fillRect/>
          </a:stretch>
        </p:blipFill>
        <p:spPr bwMode="auto">
          <a:xfrm>
            <a:off x="3848668" y="3389586"/>
            <a:ext cx="5320509" cy="322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719167" y="3300321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1.2. Urbanização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-693683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Figura 2 – Distribuição percentual das populações urbana e rural no Brasil entre 1940 e 2000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661751" y="3104022"/>
            <a:ext cx="831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- Distribuição percentual das populações urbana e rural do Brasil (1940 – 2010</a:t>
            </a:r>
            <a:r>
              <a:rPr kumimoji="0" lang="pt-BR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135273" y="6579539"/>
            <a:ext cx="44666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Fonte: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IBGE – Censos Demográficos de 1940 a 2010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Imagem 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738" y="1835624"/>
            <a:ext cx="5548208" cy="3418766"/>
          </a:xfrm>
          <a:prstGeom prst="rect">
            <a:avLst/>
          </a:prstGeom>
          <a:noFill/>
        </p:spPr>
      </p:pic>
      <p:pic>
        <p:nvPicPr>
          <p:cNvPr id="15361" name="Imagem 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5266" y="1842450"/>
            <a:ext cx="5188454" cy="3425588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5"/>
          <p:cNvSpPr txBox="1">
            <a:spLocks/>
          </p:cNvSpPr>
          <p:nvPr/>
        </p:nvSpPr>
        <p:spPr>
          <a:xfrm>
            <a:off x="327545" y="5281682"/>
            <a:ext cx="6902668" cy="457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Fonte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r>
              <a:rPr lang="en-US" sz="1600" dirty="0" smtClean="0">
                <a:latin typeface="Calibri" pitchFamily="34" charset="0"/>
                <a:cs typeface="Times New Roman" pitchFamily="18" charset="0"/>
              </a:rPr>
              <a:t> LOPES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2.014)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27552" y="1425353"/>
            <a:ext cx="9470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Figuras  – Alagamento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na Av. Maria Ant</a:t>
            </a:r>
            <a:r>
              <a:rPr lang="pt-BR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ônia de Camargo (Proximidade do Terminal de Integração)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09107" y="1385427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4.5. Planta Cadastral 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print"/>
          <a:srcRect t="18" r="4323" b="3601"/>
          <a:stretch>
            <a:fillRect/>
          </a:stretch>
        </p:blipFill>
        <p:spPr bwMode="auto">
          <a:xfrm rot="5400000">
            <a:off x="945141" y="1447540"/>
            <a:ext cx="4008127" cy="570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r="5183"/>
          <a:stretch>
            <a:fillRect/>
          </a:stretch>
        </p:blipFill>
        <p:spPr bwMode="auto">
          <a:xfrm rot="5400000">
            <a:off x="7044521" y="1335214"/>
            <a:ext cx="3957847" cy="590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36480" y="1807497"/>
            <a:ext cx="6978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Figuras  – 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Informações Cadastrais sobre o Canal do Córrego da Servidão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spaço Reservado para Conteúdo 3" descr="baci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8421" y="1813895"/>
            <a:ext cx="5919807" cy="4994705"/>
          </a:xfrm>
          <a:prstGeom prst="rect">
            <a:avLst/>
          </a:prstGeom>
          <a:solidFill>
            <a:srgbClr val="000000">
              <a:shade val="9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661120" y="1432182"/>
            <a:ext cx="6011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pt-BR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Seções de Controle </a:t>
            </a:r>
            <a:r>
              <a:rPr lang="pt-BR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ao </a:t>
            </a:r>
            <a:r>
              <a:rPr lang="pt-BR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longo do Córrego da Servidão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77091" y="1385427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4.6. Vazões de Projeto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346841" y="1403128"/>
          <a:ext cx="11161986" cy="5347171"/>
        </p:xfrm>
        <a:graphic>
          <a:graphicData uri="http://schemas.openxmlformats.org/drawingml/2006/table">
            <a:tbl>
              <a:tblPr/>
              <a:tblGrid>
                <a:gridCol w="1999179"/>
                <a:gridCol w="1999179"/>
                <a:gridCol w="1652672"/>
                <a:gridCol w="1652672"/>
                <a:gridCol w="1929142"/>
                <a:gridCol w="1929142"/>
              </a:tblGrid>
              <a:tr h="81729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Trecho</a:t>
                      </a:r>
                      <a:endParaRPr lang="pt-BR" sz="2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Vazão de Projeto (m</a:t>
                      </a:r>
                      <a:r>
                        <a:rPr lang="pt-BR" sz="2800" b="1" baseline="30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t-BR" sz="2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/s)</a:t>
                      </a:r>
                      <a:endParaRPr lang="pt-BR" sz="2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893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=5 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=10anos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=25 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=50 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=100 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01 - 02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14,61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16,66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19,25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21,17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23,07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37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02 - 03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18,46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21,09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24,41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26,87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29,31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03 - 04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22,24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25,50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29,62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32,68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35,71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04 - 05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23,76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27,26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31,69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34,97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38,23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05 - 06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25,48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29,26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34,04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37,58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41,09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06 - 07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28,50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32,79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38,21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42,22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46,21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07 - 08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30,13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34,69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40,45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44,72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49,97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08 - 09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31,69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36,52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42,62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47,14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51,63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7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09 - 10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33,87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39,15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45,81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latin typeface="Calibri" pitchFamily="34" charset="0"/>
                          <a:ea typeface="Times New Roman"/>
                          <a:cs typeface="Times New Roman"/>
                        </a:rPr>
                        <a:t>50,75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55,66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409902" y="1899007"/>
            <a:ext cx="117820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4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Foi realizada de acordo com os dados fornecidos pela Prefeitura do Município de Araraquara. 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09107" y="1385427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4.7. Caracterização da Canalização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Imagem 8" descr="E:\fotos tcc\PONTO 12.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21" y="2579853"/>
            <a:ext cx="3948069" cy="180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E:\Arquivos\TCC\23-10\Seções\Canal Via Expressa 2-3 corrigida  27.10_recover-Model-00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368" b="13043"/>
          <a:stretch>
            <a:fillRect/>
          </a:stretch>
        </p:blipFill>
        <p:spPr bwMode="auto">
          <a:xfrm>
            <a:off x="2296754" y="2743200"/>
            <a:ext cx="3189648" cy="155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E:\Arquivos\TCC\23-10\fotos tcc\PONTO 11.2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68" y="4734021"/>
            <a:ext cx="4002660" cy="185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E:\Arquivos\TCC\23-10\Seções\Canal Via Expressa 3-4 corrigido 27.10_recover-Model-001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636"/>
          <a:stretch>
            <a:fillRect/>
          </a:stretch>
        </p:blipFill>
        <p:spPr bwMode="auto">
          <a:xfrm>
            <a:off x="2503368" y="4804011"/>
            <a:ext cx="3105861" cy="174008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ixaDeTexto 15"/>
          <p:cNvSpPr txBox="1"/>
          <p:nvPr/>
        </p:nvSpPr>
        <p:spPr>
          <a:xfrm>
            <a:off x="369823" y="5251681"/>
            <a:ext cx="173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cs typeface="Times New Roman" pitchFamily="18" charset="0"/>
              </a:rPr>
              <a:t>Trecho</a:t>
            </a:r>
            <a:r>
              <a:rPr lang="en-US" sz="2400" b="1" dirty="0" smtClean="0">
                <a:latin typeface="Calibri" pitchFamily="34" charset="0"/>
                <a:cs typeface="Times New Roman" pitchFamily="18" charset="0"/>
              </a:rPr>
              <a:t> 3 - 4</a:t>
            </a:r>
            <a:endParaRPr lang="en-US" sz="2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262915" y="3343280"/>
            <a:ext cx="173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cs typeface="Times New Roman" pitchFamily="18" charset="0"/>
              </a:rPr>
              <a:t>Trecho</a:t>
            </a:r>
            <a:r>
              <a:rPr lang="en-US" sz="2400" b="1" dirty="0" smtClean="0">
                <a:latin typeface="Calibri" pitchFamily="34" charset="0"/>
                <a:cs typeface="Times New Roman" pitchFamily="18" charset="0"/>
              </a:rPr>
              <a:t> 2 - 3</a:t>
            </a:r>
            <a:endParaRPr lang="en-US" sz="2400" b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E:\Arquivos\TCC\23-10\fotos tcc\PONTO 10.2 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781" y="1464758"/>
            <a:ext cx="3138985" cy="152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E:\Arquivos\TCC\23-10\Seções\Canal Via Expressa 3 27.10_recover-Model-00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45" b="15000"/>
          <a:stretch>
            <a:fillRect/>
          </a:stretch>
        </p:blipFill>
        <p:spPr bwMode="auto">
          <a:xfrm>
            <a:off x="3081287" y="1583140"/>
            <a:ext cx="3442355" cy="14193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/>
          <p:cNvSpPr txBox="1"/>
          <p:nvPr/>
        </p:nvSpPr>
        <p:spPr>
          <a:xfrm>
            <a:off x="151455" y="2058049"/>
            <a:ext cx="173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cs typeface="Times New Roman" pitchFamily="18" charset="0"/>
              </a:rPr>
              <a:t>Trecho</a:t>
            </a:r>
            <a:r>
              <a:rPr lang="en-US" sz="2400" b="1" dirty="0" smtClean="0">
                <a:latin typeface="Calibri" pitchFamily="34" charset="0"/>
                <a:cs typeface="Times New Roman" pitchFamily="18" charset="0"/>
              </a:rPr>
              <a:t> 4 - 5</a:t>
            </a:r>
            <a:endParaRPr lang="en-US" sz="2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5486" y="3957363"/>
            <a:ext cx="253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cs typeface="Times New Roman" pitchFamily="18" charset="0"/>
              </a:rPr>
              <a:t>Trechos</a:t>
            </a:r>
            <a:r>
              <a:rPr lang="en-US" sz="2400" b="1" dirty="0" smtClean="0">
                <a:latin typeface="Calibri" pitchFamily="34" charset="0"/>
                <a:cs typeface="Times New Roman" pitchFamily="18" charset="0"/>
              </a:rPr>
              <a:t> 5 -6 a 8 - 9</a:t>
            </a:r>
            <a:endParaRPr lang="en-US" sz="2400" b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3" name="Imagem 12" descr="E:\Arquivos\TCC\23-10\fotos tcc\PONTO 6.3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279" y="3234520"/>
            <a:ext cx="2925123" cy="147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 descr="E:\Arquivos\TCC\23-10\Seções\Canal Via Expressa 4 27.10_recover-Model-001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754"/>
          <a:stretch>
            <a:fillRect/>
          </a:stretch>
        </p:blipFill>
        <p:spPr bwMode="auto">
          <a:xfrm>
            <a:off x="3501507" y="3250936"/>
            <a:ext cx="3035782" cy="137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E:\Arquivos\TCC\23-10\fotos tcc\PONTO 5.4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198"/>
          <a:stretch>
            <a:fillRect/>
          </a:stretch>
        </p:blipFill>
        <p:spPr bwMode="auto">
          <a:xfrm>
            <a:off x="8325227" y="5036616"/>
            <a:ext cx="3648405" cy="160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E:\Arquivos\TCC\23-10\Seções\Canal Via Expressa  corrigido  9-10 27.10_recover-Model-001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47" b="6897"/>
          <a:stretch>
            <a:fillRect/>
          </a:stretch>
        </p:blipFill>
        <p:spPr bwMode="auto">
          <a:xfrm>
            <a:off x="3350427" y="5008728"/>
            <a:ext cx="3360372" cy="184927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ixaDeTexto 17"/>
          <p:cNvSpPr txBox="1"/>
          <p:nvPr/>
        </p:nvSpPr>
        <p:spPr>
          <a:xfrm>
            <a:off x="235616" y="5622389"/>
            <a:ext cx="205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cs typeface="Times New Roman" pitchFamily="18" charset="0"/>
              </a:rPr>
              <a:t>Trecho</a:t>
            </a:r>
            <a:r>
              <a:rPr lang="en-US" sz="2400" b="1" dirty="0" smtClean="0">
                <a:latin typeface="Calibri" pitchFamily="34" charset="0"/>
                <a:cs typeface="Times New Roman" pitchFamily="18" charset="0"/>
              </a:rPr>
              <a:t> 9 - 10</a:t>
            </a:r>
            <a:endParaRPr lang="en-US" sz="2400" b="1" dirty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5049201" y="1431774"/>
          <a:ext cx="6687403" cy="5122214"/>
        </p:xfrm>
        <a:graphic>
          <a:graphicData uri="http://schemas.openxmlformats.org/drawingml/2006/table">
            <a:tbl>
              <a:tblPr/>
              <a:tblGrid>
                <a:gridCol w="2721242"/>
                <a:gridCol w="3966161"/>
              </a:tblGrid>
              <a:tr h="6026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Trecho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Capacidade Hidráulica (m</a:t>
                      </a:r>
                      <a:r>
                        <a:rPr lang="pt-BR" sz="2400" b="1" baseline="30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t-BR" sz="24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/s)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01 - 02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-----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02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02 - 03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1,21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2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03 - 04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7,02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2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04 - 05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10,53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2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05 - 06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29,18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2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06 - 07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29,18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2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07 - 08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29,18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2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08 - 09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29,18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2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09 - 10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50,20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Elipse 9"/>
          <p:cNvSpPr/>
          <p:nvPr/>
        </p:nvSpPr>
        <p:spPr>
          <a:xfrm>
            <a:off x="9173883" y="4555293"/>
            <a:ext cx="1037230" cy="5732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09553" y="1494849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4.9. </a:t>
            </a: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Capacidade da Canalização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09107" y="1289891"/>
            <a:ext cx="12003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pt-BR" sz="28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4.9. Análise Crítica</a:t>
            </a:r>
            <a:endParaRPr kumimoji="1" lang="pt-BR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545910" y="1718444"/>
          <a:ext cx="10704390" cy="4798594"/>
        </p:xfrm>
        <a:graphic>
          <a:graphicData uri="http://schemas.openxmlformats.org/drawingml/2006/table">
            <a:tbl>
              <a:tblPr/>
              <a:tblGrid>
                <a:gridCol w="1917221"/>
                <a:gridCol w="1917221"/>
                <a:gridCol w="1584919"/>
                <a:gridCol w="1584919"/>
                <a:gridCol w="1850055"/>
                <a:gridCol w="1850055"/>
              </a:tblGrid>
              <a:tr h="78893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Trecho</a:t>
                      </a:r>
                      <a:endParaRPr lang="pt-BR" sz="2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pt-BR" sz="2800" b="1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da Vazão de Projeto Transportada</a:t>
                      </a:r>
                      <a:endParaRPr lang="pt-BR" sz="2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2851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=5 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=10anos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=25 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=50 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pt-BR" sz="2400" b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t-BR" sz="24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=100 anos</a:t>
                      </a:r>
                      <a:endParaRPr lang="pt-BR" sz="2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02 - 03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6,6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5,7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5,0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4,5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4,1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2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03 - 04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31,6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27,5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23,7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21,5 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19,7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04 - 05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44,3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38,6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33,2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30,1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27,5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05 - 06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114,5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99,7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85,7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77,6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71,0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06 - 07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102,4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89,0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76,4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69,1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63,1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07 - 08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96,8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84,1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72,1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65,3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58,4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08 - 09</a:t>
                      </a:r>
                      <a:endParaRPr lang="pt-BR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92,1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79,9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68,5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61,9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56,5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09 - 10</a:t>
                      </a:r>
                      <a:endParaRPr lang="pt-BR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148,2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128,2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109,6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98,9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dec"/>
                          <a:tab pos="228600" algn="dec"/>
                        </a:tabLst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90,2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Elipse 8"/>
          <p:cNvSpPr/>
          <p:nvPr/>
        </p:nvSpPr>
        <p:spPr>
          <a:xfrm>
            <a:off x="2475187" y="4760245"/>
            <a:ext cx="8450316" cy="5732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05655" y="1271370"/>
            <a:ext cx="11532358" cy="1758191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pt-BR" sz="8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Os trechos do canal do Córrego da Servidão </a:t>
            </a:r>
            <a:r>
              <a:rPr kumimoji="0" lang="pt-BR" sz="8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apresentam</a:t>
            </a:r>
            <a:r>
              <a:rPr kumimoji="0" lang="pt-BR" sz="8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falta de capacidade hidráulica para escoamento das vazões</a:t>
            </a:r>
            <a:r>
              <a:rPr kumimoji="0" lang="pt-BR" sz="8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, pois:</a:t>
            </a:r>
            <a:endParaRPr kumimoji="0" lang="pt-BR" sz="8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7413" y="2963902"/>
            <a:ext cx="119326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 lvl="0" algn="just">
              <a:lnSpc>
                <a:spcPct val="150000"/>
              </a:lnSpc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pt-BR" sz="2400" dirty="0" smtClean="0"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lang="pt-BR" sz="2400" dirty="0" smtClean="0">
                <a:latin typeface="Calibri" pitchFamily="34" charset="0"/>
                <a:cs typeface="Times New Roman" pitchFamily="18" charset="0"/>
                <a:sym typeface="Mathematica1Mono"/>
              </a:rPr>
              <a:t>somente</a:t>
            </a:r>
            <a:r>
              <a:rPr lang="pt-BR" sz="24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lang="pt-BR" sz="24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  <a:sym typeface="Mathematica1Mono"/>
              </a:rPr>
              <a:t>3 trechos </a:t>
            </a:r>
            <a:r>
              <a:rPr lang="pt-BR" sz="2400" dirty="0" smtClean="0">
                <a:latin typeface="Calibri" pitchFamily="34" charset="0"/>
                <a:cs typeface="Times New Roman" pitchFamily="18" charset="0"/>
                <a:sym typeface="Mathematica1Mono"/>
              </a:rPr>
              <a:t>tem condições de transportar vazão para </a:t>
            </a:r>
            <a:r>
              <a:rPr lang="pt-BR" sz="24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  <a:sym typeface="Mathematica1Mono"/>
              </a:rPr>
              <a:t>Período de Retorno de 5 anos</a:t>
            </a:r>
            <a:r>
              <a:rPr lang="pt-BR" sz="24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  <a:sym typeface="Mathematica1Mono"/>
              </a:rPr>
              <a:t>;</a:t>
            </a:r>
          </a:p>
          <a:p>
            <a:pPr marL="82296" lvl="0" algn="just">
              <a:lnSpc>
                <a:spcPct val="150000"/>
              </a:lnSpc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pt-BR" sz="2400" dirty="0" smtClean="0">
                <a:latin typeface="Calibri" pitchFamily="34" charset="0"/>
                <a:cs typeface="Times New Roman" pitchFamily="18" charset="0"/>
              </a:rPr>
              <a:t> somente </a:t>
            </a:r>
            <a:r>
              <a:rPr lang="pt-BR" sz="24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1 trecho </a:t>
            </a:r>
            <a:r>
              <a:rPr lang="pt-BR" sz="2400" dirty="0" smtClean="0">
                <a:latin typeface="Calibri" pitchFamily="34" charset="0"/>
                <a:cs typeface="Times New Roman" pitchFamily="18" charset="0"/>
              </a:rPr>
              <a:t>possui capacidade hidráulica para transportar vazões para Períodos de Retorno de 10 e 25 anos; </a:t>
            </a:r>
          </a:p>
          <a:p>
            <a:pPr marL="82296" lvl="0" algn="just">
              <a:lnSpc>
                <a:spcPct val="150000"/>
              </a:lnSpc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pt-BR" sz="2400" dirty="0" smtClean="0">
                <a:latin typeface="Calibri" pitchFamily="34" charset="0"/>
                <a:cs typeface="Times New Roman" pitchFamily="18" charset="0"/>
              </a:rPr>
              <a:t> nenhum dos trechos suporta vazões de projeto  para Períodos de Retorno de 50 e 100 anos;</a:t>
            </a:r>
          </a:p>
          <a:p>
            <a:pPr marL="82296" lvl="0" algn="just">
              <a:lnSpc>
                <a:spcPct val="150000"/>
              </a:lnSpc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pt-BR" sz="2400" dirty="0" smtClean="0">
                <a:latin typeface="Calibri" pitchFamily="34" charset="0"/>
                <a:cs typeface="Times New Roman" pitchFamily="18" charset="0"/>
              </a:rPr>
              <a:t> nos trechos situados na região mais central da área urbana (Trechos 5-6 a 7-8) somente cerca de 65 % das vazões de Projeto para T</a:t>
            </a:r>
            <a:r>
              <a:rPr lang="pt-BR" sz="2400" baseline="-25000" dirty="0" smtClean="0">
                <a:latin typeface="Calibri" pitchFamily="34" charset="0"/>
                <a:cs typeface="Times New Roman" pitchFamily="18" charset="0"/>
              </a:rPr>
              <a:t>R</a:t>
            </a:r>
            <a:r>
              <a:rPr lang="pt-BR" sz="2400" dirty="0" smtClean="0">
                <a:latin typeface="Calibri" pitchFamily="34" charset="0"/>
                <a:cs typeface="Times New Roman" pitchFamily="18" charset="0"/>
              </a:rPr>
              <a:t>=100 anos conseguem ser transportadas</a:t>
            </a:r>
            <a:r>
              <a:rPr lang="pt-BR" sz="2400" dirty="0" smtClean="0">
                <a:latin typeface="Calibri" pitchFamily="34" charset="0"/>
                <a:cs typeface="Times New Roman" pitchFamily="18" charset="0"/>
              </a:rPr>
              <a:t>.</a:t>
            </a:r>
            <a:endParaRPr lang="pt-BR" sz="2200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8164" y="1423996"/>
            <a:ext cx="9002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kumimoji="1" lang="pt-BR" sz="32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5. Considerações Finais</a:t>
            </a:r>
            <a:endParaRPr kumimoji="1"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52231" y="2069296"/>
            <a:ext cx="11919045" cy="2181271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lang="pt-BR" sz="9600" dirty="0" smtClean="0">
                <a:latin typeface="Calibri" pitchFamily="34" charset="0"/>
                <a:cs typeface="Times New Roman" pitchFamily="18" charset="0"/>
              </a:rPr>
              <a:t>    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É </a:t>
            </a:r>
            <a:r>
              <a:rPr kumimoji="0" lang="pt-BR" sz="9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urgente a adoção </a:t>
            </a:r>
            <a:r>
              <a:rPr kumimoji="0" lang="pt-BR" sz="9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das seguintes medidas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endParaRPr kumimoji="0" lang="pt-BR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</a:endParaRP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  <a:buFontTx/>
              <a:buChar char="-"/>
            </a:pP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 implantação de poços de visita para acesso a canalização;</a:t>
            </a: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</a:pPr>
            <a:r>
              <a:rPr kumimoji="0" lang="pt-BR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- 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diagnóstico estrutural da canalização;</a:t>
            </a:r>
            <a:endParaRPr kumimoji="0" lang="pt-BR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  <a:sym typeface="Mathematica1Mono"/>
            </a:endParaRP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  <a:buFontTx/>
              <a:buChar char="-"/>
            </a:pP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kumimoji="0" lang="pt-BR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levantamento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topográfico </a:t>
            </a:r>
            <a:r>
              <a:rPr kumimoji="0" lang="pt-BR" sz="9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planialtimétrico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 cadastral da canalização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;</a:t>
            </a: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  <a:buFontTx/>
              <a:buChar char="-"/>
            </a:pP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cadastro das galerias de águas pluviais na bacia;</a:t>
            </a: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  <a:buFontTx/>
              <a:buChar char="-"/>
            </a:pPr>
            <a:r>
              <a:rPr lang="pt-BR" sz="9600" baseline="0" dirty="0" smtClean="0"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lang="pt-BR" sz="9600" baseline="0" dirty="0" smtClean="0">
                <a:latin typeface="Calibri" pitchFamily="34" charset="0"/>
                <a:cs typeface="Times New Roman" pitchFamily="18" charset="0"/>
                <a:sym typeface="Mathematica1Mono"/>
              </a:rPr>
              <a:t>diagnóstico do sistema de </a:t>
            </a:r>
            <a:r>
              <a:rPr lang="pt-BR" sz="9600" baseline="0" dirty="0" err="1" smtClean="0">
                <a:latin typeface="Calibri" pitchFamily="34" charset="0"/>
                <a:cs typeface="Times New Roman" pitchFamily="18" charset="0"/>
                <a:sym typeface="Mathematica1Mono"/>
              </a:rPr>
              <a:t>microdrenagem</a:t>
            </a:r>
            <a:r>
              <a:rPr lang="pt-BR" sz="9600" baseline="0" dirty="0" smtClean="0">
                <a:latin typeface="Calibri" pitchFamily="34" charset="0"/>
                <a:cs typeface="Times New Roman" pitchFamily="18" charset="0"/>
                <a:sym typeface="Mathematica1Mono"/>
              </a:rPr>
              <a:t> da</a:t>
            </a: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bacia;</a:t>
            </a: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  <a:buFontTx/>
              <a:buChar char="-"/>
            </a:pP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diagnóstico das causas dos problemas (baseado nos levantamentos realizados);</a:t>
            </a: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</a:pPr>
            <a:r>
              <a:rPr kumimoji="0" lang="pt-BR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-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 Implantação de sistemas de alerta à população.</a:t>
            </a:r>
            <a:endParaRPr kumimoji="0" lang="pt-BR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fig5"/>
          <p:cNvPicPr>
            <a:picLocks noChangeAspect="1" noChangeArrowheads="1"/>
          </p:cNvPicPr>
          <p:nvPr/>
        </p:nvPicPr>
        <p:blipFill>
          <a:blip r:embed="rId4"/>
          <a:srcRect t="2208" r="6519"/>
          <a:stretch>
            <a:fillRect/>
          </a:stretch>
        </p:blipFill>
        <p:spPr bwMode="auto">
          <a:xfrm>
            <a:off x="6404095" y="1706044"/>
            <a:ext cx="4759774" cy="491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280093" y="1343458"/>
            <a:ext cx="5824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Efeitos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da Urbanização nos Processos Hidrológicos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3816603"/>
            <a:ext cx="1259628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50000"/>
              <a:buFont typeface="Marlett" pitchFamily="2" charset="2"/>
              <a:buChar char="g"/>
            </a:pP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Impactos Provocados pela Urbanização</a:t>
            </a:r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5500033" y="6574038"/>
            <a:ext cx="54053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             Fonte: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HALL (1986) modificado por VAZ FILHO (2000</a:t>
            </a: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52231" y="1438656"/>
            <a:ext cx="11919045" cy="2181271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70000"/>
              </a:lnSpc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lang="pt-BR" sz="9600" b="1" dirty="0" smtClean="0">
                <a:latin typeface="Calibri" pitchFamily="34" charset="0"/>
                <a:cs typeface="Times New Roman" pitchFamily="18" charset="0"/>
              </a:rPr>
              <a:t>No que diz respeito à Medidas a serem implementadas para </a:t>
            </a:r>
            <a:r>
              <a:rPr kumimoji="0" lang="pt-BR" sz="9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mitigação </a:t>
            </a:r>
            <a:r>
              <a:rPr kumimoji="0" lang="pt-BR" sz="9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dos problemas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, </a:t>
            </a:r>
            <a:r>
              <a:rPr kumimoji="0" lang="pt-BR" sz="9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sugere-se:</a:t>
            </a:r>
            <a:endParaRPr kumimoji="0" lang="pt-BR" sz="9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</a:endParaRP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  <a:buFontTx/>
              <a:buChar char="-"/>
            </a:pPr>
            <a:r>
              <a:rPr kumimoji="0" lang="pt-BR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 melhoria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 no sistema de </a:t>
            </a:r>
            <a:r>
              <a:rPr kumimoji="0" lang="pt-BR" sz="9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microdrenagem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 da bacia;</a:t>
            </a: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  <a:buFontTx/>
              <a:buChar char="-"/>
            </a:pP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kumimoji="0" lang="pt-BR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Mathematica1Mono"/>
              </a:rPr>
              <a:t>implantação de medidas não-estruturais;</a:t>
            </a: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  <a:buFontTx/>
              <a:buChar char="-"/>
            </a:pPr>
            <a:r>
              <a:rPr lang="pt-BR" sz="9600" baseline="0" dirty="0" smtClean="0">
                <a:latin typeface="Calibri" pitchFamily="34" charset="0"/>
                <a:cs typeface="Times New Roman" pitchFamily="18" charset="0"/>
                <a:sym typeface="Mathematica1Mono"/>
              </a:rPr>
              <a:t>Implantação</a:t>
            </a: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 de reservatórios de detenção;</a:t>
            </a:r>
          </a:p>
          <a:p>
            <a:pPr marL="996696" lvl="2" algn="just">
              <a:lnSpc>
                <a:spcPct val="170000"/>
              </a:lnSpc>
              <a:buClr>
                <a:schemeClr val="tx2"/>
              </a:buClr>
              <a:buFontTx/>
              <a:buChar char="-"/>
            </a:pP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 </a:t>
            </a: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ocupação racional na área do Pátio Ferrov</a:t>
            </a: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iário de Araraquara (Futuro Parque dos Trilhos</a:t>
            </a:r>
            <a:r>
              <a:rPr lang="pt-BR" sz="9600" dirty="0" smtClean="0">
                <a:latin typeface="Calibri" pitchFamily="34" charset="0"/>
                <a:cs typeface="Times New Roman" pitchFamily="18" charset="0"/>
                <a:sym typeface="Mathematica1Mono"/>
              </a:rPr>
              <a:t>)</a:t>
            </a:r>
            <a:endParaRPr kumimoji="0" lang="pt-BR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24288" y="1297869"/>
            <a:ext cx="9002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kumimoji="1" lang="pt-BR" sz="32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6. Referências</a:t>
            </a:r>
            <a:endParaRPr kumimoji="1"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0" y="1655368"/>
            <a:ext cx="1198179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DAEE - DEPARTAMENTO DE ÁGUAS E ENERGIA ELÉTRICA (1994). Plano Estadual de </a:t>
            </a:r>
            <a:r>
              <a:rPr kumimoji="0" lang="pt-B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R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ecursos Hídricos. Manual de Cálculo das Vazões 	Máximas, Médias e Mínimas  nas Bacias</a:t>
            </a:r>
            <a:r>
              <a:rPr kumimoji="0" lang="pt-B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Hidrográficas do Estado de São Paulo, Secretaria de Recursos  Hídricos Saneamento e 	Obras - São Paulo.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DEMARZO, M. S. (2014). Remoção dos trilhos ferroviários em Araraquara: aspectos </a:t>
            </a:r>
            <a:r>
              <a:rPr kumimoji="0" lang="pt-B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históricos e culturais.  Dissertação (Mestrado) - Centro 	Universitário  de Araraquara.  Programa de Pós-Graduação em Desenvolvimento Regional e Meio Ambiente. Araraquara: Centro 	Universitário</a:t>
            </a:r>
            <a:r>
              <a:rPr kumimoji="0" lang="pt-B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de Araraquara, 196 p. Disponível  em: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	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hlinkClick r:id="rId4"/>
              </a:rPr>
              <a:t>https://www.uniara.com.br/arquivos/file/cursos/mestrado/desenvolvimento_regional_meio_ambiente/dissertacoes/2014/mario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	_sergio_demarzo_2014.pdf. 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&gt;.Acesso em: 21/05/2017.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FORTUNATO, A. B. (2016).</a:t>
            </a:r>
            <a:r>
              <a:rPr kumimoji="0" lang="pt-B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Tempor</a:t>
            </a: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l deixa Araraquara submersa, tragédia anunciada há tempos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.</a:t>
            </a: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Disponível em: 	&lt;http://www.idnews.com.br/temporal-deixa-araraquara-submersa-tragedia-anunciada-ha-tempos/&gt;. Acesso em: 16/12/2016.</a:t>
            </a:r>
          </a:p>
          <a:p>
            <a:pPr>
              <a:lnSpc>
                <a:spcPct val="150000"/>
              </a:lnSpc>
            </a:pPr>
            <a:r>
              <a:rPr lang="pt-BR" sz="1600" dirty="0" smtClean="0"/>
              <a:t>FULLER, B. B. (2.008).  Caracterização </a:t>
            </a:r>
            <a:r>
              <a:rPr lang="pt-BR" sz="1600" dirty="0" smtClean="0"/>
              <a:t>espaço-temporal dos recursos hídricos superficiais da sub-bacia do ribeirão do Ouro, Araraquara, SP, </a:t>
            </a:r>
            <a:r>
              <a:rPr lang="pt-BR" sz="1600" dirty="0" smtClean="0"/>
              <a:t>	</a:t>
            </a:r>
            <a:r>
              <a:rPr lang="pt-BR" sz="16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Dissertação </a:t>
            </a:r>
            <a:r>
              <a:rPr lang="pt-BR" sz="16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(Mestrado) - Centro Universitário  de Araraquara.  Programa de Pós-Graduação em Desenvolvimento Regional </a:t>
            </a:r>
            <a:r>
              <a:rPr lang="pt-BR" sz="16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	e </a:t>
            </a:r>
            <a:r>
              <a:rPr lang="pt-BR" sz="16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Meio Ambiente. Araraquara: Centro Universitário de Araraquara, 196 p. Disponível  em:</a:t>
            </a:r>
            <a:r>
              <a:rPr lang="pt-BR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	</a:t>
            </a:r>
            <a:r>
              <a:rPr lang="pt-BR" sz="16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www.uniara.com.br/arquivos/file/cursos/mestrado/desenvolvimento_regional_meio_ambiente/dissertacoes/2008/beatriz-buda-fuller.pdf </a:t>
            </a:r>
            <a:r>
              <a:rPr lang="pt-BR" sz="16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&gt;.Acesso em: </a:t>
            </a:r>
            <a:r>
              <a:rPr lang="pt-BR" sz="16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17/07/2017</a:t>
            </a:r>
            <a:r>
              <a:rPr lang="pt-BR" sz="16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>. 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Arial" pitchFamily="34" charset="0"/>
              <a:sym typeface="Mathematica1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1" y="1324282"/>
            <a:ext cx="1198179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HALL, M. J. (1986). Urban Hydrology. Elsevier Applied Publishers, London and </a:t>
            </a:r>
            <a:r>
              <a:rPr lang="en-US" sz="1600" dirty="0" err="1" smtClean="0">
                <a:latin typeface="Calibri" pitchFamily="34" charset="0"/>
                <a:ea typeface="Calibri" pitchFamily="34" charset="0"/>
                <a:cs typeface="Arial" pitchFamily="34" charset="0"/>
              </a:rPr>
              <a:t>Swindon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 UK.</a:t>
            </a:r>
            <a:endParaRPr lang="pt-BR" sz="1600" dirty="0" smtClean="0">
              <a:latin typeface="Calibri" pitchFamily="34" charset="0"/>
              <a:ea typeface="Calibri" pitchFamily="34" charset="0"/>
              <a:cs typeface="Arial" pitchFamily="34" charset="0"/>
              <a:sym typeface="Mathematica1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IBGE - INSTITUTO BRASILEIRO DE GEOGRAFIA E ESTATÍSTICA. (2010). Censo Demográfico 2010. Rio de Janeiro. Disponível 	em  	h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ttp://www.censo2010.ibge.gov.br/sinopse/index.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php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?dados=8 Acesso em 11/05/2017</a:t>
            </a:r>
          </a:p>
          <a:p>
            <a:pPr algn="just">
              <a:lnSpc>
                <a:spcPct val="150000"/>
              </a:lnSpc>
            </a:pPr>
            <a:r>
              <a:rPr lang="pt-BR" sz="1600" dirty="0" smtClean="0"/>
              <a:t>LOPES, N. dos R. (2014). Caracterização das Bacias Hidrográficas e Controle de Enchentes na Área Urbana do Município de Araraquara. </a:t>
            </a:r>
            <a:endParaRPr lang="pt-BR" sz="1600" dirty="0" smtClean="0"/>
          </a:p>
          <a:p>
            <a:pPr algn="just">
              <a:lnSpc>
                <a:spcPct val="150000"/>
              </a:lnSpc>
            </a:pPr>
            <a:r>
              <a:rPr lang="pt-BR" sz="1600" dirty="0" smtClean="0"/>
              <a:t>	E </a:t>
            </a:r>
            <a:r>
              <a:rPr lang="pt-BR" sz="1600" dirty="0" smtClean="0"/>
              <a:t>CONTROLE DE ENCHENTES NA ÁREA URBANA DO MUNICÍPIO DE </a:t>
            </a:r>
            <a:r>
              <a:rPr lang="pt-BR" sz="1600" dirty="0" smtClean="0"/>
              <a:t>ARARAQUARA. Trabalho de Conclusão de Curso (Graduação em Engenharia Civil) – Faculdades  Integradas de Araraquara (FIAR). Araraquara.</a:t>
            </a:r>
            <a:endParaRPr lang="pt-BR" sz="1600" dirty="0" smtClean="0"/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MARTINEZ JÚNIOR, F.; GOI MAGNI, N. L. (1999).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Equações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de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chuv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as intensas do Estado de São Paulo. Edição revisada  	Outubro de 1999. 	São Paulo: Departamento de Águas e Energia Elétrica e Escola Politécnica da Universidade de 	São Paulo. Convênio.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  <a:sym typeface="Mathematica1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MARTINS, G.; SANTOS, P. (2014).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  <a:sym typeface="Mathematica1"/>
              </a:rPr>
              <a:t> 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Reparos de enchente é 'enxugar gelo', diz especialista. Disponível  em: 	&lt;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Times New Roman" pitchFamily="18" charset="0"/>
                <a:sym typeface="Mathematica1"/>
                <a:hlinkClick r:id="rId4"/>
              </a:rPr>
              <a:t>https://www.acidadeon.com/araraquara/cotidiano/NOT,0,0,925831,Reparos+de+enchente+e+enxugar+gelo+diz+especialista.aspx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  <a:sym typeface="Mathematica1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PORTO, R. M. (2006). Hidráulica Básica. 4 ed. São Carlos: Departamento de Hidráulica e Saneamento da USP. Publicação 	EESC/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USP. 540 p.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  <a:sym typeface="Mathematica1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TUCCI, C. E. M.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et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alli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 (1995). Inundações Urbanas. In: Drenagem Urbana. Cap. 1, p. 15-36, Editora da Universidade-	UFRGS/ABRH, 1ª ed. 	Porto Alegre, 1995a.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  <a:sym typeface="Mathematica1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VAZ FILHO, P. (2000). Sistemas de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Microdrenagem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  <a:sym typeface="Mathematica1"/>
              </a:rPr>
              <a:t> Urbana: Análise de Aspectos de Funcionamento para Elaboração de Plano Gerencial. Dissertação (Mestrado em Engenharia Urbana) - Universidade Federal de São Carlos (UFSCar). São Carlos. </a:t>
            </a: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665028" y="1530920"/>
            <a:ext cx="8475260" cy="117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Muito Obrigado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756846" y="2662072"/>
            <a:ext cx="771098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>
              <a:lnSpc>
                <a:spcPct val="150000"/>
              </a:lnSpc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pt-BR" sz="3000" dirty="0" smtClean="0">
              <a:latin typeface="Calibri" pitchFamily="34" charset="0"/>
              <a:cs typeface="Times New Roman" pitchFamily="18" charset="0"/>
            </a:endParaRPr>
          </a:p>
          <a:p>
            <a:pPr marL="82296" lvl="0" algn="just">
              <a:lnSpc>
                <a:spcPct val="150000"/>
              </a:lnSpc>
              <a:buClr>
                <a:schemeClr val="tx2"/>
              </a:buClr>
              <a:defRPr/>
            </a:pPr>
            <a:r>
              <a:rPr lang="pt-BR" sz="3000" b="1" dirty="0" smtClean="0">
                <a:latin typeface="Calibri" pitchFamily="34" charset="0"/>
                <a:cs typeface="Times New Roman" pitchFamily="18" charset="0"/>
                <a:sym typeface="Mathematica1Mono"/>
              </a:rPr>
              <a:t>Prof.  </a:t>
            </a:r>
            <a:r>
              <a:rPr lang="pt-BR" sz="3000" b="1" dirty="0" err="1" smtClean="0">
                <a:latin typeface="Calibri" pitchFamily="34" charset="0"/>
                <a:cs typeface="Times New Roman" pitchFamily="18" charset="0"/>
                <a:sym typeface="Mathematica1Mono"/>
              </a:rPr>
              <a:t>MSc</a:t>
            </a:r>
            <a:r>
              <a:rPr lang="pt-BR" sz="3000" b="1" dirty="0" smtClean="0">
                <a:latin typeface="Calibri" pitchFamily="34" charset="0"/>
                <a:cs typeface="Times New Roman" pitchFamily="18" charset="0"/>
                <a:sym typeface="Mathematica1Mono"/>
              </a:rPr>
              <a:t>. Paulo Vaz Filho</a:t>
            </a:r>
          </a:p>
          <a:p>
            <a:pPr marL="82296" lvl="0" algn="just">
              <a:lnSpc>
                <a:spcPct val="150000"/>
              </a:lnSpc>
              <a:buClr>
                <a:schemeClr val="tx2"/>
              </a:buClr>
              <a:defRPr/>
            </a:pPr>
            <a:r>
              <a:rPr lang="pt-BR" sz="3000" dirty="0" smtClean="0">
                <a:latin typeface="Calibri" pitchFamily="34" charset="0"/>
                <a:cs typeface="Times New Roman" pitchFamily="18" charset="0"/>
                <a:sym typeface="Mathematica1Mono"/>
              </a:rPr>
              <a:t>Coordenador </a:t>
            </a:r>
            <a:r>
              <a:rPr lang="pt-BR" sz="3000" dirty="0" smtClean="0">
                <a:latin typeface="Calibri" pitchFamily="34" charset="0"/>
                <a:cs typeface="Times New Roman" pitchFamily="18" charset="0"/>
                <a:sym typeface="Mathematica1Mono"/>
              </a:rPr>
              <a:t>do </a:t>
            </a:r>
            <a:r>
              <a:rPr lang="pt-BR" sz="3000" dirty="0" smtClean="0">
                <a:latin typeface="Calibri" pitchFamily="34" charset="0"/>
                <a:cs typeface="Times New Roman" pitchFamily="18" charset="0"/>
                <a:sym typeface="Mathematica1Mono"/>
              </a:rPr>
              <a:t>curso de </a:t>
            </a:r>
            <a:r>
              <a:rPr lang="pt-BR" sz="3000" dirty="0" smtClean="0">
                <a:latin typeface="Calibri" pitchFamily="34" charset="0"/>
                <a:cs typeface="Times New Roman" pitchFamily="18" charset="0"/>
                <a:sym typeface="Mathematica1Mono"/>
              </a:rPr>
              <a:t>Engenharia </a:t>
            </a:r>
            <a:r>
              <a:rPr lang="pt-BR" sz="3000" dirty="0" smtClean="0">
                <a:latin typeface="Calibri" pitchFamily="34" charset="0"/>
                <a:cs typeface="Times New Roman" pitchFamily="18" charset="0"/>
                <a:sym typeface="Mathematica1Mono"/>
              </a:rPr>
              <a:t>A</a:t>
            </a:r>
            <a:r>
              <a:rPr lang="pt-BR" sz="3000" dirty="0" smtClean="0">
                <a:latin typeface="Calibri" pitchFamily="34" charset="0"/>
                <a:cs typeface="Times New Roman" pitchFamily="18" charset="0"/>
                <a:sym typeface="Mathematica1Mono"/>
              </a:rPr>
              <a:t>mbiental</a:t>
            </a:r>
            <a:endParaRPr lang="pt-BR" sz="3000" dirty="0" smtClean="0">
              <a:latin typeface="Calibri" pitchFamily="34" charset="0"/>
              <a:cs typeface="Times New Roman" pitchFamily="18" charset="0"/>
              <a:sym typeface="Mathematica1Mono"/>
            </a:endParaRPr>
          </a:p>
          <a:p>
            <a:pPr marL="82296" lvl="0" algn="just">
              <a:lnSpc>
                <a:spcPct val="150000"/>
              </a:lnSpc>
              <a:buClr>
                <a:schemeClr val="tx2"/>
              </a:buClr>
              <a:defRPr/>
            </a:pPr>
            <a:r>
              <a:rPr lang="pt-BR" sz="3000" dirty="0" smtClean="0">
                <a:latin typeface="Calibri" pitchFamily="34" charset="0"/>
                <a:cs typeface="Times New Roman" pitchFamily="18" charset="0"/>
                <a:sym typeface="Mathematica1Mono"/>
              </a:rPr>
              <a:t>Faculdades Integradas de </a:t>
            </a:r>
            <a:r>
              <a:rPr lang="pt-BR" sz="3000" dirty="0" smtClean="0">
                <a:latin typeface="Calibri" pitchFamily="34" charset="0"/>
                <a:cs typeface="Times New Roman" pitchFamily="18" charset="0"/>
                <a:sym typeface="Mathematica1Mono"/>
              </a:rPr>
              <a:t>Araraquara (FIAR)</a:t>
            </a:r>
            <a:endParaRPr lang="pt-BR" sz="3000" dirty="0" smtClean="0">
              <a:latin typeface="Calibri" pitchFamily="34" charset="0"/>
              <a:cs typeface="Times New Roman" pitchFamily="18" charset="0"/>
              <a:sym typeface="Mathematica1Mono"/>
            </a:endParaRPr>
          </a:p>
          <a:p>
            <a:pPr marL="82296" lvl="0" algn="just">
              <a:lnSpc>
                <a:spcPct val="150000"/>
              </a:lnSpc>
              <a:buClr>
                <a:schemeClr val="tx2"/>
              </a:buClr>
              <a:defRPr/>
            </a:pPr>
            <a:r>
              <a:rPr lang="pt-BR" sz="3000" b="1" dirty="0" smtClean="0">
                <a:latin typeface="Calibri" pitchFamily="34" charset="0"/>
                <a:cs typeface="Times New Roman" pitchFamily="18" charset="0"/>
                <a:sym typeface="Mathematica1Mono"/>
              </a:rPr>
              <a:t>paulovaz@logatti.edu.br</a:t>
            </a:r>
            <a:endParaRPr lang="pt-BR" sz="3000" b="1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75003" y="1716288"/>
            <a:ext cx="1259628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Na transformação da Área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816898" y="5573208"/>
            <a:ext cx="1259628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Após 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 </a:t>
            </a:r>
            <a:r>
              <a:rPr kumimoji="1"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Ocupação</a:t>
            </a:r>
          </a:p>
        </p:txBody>
      </p:sp>
      <p:pic>
        <p:nvPicPr>
          <p:cNvPr id="54274" name="Picture 2" descr="D:\Paulo\Ville\2013\Sobloco\Controle Ambiental_Faber III\Relatório 3\Fotos_31_01_2014\SAM_4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5506" y="2415883"/>
            <a:ext cx="2529079" cy="1896810"/>
          </a:xfrm>
          <a:prstGeom prst="rect">
            <a:avLst/>
          </a:prstGeom>
          <a:noFill/>
        </p:spPr>
      </p:pic>
      <p:pic>
        <p:nvPicPr>
          <p:cNvPr id="54275" name="Picture 3" descr="D:\Paulo\Ville\2015\CAIXA\Piracicaba\Tech Casa\Vistoria_30_09\SAM_3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2560" y="2359311"/>
            <a:ext cx="2736843" cy="2052632"/>
          </a:xfrm>
          <a:prstGeom prst="rect">
            <a:avLst/>
          </a:prstGeom>
          <a:noFill/>
        </p:spPr>
      </p:pic>
      <p:pic>
        <p:nvPicPr>
          <p:cNvPr id="54276" name="Picture 4" descr="D:\Paulo\Ville\2014\Caixa\Leme\Cj. Mello\Vistorias\05_02_15\IMG_20150205_1509014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4566" y="4667534"/>
            <a:ext cx="3899511" cy="2190466"/>
          </a:xfrm>
          <a:prstGeom prst="rect">
            <a:avLst/>
          </a:prstGeom>
          <a:noFill/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50198" y="1379763"/>
            <a:ext cx="1259628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50000"/>
              <a:buFont typeface="Marlett" pitchFamily="2" charset="2"/>
              <a:buChar char="g"/>
            </a:pP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Impactos </a:t>
            </a:r>
            <a:r>
              <a:rPr kumimoji="1"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da Urbanização nos Cursos D’água</a:t>
            </a:r>
            <a:endParaRPr kumimoji="1" lang="pt-BR" sz="28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380547" y="2039494"/>
            <a:ext cx="5565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Empreendimentos imobiliários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em implantação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89553" y="4334592"/>
            <a:ext cx="5156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Empreendimentos imobiliário i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mplantado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1410083"/>
            <a:ext cx="1259628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50000"/>
              <a:buFont typeface="Marlett" pitchFamily="2" charset="2"/>
              <a:buChar char="g"/>
            </a:pP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Desrespeito ás Áreas de Várzeas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0" y="5823523"/>
            <a:ext cx="650998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50000"/>
              <a:buFont typeface="Marlett" pitchFamily="2" charset="2"/>
              <a:buChar char="g"/>
            </a:pP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Implantação de Obras de Drenagem Tradicionais</a:t>
            </a:r>
          </a:p>
        </p:txBody>
      </p:sp>
      <p:pic>
        <p:nvPicPr>
          <p:cNvPr id="9" name="Picture 1" descr="invasões várzea"/>
          <p:cNvPicPr>
            <a:picLocks noChangeAspect="1" noChangeArrowheads="1"/>
          </p:cNvPicPr>
          <p:nvPr/>
        </p:nvPicPr>
        <p:blipFill>
          <a:blip r:embed="rId4"/>
          <a:srcRect r="3276"/>
          <a:stretch>
            <a:fillRect/>
          </a:stretch>
        </p:blipFill>
        <p:spPr bwMode="auto">
          <a:xfrm>
            <a:off x="183068" y="2308932"/>
            <a:ext cx="5824153" cy="177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SNV31391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6059595" y="1762963"/>
            <a:ext cx="3480179" cy="26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image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3610" y="4626591"/>
            <a:ext cx="3356873" cy="223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59778" y="1771013"/>
            <a:ext cx="3760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Ocupação de Área de Várzea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995754" y="1373028"/>
            <a:ext cx="5609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Ocupação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às margens do Córrego Barra-Bonita 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800302" y="4323220"/>
            <a:ext cx="6596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</a:t>
            </a:r>
            <a:r>
              <a:rPr lang="pt-BR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Ampliação do Canal do Córrego do Gregório (São Carlos)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4395217"/>
            <a:ext cx="2231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Times New Roman" pitchFamily="18" charset="0"/>
              </a:rPr>
              <a:t>Fonte</a:t>
            </a:r>
            <a:r>
              <a:rPr lang="en-US" b="1" dirty="0" smtClean="0">
                <a:latin typeface="Calibri" pitchFamily="34" charset="0"/>
                <a:cs typeface="Times New Roman" pitchFamily="18" charset="0"/>
              </a:rPr>
              <a:t>:</a:t>
            </a:r>
            <a:r>
              <a:rPr lang="en-US" dirty="0" smtClean="0">
                <a:latin typeface="Calibri" pitchFamily="34" charset="0"/>
                <a:cs typeface="Times New Roman" pitchFamily="18" charset="0"/>
              </a:rPr>
              <a:t>  </a:t>
            </a:r>
            <a:r>
              <a:rPr lang="en-US" dirty="0" smtClean="0">
                <a:latin typeface="Calibri" pitchFamily="34" charset="0"/>
                <a:cs typeface="Times New Roman" pitchFamily="18" charset="0"/>
              </a:rPr>
              <a:t>TUCCI (1.995)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 l="48244" t="54184" r="26563" b="20250"/>
          <a:stretch>
            <a:fillRect/>
          </a:stretch>
        </p:blipFill>
        <p:spPr bwMode="auto">
          <a:xfrm>
            <a:off x="3055217" y="2075401"/>
            <a:ext cx="6629472" cy="420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935446" y="1587961"/>
            <a:ext cx="5967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Figura  – Enchente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na Av. Maria Antônia Camargo de Oliveira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2920699" y="6359855"/>
            <a:ext cx="6902668" cy="457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Fonte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: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Calibri" pitchFamily="34" charset="0"/>
                <a:cs typeface="Times New Roman" pitchFamily="18" charset="0"/>
              </a:rPr>
              <a:t>DEMARZO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(2.014)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0256" y="1410119"/>
            <a:ext cx="118948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Avaliar a capacidade hidráulica do Canal do Córrego da Servidão</a:t>
            </a:r>
            <a:endParaRPr kumimoji="1" lang="pt-BR" sz="28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88535" y="3612812"/>
            <a:ext cx="94472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Levantamento de Dados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35534" y="4423299"/>
            <a:ext cx="94472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Caracterização da Bacia Hidrográfica 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76449" y="5120873"/>
            <a:ext cx="94472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 </a:t>
            </a:r>
            <a:r>
              <a:rPr kumimoji="1"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Determinação das Vazões de Projeto</a:t>
            </a:r>
            <a:endParaRPr kumimoji="1" lang="pt-BR" sz="28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77928" y="5753383"/>
            <a:ext cx="94472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- </a:t>
            </a:r>
            <a:r>
              <a:rPr kumimoji="1"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Cálculo da Capacidade Hidráulica da Canalização</a:t>
            </a:r>
            <a:endParaRPr kumimoji="1" lang="pt-BR" sz="28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51426" y="1447619"/>
            <a:ext cx="9002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kumimoji="1" lang="pt-BR" sz="32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2. Objetivo</a:t>
            </a:r>
            <a:endParaRPr kumimoji="1"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61936" y="2908546"/>
            <a:ext cx="9002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kumimoji="1" lang="pt-BR" sz="32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3. Materiais e Métodos</a:t>
            </a:r>
            <a:endParaRPr kumimoji="1" lang="pt-BR" sz="32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90552" y="6426200"/>
            <a:ext cx="94472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 typeface="Marlett" pitchFamily="2" charset="2"/>
              <a:buNone/>
            </a:pP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- </a:t>
            </a:r>
            <a:r>
              <a:rPr kumimoji="1"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Propostas para Mitigação dos Problemas</a:t>
            </a:r>
            <a:endParaRPr kumimoji="1" lang="pt-BR" sz="28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69131" y="1416078"/>
            <a:ext cx="118948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Tx/>
              <a:buChar char="-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Método de Cálculo: Método </a:t>
            </a:r>
            <a:r>
              <a:rPr kumimoji="1" lang="pt-B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I-Pai-Wu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(DAEE, 1994)</a:t>
            </a:r>
            <a:endParaRPr kumimoji="1" lang="pt-BR" sz="2400" baseline="30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1135087" y="2625203"/>
          <a:ext cx="4542382" cy="633821"/>
        </p:xfrm>
        <a:graphic>
          <a:graphicData uri="http://schemas.openxmlformats.org/presentationml/2006/ole">
            <p:oleObj spid="_x0000_s66562" name="Equação" r:id="rId5" imgW="1638300" imgH="228600" progId="Equation.3">
              <p:embed/>
            </p:oleObj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9947" y="4207212"/>
            <a:ext cx="7066697" cy="6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243248" y="4024105"/>
            <a:ext cx="3935104" cy="72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</a:pPr>
            <a:r>
              <a:rPr lang="pt-BR" sz="2400" dirty="0" smtClean="0"/>
              <a:t>- para </a:t>
            </a:r>
            <a:r>
              <a:rPr lang="pt-BR" sz="2400" dirty="0" err="1" smtClean="0"/>
              <a:t>t</a:t>
            </a:r>
            <a:r>
              <a:rPr lang="pt-BR" sz="2400" baseline="-25000" dirty="0" err="1" smtClean="0"/>
              <a:t>c</a:t>
            </a:r>
            <a:r>
              <a:rPr lang="pt-BR" sz="2400" dirty="0" smtClean="0"/>
              <a:t> entre 10 e 105 min.</a:t>
            </a:r>
            <a:endParaRPr kumimoji="1" lang="pt-BR" sz="2400" b="1" baseline="30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4107975" y="6031334"/>
          <a:ext cx="1856097" cy="826665"/>
        </p:xfrm>
        <a:graphic>
          <a:graphicData uri="http://schemas.openxmlformats.org/presentationml/2006/ole">
            <p:oleObj spid="_x0000_s66563" name="Equação" r:id="rId7" imgW="1130300" imgH="508000" progId="Equation.3">
              <p:embed/>
            </p:oleObj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38342" y="4823172"/>
            <a:ext cx="118948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Tx/>
              <a:buChar char="-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Tempo de Concentração:  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(DAEE, 1994)</a:t>
            </a:r>
            <a:endParaRPr kumimoji="1" lang="pt-BR" sz="2400" baseline="30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93787" y="2903405"/>
            <a:ext cx="118948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  <a:buFontTx/>
              <a:buChar char="-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Equação de Chuva Intensa: </a:t>
            </a:r>
            <a:r>
              <a:rPr kumimoji="1"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pt-BR" sz="2400" dirty="0" smtClean="0"/>
              <a:t>Estação do </a:t>
            </a:r>
            <a:r>
              <a:rPr lang="pt-BR" sz="2400" dirty="0" err="1" smtClean="0"/>
              <a:t>Chibarro</a:t>
            </a:r>
            <a:r>
              <a:rPr lang="pt-BR" sz="2400" dirty="0" smtClean="0"/>
              <a:t> (MARTINEZ JR &amp; GOI MAGNI, 1999)</a:t>
            </a:r>
            <a:endParaRPr kumimoji="1" lang="pt-BR" sz="2400" b="1" baseline="30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832512" y="1538127"/>
            <a:ext cx="650998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50000"/>
              <a:buFont typeface="Marlett" pitchFamily="2" charset="2"/>
              <a:buChar char="g"/>
            </a:pP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Determinação das Vazões de Projeto</a:t>
            </a:r>
            <a:endParaRPr kumimoji="1" lang="pt-BR" sz="28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3" grpId="0" autoUpdateAnimBg="0"/>
      <p:bldP spid="1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8443" y="1457035"/>
            <a:ext cx="118948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80000"/>
            </a:pP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 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Equação 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 </a:t>
            </a:r>
            <a:r>
              <a:rPr kumimoji="1" lang="pt-B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Chezzy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com coeficiente de </a:t>
            </a:r>
            <a:r>
              <a:rPr kumimoji="1" lang="pt-B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Manning</a:t>
            </a:r>
            <a:r>
              <a:rPr kumimoji="1"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pt-BR" sz="2400" dirty="0" smtClean="0"/>
              <a:t>(PORTO, 2006</a:t>
            </a:r>
            <a:r>
              <a:rPr lang="pt-BR" sz="2400" dirty="0" smtClean="0"/>
              <a:t>)</a:t>
            </a:r>
            <a:endParaRPr kumimoji="1" lang="pt-BR" sz="2400" baseline="30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81100" y="3764574"/>
            <a:ext cx="8667750" cy="281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onde: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Q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= vazão escoada, em </a:t>
            </a:r>
            <a:r>
              <a:rPr kumimoji="0" lang="pt-B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</a:t>
            </a:r>
            <a:r>
              <a:rPr kumimoji="0" lang="pt-BR" sz="20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kumimoji="0" lang="pt-B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/s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;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= coeficiente de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rugosidade (0,016);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I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= declividade longitudinal</a:t>
            </a:r>
            <a:r>
              <a:rPr kumimoji="0" lang="pt-B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da canalização, em </a:t>
            </a:r>
            <a:r>
              <a:rPr kumimoji="0" lang="pt-BR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m/m (I=0,005)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;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A</a:t>
            </a:r>
            <a:r>
              <a:rPr kumimoji="0" lang="pt-BR" sz="2000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</a:t>
            </a:r>
            <a:r>
              <a:rPr kumimoji="0" lang="pt-B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=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Área</a:t>
            </a:r>
            <a:r>
              <a:rPr kumimoji="0" lang="pt-B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Molhada, em </a:t>
            </a:r>
            <a:r>
              <a:rPr kumimoji="0" lang="pt-BR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</a:t>
            </a:r>
            <a:r>
              <a:rPr kumimoji="0" lang="pt-BR" sz="20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pt-BR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;</a:t>
            </a:r>
            <a:endParaRPr kumimoji="0" lang="pt-BR" sz="2000" b="0" i="1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R</a:t>
            </a:r>
            <a:r>
              <a:rPr kumimoji="0" lang="pt-BR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= Raio Hidráulico,</a:t>
            </a:r>
            <a:r>
              <a:rPr kumimoji="0" lang="pt-B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em </a:t>
            </a:r>
            <a:r>
              <a:rPr kumimoji="0" lang="pt-BR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m.</a:t>
            </a:r>
            <a:endParaRPr kumimoji="0" lang="pt-BR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4923784" y="2895680"/>
          <a:ext cx="2981036" cy="1203354"/>
        </p:xfrm>
        <a:graphic>
          <a:graphicData uri="http://schemas.openxmlformats.org/presentationml/2006/ole">
            <p:oleObj spid="_x0000_s68610" name="Equação" r:id="rId5" imgW="1041120" imgH="419040" progId="Equation.3">
              <p:embed/>
            </p:oleObj>
          </a:graphicData>
        </a:graphic>
      </p:graphicFrame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832511" y="1633663"/>
            <a:ext cx="858444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8" tIns="47894" rIns="95788" bIns="47894" anchor="b"/>
          <a:lstStyle/>
          <a:p>
            <a:pPr defTabSz="958850" eaLnBrk="0" hangingPunct="0">
              <a:lnSpc>
                <a:spcPct val="150000"/>
              </a:lnSpc>
              <a:buSzPct val="50000"/>
              <a:buFont typeface="Marlett" pitchFamily="2" charset="2"/>
              <a:buChar char="g"/>
            </a:pPr>
            <a:r>
              <a:rPr kumimoji="1"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Cálculo da Capacidade Hidráulica da Canalização</a:t>
            </a:r>
            <a:endParaRPr kumimoji="1" lang="pt-BR" sz="28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1323</Words>
  <Application>Microsoft Office PowerPoint</Application>
  <PresentationFormat>Personalizar</PresentationFormat>
  <Paragraphs>302</Paragraphs>
  <Slides>33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33</vt:i4>
      </vt:variant>
    </vt:vector>
  </HeadingPairs>
  <TitlesOfParts>
    <vt:vector size="36" baseType="lpstr">
      <vt:lpstr>Tema do Office</vt:lpstr>
      <vt:lpstr>Equação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do trabalho</dc:title>
  <dc:creator>Paulo Scalize</dc:creator>
  <cp:lastModifiedBy>Paulo</cp:lastModifiedBy>
  <cp:revision>78</cp:revision>
  <dcterms:created xsi:type="dcterms:W3CDTF">2017-05-30T09:26:55Z</dcterms:created>
  <dcterms:modified xsi:type="dcterms:W3CDTF">2017-06-19T01:37:06Z</dcterms:modified>
</cp:coreProperties>
</file>