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6" r:id="rId5"/>
    <p:sldId id="279" r:id="rId6"/>
    <p:sldId id="284" r:id="rId7"/>
    <p:sldId id="285" r:id="rId8"/>
    <p:sldId id="262" r:id="rId9"/>
    <p:sldId id="259" r:id="rId10"/>
    <p:sldId id="283" r:id="rId11"/>
    <p:sldId id="282" r:id="rId12"/>
    <p:sldId id="267" r:id="rId13"/>
    <p:sldId id="266" r:id="rId14"/>
    <p:sldId id="268" r:id="rId15"/>
    <p:sldId id="265" r:id="rId16"/>
    <p:sldId id="260" r:id="rId17"/>
    <p:sldId id="269" r:id="rId18"/>
    <p:sldId id="272" r:id="rId19"/>
    <p:sldId id="274" r:id="rId20"/>
    <p:sldId id="275" r:id="rId21"/>
    <p:sldId id="270" r:id="rId22"/>
    <p:sldId id="271" r:id="rId23"/>
    <p:sldId id="258" r:id="rId24"/>
    <p:sldId id="276" r:id="rId25"/>
    <p:sldId id="27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6"/>
    <a:srgbClr val="FBFA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08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84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ENEVEL@HOT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ENAVANSOBRINHO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990726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pt-BR" b="1" dirty="0" smtClean="0"/>
              <a:t>DADOS PRELIMINARES SOBRE A PERCEPÇÃO SOCIAL ACERCA DO SANEAMENTO BÁSICO NO BAIRRO DE SANTA LUZIA DO LOBATO EM SALVADOR/BA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761999" y="5294931"/>
            <a:ext cx="10792692" cy="95149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b="1" dirty="0" smtClean="0"/>
              <a:t>Autores: Gislene Esquivel de </a:t>
            </a:r>
            <a:r>
              <a:rPr lang="pt-BR" b="1" dirty="0" smtClean="0"/>
              <a:t>Siqueira </a:t>
            </a:r>
          </a:p>
          <a:p>
            <a:pPr algn="ctr">
              <a:buNone/>
            </a:pPr>
            <a:r>
              <a:rPr lang="pt-BR" b="1" dirty="0" smtClean="0"/>
              <a:t>		        </a:t>
            </a:r>
            <a:r>
              <a:rPr lang="pt-BR" b="1" dirty="0" err="1" smtClean="0"/>
              <a:t>Renavan</a:t>
            </a:r>
            <a:r>
              <a:rPr lang="pt-BR" b="1" dirty="0" smtClean="0"/>
              <a:t> </a:t>
            </a:r>
            <a:r>
              <a:rPr lang="pt-BR" b="1" dirty="0" smtClean="0"/>
              <a:t>Andrade </a:t>
            </a:r>
            <a:r>
              <a:rPr lang="pt-BR" b="1" dirty="0" smtClean="0"/>
              <a:t>Sobrinho</a:t>
            </a:r>
            <a:endParaRPr lang="pt-BR" b="1" dirty="0" smtClean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042618" y="6260656"/>
            <a:ext cx="5881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Figura 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Mapa de localização da área de estudo.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613" y="1429665"/>
            <a:ext cx="8715436" cy="485778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54105" y="850697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973674"/>
            <a:ext cx="359117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Caracterização do local de estudo: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7.702 habitantes;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Subúrbio Ferroviário;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Ocupação século XIX;</a:t>
            </a:r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C:\Users\Mauricio\AppData\Local\Microsoft\Windows\INetCache\Content.Word\grafico 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800" y="2244427"/>
            <a:ext cx="11392394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261001" y="5951899"/>
            <a:ext cx="4841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Figura 2: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Renda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familiar dos moradores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689731" y="1551330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422" y="2220685"/>
            <a:ext cx="11034000" cy="38772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766873" y="6220383"/>
            <a:ext cx="734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Figura 3: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Satisfação com 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sistema de abastecimento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água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903487" y="1480088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087096" y="2244435"/>
            <a:ext cx="410490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100 % da comunidade é abastecida pela Empresa Baiana de Águas e Saneamento - EMBASA 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974" y="2265881"/>
            <a:ext cx="11394000" cy="387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315687" y="6198919"/>
            <a:ext cx="798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4: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Residências ligadas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ao sistema de esgotamento sanitário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689732" y="1432587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897" y="1983177"/>
            <a:ext cx="10640291" cy="42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458193" y="6282047"/>
            <a:ext cx="7588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5: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Ligações de esgoto das residências do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bairro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701607" y="1349460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754" y="2196489"/>
            <a:ext cx="72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218" y="2220242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0005" y="5890158"/>
            <a:ext cx="4180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6: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Ligação da lavanderia do governo do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estado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821381" y="5830785"/>
            <a:ext cx="69470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7: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Efluentes gerados pela  lavanderia do governo do estado, lançados diretamente na rede de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drenagem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559103" y="1420712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650" y="2325247"/>
            <a:ext cx="11394000" cy="387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41911" y="6293919"/>
            <a:ext cx="9167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8: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Satisfação da comunidade sobre o serviço de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esgotamento sanitário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547228" y="1658219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611" y="2289623"/>
            <a:ext cx="11394000" cy="387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14452" y="6282047"/>
            <a:ext cx="7671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9: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Forma de descarte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dos resíduos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sólidos domésticos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701607" y="1598842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50" y="2457748"/>
            <a:ext cx="36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117" y="2517124"/>
            <a:ext cx="72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1259" y="5949537"/>
            <a:ext cx="3431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10: 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MRoman12-Regular"/>
              </a:rPr>
              <a:t>Tonéis colocados pelos moradores na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MRoman12-Regular"/>
              </a:rPr>
              <a:t>rua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314702" y="6082537"/>
            <a:ext cx="632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11: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Caixa coletora e resíduos espalhados pelo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chão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511602" y="1670093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571" y="2232655"/>
            <a:ext cx="11394000" cy="387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39865" y="6189415"/>
            <a:ext cx="6950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Figura 12: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Situação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coleta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resíduos sólidos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bairro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796610" y="1575091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795825" y="809731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28155" y="1618556"/>
            <a:ext cx="101768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Lei n°11.445/2007, estabelece diretrizes nacionais para o Saneamento Básico e em seu artigo  2</a:t>
            </a:r>
            <a:r>
              <a:rPr lang="pt-BR" sz="2400" u="sng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, descreve que os serviços públicos de Saneamento Básico serão prestados com base nos seguintes princípios fundamentais: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 - universalização do acesso;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II - integralidade, propiciando à população o acesso aos serviços do saneamento de forma eficaz.</a:t>
            </a:r>
          </a:p>
          <a:p>
            <a:pPr algn="just"/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58" y="2469625"/>
            <a:ext cx="5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0840" y="2422121"/>
            <a:ext cx="5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11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6761" y="6033544"/>
            <a:ext cx="511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13: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Rede de Macrodrenagem que percorre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rua Voluntários da Pátria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531430" y="5997039"/>
            <a:ext cx="4987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14: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Rede de drenagem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obstruída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resíduos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sólidos 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618479" y="1622592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7563" y="2244436"/>
            <a:ext cx="7849590" cy="416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7568" y="6410390"/>
            <a:ext cx="7612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15: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Rua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alagada após chuva no bairro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927238" y="1741345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69" y="2158990"/>
            <a:ext cx="11394000" cy="387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92531" y="6127667"/>
            <a:ext cx="10474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16: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Doenças nos últimos seis meses que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acometeram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moradores.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129119" y="1515715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267" y="2325248"/>
            <a:ext cx="11394000" cy="387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1104843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Autores.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9434" y="6305798"/>
            <a:ext cx="827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17: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Existência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programas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Educação Ambiental.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12246" y="1717595"/>
            <a:ext cx="4658621" cy="491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 e Discussão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794138" y="1076326"/>
            <a:ext cx="2604189" cy="526842"/>
          </a:xfrm>
        </p:spPr>
        <p:txBody>
          <a:bodyPr anchor="t" anchorCtr="0"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CONCLUSÃO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59172" y="1696852"/>
            <a:ext cx="114517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Ocupação desordenada e com áreas com graves problemas de violência urbana;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Carência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serviços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públicos básicos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saneamento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básico; ou melhoria dos serviços públicos existentes.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 população desconhece os deveres dos prestadores de serviço e considera a situação “Normal”;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Desconhecimento dos canais de comunicação com os prestadores de serviço;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Necessidade da fiscalização e presença dos órgãos ambientais e de vigilância sanitária;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Sugerem-se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ações integradas de Educação Ambiental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envolvendo: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Órgãos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públicos municipais e estaduais englobando as áreas de saúde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pública, vigilância sanitária e educação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(com envolvimento das escolas municipais e estaduais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Prestador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serviços públicos de saneamento básico.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855932"/>
            <a:ext cx="12191999" cy="1077218"/>
          </a:xfrm>
          <a:prstGeom prst="rect">
            <a:avLst/>
          </a:pr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pt-BR" sz="4000" dirty="0">
                <a:latin typeface="Arial Black" pitchFamily="34" charset="0"/>
              </a:rPr>
              <a:t>OBRIGADO!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58633" y="3465327"/>
            <a:ext cx="7848600" cy="2819495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GISLENE ESQUIVEL DE SIQUEIRA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LENEVEL@HOTMAIL.COM</a:t>
            </a:r>
            <a:endParaRPr lang="pt-B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RENAVAN </a:t>
            </a: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ANDRADE SOBRINHO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RENAVANSOBRINHO@GMAIL.COM</a:t>
            </a:r>
            <a:endParaRPr lang="pt-BR" sz="1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  <a:defRPr/>
            </a:pPr>
            <a:endParaRPr lang="pt-BR" sz="1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571612"/>
            <a:ext cx="2857520" cy="1657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F:\Materiais do trabalho de saneamento\Esgoto\Baixa dos Fiais 07-05-2014\DSCF749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288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F:\Materiais do trabalho de saneamento\Esgoto\Baixa dos Fiais 07-05-2014\DSCF748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786322"/>
            <a:ext cx="288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ixaDeTexto 12"/>
          <p:cNvSpPr txBox="1"/>
          <p:nvPr/>
        </p:nvSpPr>
        <p:spPr>
          <a:xfrm>
            <a:off x="3985829" y="738479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91988" y="1712577"/>
            <a:ext cx="74458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 seu artigo 3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Lei 11445/07 define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Saneamento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Básico: conjunto de serviços, infra-estruturas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instalações operacionais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abastecimento de água potável;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b) esgotamento sanitário;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c) limpeza urbana e manejo de resíduos sólidos;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d) drenagem e manejo das águas pluviais, limpeza e fiscalização preventiva das respectivas redes urbanas. </a:t>
            </a:r>
          </a:p>
          <a:p>
            <a:pPr marL="144000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959605" y="774105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29391" y="1440646"/>
            <a:ext cx="110559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WHO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(2004), saneamento é 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controle de todos os fatores do meio físico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que exercem ou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podem exercer efeitos nocivos sobre o seu bem estar físico, mental e social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Borja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(2017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-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conceitos atribuídos ao saneamento, ora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encontra-se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vinculado à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infra-estrutura das cidades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voltadas para o mercado e focalizadas na alocação de recursos financeiros; ora ele se aproxima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campo da saúde pública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enquanto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política social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a qual preconiza o direito e 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empoderamento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agentes sociais.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Destarte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irrefutável a importância da universalização dos serviços de saneamento adotando tecnologias e práticas de acordo com a realidade de cada comunidade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para que, dessa forma, haja uma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melhoria na qualidade de vida e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consequentemente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da saúde das comunidades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que recebem os serviços, que devem ser de forma adequada e em quantidade e qualidade que necessitam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864791" y="1071175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1787" y="1828883"/>
            <a:ext cx="113047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Geral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a percepção dos moradores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bairro de Santa Luzia do Lobato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relação aos serviços de Saneamento Básico na área de estudo.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sz="2400" b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Identificar os problemas existentes sobre os serviços de Saneamento Básico oferecidos a população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Discutir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problemáticas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encontradas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na comunidade.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63662" y="2113891"/>
            <a:ext cx="1130478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Pesquisa Bibliográfica</a:t>
            </a:r>
          </a:p>
          <a:p>
            <a:pPr marL="514350" indent="-514350">
              <a:buFont typeface="+mj-lt"/>
              <a:buAutoNum type="arabicParenR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Levantamento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Dados Primários</a:t>
            </a:r>
          </a:p>
          <a:p>
            <a:pPr marL="514350" indent="-514350">
              <a:buFont typeface="+mj-lt"/>
              <a:buAutoNum type="arabicParenR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Pesquisa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Qualitativa</a:t>
            </a:r>
          </a:p>
          <a:p>
            <a:pPr marL="457200" lvl="0" indent="-457200">
              <a:buFont typeface="+mj-lt"/>
              <a:buAutoNum type="arabicParenR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46178" y="1249279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63662" y="2113891"/>
            <a:ext cx="113047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Questionário 30 questões: 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7  perguntas sobre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aspectos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socioeconômicos;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 perguntas sobre abastecimento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água;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6 perguntas sobre esgotamento sanitário;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perguntas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sobre manejo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resíduos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sólidos;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 perguntas sobre drenagem pluvial;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 perguntas sobre saúde.</a:t>
            </a:r>
          </a:p>
          <a:p>
            <a:pPr marL="971550" lvl="1" indent="-514350" algn="just">
              <a:buFont typeface="Wingdings" pitchFamily="2" charset="2"/>
              <a:buChar char="ü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355600" lvl="1" indent="-355600" algn="just"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Universo de 60 moradores.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 algn="just">
              <a:buFont typeface="Wingdings" pitchFamily="2" charset="2"/>
              <a:buChar char="ü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46178" y="1249279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71165" y="881144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4400" y="1745285"/>
            <a:ext cx="977339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APLICAÇÃO DE QUESTIONÁRIOS COM OS MORADORES DA LOCALIDADE (NOVEMBRO/2016).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186509" y="3251404"/>
            <a:ext cx="2804121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PERFIL SOCIOECONÔMICO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53548" y="4601099"/>
            <a:ext cx="2203241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ABASTECIMENTO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 ÁGUA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08588" y="4602997"/>
            <a:ext cx="2007840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ESGOTAMENTO SANIT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033423" y="4599316"/>
            <a:ext cx="2007840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MANEJO DE RESÍDUOS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324289" y="4585299"/>
            <a:ext cx="2007840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DRENAGEM URBANA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814988" y="5867076"/>
            <a:ext cx="2007840" cy="4565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5462463" y="2739571"/>
            <a:ext cx="0" cy="48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2272041" y="4032231"/>
            <a:ext cx="1794614" cy="42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7080640" y="4047073"/>
            <a:ext cx="1891310" cy="431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4539116" y="4362091"/>
            <a:ext cx="345488" cy="5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5400000">
            <a:off x="6330311" y="4371988"/>
            <a:ext cx="345488" cy="5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>
            <a:off x="5083402" y="5678274"/>
            <a:ext cx="345488" cy="5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>
            <a:off x="6270934" y="5678274"/>
            <a:ext cx="345488" cy="5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2840478" y="5583805"/>
            <a:ext cx="1850275" cy="543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0800000" flipV="1">
            <a:off x="6923315" y="5569525"/>
            <a:ext cx="2018805" cy="641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6"/>
          <p:cNvGrpSpPr/>
          <p:nvPr/>
        </p:nvGrpSpPr>
        <p:grpSpPr>
          <a:xfrm>
            <a:off x="1809720" y="2296176"/>
            <a:ext cx="2084832" cy="1250899"/>
            <a:chOff x="1275118" y="245117"/>
            <a:chExt cx="1563624" cy="1250899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1275118" y="245117"/>
              <a:ext cx="1563624" cy="1250899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1311756" y="281755"/>
              <a:ext cx="1490348" cy="1177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559594" y="4641755"/>
            <a:ext cx="2084832" cy="1250899"/>
            <a:chOff x="1023" y="1763524"/>
            <a:chExt cx="1563624" cy="1250899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1023" y="1763524"/>
              <a:ext cx="1563624" cy="125089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37661" y="1800162"/>
              <a:ext cx="1490348" cy="1177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0"/>
          <p:cNvGrpSpPr/>
          <p:nvPr/>
        </p:nvGrpSpPr>
        <p:grpSpPr>
          <a:xfrm>
            <a:off x="4857741" y="4567470"/>
            <a:ext cx="2194560" cy="1645920"/>
            <a:chOff x="2225040" y="2384430"/>
            <a:chExt cx="1645920" cy="1645920"/>
          </a:xfrm>
          <a:solidFill>
            <a:schemeClr val="accent4"/>
          </a:solidFill>
        </p:grpSpPr>
        <p:sp>
          <p:nvSpPr>
            <p:cNvPr id="18" name="Elipse 17"/>
            <p:cNvSpPr/>
            <p:nvPr/>
          </p:nvSpPr>
          <p:spPr>
            <a:xfrm>
              <a:off x="2225040" y="2384430"/>
              <a:ext cx="1645920" cy="164592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439354" y="2652194"/>
              <a:ext cx="1163840" cy="11638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tx1"/>
                  </a:solidFill>
                </a:rPr>
                <a:t>Saneamento Básico</a:t>
              </a:r>
            </a:p>
          </p:txBody>
        </p:sp>
      </p:grpSp>
      <p:grpSp>
        <p:nvGrpSpPr>
          <p:cNvPr id="20" name="Grupo 22"/>
          <p:cNvGrpSpPr/>
          <p:nvPr/>
        </p:nvGrpSpPr>
        <p:grpSpPr>
          <a:xfrm>
            <a:off x="8477267" y="4641755"/>
            <a:ext cx="2084832" cy="1250899"/>
            <a:chOff x="4531352" y="1763524"/>
            <a:chExt cx="1563624" cy="1250899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4531352" y="1763524"/>
              <a:ext cx="1563624" cy="1250899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567990" y="1800162"/>
              <a:ext cx="1490348" cy="1177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dirty="0" smtClean="0">
                <a:solidFill>
                  <a:schemeClr val="tx1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 smtClean="0">
                  <a:solidFill>
                    <a:schemeClr val="tx1"/>
                  </a:solidFill>
                </a:rPr>
                <a:t>Esgotamento Sanitário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upo 19"/>
          <p:cNvGrpSpPr/>
          <p:nvPr/>
        </p:nvGrpSpPr>
        <p:grpSpPr>
          <a:xfrm>
            <a:off x="8001013" y="2284301"/>
            <a:ext cx="2084832" cy="1250899"/>
            <a:chOff x="3257257" y="245117"/>
            <a:chExt cx="1563624" cy="1250899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3257257" y="245117"/>
              <a:ext cx="1563624" cy="1250899"/>
            </a:xfrm>
            <a:prstGeom prst="roundRect">
              <a:avLst>
                <a:gd name="adj" fmla="val 10000"/>
              </a:avLst>
            </a:prstGeom>
            <a:solidFill>
              <a:srgbClr val="0067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3293895" y="281755"/>
              <a:ext cx="1490348" cy="1177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 smtClean="0">
                  <a:solidFill>
                    <a:schemeClr val="tx1"/>
                  </a:solidFill>
                </a:rPr>
                <a:t>Abastecimento de Água</a:t>
              </a: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1874964" y="4778207"/>
            <a:ext cx="1396536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Drenagem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e Manejo de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Águas Pluviais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908935" y="2450644"/>
            <a:ext cx="1861600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Limpeza Urbana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e Manejo de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Resíduos de Sólidos</a:t>
            </a:r>
          </a:p>
        </p:txBody>
      </p:sp>
      <p:sp>
        <p:nvSpPr>
          <p:cNvPr id="28" name="Seta para a esquerda 27"/>
          <p:cNvSpPr/>
          <p:nvPr/>
        </p:nvSpPr>
        <p:spPr>
          <a:xfrm rot="14137422">
            <a:off x="3940053" y="3919982"/>
            <a:ext cx="1146384" cy="42768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Seta para a esquerda 28"/>
          <p:cNvSpPr/>
          <p:nvPr/>
        </p:nvSpPr>
        <p:spPr>
          <a:xfrm rot="18204270">
            <a:off x="6788835" y="3861114"/>
            <a:ext cx="1146384" cy="42768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67B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Seta para a esquerda 29"/>
          <p:cNvSpPr/>
          <p:nvPr/>
        </p:nvSpPr>
        <p:spPr>
          <a:xfrm rot="10800000">
            <a:off x="3809984" y="5213258"/>
            <a:ext cx="857256" cy="28575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Seta para a esquerda 30"/>
          <p:cNvSpPr/>
          <p:nvPr/>
        </p:nvSpPr>
        <p:spPr>
          <a:xfrm>
            <a:off x="7334259" y="5213259"/>
            <a:ext cx="857256" cy="28575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tângulo 32"/>
          <p:cNvSpPr/>
          <p:nvPr/>
        </p:nvSpPr>
        <p:spPr>
          <a:xfrm>
            <a:off x="4834303" y="1522411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845</Words>
  <Application>Microsoft Office PowerPoint</Application>
  <PresentationFormat>Personalizar</PresentationFormat>
  <Paragraphs>130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DADOS PRELIMINARES SOBRE A PERCEPÇÃO SOCIAL ACERCA DO SANEAMENTO BÁSICO NO BAIRRO DE SANTA LUZIA DO LOBATO EM SALVADOR/BA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CONCLUSÃO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Renavan</cp:lastModifiedBy>
  <cp:revision>73</cp:revision>
  <dcterms:created xsi:type="dcterms:W3CDTF">2017-05-30T09:26:55Z</dcterms:created>
  <dcterms:modified xsi:type="dcterms:W3CDTF">2017-06-16T17:22:22Z</dcterms:modified>
</cp:coreProperties>
</file>