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58" r:id="rId3"/>
    <p:sldId id="278" r:id="rId4"/>
    <p:sldId id="259" r:id="rId5"/>
    <p:sldId id="260" r:id="rId6"/>
    <p:sldId id="261" r:id="rId7"/>
    <p:sldId id="262" r:id="rId8"/>
    <p:sldId id="263" r:id="rId9"/>
    <p:sldId id="264" r:id="rId10"/>
    <p:sldId id="265" r:id="rId11"/>
    <p:sldId id="267" r:id="rId12"/>
    <p:sldId id="266" r:id="rId13"/>
    <p:sldId id="268" r:id="rId14"/>
    <p:sldId id="273" r:id="rId15"/>
    <p:sldId id="276" r:id="rId16"/>
    <p:sldId id="274" r:id="rId17"/>
    <p:sldId id="277" r:id="rId18"/>
    <p:sldId id="270" r:id="rId19"/>
    <p:sldId id="271" r:id="rId2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66"/>
      </p:cViewPr>
      <p:guideLst>
        <p:guide orient="horz" pos="2160"/>
        <p:guide pos="2880"/>
      </p:guideLst>
    </p:cSldViewPr>
  </p:slideViewPr>
  <p:notesTextViewPr>
    <p:cViewPr>
      <p:scale>
        <a:sx n="1" d="1"/>
        <a:sy n="1" d="1"/>
      </p:scale>
      <p:origin x="0" y="0"/>
    </p:cViewPr>
  </p:notesTextViewPr>
  <p:notesViewPr>
    <p:cSldViewPr>
      <p:cViewPr varScale="1">
        <p:scale>
          <a:sx n="71" d="100"/>
          <a:sy n="71" d="100"/>
        </p:scale>
        <p:origin x="-270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48AA22-89A4-4CA1-A2D4-78FB884F934E}" type="datetimeFigureOut">
              <a:rPr lang="pt-BR" smtClean="0"/>
              <a:t>26/05/2018</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C3A9E8-EF9C-4540-ACF4-4051308097D5}" type="slidenum">
              <a:rPr lang="pt-BR" smtClean="0"/>
              <a:t>‹nº›</a:t>
            </a:fld>
            <a:endParaRPr lang="pt-BR"/>
          </a:p>
        </p:txBody>
      </p:sp>
    </p:spTree>
    <p:extLst>
      <p:ext uri="{BB962C8B-B14F-4D97-AF65-F5344CB8AC3E}">
        <p14:creationId xmlns:p14="http://schemas.microsoft.com/office/powerpoint/2010/main" val="35165080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677C5135-C6EC-4FEB-97E1-E7A17BEAE96C}" type="datetimeFigureOut">
              <a:rPr lang="pt-BR" smtClean="0"/>
              <a:t>26/05/2018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802523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77C5135-C6EC-4FEB-97E1-E7A17BEAE96C}" type="datetimeFigureOut">
              <a:rPr lang="pt-BR" smtClean="0"/>
              <a:t>26/05/2018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1495381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40"/>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77C5135-C6EC-4FEB-97E1-E7A17BEAE96C}" type="datetimeFigureOut">
              <a:rPr lang="pt-BR" smtClean="0"/>
              <a:t>26/05/2018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1791142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77C5135-C6EC-4FEB-97E1-E7A17BEAE96C}" type="datetimeFigureOut">
              <a:rPr lang="pt-BR" smtClean="0"/>
              <a:t>26/05/2018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526933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677C5135-C6EC-4FEB-97E1-E7A17BEAE96C}" type="datetimeFigureOut">
              <a:rPr lang="pt-BR" smtClean="0"/>
              <a:t>26/05/2018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183533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77C5135-C6EC-4FEB-97E1-E7A17BEAE96C}" type="datetimeFigureOut">
              <a:rPr lang="pt-BR" smtClean="0"/>
              <a:t>26/05/2018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352746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77C5135-C6EC-4FEB-97E1-E7A17BEAE96C}" type="datetimeFigureOut">
              <a:rPr lang="pt-BR" smtClean="0"/>
              <a:t>26/05/2018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1222077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77C5135-C6EC-4FEB-97E1-E7A17BEAE96C}" type="datetimeFigureOut">
              <a:rPr lang="pt-BR" smtClean="0"/>
              <a:t>26/05/2018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3859908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77C5135-C6EC-4FEB-97E1-E7A17BEAE96C}" type="datetimeFigureOut">
              <a:rPr lang="pt-BR" smtClean="0"/>
              <a:t>26/05/2018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2868107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77C5135-C6EC-4FEB-97E1-E7A17BEAE96C}" type="datetimeFigureOut">
              <a:rPr lang="pt-BR" smtClean="0"/>
              <a:t>26/05/2018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3524891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77C5135-C6EC-4FEB-97E1-E7A17BEAE96C}" type="datetimeFigureOut">
              <a:rPr lang="pt-BR" smtClean="0"/>
              <a:t>26/05/2018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3881768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C5135-C6EC-4FEB-97E1-E7A17BEAE96C}" type="datetimeFigureOut">
              <a:rPr lang="pt-BR" smtClean="0"/>
              <a:t>26/05/2018</a:t>
            </a:fld>
            <a:endParaRPr lang="pt-BR"/>
          </a:p>
        </p:txBody>
      </p:sp>
      <p:sp>
        <p:nvSpPr>
          <p:cNvPr id="5" name="Espaço Reservado para Rodapé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1"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E68D5-6873-41D9-9B60-358195EC3482}" type="slidenum">
              <a:rPr lang="pt-BR" smtClean="0"/>
              <a:t>‹nº›</a:t>
            </a:fld>
            <a:endParaRPr lang="pt-BR"/>
          </a:p>
        </p:txBody>
      </p:sp>
      <p:pic>
        <p:nvPicPr>
          <p:cNvPr id="7" name="Picture 3" descr="Z:\Documentos\2018\48º Congresso da Assemae\Peças Gráficas\Template Power Point\banner 730x124 (2) - Cópia.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6512" y="5517233"/>
            <a:ext cx="9180512" cy="140016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Z:\Documentos\2018\48º Congresso da Assemae\Peças Gráficas\Template Power Point\fundo power point.jpg"/>
          <p:cNvPicPr>
            <a:picLocks noChangeAspect="1" noChangeArrowheads="1"/>
          </p:cNvPicPr>
          <p:nvPr userDrawn="1"/>
        </p:nvPicPr>
        <p:blipFill rotWithShape="1">
          <a:blip r:embed="rId14" cstate="print">
            <a:extLst>
              <a:ext uri="{28A0092B-C50C-407E-A947-70E740481C1C}">
                <a14:useLocalDpi xmlns:a14="http://schemas.microsoft.com/office/drawing/2010/main" val="0"/>
              </a:ext>
            </a:extLst>
          </a:blip>
          <a:srcRect l="9337" r="8716"/>
          <a:stretch/>
        </p:blipFill>
        <p:spPr bwMode="auto">
          <a:xfrm>
            <a:off x="-36512" y="0"/>
            <a:ext cx="9180512" cy="5517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97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2"/>
          <p:cNvSpPr>
            <a:spLocks noGrp="1"/>
          </p:cNvSpPr>
          <p:nvPr>
            <p:ph type="subTitle" idx="4294967295"/>
          </p:nvPr>
        </p:nvSpPr>
        <p:spPr>
          <a:xfrm>
            <a:off x="683568" y="3789040"/>
            <a:ext cx="7776864" cy="1655762"/>
          </a:xfrm>
        </p:spPr>
        <p:txBody>
          <a:bodyPr>
            <a:normAutofit/>
          </a:bodyPr>
          <a:lstStyle/>
          <a:p>
            <a:r>
              <a:rPr lang="pt-BR" sz="2800" b="1" dirty="0"/>
              <a:t>Autor: Luiz Alberto Arend Filho</a:t>
            </a:r>
          </a:p>
          <a:p>
            <a:pPr algn="l"/>
            <a:endParaRPr lang="pt-BR" sz="2800" dirty="0"/>
          </a:p>
        </p:txBody>
      </p:sp>
      <p:sp>
        <p:nvSpPr>
          <p:cNvPr id="5" name="Título 1"/>
          <p:cNvSpPr>
            <a:spLocks noGrp="1"/>
          </p:cNvSpPr>
          <p:nvPr>
            <p:ph type="ctrTitle" idx="4294967295"/>
          </p:nvPr>
        </p:nvSpPr>
        <p:spPr>
          <a:xfrm>
            <a:off x="683568" y="1124744"/>
            <a:ext cx="7956376" cy="2387600"/>
          </a:xfrm>
        </p:spPr>
        <p:txBody>
          <a:bodyPr anchor="ctr" anchorCtr="0">
            <a:normAutofit fontScale="90000"/>
          </a:bodyPr>
          <a:lstStyle/>
          <a:p>
            <a:r>
              <a:rPr lang="pt-BR" b="1" dirty="0"/>
              <a:t>O DÉFICIT NA DRENAGEM E MANEJO DAS ÁGUAS PLUVIAIS URBANAS NAS CAPITAIS E NO DISTRITO FEDERAL</a:t>
            </a:r>
          </a:p>
        </p:txBody>
      </p:sp>
    </p:spTree>
    <p:extLst>
      <p:ext uri="{BB962C8B-B14F-4D97-AF65-F5344CB8AC3E}">
        <p14:creationId xmlns:p14="http://schemas.microsoft.com/office/powerpoint/2010/main" val="2602150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EEE3E95-71F5-42C1-AB9B-F2D9B1ED6A7F}"/>
              </a:ext>
            </a:extLst>
          </p:cNvPr>
          <p:cNvSpPr>
            <a:spLocks noGrp="1"/>
          </p:cNvSpPr>
          <p:nvPr>
            <p:ph type="title"/>
          </p:nvPr>
        </p:nvSpPr>
        <p:spPr/>
        <p:txBody>
          <a:bodyPr/>
          <a:lstStyle/>
          <a:p>
            <a:r>
              <a:rPr lang="pt-BR" dirty="0"/>
              <a:t>MÉTODO</a:t>
            </a:r>
          </a:p>
        </p:txBody>
      </p:sp>
      <p:sp>
        <p:nvSpPr>
          <p:cNvPr id="4" name="Retângulo 3">
            <a:extLst>
              <a:ext uri="{FF2B5EF4-FFF2-40B4-BE49-F238E27FC236}">
                <a16:creationId xmlns:a16="http://schemas.microsoft.com/office/drawing/2014/main" xmlns="" id="{609B50CC-D2FC-4917-8925-41C915352096}"/>
              </a:ext>
            </a:extLst>
          </p:cNvPr>
          <p:cNvSpPr/>
          <p:nvPr/>
        </p:nvSpPr>
        <p:spPr>
          <a:xfrm>
            <a:off x="323528" y="1582341"/>
            <a:ext cx="8064896" cy="2462213"/>
          </a:xfrm>
          <a:prstGeom prst="rect">
            <a:avLst/>
          </a:prstGeom>
        </p:spPr>
        <p:txBody>
          <a:bodyPr wrap="square">
            <a:spAutoFit/>
          </a:bodyPr>
          <a:lstStyle/>
          <a:p>
            <a:r>
              <a:rPr lang="pt-BR" sz="2800" dirty="0"/>
              <a:t>Quatro etapas:</a:t>
            </a:r>
          </a:p>
          <a:p>
            <a:pPr marL="285750" indent="-285750">
              <a:buFont typeface="Arial" panose="020B0604020202020204" pitchFamily="34" charset="0"/>
              <a:buChar char="•"/>
            </a:pPr>
            <a:r>
              <a:rPr lang="pt-BR" dirty="0"/>
              <a:t>Aquisição dos dados de DMAPU do SNIS.</a:t>
            </a:r>
          </a:p>
          <a:p>
            <a:pPr marL="285750" indent="-285750">
              <a:buFont typeface="Arial" panose="020B0604020202020204" pitchFamily="34" charset="0"/>
              <a:buChar char="•"/>
            </a:pPr>
            <a:r>
              <a:rPr lang="pt-BR" dirty="0"/>
              <a:t>Especificação dos dados mais aderentes à proposta apresentada por Arend Filho (2017).</a:t>
            </a:r>
          </a:p>
          <a:p>
            <a:pPr marL="285750" indent="-285750">
              <a:buFont typeface="Arial" panose="020B0604020202020204" pitchFamily="34" charset="0"/>
              <a:buChar char="•"/>
            </a:pPr>
            <a:r>
              <a:rPr lang="pt-BR" dirty="0"/>
              <a:t>Cálculo do déficit na DMAPU nas capitais e no Distrito Federal de acordo com a proposta apresentada por Arend Filho (2017) já com as adaptações efetuadas por Arend Filho (2018).</a:t>
            </a:r>
          </a:p>
          <a:p>
            <a:pPr marL="285750" indent="-285750">
              <a:buFont typeface="Arial" panose="020B0604020202020204" pitchFamily="34" charset="0"/>
              <a:buChar char="•"/>
            </a:pPr>
            <a:r>
              <a:rPr lang="pt-BR" dirty="0"/>
              <a:t>Avaliação crítica do resultado da etapa anterior. </a:t>
            </a:r>
          </a:p>
        </p:txBody>
      </p:sp>
    </p:spTree>
    <p:extLst>
      <p:ext uri="{BB962C8B-B14F-4D97-AF65-F5344CB8AC3E}">
        <p14:creationId xmlns:p14="http://schemas.microsoft.com/office/powerpoint/2010/main" val="3442144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F2C3DC0-E0E5-4CCC-A35A-CDD6413D0696}"/>
              </a:ext>
            </a:extLst>
          </p:cNvPr>
          <p:cNvSpPr>
            <a:spLocks noGrp="1"/>
          </p:cNvSpPr>
          <p:nvPr>
            <p:ph type="title"/>
          </p:nvPr>
        </p:nvSpPr>
        <p:spPr/>
        <p:txBody>
          <a:bodyPr/>
          <a:lstStyle/>
          <a:p>
            <a:r>
              <a:rPr lang="pt-BR" dirty="0"/>
              <a:t>RESULTADOS</a:t>
            </a:r>
          </a:p>
        </p:txBody>
      </p:sp>
      <p:sp>
        <p:nvSpPr>
          <p:cNvPr id="3" name="Retângulo 2">
            <a:extLst>
              <a:ext uri="{FF2B5EF4-FFF2-40B4-BE49-F238E27FC236}">
                <a16:creationId xmlns:a16="http://schemas.microsoft.com/office/drawing/2014/main" xmlns="" id="{750108AA-9668-4B66-8EDD-4A749481C97B}"/>
              </a:ext>
            </a:extLst>
          </p:cNvPr>
          <p:cNvSpPr/>
          <p:nvPr/>
        </p:nvSpPr>
        <p:spPr>
          <a:xfrm>
            <a:off x="323528" y="1582341"/>
            <a:ext cx="8352928" cy="954107"/>
          </a:xfrm>
          <a:prstGeom prst="rect">
            <a:avLst/>
          </a:prstGeom>
        </p:spPr>
        <p:txBody>
          <a:bodyPr wrap="square">
            <a:spAutoFit/>
          </a:bodyPr>
          <a:lstStyle/>
          <a:p>
            <a:pPr algn="just"/>
            <a:r>
              <a:rPr lang="pt-BR" sz="2800" dirty="0" smtClean="0"/>
              <a:t>Expostos </a:t>
            </a:r>
            <a:r>
              <a:rPr lang="pt-BR" sz="2800" dirty="0"/>
              <a:t>e analisados de acordo com as etapas do método adotado</a:t>
            </a:r>
            <a:endParaRPr lang="pt-BR" dirty="0"/>
          </a:p>
        </p:txBody>
      </p:sp>
    </p:spTree>
    <p:extLst>
      <p:ext uri="{BB962C8B-B14F-4D97-AF65-F5344CB8AC3E}">
        <p14:creationId xmlns:p14="http://schemas.microsoft.com/office/powerpoint/2010/main" val="4185993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8D3CB26-13CD-4848-BEC9-5FBF242E04A6}"/>
              </a:ext>
            </a:extLst>
          </p:cNvPr>
          <p:cNvSpPr>
            <a:spLocks noGrp="1"/>
          </p:cNvSpPr>
          <p:nvPr>
            <p:ph type="title"/>
          </p:nvPr>
        </p:nvSpPr>
        <p:spPr/>
        <p:txBody>
          <a:bodyPr>
            <a:normAutofit/>
          </a:bodyPr>
          <a:lstStyle/>
          <a:p>
            <a:r>
              <a:rPr lang="pt-BR" sz="3200" dirty="0"/>
              <a:t>Aquisição dos dados de DMAPU do SNIS</a:t>
            </a:r>
          </a:p>
        </p:txBody>
      </p:sp>
      <p:sp>
        <p:nvSpPr>
          <p:cNvPr id="7" name="Retângulo 6">
            <a:extLst>
              <a:ext uri="{FF2B5EF4-FFF2-40B4-BE49-F238E27FC236}">
                <a16:creationId xmlns:a16="http://schemas.microsoft.com/office/drawing/2014/main" xmlns="" id="{8F405F3A-7FD8-4290-A97F-86115454EB20}"/>
              </a:ext>
            </a:extLst>
          </p:cNvPr>
          <p:cNvSpPr/>
          <p:nvPr/>
        </p:nvSpPr>
        <p:spPr>
          <a:xfrm>
            <a:off x="456203" y="1839376"/>
            <a:ext cx="1317605" cy="292388"/>
          </a:xfrm>
          <a:prstGeom prst="rect">
            <a:avLst/>
          </a:prstGeom>
        </p:spPr>
        <p:txBody>
          <a:bodyPr wrap="none">
            <a:spAutoFit/>
          </a:bodyPr>
          <a:lstStyle/>
          <a:p>
            <a:r>
              <a:rPr lang="pt-BR" sz="1300" dirty="0"/>
              <a:t>Data base: 2015 </a:t>
            </a:r>
          </a:p>
        </p:txBody>
      </p:sp>
      <p:sp>
        <p:nvSpPr>
          <p:cNvPr id="8" name="Retângulo 7">
            <a:extLst>
              <a:ext uri="{FF2B5EF4-FFF2-40B4-BE49-F238E27FC236}">
                <a16:creationId xmlns:a16="http://schemas.microsoft.com/office/drawing/2014/main" xmlns="" id="{B7104BB8-4E0C-4F50-980A-D0A42F0BABBC}"/>
              </a:ext>
            </a:extLst>
          </p:cNvPr>
          <p:cNvSpPr/>
          <p:nvPr/>
        </p:nvSpPr>
        <p:spPr>
          <a:xfrm>
            <a:off x="456203" y="2148773"/>
            <a:ext cx="3268523" cy="292388"/>
          </a:xfrm>
          <a:prstGeom prst="rect">
            <a:avLst/>
          </a:prstGeom>
        </p:spPr>
        <p:txBody>
          <a:bodyPr wrap="none">
            <a:spAutoFit/>
          </a:bodyPr>
          <a:lstStyle/>
          <a:p>
            <a:r>
              <a:rPr lang="pt-BR" sz="1300" dirty="0"/>
              <a:t>Coleta: de outubro de 2016 a janeiro de 2017</a:t>
            </a:r>
          </a:p>
        </p:txBody>
      </p:sp>
      <p:sp>
        <p:nvSpPr>
          <p:cNvPr id="9" name="Retângulo 8">
            <a:extLst>
              <a:ext uri="{FF2B5EF4-FFF2-40B4-BE49-F238E27FC236}">
                <a16:creationId xmlns:a16="http://schemas.microsoft.com/office/drawing/2014/main" xmlns="" id="{E031D66B-0F02-4CBB-935E-DC35245D5FCD}"/>
              </a:ext>
            </a:extLst>
          </p:cNvPr>
          <p:cNvSpPr/>
          <p:nvPr/>
        </p:nvSpPr>
        <p:spPr>
          <a:xfrm>
            <a:off x="456203" y="2510576"/>
            <a:ext cx="2758256" cy="292388"/>
          </a:xfrm>
          <a:prstGeom prst="rect">
            <a:avLst/>
          </a:prstGeom>
        </p:spPr>
        <p:txBody>
          <a:bodyPr wrap="none">
            <a:spAutoFit/>
          </a:bodyPr>
          <a:lstStyle/>
          <a:p>
            <a:r>
              <a:rPr lang="pt-BR" sz="1300" dirty="0"/>
              <a:t>Até o momento, ainda não divulgados</a:t>
            </a:r>
          </a:p>
        </p:txBody>
      </p:sp>
      <p:sp>
        <p:nvSpPr>
          <p:cNvPr id="10" name="Retângulo 9">
            <a:extLst>
              <a:ext uri="{FF2B5EF4-FFF2-40B4-BE49-F238E27FC236}">
                <a16:creationId xmlns:a16="http://schemas.microsoft.com/office/drawing/2014/main" xmlns="" id="{D298C932-1963-4C22-9C14-5F84F52E1C76}"/>
              </a:ext>
            </a:extLst>
          </p:cNvPr>
          <p:cNvSpPr/>
          <p:nvPr/>
        </p:nvSpPr>
        <p:spPr>
          <a:xfrm>
            <a:off x="456203" y="2827215"/>
            <a:ext cx="4331821" cy="492443"/>
          </a:xfrm>
          <a:prstGeom prst="rect">
            <a:avLst/>
          </a:prstGeom>
        </p:spPr>
        <p:txBody>
          <a:bodyPr wrap="square">
            <a:spAutoFit/>
          </a:bodyPr>
          <a:lstStyle/>
          <a:p>
            <a:pPr algn="just"/>
            <a:r>
              <a:rPr lang="pt-BR" sz="1300" dirty="0"/>
              <a:t>Adquiridos em versão preliminar, diretamente no Ministério das Cidades (para um trabalho anterior)</a:t>
            </a:r>
          </a:p>
        </p:txBody>
      </p:sp>
      <p:sp>
        <p:nvSpPr>
          <p:cNvPr id="12" name="Retângulo 11">
            <a:extLst>
              <a:ext uri="{FF2B5EF4-FFF2-40B4-BE49-F238E27FC236}">
                <a16:creationId xmlns:a16="http://schemas.microsoft.com/office/drawing/2014/main" xmlns="" id="{801DCCD5-553A-47D9-BA0C-1F54883578BE}"/>
              </a:ext>
            </a:extLst>
          </p:cNvPr>
          <p:cNvSpPr/>
          <p:nvPr/>
        </p:nvSpPr>
        <p:spPr>
          <a:xfrm>
            <a:off x="456203" y="4467456"/>
            <a:ext cx="4259813" cy="923330"/>
          </a:xfrm>
          <a:prstGeom prst="rect">
            <a:avLst/>
          </a:prstGeom>
        </p:spPr>
        <p:txBody>
          <a:bodyPr wrap="square">
            <a:spAutoFit/>
          </a:bodyPr>
          <a:lstStyle/>
          <a:p>
            <a:pPr algn="just"/>
            <a:r>
              <a:rPr lang="pt-BR" dirty="0"/>
              <a:t>Dos 5.570 municípios do Brasil, apenas 2.541, o equivalente a 45,6% do total, prestaram as informações solicitadas</a:t>
            </a:r>
          </a:p>
        </p:txBody>
      </p:sp>
      <p:pic>
        <p:nvPicPr>
          <p:cNvPr id="13" name="Imagem 12">
            <a:extLst>
              <a:ext uri="{FF2B5EF4-FFF2-40B4-BE49-F238E27FC236}">
                <a16:creationId xmlns:a16="http://schemas.microsoft.com/office/drawing/2014/main" xmlns="" id="{BB1F8F4A-7A00-41B2-82C5-1C4BA8AAD751}"/>
              </a:ext>
            </a:extLst>
          </p:cNvPr>
          <p:cNvPicPr/>
          <p:nvPr/>
        </p:nvPicPr>
        <p:blipFill rotWithShape="1">
          <a:blip r:embed="rId2">
            <a:extLst>
              <a:ext uri="{28A0092B-C50C-407E-A947-70E740481C1C}">
                <a14:useLocalDpi xmlns:a14="http://schemas.microsoft.com/office/drawing/2010/main" val="0"/>
              </a:ext>
            </a:extLst>
          </a:blip>
          <a:srcRect t="4562"/>
          <a:stretch/>
        </p:blipFill>
        <p:spPr bwMode="auto">
          <a:xfrm>
            <a:off x="5076056" y="1248530"/>
            <a:ext cx="3967511" cy="4142256"/>
          </a:xfrm>
          <a:prstGeom prst="rect">
            <a:avLst/>
          </a:prstGeom>
          <a:ln>
            <a:noFill/>
          </a:ln>
          <a:extLst>
            <a:ext uri="{53640926-AAD7-44D8-BBD7-CCE9431645EC}">
              <a14:shadowObscured xmlns:a14="http://schemas.microsoft.com/office/drawing/2010/main"/>
            </a:ext>
          </a:extLst>
        </p:spPr>
      </p:pic>
      <p:sp>
        <p:nvSpPr>
          <p:cNvPr id="14" name="CaixaDeTexto 13">
            <a:extLst>
              <a:ext uri="{FF2B5EF4-FFF2-40B4-BE49-F238E27FC236}">
                <a16:creationId xmlns:a16="http://schemas.microsoft.com/office/drawing/2014/main" xmlns="" id="{45038233-D4F2-4B68-B758-FB139AC18228}"/>
              </a:ext>
            </a:extLst>
          </p:cNvPr>
          <p:cNvSpPr txBox="1"/>
          <p:nvPr/>
        </p:nvSpPr>
        <p:spPr>
          <a:xfrm>
            <a:off x="1217956" y="3666072"/>
            <a:ext cx="2808313" cy="369332"/>
          </a:xfrm>
          <a:prstGeom prst="rect">
            <a:avLst/>
          </a:prstGeom>
          <a:noFill/>
        </p:spPr>
        <p:txBody>
          <a:bodyPr wrap="square" rtlCol="0">
            <a:spAutoFit/>
          </a:bodyPr>
          <a:lstStyle/>
          <a:p>
            <a:r>
              <a:rPr lang="pt-BR" dirty="0"/>
              <a:t>PLANILHA ELETRÔNICA</a:t>
            </a:r>
          </a:p>
        </p:txBody>
      </p:sp>
    </p:spTree>
    <p:extLst>
      <p:ext uri="{BB962C8B-B14F-4D97-AF65-F5344CB8AC3E}">
        <p14:creationId xmlns:p14="http://schemas.microsoft.com/office/powerpoint/2010/main" val="912252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16A3B80-FF93-4B72-B262-912CD3A44BBF}"/>
              </a:ext>
            </a:extLst>
          </p:cNvPr>
          <p:cNvSpPr>
            <a:spLocks noGrp="1"/>
          </p:cNvSpPr>
          <p:nvPr>
            <p:ph type="title"/>
          </p:nvPr>
        </p:nvSpPr>
        <p:spPr/>
        <p:txBody>
          <a:bodyPr>
            <a:normAutofit/>
          </a:bodyPr>
          <a:lstStyle/>
          <a:p>
            <a:r>
              <a:rPr lang="pt-BR" sz="3200" dirty="0"/>
              <a:t>Especificação dos dados mais aderentes à proposta apresentada por Arend Filho (2017)</a:t>
            </a:r>
          </a:p>
        </p:txBody>
      </p:sp>
      <p:sp>
        <p:nvSpPr>
          <p:cNvPr id="3" name="CaixaDeTexto 2">
            <a:extLst>
              <a:ext uri="{FF2B5EF4-FFF2-40B4-BE49-F238E27FC236}">
                <a16:creationId xmlns:a16="http://schemas.microsoft.com/office/drawing/2014/main" xmlns="" id="{093DCFF1-BB02-403B-9A7E-C9AFAEE705A6}"/>
              </a:ext>
            </a:extLst>
          </p:cNvPr>
          <p:cNvSpPr txBox="1"/>
          <p:nvPr/>
        </p:nvSpPr>
        <p:spPr>
          <a:xfrm>
            <a:off x="546458" y="1726208"/>
            <a:ext cx="2592288" cy="369332"/>
          </a:xfrm>
          <a:prstGeom prst="rect">
            <a:avLst/>
          </a:prstGeom>
          <a:noFill/>
        </p:spPr>
        <p:txBody>
          <a:bodyPr wrap="square" rtlCol="0">
            <a:spAutoFit/>
          </a:bodyPr>
          <a:lstStyle/>
          <a:p>
            <a:r>
              <a:rPr lang="pt-BR" dirty="0"/>
              <a:t>Planilha eletrônica</a:t>
            </a:r>
          </a:p>
        </p:txBody>
      </p:sp>
      <p:sp>
        <p:nvSpPr>
          <p:cNvPr id="6" name="Retângulo 5">
            <a:extLst>
              <a:ext uri="{FF2B5EF4-FFF2-40B4-BE49-F238E27FC236}">
                <a16:creationId xmlns:a16="http://schemas.microsoft.com/office/drawing/2014/main" xmlns="" id="{E551A1C2-ACDA-40C6-B77B-CE316551F361}"/>
              </a:ext>
            </a:extLst>
          </p:cNvPr>
          <p:cNvSpPr/>
          <p:nvPr/>
        </p:nvSpPr>
        <p:spPr>
          <a:xfrm>
            <a:off x="5466390" y="1723462"/>
            <a:ext cx="1077731" cy="369332"/>
          </a:xfrm>
          <a:prstGeom prst="rect">
            <a:avLst/>
          </a:prstGeom>
        </p:spPr>
        <p:txBody>
          <a:bodyPr wrap="none">
            <a:spAutoFit/>
          </a:bodyPr>
          <a:lstStyle/>
          <a:p>
            <a:r>
              <a:rPr lang="pt-BR" dirty="0"/>
              <a:t>“colunas”</a:t>
            </a:r>
          </a:p>
        </p:txBody>
      </p:sp>
      <p:sp>
        <p:nvSpPr>
          <p:cNvPr id="7" name="Retângulo 6">
            <a:extLst>
              <a:ext uri="{FF2B5EF4-FFF2-40B4-BE49-F238E27FC236}">
                <a16:creationId xmlns:a16="http://schemas.microsoft.com/office/drawing/2014/main" xmlns="" id="{5557D0E3-EAAF-4F30-ABB8-1441D3A2C47D}"/>
              </a:ext>
            </a:extLst>
          </p:cNvPr>
          <p:cNvSpPr/>
          <p:nvPr/>
        </p:nvSpPr>
        <p:spPr>
          <a:xfrm>
            <a:off x="4847149" y="2797359"/>
            <a:ext cx="2316211" cy="369332"/>
          </a:xfrm>
          <a:prstGeom prst="rect">
            <a:avLst/>
          </a:prstGeom>
        </p:spPr>
        <p:txBody>
          <a:bodyPr wrap="none">
            <a:spAutoFit/>
          </a:bodyPr>
          <a:lstStyle/>
          <a:p>
            <a:r>
              <a:rPr lang="pt-BR" dirty="0"/>
              <a:t>campos de informação</a:t>
            </a:r>
          </a:p>
        </p:txBody>
      </p:sp>
      <p:sp>
        <p:nvSpPr>
          <p:cNvPr id="8" name="Retângulo 7">
            <a:extLst>
              <a:ext uri="{FF2B5EF4-FFF2-40B4-BE49-F238E27FC236}">
                <a16:creationId xmlns:a16="http://schemas.microsoft.com/office/drawing/2014/main" xmlns="" id="{A2119FF8-993B-41FF-A7C0-FA84F3000453}"/>
              </a:ext>
            </a:extLst>
          </p:cNvPr>
          <p:cNvSpPr/>
          <p:nvPr/>
        </p:nvSpPr>
        <p:spPr>
          <a:xfrm>
            <a:off x="609588" y="2800783"/>
            <a:ext cx="1818126" cy="369332"/>
          </a:xfrm>
          <a:prstGeom prst="rect">
            <a:avLst/>
          </a:prstGeom>
        </p:spPr>
        <p:txBody>
          <a:bodyPr wrap="none">
            <a:spAutoFit/>
          </a:bodyPr>
          <a:lstStyle/>
          <a:p>
            <a:r>
              <a:rPr lang="pt-BR" dirty="0"/>
              <a:t>8 grupo de dados</a:t>
            </a:r>
          </a:p>
        </p:txBody>
      </p:sp>
      <p:sp>
        <p:nvSpPr>
          <p:cNvPr id="11" name="Retângulo 10">
            <a:extLst>
              <a:ext uri="{FF2B5EF4-FFF2-40B4-BE49-F238E27FC236}">
                <a16:creationId xmlns:a16="http://schemas.microsoft.com/office/drawing/2014/main" xmlns="" id="{2F0DD173-F38D-4FC6-8913-F51823FEF5DB}"/>
              </a:ext>
            </a:extLst>
          </p:cNvPr>
          <p:cNvSpPr/>
          <p:nvPr/>
        </p:nvSpPr>
        <p:spPr>
          <a:xfrm>
            <a:off x="609588" y="3244776"/>
            <a:ext cx="4572000" cy="1815882"/>
          </a:xfrm>
          <a:prstGeom prst="rect">
            <a:avLst/>
          </a:prstGeom>
        </p:spPr>
        <p:txBody>
          <a:bodyPr>
            <a:spAutoFit/>
          </a:bodyPr>
          <a:lstStyle/>
          <a:p>
            <a:pPr marL="285750" indent="-285750">
              <a:buFont typeface="Arial" panose="020B0604020202020204" pitchFamily="34" charset="0"/>
              <a:buChar char="•"/>
            </a:pPr>
            <a:r>
              <a:rPr lang="pt-BR" sz="1400" dirty="0"/>
              <a:t>dados descritivos</a:t>
            </a:r>
          </a:p>
          <a:p>
            <a:pPr marL="285750" indent="-285750">
              <a:buFont typeface="Arial" panose="020B0604020202020204" pitchFamily="34" charset="0"/>
              <a:buChar char="•"/>
            </a:pPr>
            <a:r>
              <a:rPr lang="pt-BR" sz="1400" dirty="0"/>
              <a:t>dados cadastrais</a:t>
            </a:r>
          </a:p>
          <a:p>
            <a:pPr marL="285750" indent="-285750">
              <a:buFont typeface="Arial" panose="020B0604020202020204" pitchFamily="34" charset="0"/>
              <a:buChar char="•"/>
            </a:pPr>
            <a:r>
              <a:rPr lang="pt-BR" sz="1400" dirty="0"/>
              <a:t>dados gerais</a:t>
            </a:r>
          </a:p>
          <a:p>
            <a:pPr marL="285750" indent="-285750">
              <a:buFont typeface="Arial" panose="020B0604020202020204" pitchFamily="34" charset="0"/>
              <a:buChar char="•"/>
            </a:pPr>
            <a:r>
              <a:rPr lang="pt-BR" sz="1400" dirty="0"/>
              <a:t>dados sobre cobranças	</a:t>
            </a:r>
          </a:p>
          <a:p>
            <a:pPr marL="285750" indent="-285750">
              <a:buFont typeface="Arial" panose="020B0604020202020204" pitchFamily="34" charset="0"/>
              <a:buChar char="•"/>
            </a:pPr>
            <a:r>
              <a:rPr lang="pt-BR" sz="1400" dirty="0"/>
              <a:t>dados financeiros</a:t>
            </a:r>
          </a:p>
          <a:p>
            <a:pPr marL="285750" indent="-285750">
              <a:buFont typeface="Arial" panose="020B0604020202020204" pitchFamily="34" charset="0"/>
              <a:buChar char="•"/>
            </a:pPr>
            <a:r>
              <a:rPr lang="pt-BR" sz="1400" dirty="0"/>
              <a:t>dados de infraestrutura</a:t>
            </a:r>
          </a:p>
          <a:p>
            <a:pPr marL="285750" indent="-285750">
              <a:buFont typeface="Arial" panose="020B0604020202020204" pitchFamily="34" charset="0"/>
              <a:buChar char="•"/>
            </a:pPr>
            <a:r>
              <a:rPr lang="pt-BR" sz="1400" dirty="0"/>
              <a:t>dados operacionais</a:t>
            </a:r>
          </a:p>
          <a:p>
            <a:pPr marL="285750" indent="-285750">
              <a:buFont typeface="Arial" panose="020B0604020202020204" pitchFamily="34" charset="0"/>
              <a:buChar char="•"/>
            </a:pPr>
            <a:r>
              <a:rPr lang="pt-BR" sz="1400" dirty="0"/>
              <a:t>dados sobre gestão de risco</a:t>
            </a:r>
          </a:p>
        </p:txBody>
      </p:sp>
      <p:sp>
        <p:nvSpPr>
          <p:cNvPr id="12" name="Retângulo 11">
            <a:extLst>
              <a:ext uri="{FF2B5EF4-FFF2-40B4-BE49-F238E27FC236}">
                <a16:creationId xmlns:a16="http://schemas.microsoft.com/office/drawing/2014/main" xmlns="" id="{4DFFB404-219E-4EE1-BE55-2670E84CE9BC}"/>
              </a:ext>
            </a:extLst>
          </p:cNvPr>
          <p:cNvSpPr/>
          <p:nvPr/>
        </p:nvSpPr>
        <p:spPr>
          <a:xfrm>
            <a:off x="539552" y="3717032"/>
            <a:ext cx="2880000" cy="21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a:extLst>
              <a:ext uri="{FF2B5EF4-FFF2-40B4-BE49-F238E27FC236}">
                <a16:creationId xmlns:a16="http://schemas.microsoft.com/office/drawing/2014/main" xmlns="" id="{AC675600-90D9-48C8-9D38-F13E3987D38A}"/>
              </a:ext>
            </a:extLst>
          </p:cNvPr>
          <p:cNvSpPr/>
          <p:nvPr/>
        </p:nvSpPr>
        <p:spPr>
          <a:xfrm>
            <a:off x="4108889" y="3697544"/>
            <a:ext cx="4572000" cy="276999"/>
          </a:xfrm>
          <a:prstGeom prst="rect">
            <a:avLst/>
          </a:prstGeom>
        </p:spPr>
        <p:txBody>
          <a:bodyPr>
            <a:spAutoFit/>
          </a:bodyPr>
          <a:lstStyle/>
          <a:p>
            <a:r>
              <a:rPr lang="pt-BR" sz="1200" dirty="0"/>
              <a:t>“Quantidade total de domicílios urbanos existentes no município”</a:t>
            </a:r>
          </a:p>
        </p:txBody>
      </p:sp>
      <p:sp>
        <p:nvSpPr>
          <p:cNvPr id="17" name="Retângulo 16">
            <a:extLst>
              <a:ext uri="{FF2B5EF4-FFF2-40B4-BE49-F238E27FC236}">
                <a16:creationId xmlns:a16="http://schemas.microsoft.com/office/drawing/2014/main" xmlns="" id="{97069BD4-C68E-4746-BD54-117417200A1D}"/>
              </a:ext>
            </a:extLst>
          </p:cNvPr>
          <p:cNvSpPr/>
          <p:nvPr/>
        </p:nvSpPr>
        <p:spPr>
          <a:xfrm>
            <a:off x="3805425" y="4626502"/>
            <a:ext cx="5231071" cy="276999"/>
          </a:xfrm>
          <a:prstGeom prst="rect">
            <a:avLst/>
          </a:prstGeom>
        </p:spPr>
        <p:txBody>
          <a:bodyPr wrap="square">
            <a:spAutoFit/>
          </a:bodyPr>
          <a:lstStyle/>
          <a:p>
            <a:r>
              <a:rPr lang="pt-BR" sz="1200" dirty="0"/>
              <a:t>“Existe mapeamento de áreas de risco de inundação dos cursos d'água urbanos?”</a:t>
            </a:r>
          </a:p>
        </p:txBody>
      </p:sp>
      <p:sp>
        <p:nvSpPr>
          <p:cNvPr id="19" name="Retângulo 18">
            <a:extLst>
              <a:ext uri="{FF2B5EF4-FFF2-40B4-BE49-F238E27FC236}">
                <a16:creationId xmlns:a16="http://schemas.microsoft.com/office/drawing/2014/main" xmlns="" id="{1E2FF2AC-6472-4EF1-A521-9A2A99CC61C4}"/>
              </a:ext>
            </a:extLst>
          </p:cNvPr>
          <p:cNvSpPr/>
          <p:nvPr/>
        </p:nvSpPr>
        <p:spPr>
          <a:xfrm>
            <a:off x="4355976" y="4889253"/>
            <a:ext cx="3726160" cy="276999"/>
          </a:xfrm>
          <a:prstGeom prst="rect">
            <a:avLst/>
          </a:prstGeom>
        </p:spPr>
        <p:txBody>
          <a:bodyPr wrap="square">
            <a:spAutoFit/>
          </a:bodyPr>
          <a:lstStyle/>
          <a:p>
            <a:r>
              <a:rPr lang="pt-BR" sz="1200" dirty="0"/>
              <a:t>“Quantidade de domicílios sujeitos a risco de inundação”</a:t>
            </a:r>
          </a:p>
        </p:txBody>
      </p:sp>
      <p:sp>
        <p:nvSpPr>
          <p:cNvPr id="20" name="Retângulo 19">
            <a:extLst>
              <a:ext uri="{FF2B5EF4-FFF2-40B4-BE49-F238E27FC236}">
                <a16:creationId xmlns:a16="http://schemas.microsoft.com/office/drawing/2014/main" xmlns="" id="{54EF942D-6E41-401C-AAB3-390B575037ED}"/>
              </a:ext>
            </a:extLst>
          </p:cNvPr>
          <p:cNvSpPr/>
          <p:nvPr/>
        </p:nvSpPr>
        <p:spPr>
          <a:xfrm>
            <a:off x="546458" y="4781253"/>
            <a:ext cx="2880000" cy="21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960775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375178D-C94A-4B27-B502-B108E5EB9934}"/>
              </a:ext>
            </a:extLst>
          </p:cNvPr>
          <p:cNvSpPr>
            <a:spLocks noGrp="1"/>
          </p:cNvSpPr>
          <p:nvPr>
            <p:ph type="title"/>
          </p:nvPr>
        </p:nvSpPr>
        <p:spPr/>
        <p:txBody>
          <a:bodyPr>
            <a:normAutofit/>
          </a:bodyPr>
          <a:lstStyle/>
          <a:p>
            <a:r>
              <a:rPr lang="pt-BR" sz="3200" dirty="0"/>
              <a:t>Cálculo do déficit na DMAPU nas capitais e no Distrito Federal</a:t>
            </a:r>
          </a:p>
        </p:txBody>
      </p:sp>
      <mc:AlternateContent xmlns:mc="http://schemas.openxmlformats.org/markup-compatibility/2006" xmlns:a14="http://schemas.microsoft.com/office/drawing/2010/main">
        <mc:Choice Requires="a14">
          <p:sp>
            <p:nvSpPr>
              <p:cNvPr id="3" name="Retângulo 2">
                <a:extLst>
                  <a:ext uri="{FF2B5EF4-FFF2-40B4-BE49-F238E27FC236}">
                    <a16:creationId xmlns:a16="http://schemas.microsoft.com/office/drawing/2014/main" xmlns="" id="{03E16A3E-7C35-4DCB-9DBF-3CD69A0EAA29}"/>
                  </a:ext>
                </a:extLst>
              </p:cNvPr>
              <p:cNvSpPr/>
              <p:nvPr/>
            </p:nvSpPr>
            <p:spPr>
              <a:xfrm>
                <a:off x="3231422" y="3803473"/>
                <a:ext cx="5796136" cy="44383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pt-BR" sz="1200" b="1" i="1">
                              <a:latin typeface="Cambria Math"/>
                            </a:rPr>
                          </m:ctrlPr>
                        </m:sSubPr>
                        <m:e>
                          <m:r>
                            <a:rPr lang="pt-BR" sz="1200" b="1" i="1">
                              <a:latin typeface="Cambria Math" panose="02040503050406030204" pitchFamily="18" charset="0"/>
                            </a:rPr>
                            <m:t>𝑫</m:t>
                          </m:r>
                        </m:e>
                        <m:sub>
                          <m:r>
                            <a:rPr lang="pt-BR" sz="1200" b="1" i="1">
                              <a:latin typeface="Cambria Math" panose="02040503050406030204" pitchFamily="18" charset="0"/>
                            </a:rPr>
                            <m:t>𝑫𝑴𝑨𝑷𝑼</m:t>
                          </m:r>
                        </m:sub>
                      </m:sSub>
                      <m:r>
                        <a:rPr lang="pt-BR" sz="1200" b="1" i="0">
                          <a:latin typeface="Cambria Math" panose="02040503050406030204" pitchFamily="18" charset="0"/>
                        </a:rPr>
                        <m:t>= </m:t>
                      </m:r>
                      <m:f>
                        <m:fPr>
                          <m:ctrlPr>
                            <a:rPr lang="pt-BR" sz="1200" b="1" i="1">
                              <a:latin typeface="Cambria Math"/>
                            </a:rPr>
                          </m:ctrlPr>
                        </m:fPr>
                        <m:num>
                          <m:r>
                            <a:rPr lang="pt-BR" sz="1200" b="1" i="1">
                              <a:latin typeface="Cambria Math" panose="02040503050406030204" pitchFamily="18" charset="0"/>
                            </a:rPr>
                            <m:t>𝑵</m:t>
                          </m:r>
                          <m:r>
                            <a:rPr lang="pt-BR" sz="1200" b="1" i="0">
                              <a:latin typeface="Cambria Math" panose="02040503050406030204" pitchFamily="18" charset="0"/>
                            </a:rPr>
                            <m:t>ú</m:t>
                          </m:r>
                          <m:r>
                            <a:rPr lang="pt-BR" sz="1200" b="1" i="1">
                              <a:latin typeface="Cambria Math" panose="02040503050406030204" pitchFamily="18" charset="0"/>
                            </a:rPr>
                            <m:t>𝒎𝒆𝒓𝒐</m:t>
                          </m:r>
                          <m:r>
                            <a:rPr lang="pt-BR" sz="1200" b="1" i="0">
                              <a:latin typeface="Cambria Math" panose="02040503050406030204" pitchFamily="18" charset="0"/>
                            </a:rPr>
                            <m:t> </m:t>
                          </m:r>
                          <m:r>
                            <a:rPr lang="pt-BR" sz="1200" b="1" i="1">
                              <a:latin typeface="Cambria Math" panose="02040503050406030204" pitchFamily="18" charset="0"/>
                            </a:rPr>
                            <m:t>𝒅𝒆</m:t>
                          </m:r>
                          <m:r>
                            <a:rPr lang="pt-BR" sz="1200" b="1" i="0">
                              <a:latin typeface="Cambria Math" panose="02040503050406030204" pitchFamily="18" charset="0"/>
                            </a:rPr>
                            <m:t> </m:t>
                          </m:r>
                          <m:r>
                            <a:rPr lang="pt-BR" sz="1200" b="1" i="1">
                              <a:latin typeface="Cambria Math" panose="02040503050406030204" pitchFamily="18" charset="0"/>
                            </a:rPr>
                            <m:t>𝒅𝒐𝒎𝒊𝒄</m:t>
                          </m:r>
                          <m:r>
                            <a:rPr lang="pt-BR" sz="1200" b="1" i="0">
                              <a:latin typeface="Cambria Math" panose="02040503050406030204" pitchFamily="18" charset="0"/>
                            </a:rPr>
                            <m:t>í</m:t>
                          </m:r>
                          <m:r>
                            <a:rPr lang="pt-BR" sz="1200" b="1" i="1">
                              <a:latin typeface="Cambria Math" panose="02040503050406030204" pitchFamily="18" charset="0"/>
                            </a:rPr>
                            <m:t>𝒍𝒊𝒐𝒔</m:t>
                          </m:r>
                          <m:r>
                            <a:rPr lang="pt-BR" sz="1200" b="1" i="0">
                              <a:latin typeface="Cambria Math" panose="02040503050406030204" pitchFamily="18" charset="0"/>
                            </a:rPr>
                            <m:t> </m:t>
                          </m:r>
                          <m:r>
                            <a:rPr lang="pt-BR" sz="1200" b="1" i="1">
                              <a:latin typeface="Cambria Math" panose="02040503050406030204" pitchFamily="18" charset="0"/>
                            </a:rPr>
                            <m:t>𝒖𝒓𝒃𝒂𝒏𝒐𝒔</m:t>
                          </m:r>
                          <m:r>
                            <a:rPr lang="pt-BR" sz="1200" b="1" i="0">
                              <a:latin typeface="Cambria Math" panose="02040503050406030204" pitchFamily="18" charset="0"/>
                            </a:rPr>
                            <m:t> </m:t>
                          </m:r>
                          <m:r>
                            <a:rPr lang="pt-BR" sz="1200" b="1" i="1">
                              <a:latin typeface="Cambria Math" panose="02040503050406030204" pitchFamily="18" charset="0"/>
                            </a:rPr>
                            <m:t>𝒅𝒆𝒏𝒕𝒓𝒐</m:t>
                          </m:r>
                          <m:r>
                            <a:rPr lang="pt-BR" sz="1200" b="1" i="0">
                              <a:latin typeface="Cambria Math" panose="02040503050406030204" pitchFamily="18" charset="0"/>
                            </a:rPr>
                            <m:t> </m:t>
                          </m:r>
                          <m:r>
                            <a:rPr lang="pt-BR" sz="1200" b="1" i="1">
                              <a:latin typeface="Cambria Math" panose="02040503050406030204" pitchFamily="18" charset="0"/>
                            </a:rPr>
                            <m:t>𝒅𝒂</m:t>
                          </m:r>
                          <m:r>
                            <a:rPr lang="pt-BR" sz="1200" b="1" i="0">
                              <a:latin typeface="Cambria Math" panose="02040503050406030204" pitchFamily="18" charset="0"/>
                            </a:rPr>
                            <m:t> </m:t>
                          </m:r>
                          <m:r>
                            <a:rPr lang="pt-BR" sz="1200" b="1" i="1">
                              <a:latin typeface="Cambria Math" panose="02040503050406030204" pitchFamily="18" charset="0"/>
                            </a:rPr>
                            <m:t>𝒎𝒂𝒏𝒄𝒉𝒂𝒔</m:t>
                          </m:r>
                          <m:r>
                            <a:rPr lang="pt-BR" sz="1200" b="1" i="0">
                              <a:latin typeface="Cambria Math" panose="02040503050406030204" pitchFamily="18" charset="0"/>
                            </a:rPr>
                            <m:t> </m:t>
                          </m:r>
                          <m:r>
                            <a:rPr lang="pt-BR" sz="1200" b="1" i="1">
                              <a:latin typeface="Cambria Math" panose="02040503050406030204" pitchFamily="18" charset="0"/>
                            </a:rPr>
                            <m:t>𝒅𝒆</m:t>
                          </m:r>
                          <m:r>
                            <a:rPr lang="pt-BR" sz="1200" b="1" i="0">
                              <a:latin typeface="Cambria Math" panose="02040503050406030204" pitchFamily="18" charset="0"/>
                            </a:rPr>
                            <m:t> </m:t>
                          </m:r>
                          <m:r>
                            <a:rPr lang="pt-BR" sz="1200" b="1" i="1">
                              <a:latin typeface="Cambria Math" panose="02040503050406030204" pitchFamily="18" charset="0"/>
                            </a:rPr>
                            <m:t>𝒊𝒏𝒖𝒏𝒅𝒂</m:t>
                          </m:r>
                          <m:r>
                            <a:rPr lang="pt-BR" sz="1200" b="1" i="0">
                              <a:latin typeface="Cambria Math" panose="02040503050406030204" pitchFamily="18" charset="0"/>
                            </a:rPr>
                            <m:t>çã</m:t>
                          </m:r>
                          <m:r>
                            <a:rPr lang="pt-BR" sz="1200" b="1" i="1">
                              <a:latin typeface="Cambria Math" panose="02040503050406030204" pitchFamily="18" charset="0"/>
                            </a:rPr>
                            <m:t>𝒐</m:t>
                          </m:r>
                        </m:num>
                        <m:den>
                          <m:r>
                            <a:rPr lang="pt-BR" sz="1200" b="1" i="1">
                              <a:latin typeface="Cambria Math" panose="02040503050406030204" pitchFamily="18" charset="0"/>
                            </a:rPr>
                            <m:t>𝑵</m:t>
                          </m:r>
                          <m:r>
                            <a:rPr lang="pt-BR" sz="1200" b="1" i="0">
                              <a:latin typeface="Cambria Math" panose="02040503050406030204" pitchFamily="18" charset="0"/>
                            </a:rPr>
                            <m:t>ú</m:t>
                          </m:r>
                          <m:r>
                            <a:rPr lang="pt-BR" sz="1200" b="1" i="1">
                              <a:latin typeface="Cambria Math" panose="02040503050406030204" pitchFamily="18" charset="0"/>
                            </a:rPr>
                            <m:t>𝒎𝒆𝒓𝒐</m:t>
                          </m:r>
                          <m:r>
                            <a:rPr lang="pt-BR" sz="1200" b="1" i="0">
                              <a:latin typeface="Cambria Math" panose="02040503050406030204" pitchFamily="18" charset="0"/>
                            </a:rPr>
                            <m:t> </m:t>
                          </m:r>
                          <m:r>
                            <a:rPr lang="pt-BR" sz="1200" b="1" i="1">
                              <a:latin typeface="Cambria Math" panose="02040503050406030204" pitchFamily="18" charset="0"/>
                            </a:rPr>
                            <m:t>𝒕𝒐𝒕𝒂𝒍</m:t>
                          </m:r>
                          <m:r>
                            <a:rPr lang="pt-BR" sz="1200" b="1" i="0">
                              <a:latin typeface="Cambria Math" panose="02040503050406030204" pitchFamily="18" charset="0"/>
                            </a:rPr>
                            <m:t> </m:t>
                          </m:r>
                          <m:r>
                            <a:rPr lang="pt-BR" sz="1200" b="1" i="1">
                              <a:latin typeface="Cambria Math" panose="02040503050406030204" pitchFamily="18" charset="0"/>
                            </a:rPr>
                            <m:t>𝒅𝒆</m:t>
                          </m:r>
                          <m:r>
                            <a:rPr lang="pt-BR" sz="1200" b="1" i="0">
                              <a:latin typeface="Cambria Math" panose="02040503050406030204" pitchFamily="18" charset="0"/>
                            </a:rPr>
                            <m:t> </m:t>
                          </m:r>
                          <m:r>
                            <a:rPr lang="pt-BR" sz="1200" b="1" i="1">
                              <a:latin typeface="Cambria Math" panose="02040503050406030204" pitchFamily="18" charset="0"/>
                            </a:rPr>
                            <m:t>𝒅𝒐𝒎𝒊𝒄</m:t>
                          </m:r>
                          <m:r>
                            <a:rPr lang="pt-BR" sz="1200" b="1" i="0">
                              <a:latin typeface="Cambria Math" panose="02040503050406030204" pitchFamily="18" charset="0"/>
                            </a:rPr>
                            <m:t>í</m:t>
                          </m:r>
                          <m:r>
                            <a:rPr lang="pt-BR" sz="1200" b="1" i="1">
                              <a:latin typeface="Cambria Math" panose="02040503050406030204" pitchFamily="18" charset="0"/>
                            </a:rPr>
                            <m:t>𝒍𝒊𝒐𝒔</m:t>
                          </m:r>
                          <m:r>
                            <a:rPr lang="pt-BR" sz="1200" b="1" i="0">
                              <a:latin typeface="Cambria Math" panose="02040503050406030204" pitchFamily="18" charset="0"/>
                            </a:rPr>
                            <m:t> </m:t>
                          </m:r>
                          <m:r>
                            <a:rPr lang="pt-BR" sz="1200" b="1" i="1">
                              <a:latin typeface="Cambria Math" panose="02040503050406030204" pitchFamily="18" charset="0"/>
                            </a:rPr>
                            <m:t>𝒖𝒓𝒃𝒂𝒏𝒐𝒔</m:t>
                          </m:r>
                        </m:den>
                      </m:f>
                    </m:oMath>
                  </m:oMathPara>
                </a14:m>
                <a:endParaRPr lang="pt-BR" sz="1200" b="1" dirty="0"/>
              </a:p>
            </p:txBody>
          </p:sp>
        </mc:Choice>
        <mc:Fallback xmlns="">
          <p:sp>
            <p:nvSpPr>
              <p:cNvPr id="3" name="Retângulo 2">
                <a:extLst>
                  <a:ext uri="{FF2B5EF4-FFF2-40B4-BE49-F238E27FC236}">
                    <a16:creationId xmlns:a16="http://schemas.microsoft.com/office/drawing/2014/main" id="{03E16A3E-7C35-4DCB-9DBF-3CD69A0EAA29}"/>
                  </a:ext>
                </a:extLst>
              </p:cNvPr>
              <p:cNvSpPr>
                <a:spLocks noRot="1" noChangeAspect="1" noMove="1" noResize="1" noEditPoints="1" noAdjustHandles="1" noChangeArrowheads="1" noChangeShapeType="1" noTextEdit="1"/>
              </p:cNvSpPr>
              <p:nvPr/>
            </p:nvSpPr>
            <p:spPr>
              <a:xfrm>
                <a:off x="3231422" y="3803473"/>
                <a:ext cx="5796136" cy="443839"/>
              </a:xfrm>
              <a:prstGeom prst="rect">
                <a:avLst/>
              </a:prstGeom>
              <a:blipFill>
                <a:blip r:embed="rId2"/>
                <a:stretch>
                  <a:fillRect b="-1370"/>
                </a:stretch>
              </a:blipFill>
            </p:spPr>
            <p:txBody>
              <a:bodyPr/>
              <a:lstStyle/>
              <a:p>
                <a:r>
                  <a:rPr lang="pt-BR">
                    <a:noFill/>
                  </a:rPr>
                  <a:t> </a:t>
                </a:r>
              </a:p>
            </p:txBody>
          </p:sp>
        </mc:Fallback>
      </mc:AlternateContent>
      <p:pic>
        <p:nvPicPr>
          <p:cNvPr id="4" name="Imagem 3">
            <a:extLst>
              <a:ext uri="{FF2B5EF4-FFF2-40B4-BE49-F238E27FC236}">
                <a16:creationId xmlns:a16="http://schemas.microsoft.com/office/drawing/2014/main" xmlns="" id="{1058CF6E-4143-4630-BB68-16AAE2D88700}"/>
              </a:ext>
            </a:extLst>
          </p:cNvPr>
          <p:cNvPicPr>
            <a:picLocks noChangeAspect="1"/>
          </p:cNvPicPr>
          <p:nvPr/>
        </p:nvPicPr>
        <p:blipFill>
          <a:blip r:embed="rId3"/>
          <a:stretch>
            <a:fillRect/>
          </a:stretch>
        </p:blipFill>
        <p:spPr>
          <a:xfrm>
            <a:off x="0" y="2132856"/>
            <a:ext cx="3894653" cy="2393558"/>
          </a:xfrm>
          <a:prstGeom prst="rect">
            <a:avLst/>
          </a:prstGeom>
        </p:spPr>
      </p:pic>
      <p:sp>
        <p:nvSpPr>
          <p:cNvPr id="5" name="Retângulo 4">
            <a:extLst>
              <a:ext uri="{FF2B5EF4-FFF2-40B4-BE49-F238E27FC236}">
                <a16:creationId xmlns:a16="http://schemas.microsoft.com/office/drawing/2014/main" xmlns="" id="{46ECBCA8-D5BB-4238-AFE7-031448A129DA}"/>
              </a:ext>
            </a:extLst>
          </p:cNvPr>
          <p:cNvSpPr/>
          <p:nvPr/>
        </p:nvSpPr>
        <p:spPr>
          <a:xfrm>
            <a:off x="4454571" y="4344787"/>
            <a:ext cx="4572000" cy="276999"/>
          </a:xfrm>
          <a:prstGeom prst="rect">
            <a:avLst/>
          </a:prstGeom>
        </p:spPr>
        <p:txBody>
          <a:bodyPr>
            <a:spAutoFit/>
          </a:bodyPr>
          <a:lstStyle/>
          <a:p>
            <a:r>
              <a:rPr lang="pt-BR" sz="1200" dirty="0"/>
              <a:t>“Quantidade total de domicílios urbanos existentes no município”</a:t>
            </a:r>
          </a:p>
        </p:txBody>
      </p:sp>
      <p:sp>
        <p:nvSpPr>
          <p:cNvPr id="6" name="Retângulo 5">
            <a:extLst>
              <a:ext uri="{FF2B5EF4-FFF2-40B4-BE49-F238E27FC236}">
                <a16:creationId xmlns:a16="http://schemas.microsoft.com/office/drawing/2014/main" xmlns="" id="{F060D758-CA99-4CE5-A384-5DA849120E55}"/>
              </a:ext>
            </a:extLst>
          </p:cNvPr>
          <p:cNvSpPr/>
          <p:nvPr/>
        </p:nvSpPr>
        <p:spPr>
          <a:xfrm>
            <a:off x="3654507" y="2794391"/>
            <a:ext cx="5231071" cy="276999"/>
          </a:xfrm>
          <a:prstGeom prst="rect">
            <a:avLst/>
          </a:prstGeom>
        </p:spPr>
        <p:txBody>
          <a:bodyPr wrap="square">
            <a:spAutoFit/>
          </a:bodyPr>
          <a:lstStyle/>
          <a:p>
            <a:r>
              <a:rPr lang="pt-BR" sz="1200" dirty="0"/>
              <a:t>“Existe mapeamento de áreas de risco de inundação dos cursos d'água urbanos?”</a:t>
            </a:r>
          </a:p>
        </p:txBody>
      </p:sp>
      <p:sp>
        <p:nvSpPr>
          <p:cNvPr id="7" name="Retângulo 6">
            <a:extLst>
              <a:ext uri="{FF2B5EF4-FFF2-40B4-BE49-F238E27FC236}">
                <a16:creationId xmlns:a16="http://schemas.microsoft.com/office/drawing/2014/main" xmlns="" id="{22A4E381-6457-4373-A07D-74F32384010B}"/>
              </a:ext>
            </a:extLst>
          </p:cNvPr>
          <p:cNvSpPr/>
          <p:nvPr/>
        </p:nvSpPr>
        <p:spPr>
          <a:xfrm>
            <a:off x="4488104" y="3429000"/>
            <a:ext cx="3726160" cy="276999"/>
          </a:xfrm>
          <a:prstGeom prst="rect">
            <a:avLst/>
          </a:prstGeom>
        </p:spPr>
        <p:txBody>
          <a:bodyPr wrap="square">
            <a:spAutoFit/>
          </a:bodyPr>
          <a:lstStyle/>
          <a:p>
            <a:r>
              <a:rPr lang="pt-BR" sz="1200" dirty="0"/>
              <a:t>“Quantidade de domicílios sujeitos a risco de inundação”</a:t>
            </a:r>
          </a:p>
        </p:txBody>
      </p:sp>
      <p:sp>
        <p:nvSpPr>
          <p:cNvPr id="8" name="Seta: para a Direita 7">
            <a:extLst>
              <a:ext uri="{FF2B5EF4-FFF2-40B4-BE49-F238E27FC236}">
                <a16:creationId xmlns:a16="http://schemas.microsoft.com/office/drawing/2014/main" xmlns="" id="{A5D128E3-F53C-4586-85DF-B4CA41F46E82}"/>
              </a:ext>
            </a:extLst>
          </p:cNvPr>
          <p:cNvSpPr/>
          <p:nvPr/>
        </p:nvSpPr>
        <p:spPr>
          <a:xfrm>
            <a:off x="2051720" y="3931334"/>
            <a:ext cx="115212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352392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375178D-C94A-4B27-B502-B108E5EB9934}"/>
              </a:ext>
            </a:extLst>
          </p:cNvPr>
          <p:cNvSpPr>
            <a:spLocks noGrp="1"/>
          </p:cNvSpPr>
          <p:nvPr>
            <p:ph type="title"/>
          </p:nvPr>
        </p:nvSpPr>
        <p:spPr/>
        <p:txBody>
          <a:bodyPr>
            <a:normAutofit/>
          </a:bodyPr>
          <a:lstStyle/>
          <a:p>
            <a:r>
              <a:rPr lang="pt-BR" sz="3200" dirty="0"/>
              <a:t>Cálculo do déficit na DMAPU nas capitais e no Distrito Federal</a:t>
            </a:r>
          </a:p>
        </p:txBody>
      </p:sp>
      <p:sp>
        <p:nvSpPr>
          <p:cNvPr id="4" name="Retângulo 3">
            <a:extLst>
              <a:ext uri="{FF2B5EF4-FFF2-40B4-BE49-F238E27FC236}">
                <a16:creationId xmlns:a16="http://schemas.microsoft.com/office/drawing/2014/main" xmlns="" id="{D9A69204-B488-44D2-93D3-45CA27C2FB0B}"/>
              </a:ext>
            </a:extLst>
          </p:cNvPr>
          <p:cNvSpPr/>
          <p:nvPr/>
        </p:nvSpPr>
        <p:spPr>
          <a:xfrm>
            <a:off x="467056" y="1626186"/>
            <a:ext cx="2547492" cy="369332"/>
          </a:xfrm>
          <a:prstGeom prst="rect">
            <a:avLst/>
          </a:prstGeom>
        </p:spPr>
        <p:txBody>
          <a:bodyPr wrap="none">
            <a:spAutoFit/>
          </a:bodyPr>
          <a:lstStyle/>
          <a:p>
            <a:r>
              <a:rPr lang="pt-BR" dirty="0"/>
              <a:t>Disponibilidade de dados</a:t>
            </a:r>
          </a:p>
        </p:txBody>
      </p:sp>
      <p:sp>
        <p:nvSpPr>
          <p:cNvPr id="6" name="Retângulo 5">
            <a:extLst>
              <a:ext uri="{FF2B5EF4-FFF2-40B4-BE49-F238E27FC236}">
                <a16:creationId xmlns:a16="http://schemas.microsoft.com/office/drawing/2014/main" xmlns="" id="{F413732A-8F8B-4291-975A-D9ACE60B6BAE}"/>
              </a:ext>
            </a:extLst>
          </p:cNvPr>
          <p:cNvSpPr/>
          <p:nvPr/>
        </p:nvSpPr>
        <p:spPr>
          <a:xfrm>
            <a:off x="467056" y="2123272"/>
            <a:ext cx="8229600" cy="2169825"/>
          </a:xfrm>
          <a:prstGeom prst="rect">
            <a:avLst/>
          </a:prstGeom>
        </p:spPr>
        <p:txBody>
          <a:bodyPr wrap="square">
            <a:spAutoFit/>
          </a:bodyPr>
          <a:lstStyle/>
          <a:p>
            <a:pPr marL="285750" indent="-285750" algn="just">
              <a:buFont typeface="Arial" panose="020B0604020202020204" pitchFamily="34" charset="0"/>
              <a:buChar char="•"/>
            </a:pPr>
            <a:r>
              <a:rPr lang="pt-BR" sz="1300" b="1" dirty="0"/>
              <a:t>3 capitais</a:t>
            </a:r>
            <a:r>
              <a:rPr lang="pt-BR" sz="1300" dirty="0"/>
              <a:t>, - Macapá/AP; Manaus/AM, e Goiânia/GO, - fizeram parte do conjunto de municípios </a:t>
            </a:r>
            <a:r>
              <a:rPr lang="pt-BR" sz="1300" b="1" dirty="0"/>
              <a:t>não participantes</a:t>
            </a:r>
            <a:r>
              <a:rPr lang="pt-BR" sz="1300" dirty="0"/>
              <a:t>.</a:t>
            </a:r>
          </a:p>
          <a:p>
            <a:pPr algn="just"/>
            <a:r>
              <a:rPr lang="pt-BR" sz="1300" dirty="0"/>
              <a:t>E, entre os participantes:</a:t>
            </a:r>
          </a:p>
          <a:p>
            <a:pPr marL="285750" lvl="0" indent="-285750" algn="just">
              <a:buFont typeface="Arial" panose="020B0604020202020204" pitchFamily="34" charset="0"/>
              <a:buChar char="•"/>
            </a:pPr>
            <a:r>
              <a:rPr lang="pt-BR" sz="1300" b="1" dirty="0"/>
              <a:t>todas</a:t>
            </a:r>
            <a:r>
              <a:rPr lang="pt-BR" sz="1300" dirty="0"/>
              <a:t> preencheram o campo de informação </a:t>
            </a:r>
            <a:r>
              <a:rPr lang="pt-BR" sz="1300" b="1" dirty="0"/>
              <a:t>“Quantidade total de domicílios urbanos existentes no município”</a:t>
            </a:r>
            <a:r>
              <a:rPr lang="pt-BR" sz="1300" dirty="0"/>
              <a:t>;</a:t>
            </a:r>
          </a:p>
          <a:p>
            <a:pPr marL="285750" lvl="0" indent="-285750" algn="just">
              <a:buFont typeface="Arial" panose="020B0604020202020204" pitchFamily="34" charset="0"/>
              <a:buChar char="•"/>
            </a:pPr>
            <a:r>
              <a:rPr lang="pt-BR" sz="1300" b="1" dirty="0"/>
              <a:t>4 capitais</a:t>
            </a:r>
            <a:r>
              <a:rPr lang="pt-BR" sz="1300" dirty="0"/>
              <a:t>, - Belém/PA, Teresina/PI, Vitória/ES e São Paulo/SP, - informaram </a:t>
            </a:r>
            <a:r>
              <a:rPr lang="pt-BR" sz="1300" b="1" dirty="0"/>
              <a:t>“não” </a:t>
            </a:r>
            <a:r>
              <a:rPr lang="pt-BR" sz="1300" dirty="0"/>
              <a:t>no preenchimento do campo informativo </a:t>
            </a:r>
            <a:r>
              <a:rPr lang="pt-BR" sz="1300" b="1" dirty="0"/>
              <a:t>“Existe mapeamento de áreas de risco de inundação dos cursos d'água urbanos?”</a:t>
            </a:r>
            <a:r>
              <a:rPr lang="pt-BR" sz="1300" dirty="0"/>
              <a:t>; e</a:t>
            </a:r>
          </a:p>
          <a:p>
            <a:pPr marL="285750" lvl="0" indent="-285750" algn="just">
              <a:buFont typeface="Arial" panose="020B0604020202020204" pitchFamily="34" charset="0"/>
              <a:buChar char="•"/>
            </a:pPr>
            <a:r>
              <a:rPr lang="pt-BR" sz="1300" b="1" dirty="0"/>
              <a:t>o Distrito Federal e mais 15 capitais</a:t>
            </a:r>
            <a:r>
              <a:rPr lang="pt-BR" sz="1300" dirty="0"/>
              <a:t>, - Boa Vista/RR, Belém/PA, Palmas/TO, São Luís/MA, Fortaleza/CE, Natal/RN, Recife/PE, Aracaju/SE, Salvador/BA, Belo Horizonte/MG, Vitória/ES, Rio de Janeiro/RJ, São Paulo/SP, Florianópolis/SC e Cuiabá/MT, - </a:t>
            </a:r>
            <a:r>
              <a:rPr lang="pt-BR" sz="1300" b="1" dirty="0"/>
              <a:t>não preencheram </a:t>
            </a:r>
            <a:r>
              <a:rPr lang="pt-BR" sz="1300" dirty="0"/>
              <a:t>o campo informativo </a:t>
            </a:r>
            <a:r>
              <a:rPr lang="pt-BR" sz="1300" b="1" dirty="0"/>
              <a:t>“Quantidade de domicílios sujeitos a risco de inundação”</a:t>
            </a:r>
            <a:r>
              <a:rPr lang="pt-BR" sz="1300" dirty="0"/>
              <a:t>. </a:t>
            </a:r>
          </a:p>
          <a:p>
            <a:endParaRPr lang="pt-BR" dirty="0"/>
          </a:p>
        </p:txBody>
      </p:sp>
      <p:sp>
        <p:nvSpPr>
          <p:cNvPr id="9" name="Retângulo 8">
            <a:extLst>
              <a:ext uri="{FF2B5EF4-FFF2-40B4-BE49-F238E27FC236}">
                <a16:creationId xmlns:a16="http://schemas.microsoft.com/office/drawing/2014/main" xmlns="" id="{B553E5AA-A751-4FAD-BFCD-7CF7D3445E60}"/>
              </a:ext>
            </a:extLst>
          </p:cNvPr>
          <p:cNvSpPr/>
          <p:nvPr/>
        </p:nvSpPr>
        <p:spPr>
          <a:xfrm>
            <a:off x="457200" y="4074602"/>
            <a:ext cx="8143804" cy="692497"/>
          </a:xfrm>
          <a:prstGeom prst="rect">
            <a:avLst/>
          </a:prstGeom>
        </p:spPr>
        <p:txBody>
          <a:bodyPr wrap="square">
            <a:spAutoFit/>
          </a:bodyPr>
          <a:lstStyle/>
          <a:p>
            <a:r>
              <a:rPr lang="pt-BR" sz="1300" dirty="0"/>
              <a:t>Apenas Teresina/PI preencheu o campo informativo “Quantidade de domicílios sujeitos a risco de inundação”, mas informou “não” no preenchimento do campo informativo “Existe mapeamento de áreas de risco de inundação dos cursos d'água urbanos?”, motivo do corte desta capital</a:t>
            </a:r>
          </a:p>
        </p:txBody>
      </p:sp>
      <p:sp>
        <p:nvSpPr>
          <p:cNvPr id="10" name="Retângulo 9">
            <a:extLst>
              <a:ext uri="{FF2B5EF4-FFF2-40B4-BE49-F238E27FC236}">
                <a16:creationId xmlns:a16="http://schemas.microsoft.com/office/drawing/2014/main" xmlns="" id="{11322F9A-905F-4783-A463-3488307E1603}"/>
              </a:ext>
            </a:extLst>
          </p:cNvPr>
          <p:cNvSpPr/>
          <p:nvPr/>
        </p:nvSpPr>
        <p:spPr>
          <a:xfrm>
            <a:off x="2353160" y="5023629"/>
            <a:ext cx="1180195" cy="369332"/>
          </a:xfrm>
          <a:prstGeom prst="rect">
            <a:avLst/>
          </a:prstGeom>
        </p:spPr>
        <p:txBody>
          <a:bodyPr wrap="none">
            <a:spAutoFit/>
          </a:bodyPr>
          <a:lstStyle/>
          <a:p>
            <a:r>
              <a:rPr lang="pt-BR" dirty="0"/>
              <a:t>27 capitais</a:t>
            </a:r>
          </a:p>
        </p:txBody>
      </p:sp>
      <p:sp>
        <p:nvSpPr>
          <p:cNvPr id="11" name="Seta: para a Direita 10">
            <a:extLst>
              <a:ext uri="{FF2B5EF4-FFF2-40B4-BE49-F238E27FC236}">
                <a16:creationId xmlns:a16="http://schemas.microsoft.com/office/drawing/2014/main" xmlns="" id="{F952A41E-8B97-488E-BEA4-44DAE39AD081}"/>
              </a:ext>
            </a:extLst>
          </p:cNvPr>
          <p:cNvSpPr/>
          <p:nvPr/>
        </p:nvSpPr>
        <p:spPr>
          <a:xfrm>
            <a:off x="3851920" y="5110082"/>
            <a:ext cx="1296144" cy="1466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11">
            <a:extLst>
              <a:ext uri="{FF2B5EF4-FFF2-40B4-BE49-F238E27FC236}">
                <a16:creationId xmlns:a16="http://schemas.microsoft.com/office/drawing/2014/main" xmlns="" id="{693C467D-3D03-48FE-BC9C-44A43755D467}"/>
              </a:ext>
            </a:extLst>
          </p:cNvPr>
          <p:cNvSpPr/>
          <p:nvPr/>
        </p:nvSpPr>
        <p:spPr>
          <a:xfrm>
            <a:off x="5580112" y="4998731"/>
            <a:ext cx="1063176" cy="369332"/>
          </a:xfrm>
          <a:prstGeom prst="rect">
            <a:avLst/>
          </a:prstGeom>
        </p:spPr>
        <p:txBody>
          <a:bodyPr wrap="none">
            <a:spAutoFit/>
          </a:bodyPr>
          <a:lstStyle/>
          <a:p>
            <a:r>
              <a:rPr lang="pt-BR" dirty="0"/>
              <a:t>7 capitais</a:t>
            </a:r>
          </a:p>
        </p:txBody>
      </p:sp>
    </p:spTree>
    <p:extLst>
      <p:ext uri="{BB962C8B-B14F-4D97-AF65-F5344CB8AC3E}">
        <p14:creationId xmlns:p14="http://schemas.microsoft.com/office/powerpoint/2010/main" val="15578601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375178D-C94A-4B27-B502-B108E5EB9934}"/>
              </a:ext>
            </a:extLst>
          </p:cNvPr>
          <p:cNvSpPr>
            <a:spLocks noGrp="1"/>
          </p:cNvSpPr>
          <p:nvPr>
            <p:ph type="title"/>
          </p:nvPr>
        </p:nvSpPr>
        <p:spPr/>
        <p:txBody>
          <a:bodyPr>
            <a:normAutofit/>
          </a:bodyPr>
          <a:lstStyle/>
          <a:p>
            <a:r>
              <a:rPr lang="pt-BR" sz="3200" dirty="0"/>
              <a:t>Cálculo do déficit na DMAPU nas capitais e no Distrito Federal</a:t>
            </a:r>
          </a:p>
        </p:txBody>
      </p:sp>
      <p:graphicFrame>
        <p:nvGraphicFramePr>
          <p:cNvPr id="3" name="Tabela 2">
            <a:extLst>
              <a:ext uri="{FF2B5EF4-FFF2-40B4-BE49-F238E27FC236}">
                <a16:creationId xmlns:a16="http://schemas.microsoft.com/office/drawing/2014/main" xmlns="" id="{862F630A-A82F-4EFC-9C08-DDED64960ECB}"/>
              </a:ext>
            </a:extLst>
          </p:cNvPr>
          <p:cNvGraphicFramePr>
            <a:graphicFrameLocks noGrp="1"/>
          </p:cNvGraphicFramePr>
          <p:nvPr>
            <p:extLst>
              <p:ext uri="{D42A27DB-BD31-4B8C-83A1-F6EECF244321}">
                <p14:modId xmlns:p14="http://schemas.microsoft.com/office/powerpoint/2010/main" val="906175436"/>
              </p:ext>
            </p:extLst>
          </p:nvPr>
        </p:nvGraphicFramePr>
        <p:xfrm>
          <a:off x="1187626" y="2276872"/>
          <a:ext cx="6480718" cy="2735600"/>
        </p:xfrm>
        <a:graphic>
          <a:graphicData uri="http://schemas.openxmlformats.org/drawingml/2006/table">
            <a:tbl>
              <a:tblPr firstRow="1" firstCol="1" bandRow="1">
                <a:tableStyleId>{5C22544A-7EE6-4342-B048-85BDC9FD1C3A}</a:tableStyleId>
              </a:tblPr>
              <a:tblGrid>
                <a:gridCol w="1008112">
                  <a:extLst>
                    <a:ext uri="{9D8B030D-6E8A-4147-A177-3AD203B41FA5}">
                      <a16:colId xmlns:a16="http://schemas.microsoft.com/office/drawing/2014/main" xmlns="" val="3357557653"/>
                    </a:ext>
                  </a:extLst>
                </a:gridCol>
                <a:gridCol w="287046">
                  <a:extLst>
                    <a:ext uri="{9D8B030D-6E8A-4147-A177-3AD203B41FA5}">
                      <a16:colId xmlns:a16="http://schemas.microsoft.com/office/drawing/2014/main" xmlns="" val="615092029"/>
                    </a:ext>
                  </a:extLst>
                </a:gridCol>
                <a:gridCol w="2094344">
                  <a:extLst>
                    <a:ext uri="{9D8B030D-6E8A-4147-A177-3AD203B41FA5}">
                      <a16:colId xmlns:a16="http://schemas.microsoft.com/office/drawing/2014/main" xmlns="" val="3205319635"/>
                    </a:ext>
                  </a:extLst>
                </a:gridCol>
                <a:gridCol w="2193539">
                  <a:extLst>
                    <a:ext uri="{9D8B030D-6E8A-4147-A177-3AD203B41FA5}">
                      <a16:colId xmlns:a16="http://schemas.microsoft.com/office/drawing/2014/main" xmlns="" val="3289604132"/>
                    </a:ext>
                  </a:extLst>
                </a:gridCol>
                <a:gridCol w="897677">
                  <a:extLst>
                    <a:ext uri="{9D8B030D-6E8A-4147-A177-3AD203B41FA5}">
                      <a16:colId xmlns:a16="http://schemas.microsoft.com/office/drawing/2014/main" xmlns="" val="2979142181"/>
                    </a:ext>
                  </a:extLst>
                </a:gridCol>
              </a:tblGrid>
              <a:tr h="699838">
                <a:tc>
                  <a:txBody>
                    <a:bodyPr/>
                    <a:lstStyle/>
                    <a:p>
                      <a:pPr algn="ctr">
                        <a:lnSpc>
                          <a:spcPct val="115000"/>
                        </a:lnSpc>
                        <a:spcAft>
                          <a:spcPts val="0"/>
                        </a:spcAft>
                      </a:pPr>
                      <a:r>
                        <a:rPr lang="pt-BR" sz="1100" dirty="0">
                          <a:effectLst/>
                        </a:rPr>
                        <a:t>Município</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UF</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dirty="0">
                          <a:effectLst/>
                        </a:rPr>
                        <a:t>RI013. Quantidade de domicílios sujeitos a risco de inundação </a:t>
                      </a:r>
                      <a:br>
                        <a:rPr lang="pt-BR" sz="1100" dirty="0">
                          <a:effectLst/>
                        </a:rPr>
                      </a:br>
                      <a:r>
                        <a:rPr lang="pt-BR" sz="1100" dirty="0">
                          <a:effectLst/>
                        </a:rPr>
                        <a:t>(Domicílios)</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dirty="0">
                          <a:effectLst/>
                        </a:rPr>
                        <a:t>GE008. Quantidade total de domicílios urbanos existentes no município </a:t>
                      </a:r>
                      <a:br>
                        <a:rPr lang="pt-BR" sz="1100" dirty="0">
                          <a:effectLst/>
                        </a:rPr>
                      </a:br>
                      <a:r>
                        <a:rPr lang="pt-BR" sz="1100" dirty="0">
                          <a:effectLst/>
                        </a:rPr>
                        <a:t>(Domicílios)</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DÉFICIT</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129964088"/>
                  </a:ext>
                </a:extLst>
              </a:tr>
              <a:tr h="245557">
                <a:tc>
                  <a:txBody>
                    <a:bodyPr/>
                    <a:lstStyle/>
                    <a:p>
                      <a:pPr algn="ctr">
                        <a:lnSpc>
                          <a:spcPct val="115000"/>
                        </a:lnSpc>
                        <a:spcAft>
                          <a:spcPts val="0"/>
                        </a:spcAft>
                      </a:pPr>
                      <a:r>
                        <a:rPr lang="pt-BR" sz="1100" dirty="0">
                          <a:effectLst/>
                        </a:rPr>
                        <a:t>Porto Velho</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defTabSz="914400" rtl="0" eaLnBrk="1" latinLnBrk="0" hangingPunct="1">
                        <a:lnSpc>
                          <a:spcPct val="115000"/>
                        </a:lnSpc>
                        <a:spcAft>
                          <a:spcPts val="0"/>
                        </a:spcAft>
                      </a:pPr>
                      <a:r>
                        <a:rPr lang="pt-BR" sz="1100" b="1" kern="1200" dirty="0">
                          <a:solidFill>
                            <a:schemeClr val="lt1"/>
                          </a:solidFill>
                          <a:effectLst/>
                          <a:latin typeface="+mn-lt"/>
                          <a:ea typeface="+mn-ea"/>
                          <a:cs typeface="+mn-cs"/>
                        </a:rPr>
                        <a:t>RO</a:t>
                      </a:r>
                    </a:p>
                  </a:txBody>
                  <a:tcPr marL="44450" marR="44450" marT="0" marB="0" anchor="ctr">
                    <a:solidFill>
                      <a:srgbClr val="4F81BD"/>
                    </a:solidFill>
                  </a:tcPr>
                </a:tc>
                <a:tc>
                  <a:txBody>
                    <a:bodyPr/>
                    <a:lstStyle/>
                    <a:p>
                      <a:pPr algn="ctr">
                        <a:lnSpc>
                          <a:spcPct val="115000"/>
                        </a:lnSpc>
                        <a:spcAft>
                          <a:spcPts val="0"/>
                        </a:spcAft>
                      </a:pPr>
                      <a:r>
                        <a:rPr lang="pt-BR" sz="1100" dirty="0">
                          <a:effectLst/>
                        </a:rPr>
                        <a:t>30.000</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384.548</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7,8%</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77305866"/>
                  </a:ext>
                </a:extLst>
              </a:tr>
              <a:tr h="245557">
                <a:tc>
                  <a:txBody>
                    <a:bodyPr/>
                    <a:lstStyle/>
                    <a:p>
                      <a:pPr algn="ctr">
                        <a:lnSpc>
                          <a:spcPct val="115000"/>
                        </a:lnSpc>
                        <a:spcAft>
                          <a:spcPts val="0"/>
                        </a:spcAft>
                      </a:pPr>
                      <a:r>
                        <a:rPr lang="pt-BR" sz="1100">
                          <a:effectLst/>
                        </a:rPr>
                        <a:t>Rio Branco</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defTabSz="914400" rtl="0" eaLnBrk="1" latinLnBrk="0" hangingPunct="1">
                        <a:lnSpc>
                          <a:spcPct val="115000"/>
                        </a:lnSpc>
                        <a:spcAft>
                          <a:spcPts val="0"/>
                        </a:spcAft>
                      </a:pPr>
                      <a:r>
                        <a:rPr lang="pt-BR" sz="1100" b="1" kern="1200" dirty="0">
                          <a:solidFill>
                            <a:schemeClr val="lt1"/>
                          </a:solidFill>
                          <a:effectLst/>
                          <a:latin typeface="+mn-lt"/>
                          <a:ea typeface="+mn-ea"/>
                          <a:cs typeface="+mn-cs"/>
                        </a:rPr>
                        <a:t>AC</a:t>
                      </a:r>
                    </a:p>
                  </a:txBody>
                  <a:tcPr marL="44450" marR="44450" marT="0" marB="0" anchor="ctr">
                    <a:solidFill>
                      <a:srgbClr val="4F81BD"/>
                    </a:solidFill>
                  </a:tcPr>
                </a:tc>
                <a:tc>
                  <a:txBody>
                    <a:bodyPr/>
                    <a:lstStyle/>
                    <a:p>
                      <a:pPr algn="ctr">
                        <a:lnSpc>
                          <a:spcPct val="115000"/>
                        </a:lnSpc>
                        <a:spcAft>
                          <a:spcPts val="0"/>
                        </a:spcAft>
                      </a:pPr>
                      <a:r>
                        <a:rPr lang="pt-BR" sz="1100" dirty="0">
                          <a:effectLst/>
                        </a:rPr>
                        <a:t>30.326</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94.184</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32,2%</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2581191205"/>
                  </a:ext>
                </a:extLst>
              </a:tr>
              <a:tr h="245557">
                <a:tc>
                  <a:txBody>
                    <a:bodyPr/>
                    <a:lstStyle/>
                    <a:p>
                      <a:pPr algn="ctr">
                        <a:lnSpc>
                          <a:spcPct val="115000"/>
                        </a:lnSpc>
                        <a:spcAft>
                          <a:spcPts val="0"/>
                        </a:spcAft>
                      </a:pPr>
                      <a:r>
                        <a:rPr lang="pt-BR" sz="1100">
                          <a:effectLst/>
                        </a:rPr>
                        <a:t>João Pessoa</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defTabSz="914400" rtl="0" eaLnBrk="1" latinLnBrk="0" hangingPunct="1">
                        <a:lnSpc>
                          <a:spcPct val="115000"/>
                        </a:lnSpc>
                        <a:spcAft>
                          <a:spcPts val="0"/>
                        </a:spcAft>
                      </a:pPr>
                      <a:r>
                        <a:rPr lang="pt-BR" sz="1100" b="1" kern="1200" dirty="0">
                          <a:solidFill>
                            <a:schemeClr val="lt1"/>
                          </a:solidFill>
                          <a:effectLst/>
                          <a:latin typeface="+mn-lt"/>
                          <a:ea typeface="+mn-ea"/>
                          <a:cs typeface="+mn-cs"/>
                        </a:rPr>
                        <a:t>PB</a:t>
                      </a:r>
                    </a:p>
                  </a:txBody>
                  <a:tcPr marL="44450" marR="44450" marT="0" marB="0" anchor="ctr">
                    <a:solidFill>
                      <a:srgbClr val="4F81BD"/>
                    </a:solidFill>
                  </a:tcPr>
                </a:tc>
                <a:tc>
                  <a:txBody>
                    <a:bodyPr/>
                    <a:lstStyle/>
                    <a:p>
                      <a:pPr algn="ctr">
                        <a:lnSpc>
                          <a:spcPct val="115000"/>
                        </a:lnSpc>
                        <a:spcAft>
                          <a:spcPts val="0"/>
                        </a:spcAft>
                      </a:pPr>
                      <a:r>
                        <a:rPr lang="pt-BR" sz="1100">
                          <a:effectLst/>
                        </a:rPr>
                        <a:t>8.000</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227.177</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3,5%</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2409083512"/>
                  </a:ext>
                </a:extLst>
              </a:tr>
              <a:tr h="245557">
                <a:tc>
                  <a:txBody>
                    <a:bodyPr/>
                    <a:lstStyle/>
                    <a:p>
                      <a:pPr algn="ctr">
                        <a:lnSpc>
                          <a:spcPct val="115000"/>
                        </a:lnSpc>
                        <a:spcAft>
                          <a:spcPts val="0"/>
                        </a:spcAft>
                      </a:pPr>
                      <a:r>
                        <a:rPr lang="pt-BR" sz="1100">
                          <a:effectLst/>
                        </a:rPr>
                        <a:t>Maceió</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defTabSz="914400" rtl="0" eaLnBrk="1" latinLnBrk="0" hangingPunct="1">
                        <a:lnSpc>
                          <a:spcPct val="115000"/>
                        </a:lnSpc>
                        <a:spcAft>
                          <a:spcPts val="0"/>
                        </a:spcAft>
                      </a:pPr>
                      <a:r>
                        <a:rPr lang="pt-BR" sz="1100" b="1" kern="1200" dirty="0">
                          <a:solidFill>
                            <a:schemeClr val="lt1"/>
                          </a:solidFill>
                          <a:effectLst/>
                          <a:latin typeface="+mn-lt"/>
                          <a:ea typeface="+mn-ea"/>
                          <a:cs typeface="+mn-cs"/>
                        </a:rPr>
                        <a:t>AL</a:t>
                      </a:r>
                    </a:p>
                  </a:txBody>
                  <a:tcPr marL="44450" marR="44450" marT="0" marB="0" anchor="ctr">
                    <a:solidFill>
                      <a:srgbClr val="4F81BD"/>
                    </a:solidFill>
                  </a:tcPr>
                </a:tc>
                <a:tc>
                  <a:txBody>
                    <a:bodyPr/>
                    <a:lstStyle/>
                    <a:p>
                      <a:pPr algn="ctr">
                        <a:lnSpc>
                          <a:spcPct val="115000"/>
                        </a:lnSpc>
                        <a:spcAft>
                          <a:spcPts val="0"/>
                        </a:spcAft>
                      </a:pPr>
                      <a:r>
                        <a:rPr lang="pt-BR" sz="1100" dirty="0">
                          <a:effectLst/>
                        </a:rPr>
                        <a:t>4.280</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280.000</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1,5%</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3531255842"/>
                  </a:ext>
                </a:extLst>
              </a:tr>
              <a:tr h="245557">
                <a:tc>
                  <a:txBody>
                    <a:bodyPr/>
                    <a:lstStyle/>
                    <a:p>
                      <a:pPr algn="ctr">
                        <a:lnSpc>
                          <a:spcPct val="115000"/>
                        </a:lnSpc>
                        <a:spcAft>
                          <a:spcPts val="0"/>
                        </a:spcAft>
                      </a:pPr>
                      <a:r>
                        <a:rPr lang="pt-BR" sz="1100">
                          <a:effectLst/>
                        </a:rPr>
                        <a:t>Curitiba</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defTabSz="914400" rtl="0" eaLnBrk="1" latinLnBrk="0" hangingPunct="1">
                        <a:lnSpc>
                          <a:spcPct val="115000"/>
                        </a:lnSpc>
                        <a:spcAft>
                          <a:spcPts val="0"/>
                        </a:spcAft>
                      </a:pPr>
                      <a:r>
                        <a:rPr lang="pt-BR" sz="1100" b="1" kern="1200" dirty="0">
                          <a:solidFill>
                            <a:schemeClr val="lt1"/>
                          </a:solidFill>
                          <a:effectLst/>
                          <a:latin typeface="+mn-lt"/>
                          <a:ea typeface="+mn-ea"/>
                          <a:cs typeface="+mn-cs"/>
                        </a:rPr>
                        <a:t>PR</a:t>
                      </a:r>
                    </a:p>
                  </a:txBody>
                  <a:tcPr marL="44450" marR="44450" marT="0" marB="0" anchor="ctr">
                    <a:solidFill>
                      <a:srgbClr val="4F81BD"/>
                    </a:solidFill>
                  </a:tcPr>
                </a:tc>
                <a:tc>
                  <a:txBody>
                    <a:bodyPr/>
                    <a:lstStyle/>
                    <a:p>
                      <a:pPr algn="ctr">
                        <a:lnSpc>
                          <a:spcPct val="115000"/>
                        </a:lnSpc>
                        <a:spcAft>
                          <a:spcPts val="0"/>
                        </a:spcAft>
                      </a:pPr>
                      <a:r>
                        <a:rPr lang="pt-BR" sz="1100" dirty="0">
                          <a:effectLst/>
                        </a:rPr>
                        <a:t>16.741</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701.010</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2,4%</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891122173"/>
                  </a:ext>
                </a:extLst>
              </a:tr>
              <a:tr h="245557">
                <a:tc>
                  <a:txBody>
                    <a:bodyPr/>
                    <a:lstStyle/>
                    <a:p>
                      <a:pPr algn="ctr">
                        <a:lnSpc>
                          <a:spcPct val="115000"/>
                        </a:lnSpc>
                        <a:spcAft>
                          <a:spcPts val="0"/>
                        </a:spcAft>
                      </a:pPr>
                      <a:r>
                        <a:rPr lang="pt-BR" sz="1100">
                          <a:effectLst/>
                        </a:rPr>
                        <a:t>Porto Alegre</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defTabSz="914400" rtl="0" eaLnBrk="1" latinLnBrk="0" hangingPunct="1">
                        <a:lnSpc>
                          <a:spcPct val="115000"/>
                        </a:lnSpc>
                        <a:spcAft>
                          <a:spcPts val="0"/>
                        </a:spcAft>
                      </a:pPr>
                      <a:r>
                        <a:rPr lang="pt-BR" sz="1100" b="1" kern="1200" dirty="0">
                          <a:solidFill>
                            <a:schemeClr val="lt1"/>
                          </a:solidFill>
                          <a:effectLst/>
                          <a:latin typeface="+mn-lt"/>
                          <a:ea typeface="+mn-ea"/>
                          <a:cs typeface="+mn-cs"/>
                        </a:rPr>
                        <a:t>RS</a:t>
                      </a:r>
                    </a:p>
                  </a:txBody>
                  <a:tcPr marL="44450" marR="44450" marT="0" marB="0" anchor="ctr">
                    <a:solidFill>
                      <a:srgbClr val="4F81BD"/>
                    </a:solidFill>
                  </a:tcPr>
                </a:tc>
                <a:tc>
                  <a:txBody>
                    <a:bodyPr/>
                    <a:lstStyle/>
                    <a:p>
                      <a:pPr algn="ctr">
                        <a:lnSpc>
                          <a:spcPct val="115000"/>
                        </a:lnSpc>
                        <a:spcAft>
                          <a:spcPts val="0"/>
                        </a:spcAft>
                      </a:pPr>
                      <a:r>
                        <a:rPr lang="pt-BR" sz="1100">
                          <a:effectLst/>
                        </a:rPr>
                        <a:t>2.000</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dirty="0">
                          <a:effectLst/>
                        </a:rPr>
                        <a:t>508.456</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0,4%</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2699680621"/>
                  </a:ext>
                </a:extLst>
              </a:tr>
              <a:tr h="245557">
                <a:tc>
                  <a:txBody>
                    <a:bodyPr/>
                    <a:lstStyle/>
                    <a:p>
                      <a:pPr algn="ctr">
                        <a:lnSpc>
                          <a:spcPct val="115000"/>
                        </a:lnSpc>
                        <a:spcAft>
                          <a:spcPts val="0"/>
                        </a:spcAft>
                      </a:pPr>
                      <a:r>
                        <a:rPr lang="pt-BR" sz="1100">
                          <a:effectLst/>
                        </a:rPr>
                        <a:t>Campo Grande</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defTabSz="914400" rtl="0" eaLnBrk="1" latinLnBrk="0" hangingPunct="1">
                        <a:lnSpc>
                          <a:spcPct val="115000"/>
                        </a:lnSpc>
                        <a:spcAft>
                          <a:spcPts val="0"/>
                        </a:spcAft>
                      </a:pPr>
                      <a:r>
                        <a:rPr lang="pt-BR" sz="1100" b="1" kern="1200" dirty="0">
                          <a:solidFill>
                            <a:schemeClr val="lt1"/>
                          </a:solidFill>
                          <a:effectLst/>
                          <a:latin typeface="+mn-lt"/>
                          <a:ea typeface="+mn-ea"/>
                          <a:cs typeface="+mn-cs"/>
                        </a:rPr>
                        <a:t>MS</a:t>
                      </a:r>
                    </a:p>
                  </a:txBody>
                  <a:tcPr marL="44450" marR="44450" marT="0" marB="0" anchor="ctr">
                    <a:solidFill>
                      <a:srgbClr val="4F81BD"/>
                    </a:solidFill>
                  </a:tcPr>
                </a:tc>
                <a:tc>
                  <a:txBody>
                    <a:bodyPr/>
                    <a:lstStyle/>
                    <a:p>
                      <a:pPr algn="ctr">
                        <a:lnSpc>
                          <a:spcPct val="115000"/>
                        </a:lnSpc>
                        <a:spcAft>
                          <a:spcPts val="0"/>
                        </a:spcAft>
                      </a:pPr>
                      <a:r>
                        <a:rPr lang="pt-BR" sz="1100" dirty="0">
                          <a:effectLst/>
                        </a:rPr>
                        <a:t>50.000</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296.167</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16,9%</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2360552538"/>
                  </a:ext>
                </a:extLst>
              </a:tr>
              <a:tr h="245557">
                <a:tc gridSpan="2">
                  <a:txBody>
                    <a:bodyPr/>
                    <a:lstStyle/>
                    <a:p>
                      <a:pPr algn="ctr">
                        <a:lnSpc>
                          <a:spcPct val="115000"/>
                        </a:lnSpc>
                        <a:spcAft>
                          <a:spcPts val="0"/>
                        </a:spcAft>
                      </a:pPr>
                      <a:r>
                        <a:rPr lang="pt-BR" sz="1100" b="1" dirty="0">
                          <a:effectLst/>
                        </a:rPr>
                        <a:t>TOTAL</a:t>
                      </a:r>
                      <a:endParaRPr lang="pt-B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pt-BR"/>
                    </a:p>
                  </a:txBody>
                  <a:tcPr/>
                </a:tc>
                <a:tc>
                  <a:txBody>
                    <a:bodyPr/>
                    <a:lstStyle/>
                    <a:p>
                      <a:pPr algn="ctr">
                        <a:lnSpc>
                          <a:spcPct val="115000"/>
                        </a:lnSpc>
                        <a:spcAft>
                          <a:spcPts val="0"/>
                        </a:spcAft>
                      </a:pPr>
                      <a:r>
                        <a:rPr lang="pt-BR" sz="1100" b="1" dirty="0">
                          <a:effectLst/>
                        </a:rPr>
                        <a:t>141.347</a:t>
                      </a:r>
                      <a:endParaRPr lang="pt-B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b="1" dirty="0">
                          <a:effectLst/>
                        </a:rPr>
                        <a:t>2.491.542</a:t>
                      </a:r>
                      <a:endParaRPr lang="pt-B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b="1" dirty="0">
                          <a:effectLst/>
                        </a:rPr>
                        <a:t>5,7%</a:t>
                      </a:r>
                      <a:endParaRPr lang="pt-B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4074833220"/>
                  </a:ext>
                </a:extLst>
              </a:tr>
            </a:tbl>
          </a:graphicData>
        </a:graphic>
      </p:graphicFrame>
      <p:sp>
        <p:nvSpPr>
          <p:cNvPr id="4" name="Retângulo 3">
            <a:extLst>
              <a:ext uri="{FF2B5EF4-FFF2-40B4-BE49-F238E27FC236}">
                <a16:creationId xmlns:a16="http://schemas.microsoft.com/office/drawing/2014/main" xmlns="" id="{2ECFC811-8770-43ED-BE54-AB0F9611A2FE}"/>
              </a:ext>
            </a:extLst>
          </p:cNvPr>
          <p:cNvSpPr/>
          <p:nvPr/>
        </p:nvSpPr>
        <p:spPr>
          <a:xfrm>
            <a:off x="1187624" y="3276366"/>
            <a:ext cx="6480718" cy="252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a16="http://schemas.microsoft.com/office/drawing/2014/main" xmlns="" id="{8EC0F950-6D0E-46A8-9015-BC333451FCC3}"/>
              </a:ext>
            </a:extLst>
          </p:cNvPr>
          <p:cNvSpPr/>
          <p:nvPr/>
        </p:nvSpPr>
        <p:spPr>
          <a:xfrm>
            <a:off x="1196502" y="4261600"/>
            <a:ext cx="6480718" cy="252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922381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375178D-C94A-4B27-B502-B108E5EB9934}"/>
              </a:ext>
            </a:extLst>
          </p:cNvPr>
          <p:cNvSpPr>
            <a:spLocks noGrp="1"/>
          </p:cNvSpPr>
          <p:nvPr>
            <p:ph type="title"/>
          </p:nvPr>
        </p:nvSpPr>
        <p:spPr/>
        <p:txBody>
          <a:bodyPr>
            <a:normAutofit/>
          </a:bodyPr>
          <a:lstStyle/>
          <a:p>
            <a:r>
              <a:rPr lang="pt-BR" sz="3200" dirty="0"/>
              <a:t>Cálculo do déficit na DMAPU nas capitais e no Distrito Federal</a:t>
            </a:r>
          </a:p>
        </p:txBody>
      </p:sp>
      <p:sp>
        <p:nvSpPr>
          <p:cNvPr id="4" name="Retângulo 3">
            <a:extLst>
              <a:ext uri="{FF2B5EF4-FFF2-40B4-BE49-F238E27FC236}">
                <a16:creationId xmlns:a16="http://schemas.microsoft.com/office/drawing/2014/main" xmlns="" id="{D9A69204-B488-44D2-93D3-45CA27C2FB0B}"/>
              </a:ext>
            </a:extLst>
          </p:cNvPr>
          <p:cNvSpPr/>
          <p:nvPr/>
        </p:nvSpPr>
        <p:spPr>
          <a:xfrm>
            <a:off x="2771800" y="1691516"/>
            <a:ext cx="3664529" cy="369332"/>
          </a:xfrm>
          <a:prstGeom prst="rect">
            <a:avLst/>
          </a:prstGeom>
        </p:spPr>
        <p:txBody>
          <a:bodyPr wrap="none">
            <a:spAutoFit/>
          </a:bodyPr>
          <a:lstStyle/>
          <a:p>
            <a:r>
              <a:rPr lang="pt-BR" b="1" dirty="0" smtClean="0"/>
              <a:t>Questão: os dados são consistentes?</a:t>
            </a:r>
            <a:endParaRPr lang="pt-BR" b="1" dirty="0"/>
          </a:p>
        </p:txBody>
      </p:sp>
      <p:graphicFrame>
        <p:nvGraphicFramePr>
          <p:cNvPr id="3" name="Tabela 2">
            <a:extLst>
              <a:ext uri="{FF2B5EF4-FFF2-40B4-BE49-F238E27FC236}">
                <a16:creationId xmlns:a16="http://schemas.microsoft.com/office/drawing/2014/main" xmlns="" id="{3FD03095-A903-468B-AABA-9B47E503ACE8}"/>
              </a:ext>
            </a:extLst>
          </p:cNvPr>
          <p:cNvGraphicFramePr>
            <a:graphicFrameLocks noGrp="1"/>
          </p:cNvGraphicFramePr>
          <p:nvPr>
            <p:extLst>
              <p:ext uri="{D42A27DB-BD31-4B8C-83A1-F6EECF244321}">
                <p14:modId xmlns:p14="http://schemas.microsoft.com/office/powerpoint/2010/main" val="2419404606"/>
              </p:ext>
            </p:extLst>
          </p:nvPr>
        </p:nvGraphicFramePr>
        <p:xfrm>
          <a:off x="1179730" y="2328423"/>
          <a:ext cx="6480719" cy="2768064"/>
        </p:xfrm>
        <a:graphic>
          <a:graphicData uri="http://schemas.openxmlformats.org/drawingml/2006/table">
            <a:tbl>
              <a:tblPr firstRow="1" firstCol="1" bandRow="1">
                <a:tableStyleId>{5C22544A-7EE6-4342-B048-85BDC9FD1C3A}</a:tableStyleId>
              </a:tblPr>
              <a:tblGrid>
                <a:gridCol w="994381">
                  <a:extLst>
                    <a:ext uri="{9D8B030D-6E8A-4147-A177-3AD203B41FA5}">
                      <a16:colId xmlns:a16="http://schemas.microsoft.com/office/drawing/2014/main" xmlns="" val="822965627"/>
                    </a:ext>
                  </a:extLst>
                </a:gridCol>
                <a:gridCol w="299089">
                  <a:extLst>
                    <a:ext uri="{9D8B030D-6E8A-4147-A177-3AD203B41FA5}">
                      <a16:colId xmlns:a16="http://schemas.microsoft.com/office/drawing/2014/main" xmlns="" val="3370865006"/>
                    </a:ext>
                  </a:extLst>
                </a:gridCol>
                <a:gridCol w="2194957">
                  <a:extLst>
                    <a:ext uri="{9D8B030D-6E8A-4147-A177-3AD203B41FA5}">
                      <a16:colId xmlns:a16="http://schemas.microsoft.com/office/drawing/2014/main" xmlns="" val="3421149696"/>
                    </a:ext>
                  </a:extLst>
                </a:gridCol>
                <a:gridCol w="2094323">
                  <a:extLst>
                    <a:ext uri="{9D8B030D-6E8A-4147-A177-3AD203B41FA5}">
                      <a16:colId xmlns:a16="http://schemas.microsoft.com/office/drawing/2014/main" xmlns="" val="2058337010"/>
                    </a:ext>
                  </a:extLst>
                </a:gridCol>
                <a:gridCol w="897969">
                  <a:extLst>
                    <a:ext uri="{9D8B030D-6E8A-4147-A177-3AD203B41FA5}">
                      <a16:colId xmlns:a16="http://schemas.microsoft.com/office/drawing/2014/main" xmlns="" val="2886565037"/>
                    </a:ext>
                  </a:extLst>
                </a:gridCol>
              </a:tblGrid>
              <a:tr h="740365">
                <a:tc>
                  <a:txBody>
                    <a:bodyPr/>
                    <a:lstStyle/>
                    <a:p>
                      <a:pPr algn="ctr">
                        <a:lnSpc>
                          <a:spcPct val="115000"/>
                        </a:lnSpc>
                        <a:spcAft>
                          <a:spcPts val="0"/>
                        </a:spcAft>
                      </a:pPr>
                      <a:r>
                        <a:rPr lang="pt-BR" sz="1100" dirty="0">
                          <a:effectLst/>
                        </a:rPr>
                        <a:t>Município</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dirty="0">
                          <a:effectLst/>
                        </a:rPr>
                        <a:t>UF</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dirty="0">
                          <a:effectLst/>
                        </a:rPr>
                        <a:t>Domicílios Urbanos Particulares Permanentes- IBGE (2018)</a:t>
                      </a:r>
                      <a:br>
                        <a:rPr lang="pt-BR" sz="1100" dirty="0">
                          <a:effectLst/>
                        </a:rPr>
                      </a:br>
                      <a:r>
                        <a:rPr lang="pt-BR" sz="1100" dirty="0">
                          <a:effectLst/>
                        </a:rPr>
                        <a:t>(Domicílios)</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GE008. Quantidade total de domicílios urbanos existentes no município</a:t>
                      </a:r>
                      <a:br>
                        <a:rPr lang="pt-BR" sz="1100">
                          <a:effectLst/>
                        </a:rPr>
                      </a:br>
                      <a:r>
                        <a:rPr lang="pt-BR" sz="1100">
                          <a:effectLst/>
                        </a:rPr>
                        <a:t>(Domicílios)</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Aumento</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92272811"/>
                  </a:ext>
                </a:extLst>
              </a:tr>
              <a:tr h="249615">
                <a:tc>
                  <a:txBody>
                    <a:bodyPr/>
                    <a:lstStyle/>
                    <a:p>
                      <a:pPr algn="ctr">
                        <a:lnSpc>
                          <a:spcPct val="115000"/>
                        </a:lnSpc>
                        <a:spcAft>
                          <a:spcPts val="0"/>
                        </a:spcAft>
                      </a:pPr>
                      <a:r>
                        <a:rPr lang="pt-BR" sz="1100" dirty="0">
                          <a:effectLst/>
                        </a:rPr>
                        <a:t>Porto Velho</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defTabSz="914400" rtl="0" eaLnBrk="1" latinLnBrk="0" hangingPunct="1">
                        <a:lnSpc>
                          <a:spcPct val="115000"/>
                        </a:lnSpc>
                        <a:spcAft>
                          <a:spcPts val="0"/>
                        </a:spcAft>
                      </a:pPr>
                      <a:r>
                        <a:rPr lang="pt-BR" sz="1100" b="1" kern="1200" dirty="0">
                          <a:solidFill>
                            <a:schemeClr val="lt1"/>
                          </a:solidFill>
                          <a:effectLst/>
                          <a:latin typeface="+mn-lt"/>
                          <a:ea typeface="+mn-ea"/>
                          <a:cs typeface="+mn-cs"/>
                        </a:rPr>
                        <a:t>RO</a:t>
                      </a:r>
                    </a:p>
                  </a:txBody>
                  <a:tcPr marL="44450" marR="44450" marT="0" marB="0" anchor="ctr">
                    <a:solidFill>
                      <a:schemeClr val="accent1"/>
                    </a:solidFill>
                  </a:tcPr>
                </a:tc>
                <a:tc>
                  <a:txBody>
                    <a:bodyPr/>
                    <a:lstStyle/>
                    <a:p>
                      <a:pPr algn="ctr">
                        <a:lnSpc>
                          <a:spcPct val="115000"/>
                        </a:lnSpc>
                        <a:spcAft>
                          <a:spcPts val="0"/>
                        </a:spcAft>
                      </a:pPr>
                      <a:r>
                        <a:rPr lang="pt-BR" sz="1100" dirty="0">
                          <a:effectLst/>
                        </a:rPr>
                        <a:t>107.917</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384.548</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256,3%</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2261231131"/>
                  </a:ext>
                </a:extLst>
              </a:tr>
              <a:tr h="249615">
                <a:tc>
                  <a:txBody>
                    <a:bodyPr/>
                    <a:lstStyle/>
                    <a:p>
                      <a:pPr algn="ctr">
                        <a:lnSpc>
                          <a:spcPct val="115000"/>
                        </a:lnSpc>
                        <a:spcAft>
                          <a:spcPts val="0"/>
                        </a:spcAft>
                      </a:pPr>
                      <a:r>
                        <a:rPr lang="pt-BR" sz="1100" dirty="0">
                          <a:effectLst/>
                        </a:rPr>
                        <a:t>Rio Branco</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defTabSz="914400" rtl="0" eaLnBrk="1" latinLnBrk="0" hangingPunct="1">
                        <a:lnSpc>
                          <a:spcPct val="115000"/>
                        </a:lnSpc>
                        <a:spcAft>
                          <a:spcPts val="0"/>
                        </a:spcAft>
                      </a:pPr>
                      <a:r>
                        <a:rPr lang="pt-BR" sz="1100" b="1" kern="1200" dirty="0">
                          <a:solidFill>
                            <a:schemeClr val="lt1"/>
                          </a:solidFill>
                          <a:effectLst/>
                          <a:latin typeface="+mn-lt"/>
                          <a:ea typeface="+mn-ea"/>
                          <a:cs typeface="+mn-cs"/>
                        </a:rPr>
                        <a:t>AC</a:t>
                      </a:r>
                    </a:p>
                  </a:txBody>
                  <a:tcPr marL="44450" marR="44450" marT="0" marB="0" anchor="ctr">
                    <a:solidFill>
                      <a:schemeClr val="accent1"/>
                    </a:solidFill>
                  </a:tcPr>
                </a:tc>
                <a:tc>
                  <a:txBody>
                    <a:bodyPr/>
                    <a:lstStyle/>
                    <a:p>
                      <a:pPr algn="ctr">
                        <a:lnSpc>
                          <a:spcPct val="115000"/>
                        </a:lnSpc>
                        <a:spcAft>
                          <a:spcPts val="0"/>
                        </a:spcAft>
                      </a:pPr>
                      <a:r>
                        <a:rPr lang="pt-BR" sz="1100" dirty="0">
                          <a:effectLst/>
                        </a:rPr>
                        <a:t>87.250</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94.184</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7,9%</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2501837156"/>
                  </a:ext>
                </a:extLst>
              </a:tr>
              <a:tr h="249615">
                <a:tc>
                  <a:txBody>
                    <a:bodyPr/>
                    <a:lstStyle/>
                    <a:p>
                      <a:pPr algn="ctr">
                        <a:lnSpc>
                          <a:spcPct val="115000"/>
                        </a:lnSpc>
                        <a:spcAft>
                          <a:spcPts val="0"/>
                        </a:spcAft>
                      </a:pPr>
                      <a:r>
                        <a:rPr lang="pt-BR" sz="1100" dirty="0">
                          <a:effectLst/>
                        </a:rPr>
                        <a:t>João Pessoa</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defTabSz="914400" rtl="0" eaLnBrk="1" latinLnBrk="0" hangingPunct="1">
                        <a:lnSpc>
                          <a:spcPct val="115000"/>
                        </a:lnSpc>
                        <a:spcAft>
                          <a:spcPts val="0"/>
                        </a:spcAft>
                      </a:pPr>
                      <a:r>
                        <a:rPr lang="pt-BR" sz="1100" b="1" kern="1200" dirty="0">
                          <a:solidFill>
                            <a:schemeClr val="lt1"/>
                          </a:solidFill>
                          <a:effectLst/>
                          <a:latin typeface="+mn-lt"/>
                          <a:ea typeface="+mn-ea"/>
                          <a:cs typeface="+mn-cs"/>
                        </a:rPr>
                        <a:t>PB</a:t>
                      </a:r>
                    </a:p>
                  </a:txBody>
                  <a:tcPr marL="44450" marR="44450" marT="0" marB="0" anchor="ctr">
                    <a:solidFill>
                      <a:schemeClr val="accent1"/>
                    </a:solidFill>
                  </a:tcPr>
                </a:tc>
                <a:tc>
                  <a:txBody>
                    <a:bodyPr/>
                    <a:lstStyle/>
                    <a:p>
                      <a:pPr algn="ctr">
                        <a:lnSpc>
                          <a:spcPct val="115000"/>
                        </a:lnSpc>
                        <a:spcAft>
                          <a:spcPts val="0"/>
                        </a:spcAft>
                      </a:pPr>
                      <a:r>
                        <a:rPr lang="pt-BR" sz="1100" dirty="0">
                          <a:effectLst/>
                        </a:rPr>
                        <a:t>212.472</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dirty="0">
                          <a:effectLst/>
                        </a:rPr>
                        <a:t>227.177</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6,9%</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4026568741"/>
                  </a:ext>
                </a:extLst>
              </a:tr>
              <a:tr h="249615">
                <a:tc>
                  <a:txBody>
                    <a:bodyPr/>
                    <a:lstStyle/>
                    <a:p>
                      <a:pPr algn="ctr">
                        <a:lnSpc>
                          <a:spcPct val="115000"/>
                        </a:lnSpc>
                        <a:spcAft>
                          <a:spcPts val="0"/>
                        </a:spcAft>
                      </a:pPr>
                      <a:r>
                        <a:rPr lang="pt-BR" sz="1100" dirty="0">
                          <a:effectLst/>
                        </a:rPr>
                        <a:t>Maceió</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defTabSz="914400" rtl="0" eaLnBrk="1" latinLnBrk="0" hangingPunct="1">
                        <a:lnSpc>
                          <a:spcPct val="115000"/>
                        </a:lnSpc>
                        <a:spcAft>
                          <a:spcPts val="0"/>
                        </a:spcAft>
                      </a:pPr>
                      <a:r>
                        <a:rPr lang="pt-BR" sz="1100" b="1" kern="1200" dirty="0">
                          <a:solidFill>
                            <a:schemeClr val="lt1"/>
                          </a:solidFill>
                          <a:effectLst/>
                          <a:latin typeface="+mn-lt"/>
                          <a:ea typeface="+mn-ea"/>
                          <a:cs typeface="+mn-cs"/>
                        </a:rPr>
                        <a:t>AL</a:t>
                      </a:r>
                    </a:p>
                  </a:txBody>
                  <a:tcPr marL="44450" marR="44450" marT="0" marB="0" anchor="ctr">
                    <a:solidFill>
                      <a:schemeClr val="accent1"/>
                    </a:solidFill>
                  </a:tcPr>
                </a:tc>
                <a:tc>
                  <a:txBody>
                    <a:bodyPr/>
                    <a:lstStyle/>
                    <a:p>
                      <a:pPr algn="ctr">
                        <a:lnSpc>
                          <a:spcPct val="115000"/>
                        </a:lnSpc>
                        <a:spcAft>
                          <a:spcPts val="0"/>
                        </a:spcAft>
                      </a:pPr>
                      <a:r>
                        <a:rPr lang="pt-BR" sz="1100" dirty="0">
                          <a:effectLst/>
                        </a:rPr>
                        <a:t>273.897</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dirty="0">
                          <a:effectLst/>
                        </a:rPr>
                        <a:t>280.000</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2,2%</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4064725415"/>
                  </a:ext>
                </a:extLst>
              </a:tr>
              <a:tr h="249615">
                <a:tc>
                  <a:txBody>
                    <a:bodyPr/>
                    <a:lstStyle/>
                    <a:p>
                      <a:pPr algn="ctr">
                        <a:lnSpc>
                          <a:spcPct val="115000"/>
                        </a:lnSpc>
                        <a:spcAft>
                          <a:spcPts val="0"/>
                        </a:spcAft>
                      </a:pPr>
                      <a:r>
                        <a:rPr lang="pt-BR" sz="1100" dirty="0">
                          <a:effectLst/>
                        </a:rPr>
                        <a:t>Curitiba</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defTabSz="914400" rtl="0" eaLnBrk="1" latinLnBrk="0" hangingPunct="1">
                        <a:lnSpc>
                          <a:spcPct val="115000"/>
                        </a:lnSpc>
                        <a:spcAft>
                          <a:spcPts val="0"/>
                        </a:spcAft>
                      </a:pPr>
                      <a:r>
                        <a:rPr lang="pt-BR" sz="1100" b="1" kern="1200" dirty="0">
                          <a:solidFill>
                            <a:schemeClr val="lt1"/>
                          </a:solidFill>
                          <a:effectLst/>
                          <a:latin typeface="+mn-lt"/>
                          <a:ea typeface="+mn-ea"/>
                          <a:cs typeface="+mn-cs"/>
                        </a:rPr>
                        <a:t>PR</a:t>
                      </a:r>
                    </a:p>
                  </a:txBody>
                  <a:tcPr marL="44450" marR="44450" marT="0" marB="0" anchor="ctr">
                    <a:solidFill>
                      <a:schemeClr val="accent1"/>
                    </a:solidFill>
                  </a:tcPr>
                </a:tc>
                <a:tc>
                  <a:txBody>
                    <a:bodyPr/>
                    <a:lstStyle/>
                    <a:p>
                      <a:pPr algn="ctr">
                        <a:lnSpc>
                          <a:spcPct val="115000"/>
                        </a:lnSpc>
                        <a:spcAft>
                          <a:spcPts val="0"/>
                        </a:spcAft>
                      </a:pPr>
                      <a:r>
                        <a:rPr lang="pt-BR" sz="1100" dirty="0">
                          <a:effectLst/>
                        </a:rPr>
                        <a:t>575.899</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dirty="0">
                          <a:effectLst/>
                        </a:rPr>
                        <a:t>701.010</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21,7%</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626495685"/>
                  </a:ext>
                </a:extLst>
              </a:tr>
              <a:tr h="249615">
                <a:tc>
                  <a:txBody>
                    <a:bodyPr/>
                    <a:lstStyle/>
                    <a:p>
                      <a:pPr algn="ctr">
                        <a:lnSpc>
                          <a:spcPct val="115000"/>
                        </a:lnSpc>
                        <a:spcAft>
                          <a:spcPts val="0"/>
                        </a:spcAft>
                      </a:pPr>
                      <a:r>
                        <a:rPr lang="pt-BR" sz="1100" dirty="0">
                          <a:effectLst/>
                        </a:rPr>
                        <a:t>Porto Alegre</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defTabSz="914400" rtl="0" eaLnBrk="1" latinLnBrk="0" hangingPunct="1">
                        <a:lnSpc>
                          <a:spcPct val="115000"/>
                        </a:lnSpc>
                        <a:spcAft>
                          <a:spcPts val="0"/>
                        </a:spcAft>
                      </a:pPr>
                      <a:r>
                        <a:rPr lang="pt-BR" sz="1100" b="1" kern="1200" dirty="0">
                          <a:solidFill>
                            <a:schemeClr val="lt1"/>
                          </a:solidFill>
                          <a:effectLst/>
                          <a:latin typeface="+mn-lt"/>
                          <a:ea typeface="+mn-ea"/>
                          <a:cs typeface="+mn-cs"/>
                        </a:rPr>
                        <a:t>RS</a:t>
                      </a:r>
                    </a:p>
                  </a:txBody>
                  <a:tcPr marL="44450" marR="44450" marT="0" marB="0" anchor="ctr">
                    <a:solidFill>
                      <a:schemeClr val="accent1"/>
                    </a:solidFill>
                  </a:tcPr>
                </a:tc>
                <a:tc>
                  <a:txBody>
                    <a:bodyPr/>
                    <a:lstStyle/>
                    <a:p>
                      <a:pPr algn="ctr">
                        <a:lnSpc>
                          <a:spcPct val="115000"/>
                        </a:lnSpc>
                        <a:spcAft>
                          <a:spcPts val="0"/>
                        </a:spcAft>
                      </a:pPr>
                      <a:r>
                        <a:rPr lang="pt-BR" sz="1100" dirty="0">
                          <a:effectLst/>
                        </a:rPr>
                        <a:t>508.456</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dirty="0">
                          <a:effectLst/>
                        </a:rPr>
                        <a:t>508.456</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0,0%</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2792915410"/>
                  </a:ext>
                </a:extLst>
              </a:tr>
              <a:tr h="249615">
                <a:tc>
                  <a:txBody>
                    <a:bodyPr/>
                    <a:lstStyle/>
                    <a:p>
                      <a:pPr algn="ctr">
                        <a:lnSpc>
                          <a:spcPct val="115000"/>
                        </a:lnSpc>
                        <a:spcAft>
                          <a:spcPts val="0"/>
                        </a:spcAft>
                      </a:pPr>
                      <a:r>
                        <a:rPr lang="pt-BR" sz="1100" dirty="0">
                          <a:effectLst/>
                        </a:rPr>
                        <a:t>Campo Grande</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defTabSz="914400" rtl="0" eaLnBrk="1" latinLnBrk="0" hangingPunct="1">
                        <a:lnSpc>
                          <a:spcPct val="115000"/>
                        </a:lnSpc>
                        <a:spcAft>
                          <a:spcPts val="0"/>
                        </a:spcAft>
                      </a:pPr>
                      <a:r>
                        <a:rPr lang="pt-BR" sz="1100" b="1" kern="1200" dirty="0">
                          <a:solidFill>
                            <a:schemeClr val="lt1"/>
                          </a:solidFill>
                          <a:effectLst/>
                          <a:latin typeface="+mn-lt"/>
                          <a:ea typeface="+mn-ea"/>
                          <a:cs typeface="+mn-cs"/>
                        </a:rPr>
                        <a:t>MS</a:t>
                      </a:r>
                    </a:p>
                  </a:txBody>
                  <a:tcPr marL="44450" marR="44450" marT="0" marB="0" anchor="ctr">
                    <a:solidFill>
                      <a:schemeClr val="accent1"/>
                    </a:solidFill>
                  </a:tcPr>
                </a:tc>
                <a:tc>
                  <a:txBody>
                    <a:bodyPr/>
                    <a:lstStyle/>
                    <a:p>
                      <a:pPr algn="ctr">
                        <a:lnSpc>
                          <a:spcPct val="115000"/>
                        </a:lnSpc>
                        <a:spcAft>
                          <a:spcPts val="0"/>
                        </a:spcAft>
                      </a:pPr>
                      <a:r>
                        <a:rPr lang="pt-BR" sz="1100">
                          <a:effectLst/>
                        </a:rPr>
                        <a:t>246.481</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dirty="0">
                          <a:effectLst/>
                        </a:rPr>
                        <a:t>296.167</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a:effectLst/>
                        </a:rPr>
                        <a:t>20,2%</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4037390095"/>
                  </a:ext>
                </a:extLst>
              </a:tr>
              <a:tr h="249615">
                <a:tc gridSpan="2">
                  <a:txBody>
                    <a:bodyPr/>
                    <a:lstStyle/>
                    <a:p>
                      <a:pPr algn="ctr">
                        <a:lnSpc>
                          <a:spcPct val="115000"/>
                        </a:lnSpc>
                        <a:spcAft>
                          <a:spcPts val="0"/>
                        </a:spcAft>
                      </a:pPr>
                      <a:r>
                        <a:rPr lang="pt-BR" sz="1100">
                          <a:effectLst/>
                        </a:rPr>
                        <a:t>Total</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pt-BR"/>
                    </a:p>
                  </a:txBody>
                  <a:tcPr/>
                </a:tc>
                <a:tc>
                  <a:txBody>
                    <a:bodyPr/>
                    <a:lstStyle/>
                    <a:p>
                      <a:pPr algn="ctr">
                        <a:lnSpc>
                          <a:spcPct val="115000"/>
                        </a:lnSpc>
                        <a:spcAft>
                          <a:spcPts val="0"/>
                        </a:spcAft>
                      </a:pPr>
                      <a:r>
                        <a:rPr lang="pt-BR" sz="1100">
                          <a:effectLst/>
                        </a:rPr>
                        <a:t>2.012.372</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dirty="0">
                          <a:effectLst/>
                        </a:rPr>
                        <a:t>2.491.542</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pt-BR" sz="1100" dirty="0">
                          <a:effectLst/>
                        </a:rPr>
                        <a:t>23,8%</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2248407397"/>
                  </a:ext>
                </a:extLst>
              </a:tr>
            </a:tbl>
          </a:graphicData>
        </a:graphic>
      </p:graphicFrame>
      <p:sp>
        <p:nvSpPr>
          <p:cNvPr id="13" name="Retângulo 12">
            <a:extLst>
              <a:ext uri="{FF2B5EF4-FFF2-40B4-BE49-F238E27FC236}">
                <a16:creationId xmlns:a16="http://schemas.microsoft.com/office/drawing/2014/main" xmlns="" id="{EEC96BE1-5B9E-46F0-BC14-365374435A41}"/>
              </a:ext>
            </a:extLst>
          </p:cNvPr>
          <p:cNvSpPr/>
          <p:nvPr/>
        </p:nvSpPr>
        <p:spPr>
          <a:xfrm>
            <a:off x="1179730" y="3088191"/>
            <a:ext cx="6480718" cy="25200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9712270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4A0DCBB-4838-4C23-B3C8-CA929DE12A4E}"/>
              </a:ext>
            </a:extLst>
          </p:cNvPr>
          <p:cNvSpPr>
            <a:spLocks noGrp="1"/>
          </p:cNvSpPr>
          <p:nvPr>
            <p:ph type="title"/>
          </p:nvPr>
        </p:nvSpPr>
        <p:spPr/>
        <p:txBody>
          <a:bodyPr>
            <a:normAutofit/>
          </a:bodyPr>
          <a:lstStyle/>
          <a:p>
            <a:r>
              <a:rPr lang="pt-BR" sz="3200" dirty="0"/>
              <a:t>Avaliação crítica do resultado da etapa anterior</a:t>
            </a:r>
          </a:p>
        </p:txBody>
      </p:sp>
      <p:sp>
        <p:nvSpPr>
          <p:cNvPr id="4" name="Retângulo 3">
            <a:extLst>
              <a:ext uri="{FF2B5EF4-FFF2-40B4-BE49-F238E27FC236}">
                <a16:creationId xmlns:a16="http://schemas.microsoft.com/office/drawing/2014/main" xmlns="" id="{67CF30D2-88C8-46BD-87F2-14FDDF481F5B}"/>
              </a:ext>
            </a:extLst>
          </p:cNvPr>
          <p:cNvSpPr/>
          <p:nvPr/>
        </p:nvSpPr>
        <p:spPr>
          <a:xfrm>
            <a:off x="611560" y="1475492"/>
            <a:ext cx="6197017" cy="369332"/>
          </a:xfrm>
          <a:prstGeom prst="rect">
            <a:avLst/>
          </a:prstGeom>
        </p:spPr>
        <p:txBody>
          <a:bodyPr wrap="none">
            <a:spAutoFit/>
          </a:bodyPr>
          <a:lstStyle/>
          <a:p>
            <a:r>
              <a:rPr lang="pt-BR" dirty="0" smtClean="0"/>
              <a:t>- Apenas </a:t>
            </a:r>
            <a:r>
              <a:rPr lang="pt-BR" dirty="0"/>
              <a:t>7 (26%) de um total de 27 com </a:t>
            </a:r>
            <a:r>
              <a:rPr lang="pt-BR" dirty="0" smtClean="0"/>
              <a:t>informações suficientes</a:t>
            </a:r>
            <a:endParaRPr lang="pt-BR" dirty="0"/>
          </a:p>
        </p:txBody>
      </p:sp>
      <p:sp>
        <p:nvSpPr>
          <p:cNvPr id="6" name="Retângulo 5">
            <a:extLst>
              <a:ext uri="{FF2B5EF4-FFF2-40B4-BE49-F238E27FC236}">
                <a16:creationId xmlns:a16="http://schemas.microsoft.com/office/drawing/2014/main" xmlns="" id="{7477F3AE-67A6-4BCD-A9AD-34449344A239}"/>
              </a:ext>
            </a:extLst>
          </p:cNvPr>
          <p:cNvSpPr/>
          <p:nvPr/>
        </p:nvSpPr>
        <p:spPr>
          <a:xfrm>
            <a:off x="679256" y="3141361"/>
            <a:ext cx="6858000" cy="369332"/>
          </a:xfrm>
          <a:prstGeom prst="rect">
            <a:avLst/>
          </a:prstGeom>
        </p:spPr>
        <p:txBody>
          <a:bodyPr wrap="square">
            <a:spAutoFit/>
          </a:bodyPr>
          <a:lstStyle/>
          <a:p>
            <a:r>
              <a:rPr lang="pt-BR" dirty="0"/>
              <a:t>“O mapeamento é parcial ou integral?”; e </a:t>
            </a:r>
          </a:p>
        </p:txBody>
      </p:sp>
      <p:sp>
        <p:nvSpPr>
          <p:cNvPr id="11" name="Retângulo 10">
            <a:extLst>
              <a:ext uri="{FF2B5EF4-FFF2-40B4-BE49-F238E27FC236}">
                <a16:creationId xmlns:a16="http://schemas.microsoft.com/office/drawing/2014/main" xmlns="" id="{748E8942-68BF-404F-91E6-1CD99AC14754}"/>
              </a:ext>
            </a:extLst>
          </p:cNvPr>
          <p:cNvSpPr/>
          <p:nvPr/>
        </p:nvSpPr>
        <p:spPr>
          <a:xfrm>
            <a:off x="716226" y="3511894"/>
            <a:ext cx="7787721" cy="307777"/>
          </a:xfrm>
          <a:prstGeom prst="rect">
            <a:avLst/>
          </a:prstGeom>
        </p:spPr>
        <p:txBody>
          <a:bodyPr wrap="square">
            <a:spAutoFit/>
          </a:bodyPr>
          <a:lstStyle/>
          <a:p>
            <a:r>
              <a:rPr lang="pt-BR" sz="1400" dirty="0" smtClean="0"/>
              <a:t>- Somente </a:t>
            </a:r>
            <a:r>
              <a:rPr lang="pt-BR" sz="1400" dirty="0"/>
              <a:t>Rio Branco/AC e Curitiba/PR informaram a opção integral</a:t>
            </a:r>
          </a:p>
        </p:txBody>
      </p:sp>
      <p:sp>
        <p:nvSpPr>
          <p:cNvPr id="13" name="Retângulo 12">
            <a:extLst>
              <a:ext uri="{FF2B5EF4-FFF2-40B4-BE49-F238E27FC236}">
                <a16:creationId xmlns:a16="http://schemas.microsoft.com/office/drawing/2014/main" xmlns="" id="{E6B4DDA4-46FB-48D9-8633-70B0144B19EA}"/>
              </a:ext>
            </a:extLst>
          </p:cNvPr>
          <p:cNvSpPr/>
          <p:nvPr/>
        </p:nvSpPr>
        <p:spPr>
          <a:xfrm>
            <a:off x="761812" y="4498234"/>
            <a:ext cx="7659270" cy="307777"/>
          </a:xfrm>
          <a:prstGeom prst="rect">
            <a:avLst/>
          </a:prstGeom>
        </p:spPr>
        <p:txBody>
          <a:bodyPr wrap="square">
            <a:spAutoFit/>
          </a:bodyPr>
          <a:lstStyle/>
          <a:p>
            <a:r>
              <a:rPr lang="pt-BR" sz="1400" dirty="0" smtClean="0"/>
              <a:t>- “</a:t>
            </a:r>
            <a:r>
              <a:rPr lang="pt-BR" sz="1400" dirty="0"/>
              <a:t>De 1% a 25%” - 3 municípios (Porto Velho/RO, Porto Alegre/RS e Campo Grande/MS)</a:t>
            </a:r>
          </a:p>
        </p:txBody>
      </p:sp>
      <p:sp>
        <p:nvSpPr>
          <p:cNvPr id="14" name="Retângulo 13">
            <a:extLst>
              <a:ext uri="{FF2B5EF4-FFF2-40B4-BE49-F238E27FC236}">
                <a16:creationId xmlns:a16="http://schemas.microsoft.com/office/drawing/2014/main" xmlns="" id="{6BFBAF56-5C73-4F55-80FD-C9F2A521AADD}"/>
              </a:ext>
            </a:extLst>
          </p:cNvPr>
          <p:cNvSpPr/>
          <p:nvPr/>
        </p:nvSpPr>
        <p:spPr>
          <a:xfrm>
            <a:off x="727112" y="4066186"/>
            <a:ext cx="7488832" cy="369332"/>
          </a:xfrm>
          <a:prstGeom prst="rect">
            <a:avLst/>
          </a:prstGeom>
        </p:spPr>
        <p:txBody>
          <a:bodyPr wrap="square">
            <a:spAutoFit/>
          </a:bodyPr>
          <a:lstStyle/>
          <a:p>
            <a:r>
              <a:rPr lang="pt-BR" dirty="0"/>
              <a:t>“Qual percentual da área total do município está mapeada?”.</a:t>
            </a:r>
          </a:p>
        </p:txBody>
      </p:sp>
      <p:sp>
        <p:nvSpPr>
          <p:cNvPr id="16" name="Retângulo 15">
            <a:extLst>
              <a:ext uri="{FF2B5EF4-FFF2-40B4-BE49-F238E27FC236}">
                <a16:creationId xmlns:a16="http://schemas.microsoft.com/office/drawing/2014/main" xmlns="" id="{16D96E69-CD53-419B-9AA1-CED37024B1ED}"/>
              </a:ext>
            </a:extLst>
          </p:cNvPr>
          <p:cNvSpPr/>
          <p:nvPr/>
        </p:nvSpPr>
        <p:spPr>
          <a:xfrm>
            <a:off x="744572" y="4810522"/>
            <a:ext cx="6805722" cy="307777"/>
          </a:xfrm>
          <a:prstGeom prst="rect">
            <a:avLst/>
          </a:prstGeom>
        </p:spPr>
        <p:txBody>
          <a:bodyPr wrap="square">
            <a:spAutoFit/>
          </a:bodyPr>
          <a:lstStyle/>
          <a:p>
            <a:r>
              <a:rPr lang="pt-BR" sz="1400" dirty="0" smtClean="0"/>
              <a:t>- “</a:t>
            </a:r>
            <a:r>
              <a:rPr lang="pt-BR" sz="1400" dirty="0"/>
              <a:t>De 26% a 50%” - 2 municípios (João Pessoa/PB e Maceió/AL)</a:t>
            </a:r>
          </a:p>
        </p:txBody>
      </p:sp>
      <p:sp>
        <p:nvSpPr>
          <p:cNvPr id="3" name="CaixaDeTexto 2"/>
          <p:cNvSpPr txBox="1"/>
          <p:nvPr/>
        </p:nvSpPr>
        <p:spPr>
          <a:xfrm>
            <a:off x="611560" y="2708920"/>
            <a:ext cx="8012618" cy="369332"/>
          </a:xfrm>
          <a:prstGeom prst="rect">
            <a:avLst/>
          </a:prstGeom>
          <a:noFill/>
        </p:spPr>
        <p:txBody>
          <a:bodyPr wrap="square" rtlCol="0">
            <a:spAutoFit/>
          </a:bodyPr>
          <a:lstStyle/>
          <a:p>
            <a:r>
              <a:rPr lang="pt-BR" b="1" dirty="0" smtClean="0"/>
              <a:t>Avaliação com base em mais campos de informação disponíveis no SNIS:</a:t>
            </a:r>
            <a:endParaRPr lang="pt-BR" b="1" dirty="0"/>
          </a:p>
        </p:txBody>
      </p:sp>
      <p:sp>
        <p:nvSpPr>
          <p:cNvPr id="12" name="Retângulo 11">
            <a:extLst>
              <a:ext uri="{FF2B5EF4-FFF2-40B4-BE49-F238E27FC236}">
                <a16:creationId xmlns:a16="http://schemas.microsoft.com/office/drawing/2014/main" xmlns="" id="{67CF30D2-88C8-46BD-87F2-14FDDF481F5B}"/>
              </a:ext>
            </a:extLst>
          </p:cNvPr>
          <p:cNvSpPr/>
          <p:nvPr/>
        </p:nvSpPr>
        <p:spPr>
          <a:xfrm>
            <a:off x="650910" y="1988840"/>
            <a:ext cx="8352928" cy="369332"/>
          </a:xfrm>
          <a:prstGeom prst="rect">
            <a:avLst/>
          </a:prstGeom>
        </p:spPr>
        <p:txBody>
          <a:bodyPr wrap="square">
            <a:spAutoFit/>
          </a:bodyPr>
          <a:lstStyle/>
          <a:p>
            <a:r>
              <a:rPr lang="pt-BR" dirty="0" smtClean="0"/>
              <a:t>- Apenas 2 (7%) </a:t>
            </a:r>
            <a:r>
              <a:rPr lang="pt-BR" dirty="0"/>
              <a:t>de um total de 27 com </a:t>
            </a:r>
            <a:r>
              <a:rPr lang="pt-BR" dirty="0" smtClean="0"/>
              <a:t>informações suficientes e completas</a:t>
            </a:r>
            <a:endParaRPr lang="pt-BR" dirty="0"/>
          </a:p>
        </p:txBody>
      </p:sp>
    </p:spTree>
    <p:extLst>
      <p:ext uri="{BB962C8B-B14F-4D97-AF65-F5344CB8AC3E}">
        <p14:creationId xmlns:p14="http://schemas.microsoft.com/office/powerpoint/2010/main" val="1718084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0FAF648-BCEF-4226-9E46-AD7A7B8AAAD8}"/>
              </a:ext>
            </a:extLst>
          </p:cNvPr>
          <p:cNvSpPr>
            <a:spLocks noGrp="1"/>
          </p:cNvSpPr>
          <p:nvPr>
            <p:ph type="title"/>
          </p:nvPr>
        </p:nvSpPr>
        <p:spPr/>
        <p:txBody>
          <a:bodyPr/>
          <a:lstStyle/>
          <a:p>
            <a:r>
              <a:rPr lang="pt-BR" dirty="0"/>
              <a:t>CONCLUSÕES</a:t>
            </a:r>
          </a:p>
        </p:txBody>
      </p:sp>
      <p:sp>
        <p:nvSpPr>
          <p:cNvPr id="4" name="Retângulo 3">
            <a:extLst>
              <a:ext uri="{FF2B5EF4-FFF2-40B4-BE49-F238E27FC236}">
                <a16:creationId xmlns:a16="http://schemas.microsoft.com/office/drawing/2014/main" xmlns="" id="{8376086E-563B-4B19-B2A0-B0B3597585D0}"/>
              </a:ext>
            </a:extLst>
          </p:cNvPr>
          <p:cNvSpPr/>
          <p:nvPr/>
        </p:nvSpPr>
        <p:spPr>
          <a:xfrm>
            <a:off x="323528" y="1417638"/>
            <a:ext cx="8424936" cy="646331"/>
          </a:xfrm>
          <a:prstGeom prst="rect">
            <a:avLst/>
          </a:prstGeom>
        </p:spPr>
        <p:txBody>
          <a:bodyPr wrap="square">
            <a:spAutoFit/>
          </a:bodyPr>
          <a:lstStyle/>
          <a:p>
            <a:pPr algn="just"/>
            <a:r>
              <a:rPr lang="pt-BR" dirty="0"/>
              <a:t>Os dados preliminares da primeira edição do módulo de drenagem do SNIS têm severas limitações</a:t>
            </a:r>
          </a:p>
        </p:txBody>
      </p:sp>
      <p:sp>
        <p:nvSpPr>
          <p:cNvPr id="6" name="Retângulo 5">
            <a:extLst>
              <a:ext uri="{FF2B5EF4-FFF2-40B4-BE49-F238E27FC236}">
                <a16:creationId xmlns:a16="http://schemas.microsoft.com/office/drawing/2014/main" xmlns="" id="{7C2D7BE8-4508-49E1-BB35-35B473BAFBDD}"/>
              </a:ext>
            </a:extLst>
          </p:cNvPr>
          <p:cNvSpPr/>
          <p:nvPr/>
        </p:nvSpPr>
        <p:spPr>
          <a:xfrm>
            <a:off x="302297" y="2071196"/>
            <a:ext cx="8413103" cy="923330"/>
          </a:xfrm>
          <a:prstGeom prst="rect">
            <a:avLst/>
          </a:prstGeom>
        </p:spPr>
        <p:txBody>
          <a:bodyPr wrap="square">
            <a:spAutoFit/>
          </a:bodyPr>
          <a:lstStyle/>
          <a:p>
            <a:pPr algn="just"/>
            <a:r>
              <a:rPr lang="pt-BR" dirty="0"/>
              <a:t>Além do Distrito Federal, 18 capitais, - incluindo cidades populosas e economicamente expressivas como São Paulo/SP, Rio de Janeiro/RJ, Salvador/BA, Fortaleza/CE, Belo Horizonte/MG e Manaus/AM, - não apresentaram informações suficientes</a:t>
            </a:r>
          </a:p>
        </p:txBody>
      </p:sp>
      <p:sp>
        <p:nvSpPr>
          <p:cNvPr id="8" name="Retângulo 7">
            <a:extLst>
              <a:ext uri="{FF2B5EF4-FFF2-40B4-BE49-F238E27FC236}">
                <a16:creationId xmlns:a16="http://schemas.microsoft.com/office/drawing/2014/main" xmlns="" id="{E948A4E7-4DDD-474C-B4E9-CC28D0277232}"/>
              </a:ext>
            </a:extLst>
          </p:cNvPr>
          <p:cNvSpPr/>
          <p:nvPr/>
        </p:nvSpPr>
        <p:spPr>
          <a:xfrm>
            <a:off x="313136" y="3103916"/>
            <a:ext cx="8424935" cy="646331"/>
          </a:xfrm>
          <a:prstGeom prst="rect">
            <a:avLst/>
          </a:prstGeom>
        </p:spPr>
        <p:txBody>
          <a:bodyPr wrap="square">
            <a:spAutoFit/>
          </a:bodyPr>
          <a:lstStyle/>
          <a:p>
            <a:pPr algn="just"/>
            <a:r>
              <a:rPr lang="pt-BR" dirty="0"/>
              <a:t>As 7 capitais com dados suficientes apresentaram, em 2015, data da coleta, um déficit na DMAPU de 5,7%</a:t>
            </a:r>
          </a:p>
        </p:txBody>
      </p:sp>
      <p:sp>
        <p:nvSpPr>
          <p:cNvPr id="11" name="Retângulo 10">
            <a:extLst>
              <a:ext uri="{FF2B5EF4-FFF2-40B4-BE49-F238E27FC236}">
                <a16:creationId xmlns:a16="http://schemas.microsoft.com/office/drawing/2014/main" xmlns="" id="{E3560EB0-D20D-4FCE-BB27-2AC15BC0F803}"/>
              </a:ext>
            </a:extLst>
          </p:cNvPr>
          <p:cNvSpPr/>
          <p:nvPr/>
        </p:nvSpPr>
        <p:spPr>
          <a:xfrm>
            <a:off x="288480" y="3859637"/>
            <a:ext cx="8474249" cy="646331"/>
          </a:xfrm>
          <a:prstGeom prst="rect">
            <a:avLst/>
          </a:prstGeom>
        </p:spPr>
        <p:txBody>
          <a:bodyPr wrap="square">
            <a:spAutoFit/>
          </a:bodyPr>
          <a:lstStyle/>
          <a:p>
            <a:pPr algn="just"/>
            <a:r>
              <a:rPr lang="pt-BR" dirty="0"/>
              <a:t>Rio Branco/AC (32,2%) e Porto Alegre/RS (0,4%) foram os municípios com maior e menor déficit na DMAPU</a:t>
            </a:r>
          </a:p>
        </p:txBody>
      </p:sp>
      <p:sp>
        <p:nvSpPr>
          <p:cNvPr id="13" name="Retângulo 12">
            <a:extLst>
              <a:ext uri="{FF2B5EF4-FFF2-40B4-BE49-F238E27FC236}">
                <a16:creationId xmlns:a16="http://schemas.microsoft.com/office/drawing/2014/main" xmlns="" id="{37FD9A5D-1DAC-48A7-B0CF-F3FF843DF463}"/>
              </a:ext>
            </a:extLst>
          </p:cNvPr>
          <p:cNvSpPr/>
          <p:nvPr/>
        </p:nvSpPr>
        <p:spPr>
          <a:xfrm>
            <a:off x="302297" y="4685806"/>
            <a:ext cx="8341095" cy="646331"/>
          </a:xfrm>
          <a:prstGeom prst="rect">
            <a:avLst/>
          </a:prstGeom>
        </p:spPr>
        <p:txBody>
          <a:bodyPr wrap="square">
            <a:spAutoFit/>
          </a:bodyPr>
          <a:lstStyle/>
          <a:p>
            <a:pPr algn="just"/>
            <a:r>
              <a:rPr lang="pt-BR" dirty="0"/>
              <a:t>No entanto, devido às limitações da base de dados utilizada, todos estes valores devem ser tomados com ressalvas</a:t>
            </a:r>
          </a:p>
        </p:txBody>
      </p:sp>
    </p:spTree>
    <p:extLst>
      <p:ext uri="{BB962C8B-B14F-4D97-AF65-F5344CB8AC3E}">
        <p14:creationId xmlns:p14="http://schemas.microsoft.com/office/powerpoint/2010/main" val="363375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INTRODUÇÃO</a:t>
            </a:r>
          </a:p>
        </p:txBody>
      </p:sp>
      <p:sp>
        <p:nvSpPr>
          <p:cNvPr id="4" name="Retângulo 3">
            <a:extLst>
              <a:ext uri="{FF2B5EF4-FFF2-40B4-BE49-F238E27FC236}">
                <a16:creationId xmlns:a16="http://schemas.microsoft.com/office/drawing/2014/main" xmlns="" id="{A7598F67-F7C7-47BC-8A28-0A3B92E0D327}"/>
              </a:ext>
            </a:extLst>
          </p:cNvPr>
          <p:cNvSpPr/>
          <p:nvPr/>
        </p:nvSpPr>
        <p:spPr>
          <a:xfrm>
            <a:off x="251520" y="2203169"/>
            <a:ext cx="5256584" cy="369332"/>
          </a:xfrm>
          <a:prstGeom prst="rect">
            <a:avLst/>
          </a:prstGeom>
        </p:spPr>
        <p:txBody>
          <a:bodyPr wrap="square">
            <a:spAutoFit/>
          </a:bodyPr>
          <a:lstStyle/>
          <a:p>
            <a:r>
              <a:rPr lang="pt-BR" dirty="0">
                <a:ea typeface="Times New Roman" panose="02020603050405020304" pitchFamily="18" charset="0"/>
              </a:rPr>
              <a:t>01/01/2003 - criação do Ministério das Cidades</a:t>
            </a:r>
            <a:endParaRPr lang="pt-BR" dirty="0"/>
          </a:p>
        </p:txBody>
      </p:sp>
      <p:sp>
        <p:nvSpPr>
          <p:cNvPr id="5" name="Retângulo 4">
            <a:extLst>
              <a:ext uri="{FF2B5EF4-FFF2-40B4-BE49-F238E27FC236}">
                <a16:creationId xmlns:a16="http://schemas.microsoft.com/office/drawing/2014/main" xmlns="" id="{CAE09C7F-803E-46FC-A9C0-7D619708118F}"/>
              </a:ext>
            </a:extLst>
          </p:cNvPr>
          <p:cNvSpPr/>
          <p:nvPr/>
        </p:nvSpPr>
        <p:spPr>
          <a:xfrm>
            <a:off x="251520" y="2729268"/>
            <a:ext cx="4572000" cy="369332"/>
          </a:xfrm>
          <a:prstGeom prst="rect">
            <a:avLst/>
          </a:prstGeom>
        </p:spPr>
        <p:txBody>
          <a:bodyPr>
            <a:spAutoFit/>
          </a:bodyPr>
          <a:lstStyle/>
          <a:p>
            <a:r>
              <a:rPr lang="pt-BR" dirty="0">
                <a:ea typeface="Times New Roman" panose="02020603050405020304" pitchFamily="18" charset="0"/>
              </a:rPr>
              <a:t>05/01/2007 - lei do saneamento</a:t>
            </a:r>
            <a:endParaRPr lang="pt-BR" dirty="0"/>
          </a:p>
        </p:txBody>
      </p:sp>
      <p:sp>
        <p:nvSpPr>
          <p:cNvPr id="6" name="Retângulo 5">
            <a:extLst>
              <a:ext uri="{FF2B5EF4-FFF2-40B4-BE49-F238E27FC236}">
                <a16:creationId xmlns:a16="http://schemas.microsoft.com/office/drawing/2014/main" xmlns="" id="{EBDB6679-6CE4-4FB4-8A78-BDC83A305D53}"/>
              </a:ext>
            </a:extLst>
          </p:cNvPr>
          <p:cNvSpPr/>
          <p:nvPr/>
        </p:nvSpPr>
        <p:spPr>
          <a:xfrm>
            <a:off x="251520" y="3255367"/>
            <a:ext cx="3045962" cy="369332"/>
          </a:xfrm>
          <a:prstGeom prst="rect">
            <a:avLst/>
          </a:prstGeom>
        </p:spPr>
        <p:txBody>
          <a:bodyPr wrap="none">
            <a:spAutoFit/>
          </a:bodyPr>
          <a:lstStyle/>
          <a:p>
            <a:r>
              <a:rPr lang="pt-BR" dirty="0">
                <a:ea typeface="Times New Roman" panose="02020603050405020304" pitchFamily="18" charset="0"/>
              </a:rPr>
              <a:t>21/06/2010 - decreto n° 7.217</a:t>
            </a:r>
            <a:endParaRPr lang="pt-BR" dirty="0"/>
          </a:p>
        </p:txBody>
      </p:sp>
      <p:sp>
        <p:nvSpPr>
          <p:cNvPr id="7" name="Retângulo 6">
            <a:extLst>
              <a:ext uri="{FF2B5EF4-FFF2-40B4-BE49-F238E27FC236}">
                <a16:creationId xmlns:a16="http://schemas.microsoft.com/office/drawing/2014/main" xmlns="" id="{1B4541EA-9E15-433D-947F-1BEEF47EE4FF}"/>
              </a:ext>
            </a:extLst>
          </p:cNvPr>
          <p:cNvSpPr/>
          <p:nvPr/>
        </p:nvSpPr>
        <p:spPr>
          <a:xfrm>
            <a:off x="4198990" y="3044509"/>
            <a:ext cx="1045414" cy="369332"/>
          </a:xfrm>
          <a:prstGeom prst="rect">
            <a:avLst/>
          </a:prstGeom>
        </p:spPr>
        <p:txBody>
          <a:bodyPr wrap="none">
            <a:spAutoFit/>
          </a:bodyPr>
          <a:lstStyle/>
          <a:p>
            <a:r>
              <a:rPr lang="pt-BR" dirty="0">
                <a:ea typeface="Times New Roman" panose="02020603050405020304" pitchFamily="18" charset="0"/>
              </a:rPr>
              <a:t>PLANSAB</a:t>
            </a:r>
            <a:endParaRPr lang="pt-BR" dirty="0"/>
          </a:p>
        </p:txBody>
      </p:sp>
      <p:sp>
        <p:nvSpPr>
          <p:cNvPr id="8" name="Chave Direita 7">
            <a:extLst>
              <a:ext uri="{FF2B5EF4-FFF2-40B4-BE49-F238E27FC236}">
                <a16:creationId xmlns:a16="http://schemas.microsoft.com/office/drawing/2014/main" xmlns="" id="{CAC2C9EA-494D-4576-99EE-64B126239370}"/>
              </a:ext>
            </a:extLst>
          </p:cNvPr>
          <p:cNvSpPr/>
          <p:nvPr/>
        </p:nvSpPr>
        <p:spPr>
          <a:xfrm>
            <a:off x="3720856" y="2729268"/>
            <a:ext cx="288032" cy="99981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9" name="Retângulo 8">
            <a:extLst>
              <a:ext uri="{FF2B5EF4-FFF2-40B4-BE49-F238E27FC236}">
                <a16:creationId xmlns:a16="http://schemas.microsoft.com/office/drawing/2014/main" xmlns="" id="{22987D6D-4A4F-4B76-A43F-9786556D5883}"/>
              </a:ext>
            </a:extLst>
          </p:cNvPr>
          <p:cNvSpPr/>
          <p:nvPr/>
        </p:nvSpPr>
        <p:spPr>
          <a:xfrm>
            <a:off x="2341212" y="3931361"/>
            <a:ext cx="4964616" cy="369332"/>
          </a:xfrm>
          <a:prstGeom prst="rect">
            <a:avLst/>
          </a:prstGeom>
        </p:spPr>
        <p:txBody>
          <a:bodyPr wrap="square">
            <a:spAutoFit/>
          </a:bodyPr>
          <a:lstStyle/>
          <a:p>
            <a:r>
              <a:rPr lang="pt-BR" dirty="0">
                <a:ea typeface="Times New Roman" panose="02020603050405020304" pitchFamily="18" charset="0"/>
              </a:rPr>
              <a:t>Panorama do Saneamento Básico no Brasil</a:t>
            </a:r>
            <a:endParaRPr lang="pt-BR" dirty="0"/>
          </a:p>
        </p:txBody>
      </p:sp>
      <p:sp>
        <p:nvSpPr>
          <p:cNvPr id="10" name="Retângulo 9">
            <a:extLst>
              <a:ext uri="{FF2B5EF4-FFF2-40B4-BE49-F238E27FC236}">
                <a16:creationId xmlns:a16="http://schemas.microsoft.com/office/drawing/2014/main" xmlns="" id="{51111F95-3857-4648-9A51-161C97EF35F0}"/>
              </a:ext>
            </a:extLst>
          </p:cNvPr>
          <p:cNvSpPr/>
          <p:nvPr/>
        </p:nvSpPr>
        <p:spPr>
          <a:xfrm>
            <a:off x="2341212" y="4373157"/>
            <a:ext cx="6804248" cy="369332"/>
          </a:xfrm>
          <a:prstGeom prst="rect">
            <a:avLst/>
          </a:prstGeom>
        </p:spPr>
        <p:txBody>
          <a:bodyPr wrap="square">
            <a:spAutoFit/>
          </a:bodyPr>
          <a:lstStyle/>
          <a:p>
            <a:r>
              <a:rPr lang="pt-BR" dirty="0">
                <a:ea typeface="Times New Roman" panose="02020603050405020304" pitchFamily="18" charset="0"/>
              </a:rPr>
              <a:t>Volume 2 - análise situacional do déficit em saneamento básico </a:t>
            </a:r>
            <a:endParaRPr lang="pt-BR" dirty="0"/>
          </a:p>
        </p:txBody>
      </p:sp>
      <p:sp>
        <p:nvSpPr>
          <p:cNvPr id="11" name="Retângulo 10">
            <a:extLst>
              <a:ext uri="{FF2B5EF4-FFF2-40B4-BE49-F238E27FC236}">
                <a16:creationId xmlns:a16="http://schemas.microsoft.com/office/drawing/2014/main" xmlns="" id="{100F439E-D88C-4A15-8399-D77618DFEFE8}"/>
              </a:ext>
            </a:extLst>
          </p:cNvPr>
          <p:cNvSpPr/>
          <p:nvPr/>
        </p:nvSpPr>
        <p:spPr>
          <a:xfrm>
            <a:off x="2341212" y="4829670"/>
            <a:ext cx="4572000" cy="307777"/>
          </a:xfrm>
          <a:prstGeom prst="rect">
            <a:avLst/>
          </a:prstGeom>
        </p:spPr>
        <p:txBody>
          <a:bodyPr>
            <a:spAutoFit/>
          </a:bodyPr>
          <a:lstStyle/>
          <a:p>
            <a:r>
              <a:rPr lang="pt-BR" sz="1400" dirty="0">
                <a:ea typeface="Times New Roman" panose="02020603050405020304" pitchFamily="18" charset="0"/>
              </a:rPr>
              <a:t>- conceituação do déficit em saneamento básico</a:t>
            </a:r>
            <a:endParaRPr lang="pt-BR" sz="1400" dirty="0"/>
          </a:p>
        </p:txBody>
      </p:sp>
      <p:sp>
        <p:nvSpPr>
          <p:cNvPr id="12" name="Retângulo 11">
            <a:extLst>
              <a:ext uri="{FF2B5EF4-FFF2-40B4-BE49-F238E27FC236}">
                <a16:creationId xmlns:a16="http://schemas.microsoft.com/office/drawing/2014/main" xmlns="" id="{8A48DA6D-C6FC-49A1-83AF-F62842752301}"/>
              </a:ext>
            </a:extLst>
          </p:cNvPr>
          <p:cNvSpPr/>
          <p:nvPr/>
        </p:nvSpPr>
        <p:spPr>
          <a:xfrm>
            <a:off x="2343798" y="5137447"/>
            <a:ext cx="4572000" cy="307777"/>
          </a:xfrm>
          <a:prstGeom prst="rect">
            <a:avLst/>
          </a:prstGeom>
        </p:spPr>
        <p:txBody>
          <a:bodyPr>
            <a:spAutoFit/>
          </a:bodyPr>
          <a:lstStyle/>
          <a:p>
            <a:r>
              <a:rPr lang="pt-BR" sz="1400" dirty="0">
                <a:ea typeface="Times New Roman" panose="02020603050405020304" pitchFamily="18" charset="0"/>
              </a:rPr>
              <a:t>- DMAPU, tratamento distinto</a:t>
            </a:r>
            <a:endParaRPr lang="pt-BR" sz="1400" dirty="0"/>
          </a:p>
        </p:txBody>
      </p:sp>
      <p:sp>
        <p:nvSpPr>
          <p:cNvPr id="3" name="CaixaDeTexto 2"/>
          <p:cNvSpPr txBox="1"/>
          <p:nvPr/>
        </p:nvSpPr>
        <p:spPr>
          <a:xfrm>
            <a:off x="251520" y="1599183"/>
            <a:ext cx="8424936" cy="461665"/>
          </a:xfrm>
          <a:prstGeom prst="rect">
            <a:avLst/>
          </a:prstGeom>
          <a:noFill/>
        </p:spPr>
        <p:txBody>
          <a:bodyPr wrap="square" rtlCol="0">
            <a:spAutoFit/>
          </a:bodyPr>
          <a:lstStyle/>
          <a:p>
            <a:r>
              <a:rPr lang="pt-BR" sz="2400" dirty="0" smtClean="0"/>
              <a:t>Avanços recentes no Saneamento Básico e na DMAPU</a:t>
            </a:r>
            <a:endParaRPr lang="pt-BR" sz="2400" dirty="0"/>
          </a:p>
        </p:txBody>
      </p:sp>
      <p:sp>
        <p:nvSpPr>
          <p:cNvPr id="13" name="CaixaDeTexto 12"/>
          <p:cNvSpPr txBox="1"/>
          <p:nvPr/>
        </p:nvSpPr>
        <p:spPr>
          <a:xfrm>
            <a:off x="6156176" y="3044509"/>
            <a:ext cx="2592288" cy="400110"/>
          </a:xfrm>
          <a:prstGeom prst="rect">
            <a:avLst/>
          </a:prstGeom>
          <a:noFill/>
        </p:spPr>
        <p:txBody>
          <a:bodyPr wrap="square" rtlCol="0">
            <a:spAutoFit/>
          </a:bodyPr>
          <a:lstStyle/>
          <a:p>
            <a:pPr algn="ctr"/>
            <a:r>
              <a:rPr lang="pt-BR" sz="2000" b="1" dirty="0" smtClean="0">
                <a:solidFill>
                  <a:srgbClr val="FF0000"/>
                </a:solidFill>
              </a:rPr>
              <a:t>Indicador ruim</a:t>
            </a:r>
            <a:endParaRPr lang="pt-BR" sz="2000" b="1" dirty="0">
              <a:solidFill>
                <a:srgbClr val="FF0000"/>
              </a:solidFill>
            </a:endParaRPr>
          </a:p>
        </p:txBody>
      </p:sp>
      <p:sp>
        <p:nvSpPr>
          <p:cNvPr id="14" name="Seta para a direita 13"/>
          <p:cNvSpPr/>
          <p:nvPr/>
        </p:nvSpPr>
        <p:spPr>
          <a:xfrm>
            <a:off x="5508104" y="3098600"/>
            <a:ext cx="792088" cy="3152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134874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INTRODUÇÃO</a:t>
            </a:r>
          </a:p>
        </p:txBody>
      </p:sp>
      <mc:AlternateContent xmlns:mc="http://schemas.openxmlformats.org/markup-compatibility/2006">
        <mc:Choice xmlns:a14="http://schemas.microsoft.com/office/drawing/2010/main" Requires="a14">
          <p:sp>
            <p:nvSpPr>
              <p:cNvPr id="3" name="Retângulo 2"/>
              <p:cNvSpPr/>
              <p:nvPr/>
            </p:nvSpPr>
            <p:spPr>
              <a:xfrm>
                <a:off x="395536" y="2268245"/>
                <a:ext cx="8460432" cy="506870"/>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sSub>
                        <m:sSubPr>
                          <m:ctrlPr>
                            <a:rPr lang="pt-BR" sz="1300" i="1">
                              <a:latin typeface="Cambria Math" panose="02040503050406030204" pitchFamily="18" charset="0"/>
                              <a:ea typeface="Cambria Math" panose="02040503050406030204" pitchFamily="18" charset="0"/>
                            </a:rPr>
                          </m:ctrlPr>
                        </m:sSubPr>
                        <m:e>
                          <m:r>
                            <a:rPr lang="pt-BR" sz="1300" i="1">
                              <a:latin typeface="Cambria Math" panose="02040503050406030204" pitchFamily="18" charset="0"/>
                              <a:ea typeface="Cambria Math" panose="02040503050406030204" pitchFamily="18" charset="0"/>
                            </a:rPr>
                            <m:t>𝐷</m:t>
                          </m:r>
                        </m:e>
                        <m:sub>
                          <m:r>
                            <a:rPr lang="pt-BR" sz="1300" i="1">
                              <a:latin typeface="Cambria Math" panose="02040503050406030204" pitchFamily="18" charset="0"/>
                              <a:ea typeface="Cambria Math" panose="02040503050406030204" pitchFamily="18" charset="0"/>
                            </a:rPr>
                            <m:t>𝐷𝑀𝐴𝑃𝑈</m:t>
                          </m:r>
                        </m:sub>
                      </m:sSub>
                      <m:r>
                        <a:rPr lang="pt-BR" sz="1300" i="1">
                          <a:latin typeface="Cambria Math" panose="02040503050406030204" pitchFamily="18" charset="0"/>
                          <a:ea typeface="Cambria Math" panose="02040503050406030204" pitchFamily="18" charset="0"/>
                        </a:rPr>
                        <m:t>= </m:t>
                      </m:r>
                      <m:f>
                        <m:fPr>
                          <m:ctrlPr>
                            <a:rPr lang="pt-BR" sz="1300" i="1">
                              <a:latin typeface="Cambria Math" panose="02040503050406030204" pitchFamily="18" charset="0"/>
                              <a:ea typeface="Cambria Math" panose="02040503050406030204" pitchFamily="18" charset="0"/>
                            </a:rPr>
                          </m:ctrlPr>
                        </m:fPr>
                        <m:num>
                          <m:r>
                            <a:rPr lang="pt-BR" sz="1300" i="1">
                              <a:latin typeface="Cambria Math" panose="02040503050406030204" pitchFamily="18" charset="0"/>
                              <a:ea typeface="Cambria Math" panose="02040503050406030204" pitchFamily="18" charset="0"/>
                            </a:rPr>
                            <m:t>𝑁</m:t>
                          </m:r>
                          <m:r>
                            <a:rPr lang="pt-BR" sz="1300" i="1">
                              <a:latin typeface="Cambria Math" panose="02040503050406030204" pitchFamily="18" charset="0"/>
                              <a:ea typeface="Cambria Math" panose="02040503050406030204" pitchFamily="18" charset="0"/>
                            </a:rPr>
                            <m:t>º </m:t>
                          </m:r>
                          <m:r>
                            <a:rPr lang="pt-BR" sz="1300" i="1">
                              <a:latin typeface="Cambria Math" panose="02040503050406030204" pitchFamily="18" charset="0"/>
                              <a:ea typeface="Cambria Math" panose="02040503050406030204" pitchFamily="18" charset="0"/>
                            </a:rPr>
                            <m:t>𝑑𝑒</m:t>
                          </m:r>
                          <m:r>
                            <a:rPr lang="pt-BR" sz="1300" i="1">
                              <a:latin typeface="Cambria Math" panose="02040503050406030204" pitchFamily="18" charset="0"/>
                              <a:ea typeface="Cambria Math" panose="02040503050406030204" pitchFamily="18" charset="0"/>
                            </a:rPr>
                            <m:t> </m:t>
                          </m:r>
                          <m:r>
                            <a:rPr lang="pt-BR" sz="1300" i="1">
                              <a:latin typeface="Cambria Math" panose="02040503050406030204" pitchFamily="18" charset="0"/>
                              <a:ea typeface="Cambria Math" panose="02040503050406030204" pitchFamily="18" charset="0"/>
                            </a:rPr>
                            <m:t>𝑚𝑢𝑛𝑖𝑐</m:t>
                          </m:r>
                          <m:r>
                            <a:rPr lang="pt-BR" sz="1300" i="1">
                              <a:latin typeface="Cambria Math" panose="02040503050406030204" pitchFamily="18" charset="0"/>
                              <a:ea typeface="Cambria Math" panose="02040503050406030204" pitchFamily="18" charset="0"/>
                            </a:rPr>
                            <m:t>í</m:t>
                          </m:r>
                          <m:r>
                            <a:rPr lang="pt-BR" sz="1300" i="1">
                              <a:latin typeface="Cambria Math" panose="02040503050406030204" pitchFamily="18" charset="0"/>
                              <a:ea typeface="Cambria Math" panose="02040503050406030204" pitchFamily="18" charset="0"/>
                            </a:rPr>
                            <m:t>𝑝𝑖𝑜𝑠</m:t>
                          </m:r>
                          <m:r>
                            <a:rPr lang="pt-BR" sz="1300" i="1">
                              <a:latin typeface="Cambria Math" panose="02040503050406030204" pitchFamily="18" charset="0"/>
                              <a:ea typeface="Cambria Math" panose="02040503050406030204" pitchFamily="18" charset="0"/>
                            </a:rPr>
                            <m:t> </m:t>
                          </m:r>
                          <m:r>
                            <a:rPr lang="pt-BR" sz="1300" i="1">
                              <a:latin typeface="Cambria Math" panose="02040503050406030204" pitchFamily="18" charset="0"/>
                              <a:ea typeface="Cambria Math" panose="02040503050406030204" pitchFamily="18" charset="0"/>
                            </a:rPr>
                            <m:t>𝑐𝑜𝑚</m:t>
                          </m:r>
                          <m:r>
                            <a:rPr lang="pt-BR" sz="1300" i="1">
                              <a:latin typeface="Cambria Math" panose="02040503050406030204" pitchFamily="18" charset="0"/>
                              <a:ea typeface="Cambria Math" panose="02040503050406030204" pitchFamily="18" charset="0"/>
                            </a:rPr>
                            <m:t> </m:t>
                          </m:r>
                          <m:r>
                            <a:rPr lang="pt-BR" sz="1300" i="1">
                              <a:latin typeface="Cambria Math" panose="02040503050406030204" pitchFamily="18" charset="0"/>
                              <a:ea typeface="Cambria Math" panose="02040503050406030204" pitchFamily="18" charset="0"/>
                            </a:rPr>
                            <m:t>𝑖𝑛𝑢𝑛𝑑𝑎</m:t>
                          </m:r>
                          <m:r>
                            <a:rPr lang="pt-BR" sz="1300" i="1">
                              <a:latin typeface="Cambria Math" panose="02040503050406030204" pitchFamily="18" charset="0"/>
                              <a:ea typeface="Cambria Math" panose="02040503050406030204" pitchFamily="18" charset="0"/>
                            </a:rPr>
                            <m:t>çõ</m:t>
                          </m:r>
                          <m:r>
                            <a:rPr lang="pt-BR" sz="1300" i="1">
                              <a:latin typeface="Cambria Math" panose="02040503050406030204" pitchFamily="18" charset="0"/>
                              <a:ea typeface="Cambria Math" panose="02040503050406030204" pitchFamily="18" charset="0"/>
                            </a:rPr>
                            <m:t>𝑒𝑠</m:t>
                          </m:r>
                          <m:r>
                            <a:rPr lang="pt-BR" sz="1300" i="1">
                              <a:latin typeface="Cambria Math" panose="02040503050406030204" pitchFamily="18" charset="0"/>
                              <a:ea typeface="Cambria Math" panose="02040503050406030204" pitchFamily="18" charset="0"/>
                            </a:rPr>
                            <m:t> </m:t>
                          </m:r>
                          <m:r>
                            <a:rPr lang="pt-BR" sz="1300" i="1">
                              <a:latin typeface="Cambria Math" panose="02040503050406030204" pitchFamily="18" charset="0"/>
                              <a:ea typeface="Cambria Math" panose="02040503050406030204" pitchFamily="18" charset="0"/>
                            </a:rPr>
                            <m:t>𝑒</m:t>
                          </m:r>
                          <m:r>
                            <a:rPr lang="pt-BR" sz="1300" i="1">
                              <a:latin typeface="Cambria Math" panose="02040503050406030204" pitchFamily="18" charset="0"/>
                              <a:ea typeface="Cambria Math" panose="02040503050406030204" pitchFamily="18" charset="0"/>
                            </a:rPr>
                            <m:t>/</m:t>
                          </m:r>
                          <m:r>
                            <a:rPr lang="pt-BR" sz="1300" i="1">
                              <a:latin typeface="Cambria Math" panose="02040503050406030204" pitchFamily="18" charset="0"/>
                              <a:ea typeface="Cambria Math" panose="02040503050406030204" pitchFamily="18" charset="0"/>
                            </a:rPr>
                            <m:t>𝑜𝑢</m:t>
                          </m:r>
                          <m:r>
                            <a:rPr lang="pt-BR" sz="1300" i="1">
                              <a:latin typeface="Cambria Math" panose="02040503050406030204" pitchFamily="18" charset="0"/>
                              <a:ea typeface="Cambria Math" panose="02040503050406030204" pitchFamily="18" charset="0"/>
                            </a:rPr>
                            <m:t> </m:t>
                          </m:r>
                          <m:r>
                            <a:rPr lang="pt-BR" sz="1300" i="1">
                              <a:latin typeface="Cambria Math" panose="02040503050406030204" pitchFamily="18" charset="0"/>
                              <a:ea typeface="Cambria Math" panose="02040503050406030204" pitchFamily="18" charset="0"/>
                            </a:rPr>
                            <m:t>𝑎𝑙𝑎𝑔𝑎𝑚𝑒𝑛𝑡𝑜𝑠</m:t>
                          </m:r>
                          <m:r>
                            <a:rPr lang="pt-BR" sz="1300" i="1">
                              <a:latin typeface="Cambria Math" panose="02040503050406030204" pitchFamily="18" charset="0"/>
                              <a:ea typeface="Cambria Math" panose="02040503050406030204" pitchFamily="18" charset="0"/>
                            </a:rPr>
                            <m:t> </m:t>
                          </m:r>
                          <m:r>
                            <a:rPr lang="pt-BR" sz="1300" i="1">
                              <a:latin typeface="Cambria Math" panose="02040503050406030204" pitchFamily="18" charset="0"/>
                              <a:ea typeface="Cambria Math" panose="02040503050406030204" pitchFamily="18" charset="0"/>
                            </a:rPr>
                            <m:t>𝑛𝑎</m:t>
                          </m:r>
                          <m:r>
                            <a:rPr lang="pt-BR" sz="1300" i="1">
                              <a:latin typeface="Cambria Math" panose="02040503050406030204" pitchFamily="18" charset="0"/>
                              <a:ea typeface="Cambria Math" panose="02040503050406030204" pitchFamily="18" charset="0"/>
                            </a:rPr>
                            <m:t> á</m:t>
                          </m:r>
                          <m:r>
                            <a:rPr lang="pt-BR" sz="1300" i="1">
                              <a:latin typeface="Cambria Math" panose="02040503050406030204" pitchFamily="18" charset="0"/>
                              <a:ea typeface="Cambria Math" panose="02040503050406030204" pitchFamily="18" charset="0"/>
                            </a:rPr>
                            <m:t>𝑟𝑒𝑎</m:t>
                          </m:r>
                          <m:r>
                            <a:rPr lang="pt-BR" sz="1300" i="1">
                              <a:latin typeface="Cambria Math" panose="02040503050406030204" pitchFamily="18" charset="0"/>
                              <a:ea typeface="Cambria Math" panose="02040503050406030204" pitchFamily="18" charset="0"/>
                            </a:rPr>
                            <m:t> </m:t>
                          </m:r>
                          <m:r>
                            <a:rPr lang="pt-BR" sz="1300" i="1">
                              <a:latin typeface="Cambria Math" panose="02040503050406030204" pitchFamily="18" charset="0"/>
                              <a:ea typeface="Cambria Math" panose="02040503050406030204" pitchFamily="18" charset="0"/>
                            </a:rPr>
                            <m:t>𝑢𝑟𝑏𝑎𝑛𝑎</m:t>
                          </m:r>
                          <m:r>
                            <a:rPr lang="pt-BR" sz="1300" i="1">
                              <a:latin typeface="Cambria Math" panose="02040503050406030204" pitchFamily="18" charset="0"/>
                              <a:ea typeface="Cambria Math" panose="02040503050406030204" pitchFamily="18" charset="0"/>
                            </a:rPr>
                            <m:t> </m:t>
                          </m:r>
                          <m:r>
                            <a:rPr lang="pt-BR" sz="1300" i="1">
                              <a:latin typeface="Cambria Math" panose="02040503050406030204" pitchFamily="18" charset="0"/>
                              <a:ea typeface="Cambria Math" panose="02040503050406030204" pitchFamily="18" charset="0"/>
                            </a:rPr>
                            <m:t>𝑛𝑜𝑠</m:t>
                          </m:r>
                          <m:r>
                            <a:rPr lang="pt-BR" sz="1300" i="1">
                              <a:latin typeface="Cambria Math" panose="02040503050406030204" pitchFamily="18" charset="0"/>
                              <a:ea typeface="Cambria Math" panose="02040503050406030204" pitchFamily="18" charset="0"/>
                            </a:rPr>
                            <m:t> ú</m:t>
                          </m:r>
                          <m:r>
                            <a:rPr lang="pt-BR" sz="1300" i="1">
                              <a:latin typeface="Cambria Math" panose="02040503050406030204" pitchFamily="18" charset="0"/>
                              <a:ea typeface="Cambria Math" panose="02040503050406030204" pitchFamily="18" charset="0"/>
                            </a:rPr>
                            <m:t>𝑙𝑡𝑖𝑚𝑜𝑠</m:t>
                          </m:r>
                          <m:r>
                            <a:rPr lang="pt-BR" sz="1300" i="1">
                              <a:latin typeface="Cambria Math" panose="02040503050406030204" pitchFamily="18" charset="0"/>
                              <a:ea typeface="Cambria Math" panose="02040503050406030204" pitchFamily="18" charset="0"/>
                            </a:rPr>
                            <m:t> 5 </m:t>
                          </m:r>
                          <m:r>
                            <a:rPr lang="pt-BR" sz="1300" i="1">
                              <a:latin typeface="Cambria Math" panose="02040503050406030204" pitchFamily="18" charset="0"/>
                              <a:ea typeface="Cambria Math" panose="02040503050406030204" pitchFamily="18" charset="0"/>
                            </a:rPr>
                            <m:t>𝑎𝑛𝑜𝑠</m:t>
                          </m:r>
                        </m:num>
                        <m:den>
                          <m:r>
                            <a:rPr lang="pt-BR" sz="1300" i="1">
                              <a:latin typeface="Cambria Math" panose="02040503050406030204" pitchFamily="18" charset="0"/>
                              <a:ea typeface="Cambria Math" panose="02040503050406030204" pitchFamily="18" charset="0"/>
                            </a:rPr>
                            <m:t>𝑁</m:t>
                          </m:r>
                          <m:r>
                            <a:rPr lang="pt-BR" sz="1300" i="1">
                              <a:latin typeface="Cambria Math" panose="02040503050406030204" pitchFamily="18" charset="0"/>
                              <a:ea typeface="Cambria Math" panose="02040503050406030204" pitchFamily="18" charset="0"/>
                            </a:rPr>
                            <m:t>º </m:t>
                          </m:r>
                          <m:r>
                            <a:rPr lang="pt-BR" sz="1300" i="1">
                              <a:latin typeface="Cambria Math" panose="02040503050406030204" pitchFamily="18" charset="0"/>
                              <a:ea typeface="Cambria Math" panose="02040503050406030204" pitchFamily="18" charset="0"/>
                            </a:rPr>
                            <m:t>𝑡𝑜𝑡𝑎𝑙</m:t>
                          </m:r>
                          <m:r>
                            <a:rPr lang="pt-BR" sz="1300" i="1">
                              <a:latin typeface="Cambria Math" panose="02040503050406030204" pitchFamily="18" charset="0"/>
                              <a:ea typeface="Cambria Math" panose="02040503050406030204" pitchFamily="18" charset="0"/>
                            </a:rPr>
                            <m:t> </m:t>
                          </m:r>
                          <m:r>
                            <a:rPr lang="pt-BR" sz="1300" i="1">
                              <a:latin typeface="Cambria Math" panose="02040503050406030204" pitchFamily="18" charset="0"/>
                              <a:ea typeface="Cambria Math" panose="02040503050406030204" pitchFamily="18" charset="0"/>
                            </a:rPr>
                            <m:t>𝑑𝑒</m:t>
                          </m:r>
                          <m:r>
                            <a:rPr lang="pt-BR" sz="1300" i="1">
                              <a:latin typeface="Cambria Math" panose="02040503050406030204" pitchFamily="18" charset="0"/>
                              <a:ea typeface="Cambria Math" panose="02040503050406030204" pitchFamily="18" charset="0"/>
                            </a:rPr>
                            <m:t> </m:t>
                          </m:r>
                          <m:r>
                            <a:rPr lang="pt-BR" sz="1300" i="1">
                              <a:latin typeface="Cambria Math" panose="02040503050406030204" pitchFamily="18" charset="0"/>
                              <a:ea typeface="Cambria Math" panose="02040503050406030204" pitchFamily="18" charset="0"/>
                            </a:rPr>
                            <m:t>𝑚𝑢𝑛𝑖𝑐</m:t>
                          </m:r>
                          <m:r>
                            <a:rPr lang="pt-BR" sz="1300" i="1">
                              <a:latin typeface="Cambria Math" panose="02040503050406030204" pitchFamily="18" charset="0"/>
                              <a:ea typeface="Cambria Math" panose="02040503050406030204" pitchFamily="18" charset="0"/>
                            </a:rPr>
                            <m:t>í</m:t>
                          </m:r>
                          <m:r>
                            <a:rPr lang="pt-BR" sz="1300" i="1">
                              <a:latin typeface="Cambria Math" panose="02040503050406030204" pitchFamily="18" charset="0"/>
                              <a:ea typeface="Cambria Math" panose="02040503050406030204" pitchFamily="18" charset="0"/>
                            </a:rPr>
                            <m:t>𝑝𝑖𝑜𝑠</m:t>
                          </m:r>
                        </m:den>
                      </m:f>
                    </m:oMath>
                  </m:oMathPara>
                </a14:m>
                <a:endParaRPr lang="pt-BR" sz="1300" dirty="0">
                  <a:latin typeface="Cambria Math" panose="02040503050406030204" pitchFamily="18" charset="0"/>
                  <a:ea typeface="Cambria Math" panose="02040503050406030204" pitchFamily="18" charset="0"/>
                </a:endParaRPr>
              </a:p>
            </p:txBody>
          </p:sp>
        </mc:Choice>
        <mc:Fallback>
          <p:sp>
            <p:nvSpPr>
              <p:cNvPr id="3" name="Retângulo 2"/>
              <p:cNvSpPr>
                <a:spLocks noRot="1" noChangeAspect="1" noMove="1" noResize="1" noEditPoints="1" noAdjustHandles="1" noChangeArrowheads="1" noChangeShapeType="1" noTextEdit="1"/>
              </p:cNvSpPr>
              <p:nvPr/>
            </p:nvSpPr>
            <p:spPr>
              <a:xfrm>
                <a:off x="395536" y="2268245"/>
                <a:ext cx="8460432" cy="506870"/>
              </a:xfrm>
              <a:prstGeom prst="rect">
                <a:avLst/>
              </a:prstGeom>
              <a:blipFill rotWithShape="1">
                <a:blip r:embed="rId2"/>
                <a:stretch>
                  <a:fillRect b="-6024"/>
                </a:stretch>
              </a:blipFill>
            </p:spPr>
            <p:txBody>
              <a:bodyPr/>
              <a:lstStyle/>
              <a:p>
                <a:r>
                  <a:rPr lang="pt-BR">
                    <a:noFill/>
                  </a:rPr>
                  <a:t> </a:t>
                </a:r>
              </a:p>
            </p:txBody>
          </p:sp>
        </mc:Fallback>
      </mc:AlternateContent>
      <p:sp>
        <p:nvSpPr>
          <p:cNvPr id="5" name="CaixaDeTexto 4"/>
          <p:cNvSpPr txBox="1"/>
          <p:nvPr/>
        </p:nvSpPr>
        <p:spPr>
          <a:xfrm>
            <a:off x="251520" y="1599183"/>
            <a:ext cx="8424936" cy="461665"/>
          </a:xfrm>
          <a:prstGeom prst="rect">
            <a:avLst/>
          </a:prstGeom>
          <a:noFill/>
        </p:spPr>
        <p:txBody>
          <a:bodyPr wrap="square" rtlCol="0">
            <a:spAutoFit/>
          </a:bodyPr>
          <a:lstStyle/>
          <a:p>
            <a:r>
              <a:rPr lang="pt-BR" sz="2400" dirty="0"/>
              <a:t>Indicador </a:t>
            </a:r>
            <a:r>
              <a:rPr lang="pt-BR" sz="2400" dirty="0" smtClean="0"/>
              <a:t>– PLANSAB. Base: PNSB (2008)</a:t>
            </a:r>
            <a:endParaRPr lang="pt-BR" sz="2400" dirty="0"/>
          </a:p>
        </p:txBody>
      </p:sp>
      <p:sp>
        <p:nvSpPr>
          <p:cNvPr id="6" name="CaixaDeTexto 5"/>
          <p:cNvSpPr txBox="1"/>
          <p:nvPr/>
        </p:nvSpPr>
        <p:spPr>
          <a:xfrm>
            <a:off x="251520" y="2997218"/>
            <a:ext cx="3528392" cy="369332"/>
          </a:xfrm>
          <a:prstGeom prst="rect">
            <a:avLst/>
          </a:prstGeom>
          <a:noFill/>
        </p:spPr>
        <p:txBody>
          <a:bodyPr wrap="square" rtlCol="0">
            <a:spAutoFit/>
          </a:bodyPr>
          <a:lstStyle/>
          <a:p>
            <a:r>
              <a:rPr lang="pt-BR" dirty="0" smtClean="0"/>
              <a:t>Motivos de ser um indicador ruim:</a:t>
            </a:r>
            <a:endParaRPr lang="pt-BR" dirty="0"/>
          </a:p>
        </p:txBody>
      </p:sp>
      <p:sp>
        <p:nvSpPr>
          <p:cNvPr id="7" name="CaixaDeTexto 6"/>
          <p:cNvSpPr txBox="1"/>
          <p:nvPr/>
        </p:nvSpPr>
        <p:spPr>
          <a:xfrm>
            <a:off x="251520" y="3518042"/>
            <a:ext cx="8352928" cy="307777"/>
          </a:xfrm>
          <a:prstGeom prst="rect">
            <a:avLst/>
          </a:prstGeom>
          <a:noFill/>
        </p:spPr>
        <p:txBody>
          <a:bodyPr wrap="square" rtlCol="0">
            <a:spAutoFit/>
          </a:bodyPr>
          <a:lstStyle/>
          <a:p>
            <a:r>
              <a:rPr lang="pt-BR" sz="1400" dirty="0" smtClean="0"/>
              <a:t>- Baseado em eventos incertos. Sistemas adequados podem entrar no cálculo e inadequados podem não entrar. </a:t>
            </a:r>
            <a:endParaRPr lang="pt-BR" sz="1400" dirty="0"/>
          </a:p>
        </p:txBody>
      </p:sp>
      <p:sp>
        <p:nvSpPr>
          <p:cNvPr id="8" name="CaixaDeTexto 7"/>
          <p:cNvSpPr txBox="1"/>
          <p:nvPr/>
        </p:nvSpPr>
        <p:spPr>
          <a:xfrm>
            <a:off x="255714" y="3913311"/>
            <a:ext cx="8348734" cy="307777"/>
          </a:xfrm>
          <a:prstGeom prst="rect">
            <a:avLst/>
          </a:prstGeom>
          <a:noFill/>
        </p:spPr>
        <p:txBody>
          <a:bodyPr wrap="square" rtlCol="0">
            <a:spAutoFit/>
          </a:bodyPr>
          <a:lstStyle/>
          <a:p>
            <a:r>
              <a:rPr lang="pt-BR" sz="1400" dirty="0" smtClean="0"/>
              <a:t>- Inclui, na mesma expressão de cálculo, os conceitos de </a:t>
            </a:r>
            <a:r>
              <a:rPr lang="pt-BR" sz="1400" b="1" dirty="0" smtClean="0"/>
              <a:t>inundações</a:t>
            </a:r>
            <a:r>
              <a:rPr lang="pt-BR" sz="1400" dirty="0" smtClean="0"/>
              <a:t> e </a:t>
            </a:r>
            <a:r>
              <a:rPr lang="pt-BR" sz="1400" b="1" dirty="0" smtClean="0"/>
              <a:t>alagamentos </a:t>
            </a:r>
            <a:endParaRPr lang="pt-BR" sz="1400" b="1" dirty="0"/>
          </a:p>
        </p:txBody>
      </p:sp>
      <p:pic>
        <p:nvPicPr>
          <p:cNvPr id="9" name="Picture 6" descr="Alagamen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45751" y="4400195"/>
            <a:ext cx="2561133" cy="100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 descr="Inundaçã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4763" y="4400195"/>
            <a:ext cx="2561133" cy="100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aixaDeTexto 10"/>
          <p:cNvSpPr txBox="1"/>
          <p:nvPr/>
        </p:nvSpPr>
        <p:spPr>
          <a:xfrm>
            <a:off x="245367" y="4777407"/>
            <a:ext cx="1086274" cy="276999"/>
          </a:xfrm>
          <a:prstGeom prst="rect">
            <a:avLst/>
          </a:prstGeom>
          <a:noFill/>
        </p:spPr>
        <p:txBody>
          <a:bodyPr wrap="square" rtlCol="0">
            <a:spAutoFit/>
          </a:bodyPr>
          <a:lstStyle/>
          <a:p>
            <a:r>
              <a:rPr lang="pt-BR" sz="1200" b="1" dirty="0" smtClean="0"/>
              <a:t>COBRADE</a:t>
            </a:r>
            <a:endParaRPr lang="pt-BR" sz="1200" b="1" dirty="0"/>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42348" y="3985245"/>
            <a:ext cx="1562100"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CaixaDeTexto 11"/>
          <p:cNvSpPr txBox="1"/>
          <p:nvPr/>
        </p:nvSpPr>
        <p:spPr>
          <a:xfrm>
            <a:off x="6987075" y="2974704"/>
            <a:ext cx="1907704" cy="338554"/>
          </a:xfrm>
          <a:prstGeom prst="rect">
            <a:avLst/>
          </a:prstGeom>
          <a:noFill/>
        </p:spPr>
        <p:txBody>
          <a:bodyPr wrap="square" rtlCol="0">
            <a:spAutoFit/>
          </a:bodyPr>
          <a:lstStyle/>
          <a:p>
            <a:r>
              <a:rPr lang="pt-BR" sz="1600" b="1" dirty="0" smtClean="0"/>
              <a:t>Meta (2033): 11%</a:t>
            </a:r>
            <a:endParaRPr lang="pt-BR" sz="1600" b="1" dirty="0"/>
          </a:p>
        </p:txBody>
      </p:sp>
      <p:sp>
        <p:nvSpPr>
          <p:cNvPr id="13" name="CaixaDeTexto 12"/>
          <p:cNvSpPr txBox="1"/>
          <p:nvPr/>
        </p:nvSpPr>
        <p:spPr>
          <a:xfrm>
            <a:off x="6516216" y="4739938"/>
            <a:ext cx="2558583" cy="338554"/>
          </a:xfrm>
          <a:prstGeom prst="rect">
            <a:avLst/>
          </a:prstGeom>
          <a:noFill/>
        </p:spPr>
        <p:txBody>
          <a:bodyPr wrap="square" rtlCol="0">
            <a:spAutoFit/>
          </a:bodyPr>
          <a:lstStyle/>
          <a:p>
            <a:r>
              <a:rPr lang="pt-BR" sz="1600" b="1" dirty="0" smtClean="0"/>
              <a:t>R = 97% (TR =2); 67% (TR=5)</a:t>
            </a:r>
            <a:endParaRPr lang="pt-BR" sz="1600" b="1" dirty="0"/>
          </a:p>
        </p:txBody>
      </p:sp>
      <p:sp>
        <p:nvSpPr>
          <p:cNvPr id="15" name="CaixaDeTexto 14"/>
          <p:cNvSpPr txBox="1"/>
          <p:nvPr/>
        </p:nvSpPr>
        <p:spPr>
          <a:xfrm>
            <a:off x="7397790" y="5164602"/>
            <a:ext cx="1086274" cy="276999"/>
          </a:xfrm>
          <a:prstGeom prst="rect">
            <a:avLst/>
          </a:prstGeom>
          <a:noFill/>
        </p:spPr>
        <p:txBody>
          <a:bodyPr wrap="square" rtlCol="0">
            <a:spAutoFit/>
          </a:bodyPr>
          <a:lstStyle/>
          <a:p>
            <a:pPr algn="ctr"/>
            <a:r>
              <a:rPr lang="pt-BR" sz="1200" b="1" dirty="0" smtClean="0"/>
              <a:t>MICRO</a:t>
            </a:r>
            <a:endParaRPr lang="pt-BR" sz="1200" b="1" dirty="0"/>
          </a:p>
        </p:txBody>
      </p:sp>
    </p:spTree>
    <p:extLst>
      <p:ext uri="{BB962C8B-B14F-4D97-AF65-F5344CB8AC3E}">
        <p14:creationId xmlns:p14="http://schemas.microsoft.com/office/powerpoint/2010/main" val="3317269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DED7242-DA71-4AF4-8135-D221633A0826}"/>
              </a:ext>
            </a:extLst>
          </p:cNvPr>
          <p:cNvSpPr>
            <a:spLocks noGrp="1"/>
          </p:cNvSpPr>
          <p:nvPr>
            <p:ph type="title"/>
          </p:nvPr>
        </p:nvSpPr>
        <p:spPr/>
        <p:txBody>
          <a:bodyPr/>
          <a:lstStyle/>
          <a:p>
            <a:r>
              <a:rPr lang="pt-BR" dirty="0"/>
              <a:t>INTRODUÇÃO</a:t>
            </a:r>
          </a:p>
        </p:txBody>
      </p:sp>
      <p:sp>
        <p:nvSpPr>
          <p:cNvPr id="3" name="Retângulo 2">
            <a:extLst>
              <a:ext uri="{FF2B5EF4-FFF2-40B4-BE49-F238E27FC236}">
                <a16:creationId xmlns:a16="http://schemas.microsoft.com/office/drawing/2014/main" xmlns="" id="{F9F16B99-78B7-4335-A81E-3F3C353BBDBE}"/>
              </a:ext>
            </a:extLst>
          </p:cNvPr>
          <p:cNvSpPr/>
          <p:nvPr/>
        </p:nvSpPr>
        <p:spPr>
          <a:xfrm>
            <a:off x="482844" y="1417638"/>
            <a:ext cx="8265620" cy="1200329"/>
          </a:xfrm>
          <a:prstGeom prst="rect">
            <a:avLst/>
          </a:prstGeom>
        </p:spPr>
        <p:txBody>
          <a:bodyPr wrap="square">
            <a:spAutoFit/>
          </a:bodyPr>
          <a:lstStyle/>
          <a:p>
            <a:pPr algn="just"/>
            <a:r>
              <a:rPr lang="pt-BR" dirty="0">
                <a:ea typeface="Times New Roman" panose="02020603050405020304" pitchFamily="18" charset="0"/>
                <a:cs typeface="Arial" panose="020B0604020202020204" pitchFamily="34" charset="0"/>
              </a:rPr>
              <a:t>Em 2013, Souza, Moraes e Borja (2013) retomaram a parte do debate sobre a componente de DMAPU, mas não</a:t>
            </a:r>
            <a:r>
              <a:rPr lang="pt-BR" dirty="0">
                <a:cs typeface="Arial" panose="020B0604020202020204" pitchFamily="34" charset="0"/>
              </a:rPr>
              <a:t> colocaram em questão o tratamento distinto apresentado no </a:t>
            </a:r>
            <a:r>
              <a:rPr lang="pt-BR" dirty="0">
                <a:ea typeface="Times New Roman" panose="02020603050405020304" pitchFamily="18" charset="0"/>
              </a:rPr>
              <a:t>Volume 2 do estudo Panorama do Saneamento Básico no Brasil</a:t>
            </a:r>
            <a:endParaRPr lang="pt-BR" dirty="0"/>
          </a:p>
          <a:p>
            <a:pPr algn="just"/>
            <a:endParaRPr lang="pt-BR" dirty="0">
              <a:cs typeface="Arial" panose="020B0604020202020204" pitchFamily="34" charset="0"/>
            </a:endParaRPr>
          </a:p>
        </p:txBody>
      </p:sp>
      <p:sp>
        <p:nvSpPr>
          <p:cNvPr id="4" name="Retângulo 3">
            <a:extLst>
              <a:ext uri="{FF2B5EF4-FFF2-40B4-BE49-F238E27FC236}">
                <a16:creationId xmlns:a16="http://schemas.microsoft.com/office/drawing/2014/main" xmlns="" id="{8BF6D2CA-FF99-4420-B062-717BB3E77AB0}"/>
              </a:ext>
            </a:extLst>
          </p:cNvPr>
          <p:cNvSpPr/>
          <p:nvPr/>
        </p:nvSpPr>
        <p:spPr>
          <a:xfrm>
            <a:off x="482844" y="4037966"/>
            <a:ext cx="8203956" cy="923330"/>
          </a:xfrm>
          <a:prstGeom prst="rect">
            <a:avLst/>
          </a:prstGeom>
        </p:spPr>
        <p:txBody>
          <a:bodyPr wrap="square">
            <a:spAutoFit/>
          </a:bodyPr>
          <a:lstStyle/>
          <a:p>
            <a:pPr algn="just"/>
            <a:r>
              <a:rPr lang="pt-BR" dirty="0">
                <a:ea typeface="Times New Roman" panose="02020603050405020304" pitchFamily="18" charset="0"/>
              </a:rPr>
              <a:t>Em 2017, Arend Filho (2017) propôs a “abertura de um diálogo crítico” com Souza, Moraes e Borja (2013), colocando em questão o conceito de déficit na DMAPU defendido pelos autores</a:t>
            </a:r>
            <a:endParaRPr lang="pt-BR" dirty="0"/>
          </a:p>
        </p:txBody>
      </p:sp>
      <p:sp>
        <p:nvSpPr>
          <p:cNvPr id="5" name="CaixaDeTexto 4">
            <a:extLst>
              <a:ext uri="{FF2B5EF4-FFF2-40B4-BE49-F238E27FC236}">
                <a16:creationId xmlns:a16="http://schemas.microsoft.com/office/drawing/2014/main" xmlns="" id="{739E2498-50CC-44F2-80E8-92869951CA71}"/>
              </a:ext>
            </a:extLst>
          </p:cNvPr>
          <p:cNvSpPr txBox="1"/>
          <p:nvPr/>
        </p:nvSpPr>
        <p:spPr>
          <a:xfrm>
            <a:off x="2923466" y="3059668"/>
            <a:ext cx="3384376" cy="369332"/>
          </a:xfrm>
          <a:prstGeom prst="rect">
            <a:avLst/>
          </a:prstGeom>
          <a:noFill/>
        </p:spPr>
        <p:txBody>
          <a:bodyPr wrap="square" rtlCol="0">
            <a:spAutoFit/>
          </a:bodyPr>
          <a:lstStyle/>
          <a:p>
            <a:pPr algn="ctr"/>
            <a:r>
              <a:rPr lang="pt-BR" dirty="0"/>
              <a:t>(debate estagnado)</a:t>
            </a:r>
          </a:p>
        </p:txBody>
      </p:sp>
    </p:spTree>
    <p:extLst>
      <p:ext uri="{BB962C8B-B14F-4D97-AF65-F5344CB8AC3E}">
        <p14:creationId xmlns:p14="http://schemas.microsoft.com/office/powerpoint/2010/main" val="1308240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ela 15">
            <a:extLst>
              <a:ext uri="{FF2B5EF4-FFF2-40B4-BE49-F238E27FC236}">
                <a16:creationId xmlns:a16="http://schemas.microsoft.com/office/drawing/2014/main" xmlns="" id="{36416969-FF8D-43F6-B49F-6BDBDCA572ED}"/>
              </a:ext>
            </a:extLst>
          </p:cNvPr>
          <p:cNvGraphicFramePr>
            <a:graphicFrameLocks noGrp="1"/>
          </p:cNvGraphicFramePr>
          <p:nvPr>
            <p:extLst>
              <p:ext uri="{D42A27DB-BD31-4B8C-83A1-F6EECF244321}">
                <p14:modId xmlns:p14="http://schemas.microsoft.com/office/powerpoint/2010/main" val="291856572"/>
              </p:ext>
            </p:extLst>
          </p:nvPr>
        </p:nvGraphicFramePr>
        <p:xfrm>
          <a:off x="179511" y="1609362"/>
          <a:ext cx="8784978" cy="3907869"/>
        </p:xfrm>
        <a:graphic>
          <a:graphicData uri="http://schemas.openxmlformats.org/drawingml/2006/table">
            <a:tbl>
              <a:tblPr firstRow="1" bandRow="1">
                <a:tableStyleId>{5C22544A-7EE6-4342-B048-85BDC9FD1C3A}</a:tableStyleId>
              </a:tblPr>
              <a:tblGrid>
                <a:gridCol w="4392489">
                  <a:extLst>
                    <a:ext uri="{9D8B030D-6E8A-4147-A177-3AD203B41FA5}">
                      <a16:colId xmlns:a16="http://schemas.microsoft.com/office/drawing/2014/main" xmlns="" val="2590705556"/>
                    </a:ext>
                  </a:extLst>
                </a:gridCol>
                <a:gridCol w="4392489">
                  <a:extLst>
                    <a:ext uri="{9D8B030D-6E8A-4147-A177-3AD203B41FA5}">
                      <a16:colId xmlns:a16="http://schemas.microsoft.com/office/drawing/2014/main" xmlns="" val="4024498988"/>
                    </a:ext>
                  </a:extLst>
                </a:gridCol>
              </a:tblGrid>
              <a:tr h="1302623">
                <a:tc>
                  <a:txBody>
                    <a:bodyPr/>
                    <a:lstStyle/>
                    <a:p>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368900275"/>
                  </a:ext>
                </a:extLst>
              </a:tr>
              <a:tr h="1302623">
                <a:tc>
                  <a:txBody>
                    <a:bodyPr/>
                    <a:lstStyle/>
                    <a:p>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938092783"/>
                  </a:ext>
                </a:extLst>
              </a:tr>
              <a:tr h="1302623">
                <a:tc>
                  <a:txBody>
                    <a:bodyPr/>
                    <a:lstStyle/>
                    <a:p>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69828139"/>
                  </a:ext>
                </a:extLst>
              </a:tr>
            </a:tbl>
          </a:graphicData>
        </a:graphic>
      </p:graphicFrame>
      <p:sp>
        <p:nvSpPr>
          <p:cNvPr id="2" name="Título 1">
            <a:extLst>
              <a:ext uri="{FF2B5EF4-FFF2-40B4-BE49-F238E27FC236}">
                <a16:creationId xmlns:a16="http://schemas.microsoft.com/office/drawing/2014/main" xmlns="" id="{F17D6957-3009-444B-BBE8-3A47A109E107}"/>
              </a:ext>
            </a:extLst>
          </p:cNvPr>
          <p:cNvSpPr>
            <a:spLocks noGrp="1"/>
          </p:cNvSpPr>
          <p:nvPr>
            <p:ph type="title"/>
          </p:nvPr>
        </p:nvSpPr>
        <p:spPr/>
        <p:txBody>
          <a:bodyPr/>
          <a:lstStyle/>
          <a:p>
            <a:r>
              <a:rPr lang="pt-BR" dirty="0"/>
              <a:t>INTRODUÇÃO</a:t>
            </a:r>
          </a:p>
        </p:txBody>
      </p:sp>
      <p:sp>
        <p:nvSpPr>
          <p:cNvPr id="7" name="Retângulo 6">
            <a:extLst>
              <a:ext uri="{FF2B5EF4-FFF2-40B4-BE49-F238E27FC236}">
                <a16:creationId xmlns:a16="http://schemas.microsoft.com/office/drawing/2014/main" xmlns="" id="{B5DDB4C1-9BCB-468B-A757-2C1DEC9EB623}"/>
              </a:ext>
            </a:extLst>
          </p:cNvPr>
          <p:cNvSpPr/>
          <p:nvPr/>
        </p:nvSpPr>
        <p:spPr>
          <a:xfrm>
            <a:off x="179511" y="4369420"/>
            <a:ext cx="4404309" cy="892552"/>
          </a:xfrm>
          <a:prstGeom prst="rect">
            <a:avLst/>
          </a:prstGeom>
        </p:spPr>
        <p:txBody>
          <a:bodyPr wrap="square">
            <a:spAutoFit/>
          </a:bodyPr>
          <a:lstStyle/>
          <a:p>
            <a:pPr lvl="0" algn="just"/>
            <a:r>
              <a:rPr lang="pt-BR" sz="1300" dirty="0"/>
              <a:t>na DMAPU, o conceito de déficit tem que ser abrangente, contemplando diversos aspectos, incluindo o de cobertura, que deve ser expresso por meio de indicadores de falha do sistema</a:t>
            </a:r>
          </a:p>
        </p:txBody>
      </p:sp>
      <p:sp>
        <p:nvSpPr>
          <p:cNvPr id="8" name="Retângulo 7">
            <a:extLst>
              <a:ext uri="{FF2B5EF4-FFF2-40B4-BE49-F238E27FC236}">
                <a16:creationId xmlns:a16="http://schemas.microsoft.com/office/drawing/2014/main" xmlns="" id="{3E0DADF4-8164-4244-A383-54A716480C30}"/>
              </a:ext>
            </a:extLst>
          </p:cNvPr>
          <p:cNvSpPr/>
          <p:nvPr/>
        </p:nvSpPr>
        <p:spPr>
          <a:xfrm>
            <a:off x="175544" y="3301686"/>
            <a:ext cx="4380667" cy="492443"/>
          </a:xfrm>
          <a:prstGeom prst="rect">
            <a:avLst/>
          </a:prstGeom>
        </p:spPr>
        <p:txBody>
          <a:bodyPr wrap="square">
            <a:spAutoFit/>
          </a:bodyPr>
          <a:lstStyle/>
          <a:p>
            <a:pPr lvl="0" algn="just"/>
            <a:r>
              <a:rPr lang="pt-BR" sz="1300" dirty="0"/>
              <a:t>a especificidade da componente inviabiliza a expressão do déficit na DMAPU por meio de valores per capita</a:t>
            </a:r>
          </a:p>
        </p:txBody>
      </p:sp>
      <p:sp>
        <p:nvSpPr>
          <p:cNvPr id="9" name="Retângulo 8">
            <a:extLst>
              <a:ext uri="{FF2B5EF4-FFF2-40B4-BE49-F238E27FC236}">
                <a16:creationId xmlns:a16="http://schemas.microsoft.com/office/drawing/2014/main" xmlns="" id="{D8F66708-30C0-4DBB-9B17-B7E2A459D29F}"/>
              </a:ext>
            </a:extLst>
          </p:cNvPr>
          <p:cNvSpPr/>
          <p:nvPr/>
        </p:nvSpPr>
        <p:spPr>
          <a:xfrm>
            <a:off x="175544" y="2032967"/>
            <a:ext cx="4380667" cy="492443"/>
          </a:xfrm>
          <a:prstGeom prst="rect">
            <a:avLst/>
          </a:prstGeom>
        </p:spPr>
        <p:txBody>
          <a:bodyPr wrap="square">
            <a:spAutoFit/>
          </a:bodyPr>
          <a:lstStyle/>
          <a:p>
            <a:pPr lvl="0" algn="just"/>
            <a:r>
              <a:rPr lang="pt-BR" sz="1300" dirty="0"/>
              <a:t>os sistemas de DMAPU são planejados e dimensionados para falhar</a:t>
            </a:r>
          </a:p>
        </p:txBody>
      </p:sp>
      <p:sp>
        <p:nvSpPr>
          <p:cNvPr id="10" name="Retângulo 9">
            <a:extLst>
              <a:ext uri="{FF2B5EF4-FFF2-40B4-BE49-F238E27FC236}">
                <a16:creationId xmlns:a16="http://schemas.microsoft.com/office/drawing/2014/main" xmlns="" id="{A9B0584E-F33A-4E6B-8137-5D4C1A1D5B2A}"/>
              </a:ext>
            </a:extLst>
          </p:cNvPr>
          <p:cNvSpPr/>
          <p:nvPr/>
        </p:nvSpPr>
        <p:spPr>
          <a:xfrm>
            <a:off x="995498" y="1244753"/>
            <a:ext cx="2928430" cy="369332"/>
          </a:xfrm>
          <a:prstGeom prst="rect">
            <a:avLst/>
          </a:prstGeom>
        </p:spPr>
        <p:txBody>
          <a:bodyPr wrap="none">
            <a:spAutoFit/>
          </a:bodyPr>
          <a:lstStyle/>
          <a:p>
            <a:r>
              <a:rPr lang="pt-BR" dirty="0">
                <a:ea typeface="Times New Roman" panose="02020603050405020304" pitchFamily="18" charset="0"/>
                <a:cs typeface="Arial" panose="020B0604020202020204" pitchFamily="34" charset="0"/>
              </a:rPr>
              <a:t>Souza, Moraes e Borja (2013)</a:t>
            </a:r>
            <a:endParaRPr lang="pt-BR" dirty="0"/>
          </a:p>
        </p:txBody>
      </p:sp>
      <p:sp>
        <p:nvSpPr>
          <p:cNvPr id="11" name="Retângulo 10">
            <a:extLst>
              <a:ext uri="{FF2B5EF4-FFF2-40B4-BE49-F238E27FC236}">
                <a16:creationId xmlns:a16="http://schemas.microsoft.com/office/drawing/2014/main" xmlns="" id="{52AB3D14-8908-4D96-8890-560EEF034D0E}"/>
              </a:ext>
            </a:extLst>
          </p:cNvPr>
          <p:cNvSpPr/>
          <p:nvPr/>
        </p:nvSpPr>
        <p:spPr>
          <a:xfrm>
            <a:off x="5868144" y="1240030"/>
            <a:ext cx="1924116" cy="369332"/>
          </a:xfrm>
          <a:prstGeom prst="rect">
            <a:avLst/>
          </a:prstGeom>
        </p:spPr>
        <p:txBody>
          <a:bodyPr wrap="none">
            <a:spAutoFit/>
          </a:bodyPr>
          <a:lstStyle/>
          <a:p>
            <a:r>
              <a:rPr lang="pt-BR" dirty="0">
                <a:ea typeface="Times New Roman" panose="02020603050405020304" pitchFamily="18" charset="0"/>
              </a:rPr>
              <a:t>Arend Filho (2017)</a:t>
            </a:r>
            <a:endParaRPr lang="pt-BR" dirty="0"/>
          </a:p>
        </p:txBody>
      </p:sp>
      <p:sp>
        <p:nvSpPr>
          <p:cNvPr id="12" name="Retângulo 11">
            <a:extLst>
              <a:ext uri="{FF2B5EF4-FFF2-40B4-BE49-F238E27FC236}">
                <a16:creationId xmlns:a16="http://schemas.microsoft.com/office/drawing/2014/main" xmlns="" id="{732B8D15-B1AE-44CF-A93A-0C84C4CE533F}"/>
              </a:ext>
            </a:extLst>
          </p:cNvPr>
          <p:cNvSpPr/>
          <p:nvPr/>
        </p:nvSpPr>
        <p:spPr>
          <a:xfrm>
            <a:off x="4548357" y="1832912"/>
            <a:ext cx="4404309" cy="892552"/>
          </a:xfrm>
          <a:prstGeom prst="rect">
            <a:avLst/>
          </a:prstGeom>
        </p:spPr>
        <p:txBody>
          <a:bodyPr wrap="square">
            <a:spAutoFit/>
          </a:bodyPr>
          <a:lstStyle/>
          <a:p>
            <a:pPr lvl="0" algn="just"/>
            <a:r>
              <a:rPr lang="pt-BR" sz="1300" dirty="0"/>
              <a:t>os sistemas de DMAPU são planejados e dimensionados não para falhar, mas para minimizar os prejuízos proporcionados pelas inundações, independente da abordagem adotada, se a tradicional ou a moderna</a:t>
            </a:r>
          </a:p>
        </p:txBody>
      </p:sp>
      <p:sp>
        <p:nvSpPr>
          <p:cNvPr id="13" name="Retângulo 12">
            <a:extLst>
              <a:ext uri="{FF2B5EF4-FFF2-40B4-BE49-F238E27FC236}">
                <a16:creationId xmlns:a16="http://schemas.microsoft.com/office/drawing/2014/main" xmlns="" id="{BA7FD77A-64E8-4553-931D-981AB92633EB}"/>
              </a:ext>
            </a:extLst>
          </p:cNvPr>
          <p:cNvSpPr/>
          <p:nvPr/>
        </p:nvSpPr>
        <p:spPr>
          <a:xfrm>
            <a:off x="4583820" y="3193964"/>
            <a:ext cx="4392488" cy="492443"/>
          </a:xfrm>
          <a:prstGeom prst="rect">
            <a:avLst/>
          </a:prstGeom>
        </p:spPr>
        <p:txBody>
          <a:bodyPr wrap="square">
            <a:spAutoFit/>
          </a:bodyPr>
          <a:lstStyle/>
          <a:p>
            <a:pPr lvl="0" algn="just"/>
            <a:r>
              <a:rPr lang="pt-BR" sz="1300" dirty="0"/>
              <a:t>a partir do conceito de manchas de inundação, o déficit na DMAPU pode sim ser expresso por meio de valores per capita</a:t>
            </a:r>
          </a:p>
        </p:txBody>
      </p:sp>
      <p:sp>
        <p:nvSpPr>
          <p:cNvPr id="14" name="Retângulo 13">
            <a:extLst>
              <a:ext uri="{FF2B5EF4-FFF2-40B4-BE49-F238E27FC236}">
                <a16:creationId xmlns:a16="http://schemas.microsoft.com/office/drawing/2014/main" xmlns="" id="{E3AF60C7-6028-4379-AF57-470A83B1CDA8}"/>
              </a:ext>
            </a:extLst>
          </p:cNvPr>
          <p:cNvSpPr/>
          <p:nvPr/>
        </p:nvSpPr>
        <p:spPr>
          <a:xfrm>
            <a:off x="4560178" y="4181975"/>
            <a:ext cx="4392488" cy="1092607"/>
          </a:xfrm>
          <a:prstGeom prst="rect">
            <a:avLst/>
          </a:prstGeom>
        </p:spPr>
        <p:txBody>
          <a:bodyPr wrap="square">
            <a:spAutoFit/>
          </a:bodyPr>
          <a:lstStyle/>
          <a:p>
            <a:pPr lvl="0" algn="just"/>
            <a:r>
              <a:rPr lang="pt-BR" sz="1300" dirty="0"/>
              <a:t>em vez de abrangente, - contemplando diversos aspectos, incluindo o de cobertura, - o conceito de déficit na DMAPU pode ser desenvolvido a partir de um núcleo, simples e expressivo, calculado pela razão entre a população em regiões de risco de inundação e a população </a:t>
            </a:r>
            <a:r>
              <a:rPr lang="pt-BR" sz="1300" dirty="0" smtClean="0"/>
              <a:t>total (Equação)</a:t>
            </a:r>
            <a:endParaRPr lang="pt-BR" sz="1300" dirty="0"/>
          </a:p>
        </p:txBody>
      </p:sp>
    </p:spTree>
    <p:extLst>
      <p:ext uri="{BB962C8B-B14F-4D97-AF65-F5344CB8AC3E}">
        <p14:creationId xmlns:p14="http://schemas.microsoft.com/office/powerpoint/2010/main" val="3275147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F835C12-7982-4E34-BC31-7AD576544D79}"/>
              </a:ext>
            </a:extLst>
          </p:cNvPr>
          <p:cNvSpPr>
            <a:spLocks noGrp="1"/>
          </p:cNvSpPr>
          <p:nvPr>
            <p:ph type="title"/>
          </p:nvPr>
        </p:nvSpPr>
        <p:spPr/>
        <p:txBody>
          <a:bodyPr/>
          <a:lstStyle/>
          <a:p>
            <a:r>
              <a:rPr lang="pt-BR" dirty="0"/>
              <a:t>INTRODUÇÃO</a:t>
            </a:r>
          </a:p>
        </p:txBody>
      </p:sp>
      <mc:AlternateContent xmlns:mc="http://schemas.openxmlformats.org/markup-compatibility/2006" xmlns:a14="http://schemas.microsoft.com/office/drawing/2010/main">
        <mc:Choice Requires="a14">
          <p:sp>
            <p:nvSpPr>
              <p:cNvPr id="21" name="Retângulo 20">
                <a:extLst>
                  <a:ext uri="{FF2B5EF4-FFF2-40B4-BE49-F238E27FC236}">
                    <a16:creationId xmlns:a16="http://schemas.microsoft.com/office/drawing/2014/main" xmlns="" id="{3A350FB1-C35D-4010-9BD7-35CCB4DE0FF7}"/>
                  </a:ext>
                </a:extLst>
              </p:cNvPr>
              <p:cNvSpPr/>
              <p:nvPr/>
            </p:nvSpPr>
            <p:spPr>
              <a:xfrm>
                <a:off x="899592" y="1614970"/>
                <a:ext cx="7128792" cy="50584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pt-BR" sz="1300" i="1">
                              <a:latin typeface="Cambria Math"/>
                              <a:ea typeface="Times New Roman" panose="02020603050405020304" pitchFamily="18" charset="0"/>
                              <a:cs typeface="Arial" panose="020B0604020202020204" pitchFamily="34" charset="0"/>
                            </a:rPr>
                          </m:ctrlPr>
                        </m:sSubPr>
                        <m:e>
                          <m:r>
                            <a:rPr lang="pt-BR" sz="1300" i="1">
                              <a:latin typeface="Cambria Math" panose="02040503050406030204" pitchFamily="18" charset="0"/>
                              <a:ea typeface="Times New Roman" panose="02020603050405020304" pitchFamily="18" charset="0"/>
                              <a:cs typeface="Arial" panose="020B0604020202020204" pitchFamily="34" charset="0"/>
                            </a:rPr>
                            <m:t>𝐷</m:t>
                          </m:r>
                        </m:e>
                        <m:sub>
                          <m:r>
                            <a:rPr lang="pt-BR" sz="1300" i="1">
                              <a:latin typeface="Cambria Math" panose="02040503050406030204" pitchFamily="18" charset="0"/>
                              <a:ea typeface="Times New Roman" panose="02020603050405020304" pitchFamily="18" charset="0"/>
                              <a:cs typeface="Arial" panose="020B0604020202020204" pitchFamily="34" charset="0"/>
                            </a:rPr>
                            <m:t>𝐷𝑀𝐴𝑃𝑈</m:t>
                          </m:r>
                        </m:sub>
                      </m:sSub>
                      <m:r>
                        <a:rPr lang="pt-BR" sz="1300" i="1">
                          <a:latin typeface="Cambria Math" panose="02040503050406030204" pitchFamily="18" charset="0"/>
                          <a:ea typeface="Times New Roman" panose="02020603050405020304" pitchFamily="18" charset="0"/>
                          <a:cs typeface="Arial" panose="020B0604020202020204" pitchFamily="34" charset="0"/>
                        </a:rPr>
                        <m:t>= </m:t>
                      </m:r>
                      <m:f>
                        <m:fPr>
                          <m:ctrlPr>
                            <a:rPr lang="pt-BR" sz="1300" i="1">
                              <a:latin typeface="Cambria Math"/>
                              <a:ea typeface="Times New Roman" panose="02020603050405020304" pitchFamily="18" charset="0"/>
                              <a:cs typeface="Arial" panose="020B0604020202020204" pitchFamily="34" charset="0"/>
                            </a:rPr>
                          </m:ctrlPr>
                        </m:fPr>
                        <m:num>
                          <m:r>
                            <a:rPr lang="pt-BR" sz="1300" i="1">
                              <a:latin typeface="Cambria Math" panose="02040503050406030204" pitchFamily="18" charset="0"/>
                              <a:ea typeface="Times New Roman" panose="02020603050405020304" pitchFamily="18" charset="0"/>
                              <a:cs typeface="Arial" panose="020B0604020202020204" pitchFamily="34" charset="0"/>
                            </a:rPr>
                            <m:t>𝑃𝑜𝑝𝑢𝑙𝑎</m:t>
                          </m:r>
                          <m:r>
                            <a:rPr lang="pt-BR" sz="1300" i="1">
                              <a:latin typeface="Cambria Math" panose="02040503050406030204" pitchFamily="18" charset="0"/>
                              <a:ea typeface="Times New Roman" panose="02020603050405020304" pitchFamily="18" charset="0"/>
                              <a:cs typeface="Arial" panose="020B0604020202020204" pitchFamily="34" charset="0"/>
                            </a:rPr>
                            <m:t>çã</m:t>
                          </m:r>
                          <m:r>
                            <a:rPr lang="pt-BR" sz="1300" i="1">
                              <a:latin typeface="Cambria Math" panose="02040503050406030204" pitchFamily="18" charset="0"/>
                              <a:ea typeface="Times New Roman" panose="02020603050405020304" pitchFamily="18" charset="0"/>
                              <a:cs typeface="Arial" panose="020B0604020202020204" pitchFamily="34" charset="0"/>
                            </a:rPr>
                            <m:t>𝑜</m:t>
                          </m:r>
                          <m:r>
                            <a:rPr lang="pt-BR" sz="1300" i="1">
                              <a:latin typeface="Cambria Math" panose="02040503050406030204" pitchFamily="18" charset="0"/>
                              <a:ea typeface="Times New Roman" panose="02020603050405020304" pitchFamily="18" charset="0"/>
                              <a:cs typeface="Arial" panose="020B0604020202020204" pitchFamily="34" charset="0"/>
                            </a:rPr>
                            <m:t> </m:t>
                          </m:r>
                          <m:r>
                            <a:rPr lang="pt-BR" sz="1300" i="1">
                              <a:latin typeface="Cambria Math" panose="02040503050406030204" pitchFamily="18" charset="0"/>
                              <a:ea typeface="Times New Roman" panose="02020603050405020304" pitchFamily="18" charset="0"/>
                              <a:cs typeface="Arial" panose="020B0604020202020204" pitchFamily="34" charset="0"/>
                            </a:rPr>
                            <m:t>𝑒𝑚</m:t>
                          </m:r>
                          <m:r>
                            <a:rPr lang="pt-BR" sz="1300" i="1">
                              <a:latin typeface="Cambria Math" panose="02040503050406030204" pitchFamily="18" charset="0"/>
                              <a:ea typeface="Times New Roman" panose="02020603050405020304" pitchFamily="18" charset="0"/>
                              <a:cs typeface="Arial" panose="020B0604020202020204" pitchFamily="34" charset="0"/>
                            </a:rPr>
                            <m:t> </m:t>
                          </m:r>
                          <m:r>
                            <a:rPr lang="pt-BR" sz="1300" i="1">
                              <a:latin typeface="Cambria Math" panose="02040503050406030204" pitchFamily="18" charset="0"/>
                              <a:ea typeface="Times New Roman" panose="02020603050405020304" pitchFamily="18" charset="0"/>
                              <a:cs typeface="Arial" panose="020B0604020202020204" pitchFamily="34" charset="0"/>
                            </a:rPr>
                            <m:t>𝑟𝑒𝑔𝑖</m:t>
                          </m:r>
                          <m:r>
                            <a:rPr lang="pt-BR" sz="1300" i="1">
                              <a:latin typeface="Cambria Math" panose="02040503050406030204" pitchFamily="18" charset="0"/>
                              <a:ea typeface="Times New Roman" panose="02020603050405020304" pitchFamily="18" charset="0"/>
                              <a:cs typeface="Arial" panose="020B0604020202020204" pitchFamily="34" charset="0"/>
                            </a:rPr>
                            <m:t>õ</m:t>
                          </m:r>
                          <m:r>
                            <a:rPr lang="pt-BR" sz="1300" i="1">
                              <a:latin typeface="Cambria Math" panose="02040503050406030204" pitchFamily="18" charset="0"/>
                              <a:ea typeface="Times New Roman" panose="02020603050405020304" pitchFamily="18" charset="0"/>
                              <a:cs typeface="Arial" panose="020B0604020202020204" pitchFamily="34" charset="0"/>
                            </a:rPr>
                            <m:t>𝑒𝑠</m:t>
                          </m:r>
                          <m:r>
                            <a:rPr lang="pt-BR" sz="1300" i="1">
                              <a:latin typeface="Cambria Math" panose="02040503050406030204" pitchFamily="18" charset="0"/>
                              <a:ea typeface="Times New Roman" panose="02020603050405020304" pitchFamily="18" charset="0"/>
                              <a:cs typeface="Arial" panose="020B0604020202020204" pitchFamily="34" charset="0"/>
                            </a:rPr>
                            <m:t> </m:t>
                          </m:r>
                          <m:r>
                            <a:rPr lang="pt-BR" sz="1300" i="1">
                              <a:latin typeface="Cambria Math" panose="02040503050406030204" pitchFamily="18" charset="0"/>
                              <a:ea typeface="Times New Roman" panose="02020603050405020304" pitchFamily="18" charset="0"/>
                              <a:cs typeface="Arial" panose="020B0604020202020204" pitchFamily="34" charset="0"/>
                            </a:rPr>
                            <m:t>𝑑𝑒</m:t>
                          </m:r>
                          <m:r>
                            <a:rPr lang="pt-BR" sz="1300" i="1">
                              <a:latin typeface="Cambria Math" panose="02040503050406030204" pitchFamily="18" charset="0"/>
                              <a:ea typeface="Times New Roman" panose="02020603050405020304" pitchFamily="18" charset="0"/>
                              <a:cs typeface="Arial" panose="020B0604020202020204" pitchFamily="34" charset="0"/>
                            </a:rPr>
                            <m:t> </m:t>
                          </m:r>
                          <m:r>
                            <a:rPr lang="pt-BR" sz="1300" i="1">
                              <a:latin typeface="Cambria Math" panose="02040503050406030204" pitchFamily="18" charset="0"/>
                              <a:ea typeface="Times New Roman" panose="02020603050405020304" pitchFamily="18" charset="0"/>
                              <a:cs typeface="Arial" panose="020B0604020202020204" pitchFamily="34" charset="0"/>
                            </a:rPr>
                            <m:t>𝑟𝑖𝑠𝑐𝑜</m:t>
                          </m:r>
                          <m:r>
                            <a:rPr lang="pt-BR" sz="1300" i="1">
                              <a:latin typeface="Cambria Math" panose="02040503050406030204" pitchFamily="18" charset="0"/>
                              <a:ea typeface="Times New Roman" panose="02020603050405020304" pitchFamily="18" charset="0"/>
                              <a:cs typeface="Arial" panose="020B0604020202020204" pitchFamily="34" charset="0"/>
                            </a:rPr>
                            <m:t> </m:t>
                          </m:r>
                          <m:r>
                            <a:rPr lang="pt-BR" sz="1300" i="1">
                              <a:latin typeface="Cambria Math" panose="02040503050406030204" pitchFamily="18" charset="0"/>
                              <a:ea typeface="Times New Roman" panose="02020603050405020304" pitchFamily="18" charset="0"/>
                              <a:cs typeface="Arial" panose="020B0604020202020204" pitchFamily="34" charset="0"/>
                            </a:rPr>
                            <m:t>𝑑𝑒</m:t>
                          </m:r>
                          <m:r>
                            <a:rPr lang="pt-BR" sz="1300" i="1">
                              <a:latin typeface="Cambria Math" panose="02040503050406030204" pitchFamily="18" charset="0"/>
                              <a:ea typeface="Times New Roman" panose="02020603050405020304" pitchFamily="18" charset="0"/>
                              <a:cs typeface="Arial" panose="020B0604020202020204" pitchFamily="34" charset="0"/>
                            </a:rPr>
                            <m:t> </m:t>
                          </m:r>
                          <m:r>
                            <a:rPr lang="pt-BR" sz="1300" i="1">
                              <a:latin typeface="Cambria Math" panose="02040503050406030204" pitchFamily="18" charset="0"/>
                              <a:ea typeface="Times New Roman" panose="02020603050405020304" pitchFamily="18" charset="0"/>
                              <a:cs typeface="Arial" panose="020B0604020202020204" pitchFamily="34" charset="0"/>
                            </a:rPr>
                            <m:t>𝑖𝑛𝑢𝑛𝑑𝑎</m:t>
                          </m:r>
                          <m:r>
                            <a:rPr lang="pt-BR" sz="1300" i="1">
                              <a:latin typeface="Cambria Math" panose="02040503050406030204" pitchFamily="18" charset="0"/>
                              <a:ea typeface="Times New Roman" panose="02020603050405020304" pitchFamily="18" charset="0"/>
                              <a:cs typeface="Arial" panose="020B0604020202020204" pitchFamily="34" charset="0"/>
                            </a:rPr>
                            <m:t>çã</m:t>
                          </m:r>
                          <m:r>
                            <a:rPr lang="pt-BR" sz="1300" i="1">
                              <a:latin typeface="Cambria Math" panose="02040503050406030204" pitchFamily="18" charset="0"/>
                              <a:ea typeface="Times New Roman" panose="02020603050405020304" pitchFamily="18" charset="0"/>
                              <a:cs typeface="Arial" panose="020B0604020202020204" pitchFamily="34" charset="0"/>
                            </a:rPr>
                            <m:t>𝑜</m:t>
                          </m:r>
                        </m:num>
                        <m:den>
                          <m:r>
                            <a:rPr lang="pt-BR" sz="1300" i="1">
                              <a:latin typeface="Cambria Math" panose="02040503050406030204" pitchFamily="18" charset="0"/>
                              <a:ea typeface="Times New Roman" panose="02020603050405020304" pitchFamily="18" charset="0"/>
                              <a:cs typeface="Arial" panose="020B0604020202020204" pitchFamily="34" charset="0"/>
                            </a:rPr>
                            <m:t>𝑃𝑜𝑝𝑢𝑙𝑎</m:t>
                          </m:r>
                          <m:r>
                            <a:rPr lang="pt-BR" sz="1300" i="1">
                              <a:latin typeface="Cambria Math" panose="02040503050406030204" pitchFamily="18" charset="0"/>
                              <a:ea typeface="Times New Roman" panose="02020603050405020304" pitchFamily="18" charset="0"/>
                              <a:cs typeface="Arial" panose="020B0604020202020204" pitchFamily="34" charset="0"/>
                            </a:rPr>
                            <m:t>çã</m:t>
                          </m:r>
                          <m:r>
                            <a:rPr lang="pt-BR" sz="1300" i="1">
                              <a:latin typeface="Cambria Math" panose="02040503050406030204" pitchFamily="18" charset="0"/>
                              <a:ea typeface="Times New Roman" panose="02020603050405020304" pitchFamily="18" charset="0"/>
                              <a:cs typeface="Arial" panose="020B0604020202020204" pitchFamily="34" charset="0"/>
                            </a:rPr>
                            <m:t>𝑜</m:t>
                          </m:r>
                          <m:r>
                            <a:rPr lang="pt-BR" sz="1300" i="1">
                              <a:latin typeface="Cambria Math" panose="02040503050406030204" pitchFamily="18" charset="0"/>
                              <a:ea typeface="Times New Roman" panose="02020603050405020304" pitchFamily="18" charset="0"/>
                              <a:cs typeface="Arial" panose="020B0604020202020204" pitchFamily="34" charset="0"/>
                            </a:rPr>
                            <m:t> </m:t>
                          </m:r>
                          <m:r>
                            <a:rPr lang="pt-BR" sz="1300" i="1">
                              <a:latin typeface="Cambria Math" panose="02040503050406030204" pitchFamily="18" charset="0"/>
                              <a:ea typeface="Times New Roman" panose="02020603050405020304" pitchFamily="18" charset="0"/>
                              <a:cs typeface="Arial" panose="020B0604020202020204" pitchFamily="34" charset="0"/>
                            </a:rPr>
                            <m:t>𝑡𝑜𝑡𝑎𝑙</m:t>
                          </m:r>
                        </m:den>
                      </m:f>
                    </m:oMath>
                  </m:oMathPara>
                </a14:m>
                <a:endParaRPr lang="pt-BR" sz="1300" dirty="0"/>
              </a:p>
            </p:txBody>
          </p:sp>
        </mc:Choice>
        <mc:Fallback xmlns="">
          <p:sp>
            <p:nvSpPr>
              <p:cNvPr id="21" name="Retângulo 20">
                <a:extLst>
                  <a:ext uri="{FF2B5EF4-FFF2-40B4-BE49-F238E27FC236}">
                    <a16:creationId xmlns:a16="http://schemas.microsoft.com/office/drawing/2014/main" id="{3A350FB1-C35D-4010-9BD7-35CCB4DE0FF7}"/>
                  </a:ext>
                </a:extLst>
              </p:cNvPr>
              <p:cNvSpPr>
                <a:spLocks noRot="1" noChangeAspect="1" noMove="1" noResize="1" noEditPoints="1" noAdjustHandles="1" noChangeArrowheads="1" noChangeShapeType="1" noTextEdit="1"/>
              </p:cNvSpPr>
              <p:nvPr/>
            </p:nvSpPr>
            <p:spPr>
              <a:xfrm>
                <a:off x="899592" y="1614970"/>
                <a:ext cx="7128792" cy="505844"/>
              </a:xfrm>
              <a:prstGeom prst="rect">
                <a:avLst/>
              </a:prstGeom>
              <a:blipFill>
                <a:blip r:embed="rId2"/>
                <a:stretch>
                  <a:fillRect b="-4819"/>
                </a:stretch>
              </a:blipFill>
            </p:spPr>
            <p:txBody>
              <a:bodyPr/>
              <a:lstStyle/>
              <a:p>
                <a:r>
                  <a:rPr lang="pt-BR">
                    <a:noFill/>
                  </a:rPr>
                  <a:t> </a:t>
                </a:r>
              </a:p>
            </p:txBody>
          </p:sp>
        </mc:Fallback>
      </mc:AlternateContent>
      <p:grpSp>
        <p:nvGrpSpPr>
          <p:cNvPr id="22" name="Tela 5">
            <a:extLst>
              <a:ext uri="{FF2B5EF4-FFF2-40B4-BE49-F238E27FC236}">
                <a16:creationId xmlns:a16="http://schemas.microsoft.com/office/drawing/2014/main" xmlns="" id="{E5065FD6-E7EF-4CB6-BB76-31233CF553A8}"/>
              </a:ext>
            </a:extLst>
          </p:cNvPr>
          <p:cNvGrpSpPr/>
          <p:nvPr/>
        </p:nvGrpSpPr>
        <p:grpSpPr>
          <a:xfrm>
            <a:off x="2123728" y="2316832"/>
            <a:ext cx="5047456" cy="2984376"/>
            <a:chOff x="0" y="0"/>
            <a:chExt cx="5486400" cy="3200400"/>
          </a:xfrm>
        </p:grpSpPr>
        <p:sp>
          <p:nvSpPr>
            <p:cNvPr id="23" name="Retângulo 22">
              <a:extLst>
                <a:ext uri="{FF2B5EF4-FFF2-40B4-BE49-F238E27FC236}">
                  <a16:creationId xmlns:a16="http://schemas.microsoft.com/office/drawing/2014/main" xmlns="" id="{EA1A1350-263A-4E5E-919E-684F30B885FA}"/>
                </a:ext>
              </a:extLst>
            </p:cNvPr>
            <p:cNvSpPr/>
            <p:nvPr/>
          </p:nvSpPr>
          <p:spPr>
            <a:xfrm>
              <a:off x="0" y="0"/>
              <a:ext cx="5486400" cy="3200400"/>
            </a:xfrm>
            <a:prstGeom prst="rect">
              <a:avLst/>
            </a:prstGeom>
          </p:spPr>
        </p:sp>
        <p:sp>
          <p:nvSpPr>
            <p:cNvPr id="24" name="Caixa de Texto 7">
              <a:extLst>
                <a:ext uri="{FF2B5EF4-FFF2-40B4-BE49-F238E27FC236}">
                  <a16:creationId xmlns:a16="http://schemas.microsoft.com/office/drawing/2014/main" xmlns="" id="{25043270-CFBA-40E8-8CC8-1C45B22A4FC3}"/>
                </a:ext>
              </a:extLst>
            </p:cNvPr>
            <p:cNvSpPr txBox="1"/>
            <p:nvPr/>
          </p:nvSpPr>
          <p:spPr>
            <a:xfrm>
              <a:off x="2305319" y="0"/>
              <a:ext cx="1080000" cy="900000"/>
            </a:xfrm>
            <a:prstGeom prst="rect">
              <a:avLst/>
            </a:prstGeom>
            <a:solidFill>
              <a:schemeClr val="bg1">
                <a:lumMod val="85000"/>
              </a:schemeClr>
            </a:solidFill>
            <a:ln w="6350">
              <a:solidFill>
                <a:prstClr val="black"/>
              </a:solidFill>
            </a:ln>
          </p:spPr>
          <p:txBody>
            <a:bodyPr rot="0" spcFirstLastPara="0" vert="horz" wrap="square" lIns="36000" tIns="36000" rIns="36000" bIns="36000" numCol="1" spcCol="0" rtlCol="0" fromWordArt="0" anchor="ctr" anchorCtr="0" forceAA="0" compatLnSpc="1">
              <a:prstTxWarp prst="textNoShape">
                <a:avLst/>
              </a:prstTxWarp>
              <a:noAutofit/>
            </a:bodyPr>
            <a:lstStyle/>
            <a:p>
              <a:pPr algn="ctr">
                <a:lnSpc>
                  <a:spcPct val="115000"/>
                </a:lnSpc>
                <a:spcAft>
                  <a:spcPts val="0"/>
                </a:spcAft>
              </a:pPr>
              <a:r>
                <a:rPr lang="pt-BR" sz="1000">
                  <a:effectLst/>
                  <a:latin typeface="Arial" panose="020B0604020202020204" pitchFamily="34" charset="0"/>
                  <a:ea typeface="Calibri" panose="020F0502020204030204" pitchFamily="34" charset="0"/>
                  <a:cs typeface="Times New Roman" panose="02020603050405020304" pitchFamily="18" charset="0"/>
                </a:rPr>
                <a:t>Pop. Total</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Caixa de Texto 7">
              <a:extLst>
                <a:ext uri="{FF2B5EF4-FFF2-40B4-BE49-F238E27FC236}">
                  <a16:creationId xmlns:a16="http://schemas.microsoft.com/office/drawing/2014/main" xmlns="" id="{1C0CCC8B-6A10-438D-9F51-6B6BAACF4880}"/>
                </a:ext>
              </a:extLst>
            </p:cNvPr>
            <p:cNvSpPr txBox="1"/>
            <p:nvPr/>
          </p:nvSpPr>
          <p:spPr>
            <a:xfrm>
              <a:off x="910338" y="1158691"/>
              <a:ext cx="1080000" cy="900000"/>
            </a:xfrm>
            <a:prstGeom prst="rect">
              <a:avLst/>
            </a:prstGeom>
            <a:solidFill>
              <a:schemeClr val="accent4">
                <a:lumMod val="20000"/>
                <a:lumOff val="80000"/>
              </a:schemeClr>
            </a:solidFill>
            <a:ln w="6350">
              <a:solidFill>
                <a:prstClr val="black"/>
              </a:solidFill>
            </a:ln>
          </p:spPr>
          <p:txBody>
            <a:bodyPr rot="0" spcFirstLastPara="0" vert="horz" wrap="square" lIns="0" tIns="0" rIns="0" bIns="36000" numCol="1" spcCol="0" rtlCol="0" fromWordArt="0" anchor="ctr" anchorCtr="0" forceAA="0" compatLnSpc="1">
              <a:prstTxWarp prst="textNoShape">
                <a:avLst/>
              </a:prstTxWarp>
              <a:noAutofit/>
            </a:bodyPr>
            <a:lstStyle/>
            <a:p>
              <a:pPr algn="ctr">
                <a:lnSpc>
                  <a:spcPct val="75000"/>
                </a:lnSpc>
                <a:spcAft>
                  <a:spcPts val="0"/>
                </a:spcAft>
              </a:pPr>
              <a:r>
                <a:rPr lang="pt-BR" sz="1000" dirty="0">
                  <a:effectLst/>
                  <a:latin typeface="Arial" panose="020B0604020202020204" pitchFamily="34" charset="0"/>
                  <a:ea typeface="Calibri" panose="020F0502020204030204" pitchFamily="34" charset="0"/>
                </a:rPr>
                <a:t>Pop. em região estudada a partir de modelos matemáticos</a:t>
              </a:r>
              <a:endParaRPr lang="pt-BR" sz="1200" dirty="0">
                <a:effectLst/>
                <a:latin typeface="Times New Roman" panose="02020603050405020304" pitchFamily="18" charset="0"/>
                <a:ea typeface="Times New Roman" panose="02020603050405020304" pitchFamily="18" charset="0"/>
              </a:endParaRPr>
            </a:p>
          </p:txBody>
        </p:sp>
        <p:sp>
          <p:nvSpPr>
            <p:cNvPr id="26" name="Caixa de Texto 7">
              <a:extLst>
                <a:ext uri="{FF2B5EF4-FFF2-40B4-BE49-F238E27FC236}">
                  <a16:creationId xmlns:a16="http://schemas.microsoft.com/office/drawing/2014/main" xmlns="" id="{A1C3C7DA-939D-4D69-958F-CAFF70702F42}"/>
                </a:ext>
              </a:extLst>
            </p:cNvPr>
            <p:cNvSpPr txBox="1"/>
            <p:nvPr/>
          </p:nvSpPr>
          <p:spPr>
            <a:xfrm>
              <a:off x="3811841" y="1158997"/>
              <a:ext cx="1080000" cy="900000"/>
            </a:xfrm>
            <a:prstGeom prst="rect">
              <a:avLst/>
            </a:prstGeom>
            <a:solidFill>
              <a:schemeClr val="accent2">
                <a:lumMod val="40000"/>
                <a:lumOff val="60000"/>
              </a:schemeClr>
            </a:solidFill>
            <a:ln w="6350">
              <a:solidFill>
                <a:prstClr val="black"/>
              </a:solidFill>
            </a:ln>
          </p:spPr>
          <p:txBody>
            <a:bodyPr rot="0" spcFirstLastPara="0" vert="horz" wrap="square" lIns="0" tIns="0" rIns="0" bIns="0" numCol="1" spcCol="0" rtlCol="0" fromWordArt="0" anchor="ctr" anchorCtr="0" forceAA="0" compatLnSpc="1">
              <a:prstTxWarp prst="textNoShape">
                <a:avLst/>
              </a:prstTxWarp>
              <a:noAutofit/>
            </a:bodyPr>
            <a:lstStyle/>
            <a:p>
              <a:pPr algn="ctr">
                <a:lnSpc>
                  <a:spcPct val="75000"/>
                </a:lnSpc>
                <a:spcAft>
                  <a:spcPts val="0"/>
                </a:spcAft>
              </a:pPr>
              <a:r>
                <a:rPr lang="pt-BR" sz="1000" dirty="0">
                  <a:effectLst/>
                  <a:latin typeface="Arial" panose="020B0604020202020204" pitchFamily="34" charset="0"/>
                  <a:ea typeface="Calibri" panose="020F0502020204030204" pitchFamily="34" charset="0"/>
                </a:rPr>
                <a:t>Pop. em região não estudada a partir de modelos matemáticos</a:t>
              </a:r>
              <a:endParaRPr lang="pt-BR" sz="1200" dirty="0">
                <a:effectLst/>
                <a:latin typeface="Times New Roman" panose="02020603050405020304" pitchFamily="18" charset="0"/>
                <a:ea typeface="Times New Roman" panose="02020603050405020304" pitchFamily="18" charset="0"/>
              </a:endParaRPr>
            </a:p>
            <a:p>
              <a:pPr algn="ctr">
                <a:lnSpc>
                  <a:spcPct val="75000"/>
                </a:lnSpc>
                <a:spcAft>
                  <a:spcPts val="0"/>
                </a:spcAft>
              </a:pPr>
              <a:r>
                <a:rPr lang="pt-BR" sz="1000" dirty="0">
                  <a:effectLst/>
                  <a:latin typeface="Arial" panose="020B0604020202020204" pitchFamily="34" charset="0"/>
                  <a:ea typeface="Times New Roman" panose="02020603050405020304" pitchFamily="18" charset="0"/>
                </a:rPr>
                <a:t> </a:t>
              </a:r>
              <a:endParaRPr lang="pt-BR" sz="1200" dirty="0">
                <a:effectLst/>
                <a:latin typeface="Times New Roman" panose="02020603050405020304" pitchFamily="18" charset="0"/>
                <a:ea typeface="Times New Roman" panose="02020603050405020304" pitchFamily="18" charset="0"/>
              </a:endParaRPr>
            </a:p>
            <a:p>
              <a:pPr algn="ctr">
                <a:lnSpc>
                  <a:spcPct val="75000"/>
                </a:lnSpc>
                <a:spcAft>
                  <a:spcPts val="0"/>
                </a:spcAft>
              </a:pPr>
              <a:r>
                <a:rPr lang="pt-BR" sz="1000" b="1" dirty="0">
                  <a:effectLst/>
                  <a:latin typeface="Arial" panose="020B0604020202020204" pitchFamily="34" charset="0"/>
                  <a:ea typeface="Times New Roman" panose="02020603050405020304" pitchFamily="18" charset="0"/>
                </a:rPr>
                <a:t>(Sem informação)</a:t>
              </a:r>
              <a:endParaRPr lang="pt-BR" sz="1200" dirty="0">
                <a:effectLst/>
                <a:latin typeface="Times New Roman" panose="02020603050405020304" pitchFamily="18" charset="0"/>
                <a:ea typeface="Times New Roman" panose="02020603050405020304" pitchFamily="18" charset="0"/>
              </a:endParaRPr>
            </a:p>
          </p:txBody>
        </p:sp>
        <p:sp>
          <p:nvSpPr>
            <p:cNvPr id="27" name="Caixa de Texto 7">
              <a:extLst>
                <a:ext uri="{FF2B5EF4-FFF2-40B4-BE49-F238E27FC236}">
                  <a16:creationId xmlns:a16="http://schemas.microsoft.com/office/drawing/2014/main" xmlns="" id="{BBA2FA12-0573-406E-8E71-ECE5E908B9F6}"/>
                </a:ext>
              </a:extLst>
            </p:cNvPr>
            <p:cNvSpPr txBox="1"/>
            <p:nvPr/>
          </p:nvSpPr>
          <p:spPr>
            <a:xfrm>
              <a:off x="165091" y="2300400"/>
              <a:ext cx="1080000" cy="900000"/>
            </a:xfrm>
            <a:prstGeom prst="rect">
              <a:avLst/>
            </a:prstGeom>
            <a:solidFill>
              <a:schemeClr val="accent6">
                <a:lumMod val="20000"/>
                <a:lumOff val="80000"/>
              </a:schemeClr>
            </a:solidFill>
            <a:ln w="6350">
              <a:solidFill>
                <a:prstClr val="black"/>
              </a:solidFill>
            </a:ln>
          </p:spPr>
          <p:txBody>
            <a:bodyPr rot="0" spcFirstLastPara="0" vert="horz" wrap="square" lIns="0" tIns="0" rIns="0" bIns="0" numCol="1" spcCol="0" rtlCol="0" fromWordArt="0" anchor="ctr" anchorCtr="0" forceAA="0" compatLnSpc="1">
              <a:prstTxWarp prst="textNoShape">
                <a:avLst/>
              </a:prstTxWarp>
              <a:noAutofit/>
            </a:bodyPr>
            <a:lstStyle/>
            <a:p>
              <a:pPr algn="ctr">
                <a:lnSpc>
                  <a:spcPct val="75000"/>
                </a:lnSpc>
                <a:spcAft>
                  <a:spcPts val="0"/>
                </a:spcAft>
              </a:pPr>
              <a:r>
                <a:rPr lang="pt-BR" sz="1000">
                  <a:effectLst/>
                  <a:latin typeface="Arial" panose="020B0604020202020204" pitchFamily="34" charset="0"/>
                  <a:ea typeface="Calibri" panose="020F0502020204030204" pitchFamily="34" charset="0"/>
                </a:rPr>
                <a:t>Pop. fora das manchas de inundação</a:t>
              </a:r>
              <a:endParaRPr lang="pt-BR" sz="1200">
                <a:effectLst/>
                <a:latin typeface="Times New Roman" panose="02020603050405020304" pitchFamily="18" charset="0"/>
                <a:ea typeface="Times New Roman" panose="02020603050405020304" pitchFamily="18" charset="0"/>
              </a:endParaRPr>
            </a:p>
            <a:p>
              <a:pPr algn="ctr">
                <a:lnSpc>
                  <a:spcPct val="75000"/>
                </a:lnSpc>
                <a:spcAft>
                  <a:spcPts val="0"/>
                </a:spcAft>
              </a:pPr>
              <a:r>
                <a:rPr lang="pt-BR" sz="1000">
                  <a:effectLst/>
                  <a:latin typeface="Arial" panose="020B0604020202020204" pitchFamily="34" charset="0"/>
                  <a:ea typeface="Times New Roman" panose="02020603050405020304" pitchFamily="18" charset="0"/>
                </a:rPr>
                <a:t> </a:t>
              </a:r>
              <a:endParaRPr lang="pt-BR" sz="1200">
                <a:effectLst/>
                <a:latin typeface="Times New Roman" panose="02020603050405020304" pitchFamily="18" charset="0"/>
                <a:ea typeface="Times New Roman" panose="02020603050405020304" pitchFamily="18" charset="0"/>
              </a:endParaRPr>
            </a:p>
            <a:p>
              <a:pPr algn="ctr">
                <a:lnSpc>
                  <a:spcPct val="75000"/>
                </a:lnSpc>
                <a:spcAft>
                  <a:spcPts val="0"/>
                </a:spcAft>
              </a:pPr>
              <a:r>
                <a:rPr lang="pt-BR" sz="1000" b="1">
                  <a:effectLst/>
                  <a:latin typeface="Arial" panose="020B0604020202020204" pitchFamily="34" charset="0"/>
                  <a:ea typeface="Times New Roman" panose="02020603050405020304" pitchFamily="18" charset="0"/>
                </a:rPr>
                <a:t>(Atendimento adequado)</a:t>
              </a:r>
              <a:endParaRPr lang="pt-BR" sz="1200">
                <a:effectLst/>
                <a:latin typeface="Times New Roman" panose="02020603050405020304" pitchFamily="18" charset="0"/>
                <a:ea typeface="Times New Roman" panose="02020603050405020304" pitchFamily="18" charset="0"/>
              </a:endParaRPr>
            </a:p>
          </p:txBody>
        </p:sp>
        <p:sp>
          <p:nvSpPr>
            <p:cNvPr id="28" name="Caixa de Texto 7">
              <a:extLst>
                <a:ext uri="{FF2B5EF4-FFF2-40B4-BE49-F238E27FC236}">
                  <a16:creationId xmlns:a16="http://schemas.microsoft.com/office/drawing/2014/main" xmlns="" id="{5BAB1B91-059C-4981-BFC1-0C202BF2E7F8}"/>
                </a:ext>
              </a:extLst>
            </p:cNvPr>
            <p:cNvSpPr txBox="1"/>
            <p:nvPr/>
          </p:nvSpPr>
          <p:spPr>
            <a:xfrm>
              <a:off x="1609553" y="2300400"/>
              <a:ext cx="1079500" cy="900000"/>
            </a:xfrm>
            <a:prstGeom prst="rect">
              <a:avLst/>
            </a:prstGeom>
            <a:solidFill>
              <a:srgbClr val="FF7C80"/>
            </a:solidFill>
            <a:ln w="6350">
              <a:solidFill>
                <a:prstClr val="black"/>
              </a:solidFill>
            </a:ln>
          </p:spPr>
          <p:txBody>
            <a:bodyPr rot="0" spcFirstLastPara="0" vert="horz" wrap="square" lIns="0" tIns="0" rIns="0" bIns="0" numCol="1" spcCol="0" rtlCol="0" fromWordArt="0" anchor="ctr" anchorCtr="0" forceAA="0" compatLnSpc="1">
              <a:prstTxWarp prst="textNoShape">
                <a:avLst/>
              </a:prstTxWarp>
              <a:noAutofit/>
            </a:bodyPr>
            <a:lstStyle/>
            <a:p>
              <a:pPr algn="ctr">
                <a:lnSpc>
                  <a:spcPct val="75000"/>
                </a:lnSpc>
                <a:spcAft>
                  <a:spcPts val="0"/>
                </a:spcAft>
              </a:pPr>
              <a:r>
                <a:rPr lang="pt-BR" sz="1000">
                  <a:effectLst/>
                  <a:latin typeface="Arial" panose="020B0604020202020204" pitchFamily="34" charset="0"/>
                  <a:ea typeface="Calibri" panose="020F0502020204030204" pitchFamily="34" charset="0"/>
                </a:rPr>
                <a:t>Pop. dentro das manchas de inundação</a:t>
              </a:r>
              <a:endParaRPr lang="pt-BR" sz="1200">
                <a:effectLst/>
                <a:latin typeface="Times New Roman" panose="02020603050405020304" pitchFamily="18" charset="0"/>
                <a:ea typeface="Times New Roman" panose="02020603050405020304" pitchFamily="18" charset="0"/>
              </a:endParaRPr>
            </a:p>
            <a:p>
              <a:pPr algn="ctr">
                <a:lnSpc>
                  <a:spcPct val="75000"/>
                </a:lnSpc>
                <a:spcAft>
                  <a:spcPts val="0"/>
                </a:spcAft>
              </a:pPr>
              <a:r>
                <a:rPr lang="pt-BR" sz="1000">
                  <a:effectLst/>
                  <a:latin typeface="Arial" panose="020B0604020202020204" pitchFamily="34" charset="0"/>
                  <a:ea typeface="Times New Roman" panose="02020603050405020304" pitchFamily="18" charset="0"/>
                </a:rPr>
                <a:t> </a:t>
              </a:r>
              <a:endParaRPr lang="pt-BR" sz="1200">
                <a:effectLst/>
                <a:latin typeface="Times New Roman" panose="02020603050405020304" pitchFamily="18" charset="0"/>
                <a:ea typeface="Times New Roman" panose="02020603050405020304" pitchFamily="18" charset="0"/>
              </a:endParaRPr>
            </a:p>
            <a:p>
              <a:pPr algn="ctr">
                <a:lnSpc>
                  <a:spcPct val="75000"/>
                </a:lnSpc>
                <a:spcAft>
                  <a:spcPts val="0"/>
                </a:spcAft>
              </a:pPr>
              <a:r>
                <a:rPr lang="pt-BR" sz="1000" b="1">
                  <a:effectLst/>
                  <a:latin typeface="Arial" panose="020B0604020202020204" pitchFamily="34" charset="0"/>
                  <a:ea typeface="Times New Roman" panose="02020603050405020304" pitchFamily="18" charset="0"/>
                </a:rPr>
                <a:t>(Sem atendimento)</a:t>
              </a:r>
              <a:endParaRPr lang="pt-BR" sz="1200">
                <a:effectLst/>
                <a:latin typeface="Times New Roman" panose="02020603050405020304" pitchFamily="18" charset="0"/>
                <a:ea typeface="Times New Roman" panose="02020603050405020304" pitchFamily="18" charset="0"/>
              </a:endParaRPr>
            </a:p>
          </p:txBody>
        </p:sp>
        <p:cxnSp>
          <p:nvCxnSpPr>
            <p:cNvPr id="29" name="Conector reto 28">
              <a:extLst>
                <a:ext uri="{FF2B5EF4-FFF2-40B4-BE49-F238E27FC236}">
                  <a16:creationId xmlns:a16="http://schemas.microsoft.com/office/drawing/2014/main" xmlns="" id="{E02B737F-C98D-495D-B5DB-63F6DD24CD19}"/>
                </a:ext>
              </a:extLst>
            </p:cNvPr>
            <p:cNvCxnSpPr/>
            <p:nvPr/>
          </p:nvCxnSpPr>
          <p:spPr>
            <a:xfrm>
              <a:off x="2846231" y="914399"/>
              <a:ext cx="0" cy="1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ector reto 29">
              <a:extLst>
                <a:ext uri="{FF2B5EF4-FFF2-40B4-BE49-F238E27FC236}">
                  <a16:creationId xmlns:a16="http://schemas.microsoft.com/office/drawing/2014/main" xmlns="" id="{DC216BE1-FA5E-4A5F-8ABB-3E80D9221400}"/>
                </a:ext>
              </a:extLst>
            </p:cNvPr>
            <p:cNvCxnSpPr/>
            <p:nvPr/>
          </p:nvCxnSpPr>
          <p:spPr>
            <a:xfrm flipV="1">
              <a:off x="1442433" y="1030309"/>
              <a:ext cx="28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Conector de Seta Reta 30">
              <a:extLst>
                <a:ext uri="{FF2B5EF4-FFF2-40B4-BE49-F238E27FC236}">
                  <a16:creationId xmlns:a16="http://schemas.microsoft.com/office/drawing/2014/main" xmlns="" id="{65516C18-8C6E-4F6D-AE9C-8C37E01A2099}"/>
                </a:ext>
              </a:extLst>
            </p:cNvPr>
            <p:cNvCxnSpPr/>
            <p:nvPr/>
          </p:nvCxnSpPr>
          <p:spPr>
            <a:xfrm>
              <a:off x="1442433" y="1043188"/>
              <a:ext cx="0" cy="108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ector de Seta Reta 31">
              <a:extLst>
                <a:ext uri="{FF2B5EF4-FFF2-40B4-BE49-F238E27FC236}">
                  <a16:creationId xmlns:a16="http://schemas.microsoft.com/office/drawing/2014/main" xmlns="" id="{23FBDD33-FCE1-4FA7-A1B8-9CB77540A5F9}"/>
                </a:ext>
              </a:extLst>
            </p:cNvPr>
            <p:cNvCxnSpPr/>
            <p:nvPr/>
          </p:nvCxnSpPr>
          <p:spPr>
            <a:xfrm>
              <a:off x="4326649" y="1042364"/>
              <a:ext cx="0" cy="1079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ector reto 32">
              <a:extLst>
                <a:ext uri="{FF2B5EF4-FFF2-40B4-BE49-F238E27FC236}">
                  <a16:creationId xmlns:a16="http://schemas.microsoft.com/office/drawing/2014/main" xmlns="" id="{98ABBEA1-A545-41ED-A5CA-6A68ED1BF5C8}"/>
                </a:ext>
              </a:extLst>
            </p:cNvPr>
            <p:cNvCxnSpPr/>
            <p:nvPr/>
          </p:nvCxnSpPr>
          <p:spPr>
            <a:xfrm>
              <a:off x="1429554" y="2073498"/>
              <a:ext cx="0" cy="1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Conector reto 33">
              <a:extLst>
                <a:ext uri="{FF2B5EF4-FFF2-40B4-BE49-F238E27FC236}">
                  <a16:creationId xmlns:a16="http://schemas.microsoft.com/office/drawing/2014/main" xmlns="" id="{F2A32DF5-A4A6-45CB-B080-4B5E029149B3}"/>
                </a:ext>
              </a:extLst>
            </p:cNvPr>
            <p:cNvCxnSpPr/>
            <p:nvPr/>
          </p:nvCxnSpPr>
          <p:spPr>
            <a:xfrm flipV="1">
              <a:off x="694502" y="2193733"/>
              <a:ext cx="144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ector de Seta Reta 34">
              <a:extLst>
                <a:ext uri="{FF2B5EF4-FFF2-40B4-BE49-F238E27FC236}">
                  <a16:creationId xmlns:a16="http://schemas.microsoft.com/office/drawing/2014/main" xmlns="" id="{6075E7D9-DF80-444C-AADD-8FC5EE04E7B7}"/>
                </a:ext>
              </a:extLst>
            </p:cNvPr>
            <p:cNvCxnSpPr/>
            <p:nvPr/>
          </p:nvCxnSpPr>
          <p:spPr>
            <a:xfrm>
              <a:off x="694810" y="2201463"/>
              <a:ext cx="0" cy="1079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onector de Seta Reta 35">
              <a:extLst>
                <a:ext uri="{FF2B5EF4-FFF2-40B4-BE49-F238E27FC236}">
                  <a16:creationId xmlns:a16="http://schemas.microsoft.com/office/drawing/2014/main" xmlns="" id="{6217F808-76BD-4D92-B9B9-A493F3C5A3BC}"/>
                </a:ext>
              </a:extLst>
            </p:cNvPr>
            <p:cNvCxnSpPr/>
            <p:nvPr/>
          </p:nvCxnSpPr>
          <p:spPr>
            <a:xfrm>
              <a:off x="2137240" y="2201463"/>
              <a:ext cx="0" cy="1079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02210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E61D97A-3001-45BA-8AD1-DF975D75B7C8}"/>
              </a:ext>
            </a:extLst>
          </p:cNvPr>
          <p:cNvSpPr>
            <a:spLocks noGrp="1"/>
          </p:cNvSpPr>
          <p:nvPr>
            <p:ph type="title"/>
          </p:nvPr>
        </p:nvSpPr>
        <p:spPr/>
        <p:txBody>
          <a:bodyPr/>
          <a:lstStyle/>
          <a:p>
            <a:r>
              <a:rPr lang="pt-BR" dirty="0"/>
              <a:t>INTRODUÇÃO</a:t>
            </a:r>
          </a:p>
        </p:txBody>
      </p:sp>
      <p:sp>
        <p:nvSpPr>
          <p:cNvPr id="4" name="Retângulo 3">
            <a:extLst>
              <a:ext uri="{FF2B5EF4-FFF2-40B4-BE49-F238E27FC236}">
                <a16:creationId xmlns:a16="http://schemas.microsoft.com/office/drawing/2014/main" xmlns="" id="{A75DEEAA-AAD2-42B1-9295-7712C2FBFBD1}"/>
              </a:ext>
            </a:extLst>
          </p:cNvPr>
          <p:cNvSpPr/>
          <p:nvPr/>
        </p:nvSpPr>
        <p:spPr>
          <a:xfrm>
            <a:off x="683568" y="1556792"/>
            <a:ext cx="1924116" cy="369332"/>
          </a:xfrm>
          <a:prstGeom prst="rect">
            <a:avLst/>
          </a:prstGeom>
        </p:spPr>
        <p:txBody>
          <a:bodyPr wrap="none">
            <a:spAutoFit/>
          </a:bodyPr>
          <a:lstStyle/>
          <a:p>
            <a:r>
              <a:rPr lang="pt-BR" dirty="0">
                <a:ea typeface="Times New Roman" panose="02020603050405020304" pitchFamily="18" charset="0"/>
              </a:rPr>
              <a:t>Arend Filho (2018)</a:t>
            </a:r>
            <a:endParaRPr lang="pt-BR" dirty="0"/>
          </a:p>
        </p:txBody>
      </p:sp>
      <p:sp>
        <p:nvSpPr>
          <p:cNvPr id="5" name="Retângulo 4">
            <a:extLst>
              <a:ext uri="{FF2B5EF4-FFF2-40B4-BE49-F238E27FC236}">
                <a16:creationId xmlns:a16="http://schemas.microsoft.com/office/drawing/2014/main" xmlns="" id="{EB0BD98C-4A7F-40B7-BE38-8A9D00FF1CA5}"/>
              </a:ext>
            </a:extLst>
          </p:cNvPr>
          <p:cNvSpPr/>
          <p:nvPr/>
        </p:nvSpPr>
        <p:spPr>
          <a:xfrm>
            <a:off x="728934" y="2654350"/>
            <a:ext cx="7957865" cy="523220"/>
          </a:xfrm>
          <a:prstGeom prst="rect">
            <a:avLst/>
          </a:prstGeom>
        </p:spPr>
        <p:txBody>
          <a:bodyPr wrap="square">
            <a:spAutoFit/>
          </a:bodyPr>
          <a:lstStyle/>
          <a:p>
            <a:pPr algn="just"/>
            <a:r>
              <a:rPr lang="pt-BR" sz="1400" dirty="0">
                <a:ea typeface="Times New Roman" panose="02020603050405020304" pitchFamily="18" charset="0"/>
              </a:rPr>
              <a:t>Dados: versão preliminar da primeira edição do módulo de drenagem do Sistema Nacional de Informações de Saneamento – SNIS, gerenciado pelo Ministério das Cidades</a:t>
            </a:r>
            <a:endParaRPr lang="pt-BR" sz="1400" dirty="0"/>
          </a:p>
        </p:txBody>
      </p:sp>
      <p:sp>
        <p:nvSpPr>
          <p:cNvPr id="7" name="Retângulo 6">
            <a:extLst>
              <a:ext uri="{FF2B5EF4-FFF2-40B4-BE49-F238E27FC236}">
                <a16:creationId xmlns:a16="http://schemas.microsoft.com/office/drawing/2014/main" xmlns="" id="{76CE03A3-819D-4B37-9965-2681CAE3C5EA}"/>
              </a:ext>
            </a:extLst>
          </p:cNvPr>
          <p:cNvSpPr/>
          <p:nvPr/>
        </p:nvSpPr>
        <p:spPr>
          <a:xfrm>
            <a:off x="728935" y="2154341"/>
            <a:ext cx="7200800" cy="307777"/>
          </a:xfrm>
          <a:prstGeom prst="rect">
            <a:avLst/>
          </a:prstGeom>
        </p:spPr>
        <p:txBody>
          <a:bodyPr wrap="square">
            <a:spAutoFit/>
          </a:bodyPr>
          <a:lstStyle/>
          <a:p>
            <a:r>
              <a:rPr lang="pt-BR" sz="1400" dirty="0"/>
              <a:t>Objetivo: avaliação da operacionalização da proposta apresentada em Arend Filho (2017)</a:t>
            </a:r>
          </a:p>
        </p:txBody>
      </p:sp>
      <p:sp>
        <p:nvSpPr>
          <p:cNvPr id="9" name="Retângulo 8">
            <a:extLst>
              <a:ext uri="{FF2B5EF4-FFF2-40B4-BE49-F238E27FC236}">
                <a16:creationId xmlns:a16="http://schemas.microsoft.com/office/drawing/2014/main" xmlns="" id="{365DF073-429E-48E8-9A99-C250C5EA9B04}"/>
              </a:ext>
            </a:extLst>
          </p:cNvPr>
          <p:cNvSpPr/>
          <p:nvPr/>
        </p:nvSpPr>
        <p:spPr>
          <a:xfrm>
            <a:off x="728935" y="3742988"/>
            <a:ext cx="8016060" cy="307777"/>
          </a:xfrm>
          <a:prstGeom prst="rect">
            <a:avLst/>
          </a:prstGeom>
        </p:spPr>
        <p:txBody>
          <a:bodyPr wrap="square">
            <a:spAutoFit/>
          </a:bodyPr>
          <a:lstStyle/>
          <a:p>
            <a:r>
              <a:rPr lang="pt-BR" sz="1400" dirty="0"/>
              <a:t>- alteração da unidade base, de população para domicílios</a:t>
            </a:r>
          </a:p>
        </p:txBody>
      </p:sp>
      <p:sp>
        <p:nvSpPr>
          <p:cNvPr id="10" name="Retângulo 9">
            <a:extLst>
              <a:ext uri="{FF2B5EF4-FFF2-40B4-BE49-F238E27FC236}">
                <a16:creationId xmlns:a16="http://schemas.microsoft.com/office/drawing/2014/main" xmlns="" id="{AA624571-302F-496F-9E76-111B4163BC30}"/>
              </a:ext>
            </a:extLst>
          </p:cNvPr>
          <p:cNvSpPr/>
          <p:nvPr/>
        </p:nvSpPr>
        <p:spPr>
          <a:xfrm>
            <a:off x="728936" y="4217862"/>
            <a:ext cx="8016059" cy="523220"/>
          </a:xfrm>
          <a:prstGeom prst="rect">
            <a:avLst/>
          </a:prstGeom>
        </p:spPr>
        <p:txBody>
          <a:bodyPr wrap="square">
            <a:spAutoFit/>
          </a:bodyPr>
          <a:lstStyle/>
          <a:p>
            <a:pPr algn="just"/>
            <a:r>
              <a:rPr lang="pt-BR" sz="1400" dirty="0">
                <a:ea typeface="Times New Roman" panose="02020603050405020304" pitchFamily="18" charset="0"/>
              </a:rPr>
              <a:t>- inclusão da especificação de que os domicílios sujeitos a risco de inundações levados em conta no cálculo do déficit na DMAPU devem ser somente os domicílios urbanos</a:t>
            </a:r>
            <a:endParaRPr lang="pt-BR" sz="1400" dirty="0"/>
          </a:p>
        </p:txBody>
      </p:sp>
      <p:sp>
        <p:nvSpPr>
          <p:cNvPr id="11" name="Retângulo 10">
            <a:extLst>
              <a:ext uri="{FF2B5EF4-FFF2-40B4-BE49-F238E27FC236}">
                <a16:creationId xmlns:a16="http://schemas.microsoft.com/office/drawing/2014/main" xmlns="" id="{F1AD94F8-24AD-49E5-84E3-FD9B5E5239AF}"/>
              </a:ext>
            </a:extLst>
          </p:cNvPr>
          <p:cNvSpPr/>
          <p:nvPr/>
        </p:nvSpPr>
        <p:spPr>
          <a:xfrm>
            <a:off x="728935" y="4923962"/>
            <a:ext cx="8016059" cy="523220"/>
          </a:xfrm>
          <a:prstGeom prst="rect">
            <a:avLst/>
          </a:prstGeom>
        </p:spPr>
        <p:txBody>
          <a:bodyPr wrap="square">
            <a:spAutoFit/>
          </a:bodyPr>
          <a:lstStyle/>
          <a:p>
            <a:pPr algn="just"/>
            <a:r>
              <a:rPr lang="pt-BR" sz="1400" dirty="0">
                <a:ea typeface="Times New Roman" panose="02020603050405020304" pitchFamily="18" charset="0"/>
              </a:rPr>
              <a:t>- exclusão da especificação de que as manchas de inundação devem ser computadas a partir de modelos matemáticos</a:t>
            </a:r>
            <a:endParaRPr lang="pt-BR" sz="1400" dirty="0"/>
          </a:p>
        </p:txBody>
      </p:sp>
      <p:sp>
        <p:nvSpPr>
          <p:cNvPr id="12" name="Retângulo 11">
            <a:extLst>
              <a:ext uri="{FF2B5EF4-FFF2-40B4-BE49-F238E27FC236}">
                <a16:creationId xmlns:a16="http://schemas.microsoft.com/office/drawing/2014/main" xmlns="" id="{341FA9FD-9467-4B97-B0E1-ABEA46C41F73}"/>
              </a:ext>
            </a:extLst>
          </p:cNvPr>
          <p:cNvSpPr/>
          <p:nvPr/>
        </p:nvSpPr>
        <p:spPr>
          <a:xfrm>
            <a:off x="683568" y="3334026"/>
            <a:ext cx="923394" cy="369332"/>
          </a:xfrm>
          <a:prstGeom prst="rect">
            <a:avLst/>
          </a:prstGeom>
        </p:spPr>
        <p:txBody>
          <a:bodyPr wrap="none">
            <a:spAutoFit/>
          </a:bodyPr>
          <a:lstStyle/>
          <a:p>
            <a:r>
              <a:rPr lang="pt-BR" dirty="0">
                <a:ea typeface="Times New Roman" panose="02020603050405020304" pitchFamily="18" charset="0"/>
              </a:rPr>
              <a:t>Ajustes:</a:t>
            </a:r>
            <a:endParaRPr lang="pt-BR" dirty="0"/>
          </a:p>
        </p:txBody>
      </p:sp>
    </p:spTree>
    <p:extLst>
      <p:ext uri="{BB962C8B-B14F-4D97-AF65-F5344CB8AC3E}">
        <p14:creationId xmlns:p14="http://schemas.microsoft.com/office/powerpoint/2010/main" val="2555948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8A8344-13C6-45C1-BA32-1635BB191101}"/>
              </a:ext>
            </a:extLst>
          </p:cNvPr>
          <p:cNvSpPr>
            <a:spLocks noGrp="1"/>
          </p:cNvSpPr>
          <p:nvPr>
            <p:ph type="title"/>
          </p:nvPr>
        </p:nvSpPr>
        <p:spPr/>
        <p:txBody>
          <a:bodyPr/>
          <a:lstStyle/>
          <a:p>
            <a:r>
              <a:rPr lang="pt-BR" dirty="0"/>
              <a:t>INTRODUÇÃO</a:t>
            </a:r>
          </a:p>
        </p:txBody>
      </p:sp>
      <mc:AlternateContent xmlns:mc="http://schemas.openxmlformats.org/markup-compatibility/2006" xmlns:a14="http://schemas.microsoft.com/office/drawing/2010/main">
        <mc:Choice Requires="a14">
          <p:sp>
            <p:nvSpPr>
              <p:cNvPr id="4" name="Retângulo 3">
                <a:extLst>
                  <a:ext uri="{FF2B5EF4-FFF2-40B4-BE49-F238E27FC236}">
                    <a16:creationId xmlns:a16="http://schemas.microsoft.com/office/drawing/2014/main" xmlns="" id="{07EA7745-63C9-49C9-B11F-984435B678CF}"/>
                  </a:ext>
                </a:extLst>
              </p:cNvPr>
              <p:cNvSpPr/>
              <p:nvPr/>
            </p:nvSpPr>
            <p:spPr>
              <a:xfrm>
                <a:off x="-108520" y="1700808"/>
                <a:ext cx="9361040" cy="47327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pt-BR" sz="1300" i="1">
                              <a:latin typeface="Cambria Math"/>
                            </a:rPr>
                          </m:ctrlPr>
                        </m:sSubPr>
                        <m:e>
                          <m:r>
                            <a:rPr lang="pt-BR" sz="1300" i="1">
                              <a:latin typeface="Cambria Math" panose="02040503050406030204" pitchFamily="18" charset="0"/>
                            </a:rPr>
                            <m:t>𝐷</m:t>
                          </m:r>
                        </m:e>
                        <m:sub>
                          <m:r>
                            <a:rPr lang="pt-BR" sz="1300" i="1">
                              <a:latin typeface="Cambria Math" panose="02040503050406030204" pitchFamily="18" charset="0"/>
                            </a:rPr>
                            <m:t>𝐷𝑀𝐴𝑃𝑈</m:t>
                          </m:r>
                        </m:sub>
                      </m:sSub>
                      <m:r>
                        <a:rPr lang="pt-BR" sz="1300" i="0">
                          <a:latin typeface="Cambria Math" panose="02040503050406030204" pitchFamily="18" charset="0"/>
                        </a:rPr>
                        <m:t>= </m:t>
                      </m:r>
                      <m:f>
                        <m:fPr>
                          <m:ctrlPr>
                            <a:rPr lang="pt-BR" sz="1300" i="1">
                              <a:latin typeface="Cambria Math"/>
                            </a:rPr>
                          </m:ctrlPr>
                        </m:fPr>
                        <m:num>
                          <m:r>
                            <a:rPr lang="pt-BR" sz="1300" i="1">
                              <a:latin typeface="Cambria Math" panose="02040503050406030204" pitchFamily="18" charset="0"/>
                            </a:rPr>
                            <m:t>𝑁</m:t>
                          </m:r>
                          <m:r>
                            <a:rPr lang="pt-BR" sz="1300" i="0">
                              <a:latin typeface="Cambria Math" panose="02040503050406030204" pitchFamily="18" charset="0"/>
                            </a:rPr>
                            <m:t>ú</m:t>
                          </m:r>
                          <m:r>
                            <a:rPr lang="pt-BR" sz="1300" i="1">
                              <a:latin typeface="Cambria Math" panose="02040503050406030204" pitchFamily="18" charset="0"/>
                            </a:rPr>
                            <m:t>𝑚𝑒𝑟𝑜</m:t>
                          </m:r>
                          <m:r>
                            <a:rPr lang="pt-BR" sz="1300" i="0">
                              <a:latin typeface="Cambria Math" panose="02040503050406030204" pitchFamily="18" charset="0"/>
                            </a:rPr>
                            <m:t> </m:t>
                          </m:r>
                          <m:r>
                            <a:rPr lang="pt-BR" sz="1300" i="1">
                              <a:latin typeface="Cambria Math" panose="02040503050406030204" pitchFamily="18" charset="0"/>
                            </a:rPr>
                            <m:t>𝑑𝑒</m:t>
                          </m:r>
                          <m:r>
                            <a:rPr lang="pt-BR" sz="1300" i="0">
                              <a:latin typeface="Cambria Math" panose="02040503050406030204" pitchFamily="18" charset="0"/>
                            </a:rPr>
                            <m:t> </m:t>
                          </m:r>
                          <m:r>
                            <a:rPr lang="pt-BR" sz="1300" i="1">
                              <a:latin typeface="Cambria Math" panose="02040503050406030204" pitchFamily="18" charset="0"/>
                            </a:rPr>
                            <m:t>𝑑𝑜𝑚𝑖𝑐</m:t>
                          </m:r>
                          <m:r>
                            <a:rPr lang="pt-BR" sz="1300" i="0">
                              <a:latin typeface="Cambria Math" panose="02040503050406030204" pitchFamily="18" charset="0"/>
                            </a:rPr>
                            <m:t>í</m:t>
                          </m:r>
                          <m:r>
                            <a:rPr lang="pt-BR" sz="1300" i="1">
                              <a:latin typeface="Cambria Math" panose="02040503050406030204" pitchFamily="18" charset="0"/>
                            </a:rPr>
                            <m:t>𝑙𝑖𝑜𝑠</m:t>
                          </m:r>
                          <m:r>
                            <a:rPr lang="pt-BR" sz="1300" i="0">
                              <a:latin typeface="Cambria Math" panose="02040503050406030204" pitchFamily="18" charset="0"/>
                            </a:rPr>
                            <m:t> </m:t>
                          </m:r>
                          <m:r>
                            <a:rPr lang="pt-BR" sz="1300" i="1">
                              <a:latin typeface="Cambria Math" panose="02040503050406030204" pitchFamily="18" charset="0"/>
                            </a:rPr>
                            <m:t>𝑢𝑟𝑏𝑎𝑛𝑜𝑠</m:t>
                          </m:r>
                          <m:r>
                            <a:rPr lang="pt-BR" sz="1300" i="0">
                              <a:latin typeface="Cambria Math" panose="02040503050406030204" pitchFamily="18" charset="0"/>
                            </a:rPr>
                            <m:t> </m:t>
                          </m:r>
                          <m:r>
                            <a:rPr lang="pt-BR" sz="1300" i="1">
                              <a:latin typeface="Cambria Math" panose="02040503050406030204" pitchFamily="18" charset="0"/>
                            </a:rPr>
                            <m:t>𝑑𝑒𝑛𝑡𝑟𝑜</m:t>
                          </m:r>
                          <m:r>
                            <a:rPr lang="pt-BR" sz="1300" i="0">
                              <a:latin typeface="Cambria Math" panose="02040503050406030204" pitchFamily="18" charset="0"/>
                            </a:rPr>
                            <m:t> </m:t>
                          </m:r>
                          <m:r>
                            <a:rPr lang="pt-BR" sz="1300" i="1">
                              <a:latin typeface="Cambria Math" panose="02040503050406030204" pitchFamily="18" charset="0"/>
                            </a:rPr>
                            <m:t>𝑑𝑎</m:t>
                          </m:r>
                          <m:r>
                            <a:rPr lang="pt-BR" sz="1300" i="0">
                              <a:latin typeface="Cambria Math" panose="02040503050406030204" pitchFamily="18" charset="0"/>
                            </a:rPr>
                            <m:t> </m:t>
                          </m:r>
                          <m:r>
                            <a:rPr lang="pt-BR" sz="1300" i="1">
                              <a:latin typeface="Cambria Math" panose="02040503050406030204" pitchFamily="18" charset="0"/>
                            </a:rPr>
                            <m:t>𝑚𝑎𝑛𝑐h𝑎𝑠</m:t>
                          </m:r>
                          <m:r>
                            <a:rPr lang="pt-BR" sz="1300" i="0">
                              <a:latin typeface="Cambria Math" panose="02040503050406030204" pitchFamily="18" charset="0"/>
                            </a:rPr>
                            <m:t> </m:t>
                          </m:r>
                          <m:r>
                            <a:rPr lang="pt-BR" sz="1300" i="1">
                              <a:latin typeface="Cambria Math" panose="02040503050406030204" pitchFamily="18" charset="0"/>
                            </a:rPr>
                            <m:t>𝑑𝑒</m:t>
                          </m:r>
                          <m:r>
                            <a:rPr lang="pt-BR" sz="1300" i="0">
                              <a:latin typeface="Cambria Math" panose="02040503050406030204" pitchFamily="18" charset="0"/>
                            </a:rPr>
                            <m:t> </m:t>
                          </m:r>
                          <m:r>
                            <a:rPr lang="pt-BR" sz="1300" i="1">
                              <a:latin typeface="Cambria Math" panose="02040503050406030204" pitchFamily="18" charset="0"/>
                            </a:rPr>
                            <m:t>𝑖𝑛𝑢𝑛𝑑𝑎</m:t>
                          </m:r>
                          <m:r>
                            <a:rPr lang="pt-BR" sz="1300" i="0">
                              <a:latin typeface="Cambria Math" panose="02040503050406030204" pitchFamily="18" charset="0"/>
                            </a:rPr>
                            <m:t>çã</m:t>
                          </m:r>
                          <m:r>
                            <a:rPr lang="pt-BR" sz="1300" i="1">
                              <a:latin typeface="Cambria Math" panose="02040503050406030204" pitchFamily="18" charset="0"/>
                            </a:rPr>
                            <m:t>𝑜</m:t>
                          </m:r>
                        </m:num>
                        <m:den>
                          <m:r>
                            <a:rPr lang="pt-BR" sz="1300" i="1">
                              <a:latin typeface="Cambria Math" panose="02040503050406030204" pitchFamily="18" charset="0"/>
                            </a:rPr>
                            <m:t>𝑁</m:t>
                          </m:r>
                          <m:r>
                            <a:rPr lang="pt-BR" sz="1300" i="0">
                              <a:latin typeface="Cambria Math" panose="02040503050406030204" pitchFamily="18" charset="0"/>
                            </a:rPr>
                            <m:t>ú</m:t>
                          </m:r>
                          <m:r>
                            <a:rPr lang="pt-BR" sz="1300" i="1">
                              <a:latin typeface="Cambria Math" panose="02040503050406030204" pitchFamily="18" charset="0"/>
                            </a:rPr>
                            <m:t>𝑚𝑒𝑟𝑜</m:t>
                          </m:r>
                          <m:r>
                            <a:rPr lang="pt-BR" sz="1300" i="0">
                              <a:latin typeface="Cambria Math" panose="02040503050406030204" pitchFamily="18" charset="0"/>
                            </a:rPr>
                            <m:t> </m:t>
                          </m:r>
                          <m:r>
                            <a:rPr lang="pt-BR" sz="1300" i="1">
                              <a:latin typeface="Cambria Math" panose="02040503050406030204" pitchFamily="18" charset="0"/>
                            </a:rPr>
                            <m:t>𝑡𝑜𝑡𝑎𝑙</m:t>
                          </m:r>
                          <m:r>
                            <a:rPr lang="pt-BR" sz="1300" i="0">
                              <a:latin typeface="Cambria Math" panose="02040503050406030204" pitchFamily="18" charset="0"/>
                            </a:rPr>
                            <m:t> </m:t>
                          </m:r>
                          <m:r>
                            <a:rPr lang="pt-BR" sz="1300" i="1">
                              <a:latin typeface="Cambria Math" panose="02040503050406030204" pitchFamily="18" charset="0"/>
                            </a:rPr>
                            <m:t>𝑑𝑒</m:t>
                          </m:r>
                          <m:r>
                            <a:rPr lang="pt-BR" sz="1300" i="0">
                              <a:latin typeface="Cambria Math" panose="02040503050406030204" pitchFamily="18" charset="0"/>
                            </a:rPr>
                            <m:t> </m:t>
                          </m:r>
                          <m:r>
                            <a:rPr lang="pt-BR" sz="1300" i="1">
                              <a:latin typeface="Cambria Math" panose="02040503050406030204" pitchFamily="18" charset="0"/>
                            </a:rPr>
                            <m:t>𝑑𝑜𝑚𝑖𝑐</m:t>
                          </m:r>
                          <m:r>
                            <a:rPr lang="pt-BR" sz="1300" i="0">
                              <a:latin typeface="Cambria Math" panose="02040503050406030204" pitchFamily="18" charset="0"/>
                            </a:rPr>
                            <m:t>í</m:t>
                          </m:r>
                          <m:r>
                            <a:rPr lang="pt-BR" sz="1300" i="1">
                              <a:latin typeface="Cambria Math" panose="02040503050406030204" pitchFamily="18" charset="0"/>
                            </a:rPr>
                            <m:t>𝑙𝑖𝑜𝑠</m:t>
                          </m:r>
                          <m:r>
                            <a:rPr lang="pt-BR" sz="1300" i="0">
                              <a:latin typeface="Cambria Math" panose="02040503050406030204" pitchFamily="18" charset="0"/>
                            </a:rPr>
                            <m:t> </m:t>
                          </m:r>
                          <m:r>
                            <a:rPr lang="pt-BR" sz="1300" i="1">
                              <a:latin typeface="Cambria Math" panose="02040503050406030204" pitchFamily="18" charset="0"/>
                            </a:rPr>
                            <m:t>𝑢𝑟𝑏𝑎𝑛𝑜𝑠</m:t>
                          </m:r>
                        </m:den>
                      </m:f>
                    </m:oMath>
                  </m:oMathPara>
                </a14:m>
                <a:endParaRPr lang="pt-BR" sz="1300" dirty="0"/>
              </a:p>
            </p:txBody>
          </p:sp>
        </mc:Choice>
        <mc:Fallback xmlns="">
          <p:sp>
            <p:nvSpPr>
              <p:cNvPr id="4" name="Retângulo 3">
                <a:extLst>
                  <a:ext uri="{FF2B5EF4-FFF2-40B4-BE49-F238E27FC236}">
                    <a16:creationId xmlns:a16="http://schemas.microsoft.com/office/drawing/2014/main" id="{07EA7745-63C9-49C9-B11F-984435B678CF}"/>
                  </a:ext>
                </a:extLst>
              </p:cNvPr>
              <p:cNvSpPr>
                <a:spLocks noRot="1" noChangeAspect="1" noMove="1" noResize="1" noEditPoints="1" noAdjustHandles="1" noChangeArrowheads="1" noChangeShapeType="1" noTextEdit="1"/>
              </p:cNvSpPr>
              <p:nvPr/>
            </p:nvSpPr>
            <p:spPr>
              <a:xfrm>
                <a:off x="-108520" y="1700808"/>
                <a:ext cx="9361040" cy="473271"/>
              </a:xfrm>
              <a:prstGeom prst="rect">
                <a:avLst/>
              </a:prstGeom>
              <a:blipFill>
                <a:blip r:embed="rId2"/>
                <a:stretch>
                  <a:fillRect b="-2564"/>
                </a:stretch>
              </a:blipFill>
            </p:spPr>
            <p:txBody>
              <a:bodyPr/>
              <a:lstStyle/>
              <a:p>
                <a:r>
                  <a:rPr lang="pt-BR">
                    <a:noFill/>
                  </a:rPr>
                  <a:t> </a:t>
                </a:r>
              </a:p>
            </p:txBody>
          </p:sp>
        </mc:Fallback>
      </mc:AlternateContent>
      <p:pic>
        <p:nvPicPr>
          <p:cNvPr id="35" name="Imagem 34">
            <a:extLst>
              <a:ext uri="{FF2B5EF4-FFF2-40B4-BE49-F238E27FC236}">
                <a16:creationId xmlns:a16="http://schemas.microsoft.com/office/drawing/2014/main" xmlns="" id="{327E76B7-C7A5-4D62-B9E5-449A493D1D1B}"/>
              </a:ext>
            </a:extLst>
          </p:cNvPr>
          <p:cNvPicPr>
            <a:picLocks noChangeAspect="1"/>
          </p:cNvPicPr>
          <p:nvPr/>
        </p:nvPicPr>
        <p:blipFill>
          <a:blip r:embed="rId3"/>
          <a:stretch>
            <a:fillRect/>
          </a:stretch>
        </p:blipFill>
        <p:spPr>
          <a:xfrm>
            <a:off x="2339752" y="2492896"/>
            <a:ext cx="4831990" cy="2969622"/>
          </a:xfrm>
          <a:prstGeom prst="rect">
            <a:avLst/>
          </a:prstGeom>
        </p:spPr>
      </p:pic>
    </p:spTree>
    <p:extLst>
      <p:ext uri="{BB962C8B-B14F-4D97-AF65-F5344CB8AC3E}">
        <p14:creationId xmlns:p14="http://schemas.microsoft.com/office/powerpoint/2010/main" val="1824348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4536EA9-69FF-4E19-8501-8DA5D33AAC77}"/>
              </a:ext>
            </a:extLst>
          </p:cNvPr>
          <p:cNvSpPr>
            <a:spLocks noGrp="1"/>
          </p:cNvSpPr>
          <p:nvPr>
            <p:ph type="title"/>
          </p:nvPr>
        </p:nvSpPr>
        <p:spPr/>
        <p:txBody>
          <a:bodyPr>
            <a:normAutofit/>
          </a:bodyPr>
          <a:lstStyle/>
          <a:p>
            <a:r>
              <a:rPr lang="pt-BR" sz="3200" dirty="0"/>
              <a:t>Objetivo</a:t>
            </a:r>
          </a:p>
        </p:txBody>
      </p:sp>
      <p:sp>
        <p:nvSpPr>
          <p:cNvPr id="4" name="Retângulo 3">
            <a:extLst>
              <a:ext uri="{FF2B5EF4-FFF2-40B4-BE49-F238E27FC236}">
                <a16:creationId xmlns:a16="http://schemas.microsoft.com/office/drawing/2014/main" xmlns="" id="{250FF11A-9EE7-48E5-A8DB-280405287A7B}"/>
              </a:ext>
            </a:extLst>
          </p:cNvPr>
          <p:cNvSpPr/>
          <p:nvPr/>
        </p:nvSpPr>
        <p:spPr>
          <a:xfrm>
            <a:off x="457200" y="1916832"/>
            <a:ext cx="8291264" cy="1200329"/>
          </a:xfrm>
          <a:prstGeom prst="rect">
            <a:avLst/>
          </a:prstGeom>
        </p:spPr>
        <p:txBody>
          <a:bodyPr wrap="square">
            <a:spAutoFit/>
          </a:bodyPr>
          <a:lstStyle/>
          <a:p>
            <a:pPr algn="just"/>
            <a:r>
              <a:rPr lang="pt-BR" dirty="0"/>
              <a:t>Cálculo do déficit na DMAPU nas capitais brasileiras e no Distrito Federal, a partir do conceito de déficit na DMAPU apresentado por Arend Filho (2017) já com os ajustes efetuados por Arend Filho (2018) para aplicação direta dos campos de informação do disponíveis no módulo de drenagem do SNIS</a:t>
            </a:r>
          </a:p>
        </p:txBody>
      </p:sp>
    </p:spTree>
    <p:extLst>
      <p:ext uri="{BB962C8B-B14F-4D97-AF65-F5344CB8AC3E}">
        <p14:creationId xmlns:p14="http://schemas.microsoft.com/office/powerpoint/2010/main" val="12576422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TotalTime>
  <Words>1625</Words>
  <Application>Microsoft Office PowerPoint</Application>
  <PresentationFormat>Apresentação na tela (4:3)</PresentationFormat>
  <Paragraphs>213</Paragraphs>
  <Slides>19</Slides>
  <Notes>0</Notes>
  <HiddenSlides>0</HiddenSlides>
  <MMClips>0</MMClips>
  <ScaleCrop>false</ScaleCrop>
  <HeadingPairs>
    <vt:vector size="4" baseType="variant">
      <vt:variant>
        <vt:lpstr>Tema</vt:lpstr>
      </vt:variant>
      <vt:variant>
        <vt:i4>1</vt:i4>
      </vt:variant>
      <vt:variant>
        <vt:lpstr>Títulos de slides</vt:lpstr>
      </vt:variant>
      <vt:variant>
        <vt:i4>19</vt:i4>
      </vt:variant>
    </vt:vector>
  </HeadingPairs>
  <TitlesOfParts>
    <vt:vector size="20" baseType="lpstr">
      <vt:lpstr>Tema do Office</vt:lpstr>
      <vt:lpstr>O DÉFICIT NA DRENAGEM E MANEJO DAS ÁGUAS PLUVIAIS URBANAS NAS CAPITAIS E NO DISTRITO FEDERAL</vt:lpstr>
      <vt:lpstr>INTRODUÇÃO</vt:lpstr>
      <vt:lpstr>INTRODUÇÃO</vt:lpstr>
      <vt:lpstr>INTRODUÇÃO</vt:lpstr>
      <vt:lpstr>INTRODUÇÃO</vt:lpstr>
      <vt:lpstr>INTRODUÇÃO</vt:lpstr>
      <vt:lpstr>INTRODUÇÃO</vt:lpstr>
      <vt:lpstr>INTRODUÇÃO</vt:lpstr>
      <vt:lpstr>Objetivo</vt:lpstr>
      <vt:lpstr>MÉTODO</vt:lpstr>
      <vt:lpstr>RESULTADOS</vt:lpstr>
      <vt:lpstr>Aquisição dos dados de DMAPU do SNIS</vt:lpstr>
      <vt:lpstr>Especificação dos dados mais aderentes à proposta apresentada por Arend Filho (2017)</vt:lpstr>
      <vt:lpstr>Cálculo do déficit na DMAPU nas capitais e no Distrito Federal</vt:lpstr>
      <vt:lpstr>Cálculo do déficit na DMAPU nas capitais e no Distrito Federal</vt:lpstr>
      <vt:lpstr>Cálculo do déficit na DMAPU nas capitais e no Distrito Federal</vt:lpstr>
      <vt:lpstr>Cálculo do déficit na DMAPU nas capitais e no Distrito Federal</vt:lpstr>
      <vt:lpstr>Avaliação crítica do resultado da etapa anterior</vt:lpstr>
      <vt:lpstr>CONCLUSÕES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Gabriel Silva</dc:creator>
  <cp:lastModifiedBy>Luiz Alberto Arend Filho</cp:lastModifiedBy>
  <cp:revision>37</cp:revision>
  <dcterms:created xsi:type="dcterms:W3CDTF">2018-05-02T19:43:05Z</dcterms:created>
  <dcterms:modified xsi:type="dcterms:W3CDTF">2018-05-26T14:39:38Z</dcterms:modified>
</cp:coreProperties>
</file>