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64" r:id="rId5"/>
    <p:sldId id="266" r:id="rId6"/>
    <p:sldId id="267" r:id="rId7"/>
    <p:sldId id="269" r:id="rId8"/>
    <p:sldId id="284" r:id="rId9"/>
    <p:sldId id="283" r:id="rId10"/>
    <p:sldId id="273" r:id="rId11"/>
    <p:sldId id="271" r:id="rId12"/>
    <p:sldId id="278" r:id="rId13"/>
    <p:sldId id="276" r:id="rId14"/>
    <p:sldId id="272" r:id="rId15"/>
    <p:sldId id="261" r:id="rId16"/>
    <p:sldId id="277" r:id="rId17"/>
    <p:sldId id="280" r:id="rId18"/>
    <p:sldId id="281" r:id="rId19"/>
    <p:sldId id="275" r:id="rId20"/>
    <p:sldId id="262" r:id="rId21"/>
    <p:sldId id="25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DISTRIBUIÇÃO DO CONSUMO ENERGIA ELÉTRICA</a:t>
            </a:r>
          </a:p>
        </c:rich>
      </c:tx>
      <c:layout>
        <c:manualLayout>
          <c:xMode val="edge"/>
          <c:yMode val="edge"/>
          <c:x val="0.17708333333333334"/>
          <c:y val="2.777777777777777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3"/>
          <c:order val="0"/>
          <c:tx>
            <c:strRef>
              <c:f>'PIZZA CONSUMO GERAL 2017'!$F$31</c:f>
              <c:strCache>
                <c:ptCount val="1"/>
                <c:pt idx="0">
                  <c:v>CONSUMO ENERGIA (%)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'PIZZA CONSUMO GERAL 2017'!$B$32:$B$36</c:f>
              <c:strCache>
                <c:ptCount val="5"/>
                <c:pt idx="0">
                  <c:v>CAPTAÇÕES E ETAS </c:v>
                </c:pt>
                <c:pt idx="1">
                  <c:v>DISTRIBUIÇÃO ÁGUA</c:v>
                </c:pt>
                <c:pt idx="2">
                  <c:v>ADMINISTRATIVO</c:v>
                </c:pt>
                <c:pt idx="3">
                  <c:v>ETES</c:v>
                </c:pt>
                <c:pt idx="4">
                  <c:v>EEE</c:v>
                </c:pt>
              </c:strCache>
            </c:strRef>
          </c:cat>
          <c:val>
            <c:numRef>
              <c:f>'PIZZA CONSUMO GERAL 2017'!$F$32:$F$36</c:f>
              <c:numCache>
                <c:formatCode>0%</c:formatCode>
                <c:ptCount val="5"/>
                <c:pt idx="0">
                  <c:v>0.55088066829424931</c:v>
                </c:pt>
                <c:pt idx="1">
                  <c:v>7.0839170034811244E-2</c:v>
                </c:pt>
                <c:pt idx="2">
                  <c:v>2.6411404630965186E-2</c:v>
                </c:pt>
                <c:pt idx="3">
                  <c:v>0.27119200207950012</c:v>
                </c:pt>
                <c:pt idx="4">
                  <c:v>8.0677172899220689E-2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1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D3C7C-2969-4EF6-BEF1-94388353D581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B470-9875-4E63-BB91-DC1873D57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5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3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5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5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pt-BR" b="1" dirty="0" smtClean="0"/>
              <a:t>Eficiência </a:t>
            </a:r>
            <a:r>
              <a:rPr lang="pt-BR" b="1" dirty="0"/>
              <a:t>E</a:t>
            </a:r>
            <a:r>
              <a:rPr lang="pt-BR" b="1" dirty="0" smtClean="0"/>
              <a:t>nergética </a:t>
            </a:r>
            <a:r>
              <a:rPr lang="pt-BR" b="1" dirty="0"/>
              <a:t>e </a:t>
            </a:r>
            <a:r>
              <a:rPr lang="pt-BR" b="1" dirty="0" smtClean="0"/>
              <a:t>Controle </a:t>
            </a:r>
            <a:r>
              <a:rPr lang="pt-BR" b="1" dirty="0"/>
              <a:t>das </a:t>
            </a:r>
            <a:r>
              <a:rPr lang="pt-BR" b="1" dirty="0" smtClean="0"/>
              <a:t>Perdas </a:t>
            </a:r>
            <a:r>
              <a:rPr lang="pt-BR" b="1" dirty="0"/>
              <a:t>de </a:t>
            </a:r>
            <a:r>
              <a:rPr lang="pt-BR" b="1" dirty="0" smtClean="0"/>
              <a:t>Água </a:t>
            </a:r>
            <a:endParaRPr lang="pt-BR" b="1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211960" y="4653136"/>
            <a:ext cx="4608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latin typeface="+mn-lt"/>
                <a:cs typeface="+mn-cs"/>
              </a:rPr>
              <a:t>Eng.  Claudio Luiz </a:t>
            </a:r>
            <a:r>
              <a:rPr lang="pt-BR" altLang="pt-BR" sz="2800" b="1" dirty="0" err="1">
                <a:latin typeface="+mn-lt"/>
                <a:cs typeface="+mn-cs"/>
              </a:rPr>
              <a:t>Tiozzi</a:t>
            </a:r>
            <a:r>
              <a:rPr lang="pt-BR" altLang="pt-BR" sz="2800" b="1" dirty="0">
                <a:latin typeface="+mn-lt"/>
                <a:cs typeface="+mn-cs"/>
              </a:rPr>
              <a:t> Rubio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539749" y="1588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3399"/>
                </a:solidFill>
              </a:rPr>
              <a:t>Eficiência Energética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223961" y="4165505"/>
            <a:ext cx="6624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100% da Energia </a:t>
            </a:r>
            <a:r>
              <a:rPr lang="pt-BR" alt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létrica </a:t>
            </a:r>
            <a:r>
              <a:rPr lang="pt-BR" alt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onsumida –  CPFL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Gasto Anual - R</a:t>
            </a:r>
            <a:r>
              <a:rPr lang="pt-BR" alt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$ </a:t>
            </a: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43 mi – Consumo 98 </a:t>
            </a:r>
            <a:r>
              <a:rPr lang="pt-BR" altLang="pt-BR" sz="1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GWh</a:t>
            </a:r>
            <a:endParaRPr lang="pt-BR" altLang="pt-BR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Representa 6 % do Total de Custos  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156325" y="6011863"/>
            <a:ext cx="230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rgbClr val="002060"/>
                </a:solidFill>
                <a:latin typeface="Arial" panose="020B0604020202020204" pitchFamily="34" charset="0"/>
              </a:rPr>
              <a:t>Referência ano 2015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14637"/>
              </p:ext>
            </p:extLst>
          </p:nvPr>
        </p:nvGraphicFramePr>
        <p:xfrm>
          <a:off x="1863250" y="431236"/>
          <a:ext cx="5346058" cy="347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3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5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Gestão da Eficiência Energética - Água</a:t>
            </a:r>
          </a:p>
        </p:txBody>
      </p:sp>
      <p:sp>
        <p:nvSpPr>
          <p:cNvPr id="28676" name="Rectangle 24"/>
          <p:cNvSpPr>
            <a:spLocks noChangeArrowheads="1"/>
          </p:cNvSpPr>
          <p:nvPr/>
        </p:nvSpPr>
        <p:spPr bwMode="auto">
          <a:xfrm>
            <a:off x="96838" y="4057650"/>
            <a:ext cx="8497887" cy="61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Eficiência – Consumo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(KWh/</a:t>
            </a:r>
            <a:r>
              <a:rPr lang="pt-BR" altLang="pt-BR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pt-BR" altLang="pt-BR" sz="2000" b="1" baseline="30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pt-BR" altLang="pt-BR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Marcado/Faturado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96838" y="2468563"/>
            <a:ext cx="8497887" cy="61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Eficiência – Equipamentos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(KWh/</a:t>
            </a: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r>
              <a:rPr lang="pt-BR" altLang="pt-BR" sz="2000" b="1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Distribuído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96838" y="879475"/>
            <a:ext cx="8497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Eficiência – Custo 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(R$/KWh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t-BR" altLang="pt-BR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Gestão da Eficiência Energética - Água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1256076"/>
            <a:ext cx="849788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Eficiência – Custo 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(R$/KWh) - Gestão Contas,  Contrato Demanda, Tipo Tarifa, Gerenciador Carga, Multas, Horário de Pico e etc.; </a:t>
            </a:r>
            <a:endParaRPr lang="pt-BR" altLang="pt-BR" sz="2000" b="1" dirty="0"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7765"/>
            <a:ext cx="9144000" cy="11937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8738"/>
            <a:ext cx="9144000" cy="4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Gestão da Eficiência Energética - Água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96838" y="780687"/>
            <a:ext cx="8497887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Eficiência – Equipamentos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(KWh/</a:t>
            </a: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r>
              <a:rPr lang="pt-BR" altLang="pt-BR" sz="2000" b="1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Distribuído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- Motores Alto Rendimento, Acoplamentos, Escorregamento, Manutenção, Curvas de bomba, Inversores de Frequência (Controle Carga Recalque 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284984"/>
            <a:ext cx="3352163" cy="18865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267772"/>
            <a:ext cx="2672547" cy="19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78229" y="1196751"/>
            <a:ext cx="24470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358775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Independe das perdas de água no sistema  distribuidor</a:t>
            </a:r>
            <a:endParaRPr lang="pt-BR" altLang="pt-BR" sz="2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250825" y="188913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smtClean="0">
                <a:solidFill>
                  <a:srgbClr val="003399"/>
                </a:solidFill>
              </a:rPr>
              <a:t> </a:t>
            </a:r>
            <a:r>
              <a:rPr lang="pt-BR" altLang="pt-BR" sz="2800" b="1" dirty="0">
                <a:solidFill>
                  <a:srgbClr val="003399"/>
                </a:solidFill>
              </a:rPr>
              <a:t>Eficiência – Equipamentos (KWh/m3 Distribuído)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3311" y="3153556"/>
            <a:ext cx="24470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358775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smtClean="0">
                <a:latin typeface="+mn-lt"/>
              </a:rPr>
              <a:t>Audita Eficiência na Produção de água  e na distribuição</a:t>
            </a:r>
            <a:endParaRPr lang="pt-BR" altLang="pt-BR" sz="2200" b="1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63330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Gestão da Eficiência Energética - Água</a:t>
            </a:r>
          </a:p>
        </p:txBody>
      </p:sp>
      <p:sp>
        <p:nvSpPr>
          <p:cNvPr id="28676" name="Rectangle 24"/>
          <p:cNvSpPr>
            <a:spLocks noChangeArrowheads="1"/>
          </p:cNvSpPr>
          <p:nvPr/>
        </p:nvSpPr>
        <p:spPr bwMode="auto">
          <a:xfrm>
            <a:off x="287337" y="773113"/>
            <a:ext cx="84978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Eficiência – Consumo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(KWh/</a:t>
            </a:r>
            <a:r>
              <a:rPr lang="pt-BR" altLang="pt-BR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pt-BR" altLang="pt-BR" sz="2000" b="1" baseline="30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pt-BR" altLang="pt-BR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Marcado/Faturado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- Controle de Perdas de Água, Aproveitar carga hidráulica (</a:t>
            </a:r>
            <a:r>
              <a:rPr lang="pt-BR" altLang="pt-BR" sz="2000" b="1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by</a:t>
            </a:r>
            <a:r>
              <a:rPr lang="pt-BR" altLang="pt-BR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pass</a:t>
            </a:r>
            <a:r>
              <a:rPr lang="pt-BR" altLang="pt-BR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elevatórias),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Inversores de Frequência (redução de pressão em redes ) e etc.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2" y="3328014"/>
            <a:ext cx="2291848" cy="17207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42" y="2642960"/>
            <a:ext cx="2239248" cy="14673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105" y="4365104"/>
            <a:ext cx="1650179" cy="9255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169114"/>
            <a:ext cx="1893110" cy="13175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198" y="2677832"/>
            <a:ext cx="2313195" cy="11052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367" y="3384739"/>
            <a:ext cx="2231888" cy="15037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508" y="3133995"/>
            <a:ext cx="1057377" cy="18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677898" y="2354994"/>
            <a:ext cx="2447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358775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Submedição</a:t>
            </a:r>
            <a:r>
              <a:rPr lang="pt-BR" alt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dos hidrômetros </a:t>
            </a:r>
            <a:endParaRPr lang="pt-BR" altLang="pt-BR" sz="2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250825" y="188913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smtClean="0">
                <a:solidFill>
                  <a:srgbClr val="003399"/>
                </a:solidFill>
              </a:rPr>
              <a:t> </a:t>
            </a:r>
            <a:r>
              <a:rPr lang="pt-BR" altLang="pt-BR" sz="2800" b="1" dirty="0">
                <a:solidFill>
                  <a:srgbClr val="003399"/>
                </a:solidFill>
              </a:rPr>
              <a:t>Eficiência </a:t>
            </a:r>
            <a:r>
              <a:rPr lang="pt-BR" altLang="pt-BR" sz="2800" b="1" dirty="0" smtClean="0">
                <a:solidFill>
                  <a:srgbClr val="003399"/>
                </a:solidFill>
              </a:rPr>
              <a:t>– </a:t>
            </a:r>
            <a:r>
              <a:rPr lang="pt-BR" altLang="pt-BR" sz="2800" b="1" dirty="0">
                <a:solidFill>
                  <a:srgbClr val="003399"/>
                </a:solidFill>
              </a:rPr>
              <a:t>Consumo (KWh/m3 </a:t>
            </a:r>
            <a:r>
              <a:rPr lang="pt-BR" altLang="pt-BR" sz="2800" b="1" dirty="0" smtClean="0">
                <a:solidFill>
                  <a:srgbClr val="003399"/>
                </a:solidFill>
              </a:rPr>
              <a:t>Marcado) </a:t>
            </a:r>
            <a:endParaRPr lang="pt-BR" altLang="pt-BR" sz="2800" b="1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68199" y="1148843"/>
            <a:ext cx="2447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358775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smtClean="0">
                <a:latin typeface="+mn-lt"/>
              </a:rPr>
              <a:t>2014 Crise hídrica </a:t>
            </a:r>
            <a:endParaRPr lang="pt-BR" altLang="pt-BR" sz="2200" b="1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48843"/>
            <a:ext cx="6389050" cy="39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250825" y="188913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smtClean="0">
                <a:solidFill>
                  <a:srgbClr val="003399"/>
                </a:solidFill>
              </a:rPr>
              <a:t> </a:t>
            </a:r>
            <a:r>
              <a:rPr lang="pt-BR" altLang="pt-BR" sz="2800" b="1" dirty="0">
                <a:solidFill>
                  <a:srgbClr val="003399"/>
                </a:solidFill>
              </a:rPr>
              <a:t>Eficiência </a:t>
            </a:r>
            <a:r>
              <a:rPr lang="pt-BR" altLang="pt-BR" sz="2800" b="1" dirty="0" smtClean="0">
                <a:solidFill>
                  <a:srgbClr val="003399"/>
                </a:solidFill>
              </a:rPr>
              <a:t>– </a:t>
            </a:r>
            <a:r>
              <a:rPr lang="pt-BR" altLang="pt-BR" sz="2800" b="1" dirty="0">
                <a:solidFill>
                  <a:srgbClr val="003399"/>
                </a:solidFill>
              </a:rPr>
              <a:t>Consumo (KWh/m3 </a:t>
            </a:r>
            <a:r>
              <a:rPr lang="pt-BR" altLang="pt-BR" sz="2800" b="1" dirty="0" smtClean="0">
                <a:solidFill>
                  <a:srgbClr val="003399"/>
                </a:solidFill>
              </a:rPr>
              <a:t>Faturado) </a:t>
            </a:r>
            <a:endParaRPr lang="pt-BR" altLang="pt-BR" sz="2800" b="1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68199" y="1148843"/>
            <a:ext cx="24470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9113" indent="-358775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smtClean="0">
                <a:latin typeface="+mn-lt"/>
              </a:rPr>
              <a:t>Aumento ligações  abaixo da faixa mínima 10 </a:t>
            </a:r>
            <a:r>
              <a:rPr lang="pt-BR" altLang="pt-BR" sz="2200" b="1" dirty="0" smtClean="0">
                <a:latin typeface="+mn-lt"/>
              </a:rPr>
              <a:t>m</a:t>
            </a:r>
            <a:r>
              <a:rPr lang="pt-BR" altLang="pt-BR" sz="2200" b="1" baseline="30000" dirty="0" smtClean="0">
                <a:latin typeface="+mn-lt"/>
              </a:rPr>
              <a:t>3</a:t>
            </a:r>
            <a:r>
              <a:rPr lang="pt-BR" altLang="pt-BR" sz="2200" b="1" dirty="0" smtClean="0">
                <a:latin typeface="+mn-lt"/>
              </a:rPr>
              <a:t>/mês</a:t>
            </a:r>
            <a:endParaRPr lang="pt-BR" altLang="pt-BR" sz="2200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" y="1148843"/>
            <a:ext cx="6400780" cy="39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tângulo 7"/>
          <p:cNvSpPr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3399"/>
                </a:solidFill>
              </a:rPr>
              <a:t>Fatores Determinantes para o Êxito dos Programas  Redução das Perdas – Eficiência Energética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57338"/>
            <a:ext cx="8501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9113" indent="-358775" algn="just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Perenização</a:t>
            </a: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do Programa de Controle de Perdas de Água com a institucionalização  da gerência e coordenadorias, e garantia de recursos financeiros e humanos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;</a:t>
            </a:r>
            <a:endParaRPr lang="pt-BR" altLang="pt-BR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2737" y="2938310"/>
            <a:ext cx="8501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9113" indent="-358775" algn="just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Atribuições específicas com foco em eficiência em água e energia elétrica;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820929"/>
            <a:ext cx="8501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9113" indent="-358775" algn="just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Plano Diretor de Perdas e Plano de Ações;</a:t>
            </a:r>
          </a:p>
          <a:p>
            <a:pPr marL="160338" algn="just" eaLnBrk="1" hangingPunct="1">
              <a:buSzPct val="90000"/>
              <a:tabLst>
                <a:tab pos="1074738" algn="l"/>
              </a:tabLst>
              <a:defRPr/>
            </a:pPr>
            <a:endParaRPr lang="pt-BR" altLang="pt-BR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85936"/>
            <a:ext cx="8501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9113" indent="-358775" algn="just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Gestão de processos com metas e indicadores, auditados pelo sistema de  gestão da qualidade ISO 9001.</a:t>
            </a:r>
          </a:p>
        </p:txBody>
      </p:sp>
    </p:spTree>
    <p:extLst>
      <p:ext uri="{BB962C8B-B14F-4D97-AF65-F5344CB8AC3E}">
        <p14:creationId xmlns:p14="http://schemas.microsoft.com/office/powerpoint/2010/main" val="41044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340768"/>
            <a:ext cx="85010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0338" algn="just" eaLnBrk="1" hangingPunct="1">
              <a:buSzPct val="90000"/>
              <a:tabLst>
                <a:tab pos="1074738" algn="l"/>
              </a:tabLst>
              <a:defRPr/>
            </a:pP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</a:rPr>
              <a:t>O RESULTADO É O QUE IMPORTA.</a:t>
            </a:r>
          </a:p>
          <a:p>
            <a:pPr marL="519113" indent="-358775" algn="just" eaLnBrk="1" hangingPunct="1">
              <a:buSzPct val="90000"/>
              <a:buFont typeface="Wingdings" pitchFamily="2" charset="2"/>
              <a:buChar char="ü"/>
              <a:tabLst>
                <a:tab pos="1074738" algn="l"/>
              </a:tabLst>
              <a:defRPr/>
            </a:pPr>
            <a:endParaRPr lang="pt-BR" altLang="pt-BR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60338" algn="just" eaLnBrk="1" hangingPunct="1">
              <a:buSzPct val="90000"/>
              <a:tabLst>
                <a:tab pos="1074738" algn="l"/>
              </a:tabLst>
              <a:defRPr/>
            </a:pP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</a:rPr>
              <a:t>A SOMATÓRIA DE TODAS AS AÇÕES, REFLETE A EFICIÊNCIA DA EMPRESA, ISTO É,  QUANTO DE ENERGIA ELÉTRICA (KWh) É NECESSÁRIO PARA FATURAR (ENTREGAR) CADA (m</a:t>
            </a:r>
            <a:r>
              <a:rPr lang="pt-BR" altLang="pt-BR" sz="22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pt-BR" altLang="pt-BR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3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12788"/>
            <a:ext cx="6264498" cy="446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539750" y="188913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3399"/>
                </a:solidFill>
              </a:rPr>
              <a:t>ORGANOGRAMA SANASA CAMPINAS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03003" y="1341016"/>
            <a:ext cx="720725" cy="4318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07904" y="1341016"/>
            <a:ext cx="720725" cy="4318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-72735" y="764704"/>
            <a:ext cx="8748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95000"/>
              <a:buFont typeface="Corbel" panose="020B0503020204020204" pitchFamily="34" charset="0"/>
              <a:buNone/>
            </a:pPr>
            <a:r>
              <a:rPr lang="pt-BR" altLang="pt-BR" sz="2200" b="1" dirty="0">
                <a:latin typeface="Arial" panose="020B0604020202020204" pitchFamily="34" charset="0"/>
              </a:rPr>
              <a:t>Eng. Claudio L. T. Rubio</a:t>
            </a:r>
          </a:p>
          <a:p>
            <a:pPr algn="ctr" eaLnBrk="1" hangingPunct="1">
              <a:buSzPct val="95000"/>
              <a:buFont typeface="Corbel" panose="020B0503020204020204" pitchFamily="34" charset="0"/>
              <a:buNone/>
            </a:pPr>
            <a:r>
              <a:rPr lang="pt-BR" altLang="pt-BR" sz="1600" b="1" i="1" dirty="0">
                <a:latin typeface="Arial" panose="020B0604020202020204" pitchFamily="34" charset="0"/>
              </a:rPr>
              <a:t>Controle de Perdas e Sistemas</a:t>
            </a:r>
          </a:p>
          <a:p>
            <a:pPr algn="ctr" eaLnBrk="1" hangingPunct="1">
              <a:buSzPct val="95000"/>
              <a:buFont typeface="Corbel" panose="020B0503020204020204" pitchFamily="34" charset="0"/>
              <a:buNone/>
            </a:pPr>
            <a:r>
              <a:rPr lang="pt-BR" altLang="pt-BR" sz="1600" i="1" dirty="0">
                <a:latin typeface="Arial" panose="020B0604020202020204" pitchFamily="34" charset="0"/>
              </a:rPr>
              <a:t>(19)3348-5861 – </a:t>
            </a:r>
            <a:r>
              <a:rPr lang="pt-BR" altLang="pt-BR" sz="1600" i="1" dirty="0" smtClean="0">
                <a:latin typeface="Arial" panose="020B0604020202020204" pitchFamily="34" charset="0"/>
              </a:rPr>
              <a:t>claudio.rubio@sanasa.com.br</a:t>
            </a:r>
            <a:endParaRPr lang="pt-BR" altLang="pt-BR" sz="1600" i="1" dirty="0">
              <a:latin typeface="Arial" panose="020B0604020202020204" pitchFamily="34" charset="0"/>
            </a:endParaRPr>
          </a:p>
          <a:p>
            <a:pPr algn="ctr" eaLnBrk="1" hangingPunct="1">
              <a:buSzPct val="95000"/>
              <a:buFont typeface="Corbel" panose="020B0503020204020204" pitchFamily="34" charset="0"/>
              <a:buNone/>
            </a:pPr>
            <a:endParaRPr lang="pt-BR" altLang="pt-BR" sz="1600" i="1" dirty="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08520" y="2996952"/>
            <a:ext cx="8748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95000"/>
              <a:buFont typeface="Corbel" panose="020B0503020204020204" pitchFamily="34" charset="0"/>
              <a:buNone/>
            </a:pPr>
            <a:r>
              <a:rPr lang="pt-BR" alt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OBRIGADO !!!!!!</a:t>
            </a:r>
            <a:endParaRPr lang="pt-BR" altLang="pt-BR" sz="2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tângulo 4"/>
          <p:cNvSpPr>
            <a:spLocks noChangeArrowheads="1"/>
          </p:cNvSpPr>
          <p:nvPr/>
        </p:nvSpPr>
        <p:spPr bwMode="auto">
          <a:xfrm>
            <a:off x="539552" y="44624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3399"/>
                </a:solidFill>
              </a:rPr>
              <a:t>ORGANOGRAMA SANASA CAMPINAS </a:t>
            </a:r>
          </a:p>
        </p:txBody>
      </p:sp>
      <p:pic>
        <p:nvPicPr>
          <p:cNvPr id="1843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64" y="712788"/>
            <a:ext cx="1518416" cy="4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80" y="696443"/>
            <a:ext cx="1548009" cy="460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tângulo 4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Ações de Base para Controle de Perdas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95536" y="796170"/>
            <a:ext cx="84994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>
                <a:latin typeface="Arial" panose="020B0604020202020204" pitchFamily="34" charset="0"/>
              </a:rPr>
              <a:t>Cadastro Técnico </a:t>
            </a:r>
            <a:endParaRPr lang="pt-BR" altLang="pt-BR" sz="2400" b="1" i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</a:rPr>
              <a:t> Setorização </a:t>
            </a:r>
            <a:endParaRPr lang="pt-BR" altLang="pt-BR" sz="2400" b="1" i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</a:rPr>
              <a:t> Macromedição </a:t>
            </a:r>
            <a:endParaRPr lang="pt-BR" altLang="pt-BR" sz="2400" b="1" i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</a:rPr>
              <a:t> Tecnologia da Informação </a:t>
            </a:r>
          </a:p>
          <a:p>
            <a:pPr eaLnBrk="1" hangingPunct="1"/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</a:rPr>
              <a:t> </a:t>
            </a:r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Telemetria / Telecomando – Automação</a:t>
            </a:r>
            <a:endParaRPr lang="pt-BR" altLang="pt-BR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3399"/>
                </a:solidFill>
              </a:rPr>
              <a:t>Ações de Combate e Redução de Perdas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060" y="692696"/>
            <a:ext cx="72263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solidFill>
                  <a:srgbClr val="FF0000"/>
                </a:solidFill>
                <a:cs typeface="Arial" charset="0"/>
              </a:rPr>
              <a:t>  Micromedição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pt-BR" altLang="pt-BR" sz="2200" kern="0" dirty="0">
                <a:cs typeface="Arial" charset="0"/>
              </a:rPr>
              <a:t>Manutenção </a:t>
            </a:r>
            <a:endParaRPr lang="pt-BR" altLang="pt-BR" sz="2200" kern="0" dirty="0" smtClean="0"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>
                <a:cs typeface="Arial" charset="0"/>
              </a:rPr>
              <a:t> </a:t>
            </a:r>
            <a:r>
              <a:rPr lang="pt-BR" altLang="pt-BR" sz="2200" kern="0" dirty="0" smtClean="0">
                <a:cs typeface="Arial" charset="0"/>
              </a:rPr>
              <a:t> Pesquisa </a:t>
            </a:r>
            <a:r>
              <a:rPr lang="pt-BR" altLang="pt-BR" sz="2200" kern="0" dirty="0">
                <a:cs typeface="Arial" charset="0"/>
              </a:rPr>
              <a:t>de </a:t>
            </a:r>
            <a:r>
              <a:rPr lang="pt-BR" altLang="pt-BR" sz="2200" kern="0" dirty="0" smtClean="0">
                <a:cs typeface="Arial" charset="0"/>
              </a:rPr>
              <a:t>Vazamentos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solidFill>
                  <a:srgbClr val="FF0000"/>
                </a:solidFill>
                <a:cs typeface="Arial" charset="0"/>
              </a:rPr>
              <a:t>  Controle de Pressão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pt-BR" altLang="pt-BR" sz="2200" kern="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pt-BR" altLang="pt-BR" sz="2200" kern="0" dirty="0" smtClean="0">
                <a:cs typeface="Arial" charset="0"/>
              </a:rPr>
              <a:t>Qualidade </a:t>
            </a:r>
            <a:r>
              <a:rPr lang="pt-BR" altLang="pt-BR" sz="2200" kern="0" dirty="0">
                <a:cs typeface="Arial" charset="0"/>
              </a:rPr>
              <a:t>de Materiais, Equipamentos e Obras</a:t>
            </a:r>
            <a:endParaRPr lang="pt-BR" altLang="pt-BR" sz="2200" kern="0" dirty="0" smtClean="0"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solidFill>
                  <a:srgbClr val="FF0000"/>
                </a:solidFill>
                <a:cs typeface="Arial" charset="0"/>
              </a:rPr>
              <a:t>  Readequação da Infraestrutura </a:t>
            </a:r>
            <a:r>
              <a:rPr lang="pt-BR" altLang="pt-BR" sz="2200" i="1" kern="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pt-BR" altLang="pt-BR" sz="2200" kern="0" dirty="0" smtClean="0">
              <a:solidFill>
                <a:srgbClr val="002060"/>
              </a:solidFill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pt-BR" altLang="pt-BR" sz="2200" kern="0" dirty="0" smtClean="0">
                <a:cs typeface="Arial" charset="0"/>
              </a:rPr>
              <a:t>Ensaio de Estanqueidade </a:t>
            </a:r>
            <a:endParaRPr lang="pt-BR" altLang="pt-BR" sz="2200" i="1" kern="0" dirty="0" smtClean="0"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cs typeface="Arial" charset="0"/>
              </a:rPr>
              <a:t>  Qualidade </a:t>
            </a:r>
            <a:r>
              <a:rPr lang="pt-BR" altLang="pt-BR" sz="2200" kern="0" dirty="0">
                <a:cs typeface="Arial" charset="0"/>
              </a:rPr>
              <a:t>Metrológica </a:t>
            </a:r>
            <a:r>
              <a:rPr lang="pt-BR" altLang="pt-BR" sz="2200" kern="0" dirty="0" smtClean="0">
                <a:cs typeface="Arial" charset="0"/>
              </a:rPr>
              <a:t>dos Hidrômetros</a:t>
            </a:r>
            <a:endParaRPr lang="pt-BR" altLang="pt-BR" sz="2200" i="1" kern="0" dirty="0" smtClean="0"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altLang="pt-BR" sz="2200" kern="0" dirty="0" smtClean="0">
                <a:cs typeface="Arial" charset="0"/>
              </a:rPr>
              <a:t>  Combate </a:t>
            </a:r>
            <a:r>
              <a:rPr lang="pt-BR" altLang="pt-BR" sz="2200" kern="0" dirty="0">
                <a:cs typeface="Arial" charset="0"/>
              </a:rPr>
              <a:t>às irregularidades nas Ligações de Água</a:t>
            </a:r>
            <a:endParaRPr lang="pt-BR" altLang="pt-BR" sz="2200" i="1" kern="0" dirty="0" smtClean="0"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000" kern="0" dirty="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ângulo 4"/>
          <p:cNvSpPr>
            <a:spLocks noChangeArrowheads="1"/>
          </p:cNvSpPr>
          <p:nvPr/>
        </p:nvSpPr>
        <p:spPr bwMode="auto">
          <a:xfrm>
            <a:off x="539552" y="211138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3399"/>
                </a:solidFill>
              </a:rPr>
              <a:t>Programa de Controle e Redução de Perdas de Água</a:t>
            </a:r>
          </a:p>
          <a:p>
            <a:pPr algn="ctr"/>
            <a:r>
              <a:rPr lang="pt-BR" altLang="pt-BR" sz="2800" b="1" dirty="0" smtClean="0">
                <a:solidFill>
                  <a:srgbClr val="003399"/>
                </a:solidFill>
              </a:rPr>
              <a:t>1994-2017</a:t>
            </a:r>
            <a:endParaRPr lang="pt-BR" altLang="pt-BR" sz="2800" b="1" dirty="0">
              <a:solidFill>
                <a:srgbClr val="003399"/>
              </a:solidFill>
            </a:endParaRPr>
          </a:p>
        </p:txBody>
      </p:sp>
      <p:sp>
        <p:nvSpPr>
          <p:cNvPr id="25604" name="Rectangle 24"/>
          <p:cNvSpPr>
            <a:spLocks noChangeArrowheads="1"/>
          </p:cNvSpPr>
          <p:nvPr/>
        </p:nvSpPr>
        <p:spPr bwMode="auto">
          <a:xfrm>
            <a:off x="395536" y="980728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  <a:tab pos="900113" algn="l"/>
                <a:tab pos="7715250" algn="l"/>
                <a:tab pos="780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Objetivos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latin typeface="Arial" panose="020B0604020202020204" pitchFamily="34" charset="0"/>
              </a:rPr>
              <a:t>Reduzir o volume captado dos rios, sem prejuízo ao atendimento às  demandas de água requeridas pela população;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latin typeface="Arial" panose="020B0604020202020204" pitchFamily="34" charset="0"/>
              </a:rPr>
              <a:t>Aumentar eficiência operacional do sistema de água;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Melhorar qualidade dos serviços prestados;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0000FF"/>
                </a:solidFill>
                <a:latin typeface="Arial" panose="020B0604020202020204" pitchFamily="34" charset="0"/>
              </a:rPr>
              <a:t>Reduzir custo operacional;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0000FF"/>
                </a:solidFill>
                <a:latin typeface="Arial" panose="020B0604020202020204" pitchFamily="34" charset="0"/>
              </a:rPr>
              <a:t>Recuperar faturamento</a:t>
            </a:r>
            <a:r>
              <a:rPr lang="pt-BR" altLang="pt-BR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pt-BR" altLang="pt-BR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47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3399"/>
                </a:solidFill>
              </a:rPr>
              <a:t>Comportamento das Perdas de Água SANASA</a:t>
            </a:r>
          </a:p>
        </p:txBody>
      </p:sp>
    </p:spTree>
    <p:extLst>
      <p:ext uri="{BB962C8B-B14F-4D97-AF65-F5344CB8AC3E}">
        <p14:creationId xmlns:p14="http://schemas.microsoft.com/office/powerpoint/2010/main" val="17675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427163" y="4797152"/>
            <a:ext cx="1419225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0000"/>
                </a:solidFill>
              </a:rPr>
              <a:t>IPD = 37,7%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5868988" y="4819749"/>
            <a:ext cx="1419225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0000"/>
                </a:solidFill>
              </a:rPr>
              <a:t>IPD =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20,9%</a:t>
            </a:r>
            <a:endParaRPr lang="pt-BR" altLang="pt-BR" sz="1600" b="1" dirty="0">
              <a:solidFill>
                <a:srgbClr val="000000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427163" y="5106714"/>
            <a:ext cx="14192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0000"/>
                </a:solidFill>
              </a:rPr>
              <a:t>IPF = 34,6%</a:t>
            </a: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5867400" y="5107086"/>
            <a:ext cx="14192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0000"/>
                </a:solidFill>
              </a:rPr>
              <a:t>IPF = </a:t>
            </a:r>
            <a:r>
              <a:rPr lang="pt-BR" altLang="pt-BR" sz="1600" b="1" dirty="0" smtClean="0">
                <a:solidFill>
                  <a:srgbClr val="000000"/>
                </a:solidFill>
              </a:rPr>
              <a:t>12,9%</a:t>
            </a:r>
            <a:endParaRPr lang="pt-BR" altLang="pt-BR" sz="1600" b="1" dirty="0">
              <a:solidFill>
                <a:srgbClr val="00000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860032" y="1328051"/>
            <a:ext cx="3816424" cy="3456384"/>
            <a:chOff x="0" y="0"/>
            <a:chExt cx="3069935" cy="2478630"/>
          </a:xfrm>
        </p:grpSpPr>
        <p:grpSp>
          <p:nvGrpSpPr>
            <p:cNvPr id="13" name="Grupo 12"/>
            <p:cNvGrpSpPr/>
            <p:nvPr/>
          </p:nvGrpSpPr>
          <p:grpSpPr>
            <a:xfrm>
              <a:off x="2061935" y="1194704"/>
              <a:ext cx="1008000" cy="1283926"/>
              <a:chOff x="2061935" y="1194704"/>
              <a:chExt cx="1008000" cy="1283926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935" y="1194704"/>
                <a:ext cx="1008000" cy="1283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2154392" y="1547727"/>
                <a:ext cx="797814" cy="29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CONSUMIDO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2270624" y="2309183"/>
                <a:ext cx="606425" cy="105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78.523.003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2060847" y="687979"/>
              <a:ext cx="1008000" cy="486000"/>
              <a:chOff x="2060847" y="687979"/>
              <a:chExt cx="1008000" cy="486000"/>
            </a:xfrm>
          </p:grpSpPr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2060847" y="687979"/>
                <a:ext cx="1008000" cy="4860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168072" y="711335"/>
                <a:ext cx="733409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PERDAS TOTAL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2294981" y="1037019"/>
                <a:ext cx="657225" cy="9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29.048.037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029790" y="273939"/>
              <a:ext cx="1008000" cy="394195"/>
              <a:chOff x="1029790" y="273939"/>
              <a:chExt cx="1008000" cy="394195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1029790" y="273939"/>
                <a:ext cx="1008000" cy="39419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323431" y="343869"/>
                <a:ext cx="535940" cy="1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FOLGA 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1251765" y="510998"/>
                <a:ext cx="530860" cy="9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25.657.760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034685" y="681363"/>
              <a:ext cx="1008000" cy="1788678"/>
              <a:chOff x="1034685" y="681363"/>
              <a:chExt cx="1008000" cy="1788678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034685" y="681363"/>
                <a:ext cx="1008000" cy="178867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1284061" y="1379865"/>
                <a:ext cx="575310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CAPTADO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201511" y="2309184"/>
                <a:ext cx="657860" cy="105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107.571.040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0" y="267324"/>
              <a:ext cx="1008000" cy="2195871"/>
              <a:chOff x="0" y="267324"/>
              <a:chExt cx="1008000" cy="2195871"/>
            </a:xfrm>
          </p:grpSpPr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0" y="267324"/>
                <a:ext cx="1008000" cy="2195871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85780" y="2295476"/>
                <a:ext cx="657861" cy="105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133.228.800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185780" y="1234167"/>
                <a:ext cx="615977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OUTORGA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989421" y="0"/>
              <a:ext cx="1915386" cy="210435"/>
              <a:chOff x="989421" y="0"/>
              <a:chExt cx="1915386" cy="210435"/>
            </a:xfrm>
          </p:grpSpPr>
          <p:sp>
            <p:nvSpPr>
              <p:cNvPr id="20" name="Rectangle 28"/>
              <p:cNvSpPr>
                <a:spLocks noChangeArrowheads="1"/>
              </p:cNvSpPr>
              <p:nvPr/>
            </p:nvSpPr>
            <p:spPr bwMode="auto">
              <a:xfrm>
                <a:off x="989421" y="0"/>
                <a:ext cx="1373505" cy="21043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1134521" y="28763"/>
                <a:ext cx="1770286" cy="157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/>
                    <a:latin typeface="Arial"/>
                    <a:ea typeface="Calibri"/>
                  </a:rPr>
                  <a:t>REALIZADO 2017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37" name="Grupo 36"/>
          <p:cNvGrpSpPr/>
          <p:nvPr/>
        </p:nvGrpSpPr>
        <p:grpSpPr>
          <a:xfrm>
            <a:off x="539552" y="1328051"/>
            <a:ext cx="3816424" cy="3439483"/>
            <a:chOff x="0" y="0"/>
            <a:chExt cx="3069936" cy="2480420"/>
          </a:xfrm>
        </p:grpSpPr>
        <p:grpSp>
          <p:nvGrpSpPr>
            <p:cNvPr id="38" name="Grupo 37"/>
            <p:cNvGrpSpPr/>
            <p:nvPr/>
          </p:nvGrpSpPr>
          <p:grpSpPr>
            <a:xfrm>
              <a:off x="969010" y="0"/>
              <a:ext cx="1373505" cy="211077"/>
              <a:chOff x="969010" y="0"/>
              <a:chExt cx="1373505" cy="211077"/>
            </a:xfrm>
          </p:grpSpPr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969010" y="0"/>
                <a:ext cx="1373505" cy="2110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1114424" y="18735"/>
                <a:ext cx="1137285" cy="169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/>
                    <a:latin typeface="Arial"/>
                    <a:ea typeface="Calibri"/>
                  </a:rPr>
                  <a:t>REALIZADO 1994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0" y="274775"/>
              <a:ext cx="1008000" cy="2202571"/>
              <a:chOff x="0" y="274775"/>
              <a:chExt cx="1008000" cy="2202571"/>
            </a:xfrm>
          </p:grpSpPr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0" y="274775"/>
                <a:ext cx="1008000" cy="2202571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42570" y="2333714"/>
                <a:ext cx="657860" cy="10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133.228.800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185780" y="1205985"/>
                <a:ext cx="615977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 dirty="0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OUTORGA</a:t>
                </a:r>
                <a:endParaRPr lang="pt-BR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043394" y="274775"/>
              <a:ext cx="1008000" cy="268530"/>
              <a:chOff x="1043394" y="274775"/>
              <a:chExt cx="1008000" cy="268530"/>
            </a:xfrm>
          </p:grpSpPr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1043394" y="274775"/>
                <a:ext cx="1008000" cy="26853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1258570" y="419656"/>
                <a:ext cx="530860" cy="92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16.758.000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1323657" y="285932"/>
                <a:ext cx="535940" cy="13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FOLGA 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034686" y="552440"/>
              <a:ext cx="1008000" cy="1925138"/>
              <a:chOff x="1034686" y="552440"/>
              <a:chExt cx="1008000" cy="1925138"/>
            </a:xfrm>
          </p:grpSpPr>
          <p:sp>
            <p:nvSpPr>
              <p:cNvPr id="50" name="Rectangle 17"/>
              <p:cNvSpPr>
                <a:spLocks noChangeArrowheads="1"/>
              </p:cNvSpPr>
              <p:nvPr/>
            </p:nvSpPr>
            <p:spPr bwMode="auto">
              <a:xfrm>
                <a:off x="1034686" y="552440"/>
                <a:ext cx="1008000" cy="192513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1" name="Rectangle 25"/>
              <p:cNvSpPr>
                <a:spLocks noChangeArrowheads="1"/>
              </p:cNvSpPr>
              <p:nvPr/>
            </p:nvSpPr>
            <p:spPr bwMode="auto">
              <a:xfrm>
                <a:off x="1181100" y="2316228"/>
                <a:ext cx="657860" cy="10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116.470.800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1231041" y="1205985"/>
                <a:ext cx="575310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CAPTADO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2060848" y="555865"/>
              <a:ext cx="1008000" cy="792000"/>
              <a:chOff x="2060848" y="555865"/>
              <a:chExt cx="1008000" cy="792000"/>
            </a:xfrm>
          </p:grpSpPr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060848" y="555865"/>
                <a:ext cx="1008000" cy="7920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2305141" y="1140875"/>
                <a:ext cx="530860" cy="92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48.229.300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2171398" y="713161"/>
                <a:ext cx="733409" cy="2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PERDAS TOTAL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2061936" y="1364037"/>
              <a:ext cx="1008000" cy="1116383"/>
              <a:chOff x="2061936" y="1364037"/>
              <a:chExt cx="1008000" cy="1116383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936" y="1364037"/>
                <a:ext cx="1008000" cy="1116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2251709" y="2324165"/>
                <a:ext cx="606425" cy="10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7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68.241.500 m³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2156460" y="1548081"/>
                <a:ext cx="797814" cy="329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900" b="1">
                    <a:solidFill>
                      <a:srgbClr val="FFFFFF"/>
                    </a:solidFill>
                    <a:effectLst/>
                    <a:latin typeface="Arial"/>
                    <a:ea typeface="Calibri"/>
                  </a:rPr>
                  <a:t>VOLUME CONSUMIDO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1812122" y="5471646"/>
            <a:ext cx="62882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NOTA: </a:t>
            </a:r>
            <a:r>
              <a:rPr lang="pt-BR" sz="1100" dirty="0"/>
              <a:t>PERDA TOTAL CONSIDERA PERDAS DE ÁGUA DESDE A CAPTAÇÃO ATÉ OS HIDRÔMETROS</a:t>
            </a:r>
          </a:p>
        </p:txBody>
      </p:sp>
      <p:sp>
        <p:nvSpPr>
          <p:cNvPr id="64" name="Fluxograma: Fita perfurada 63"/>
          <p:cNvSpPr/>
          <p:nvPr/>
        </p:nvSpPr>
        <p:spPr>
          <a:xfrm rot="18815781">
            <a:off x="1949450" y="1671819"/>
            <a:ext cx="2606675" cy="162877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1994 </a:t>
            </a:r>
          </a:p>
          <a:p>
            <a:pPr algn="ctr" eaLnBrk="1" hangingPunct="1">
              <a:defRPr/>
            </a:pPr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Pop. –  892.817</a:t>
            </a:r>
            <a:endParaRPr lang="pt-BR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Lig. A – 172.325</a:t>
            </a:r>
            <a:endParaRPr lang="pt-BR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Econ. A – 278.566</a:t>
            </a:r>
            <a:endParaRPr lang="pt-BR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pt-BR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luxograma: Fita perfurada 64"/>
          <p:cNvSpPr/>
          <p:nvPr/>
        </p:nvSpPr>
        <p:spPr>
          <a:xfrm rot="18815781">
            <a:off x="6277357" y="1681344"/>
            <a:ext cx="2555875" cy="168275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2017 </a:t>
            </a:r>
          </a:p>
          <a:p>
            <a:pPr algn="ctr"/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Pop. – 1.182.429 (32%)</a:t>
            </a:r>
          </a:p>
          <a:p>
            <a:pPr algn="ctr"/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Lig. A – 344.010 (99%)</a:t>
            </a:r>
          </a:p>
          <a:p>
            <a:pPr algn="ctr"/>
            <a:r>
              <a:rPr lang="pt-B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Econ. A – 498.131 (78%)</a:t>
            </a:r>
          </a:p>
          <a:p>
            <a:pPr algn="ctr"/>
            <a:endParaRPr lang="pt-BR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tângulo 7"/>
          <p:cNvSpPr>
            <a:spLocks noChangeArrowheads="1"/>
          </p:cNvSpPr>
          <p:nvPr/>
        </p:nvSpPr>
        <p:spPr bwMode="auto">
          <a:xfrm>
            <a:off x="539750" y="188913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3399"/>
                </a:solidFill>
              </a:rPr>
              <a:t>Resultado com Redução de Perdas</a:t>
            </a:r>
          </a:p>
        </p:txBody>
      </p:sp>
      <p:sp>
        <p:nvSpPr>
          <p:cNvPr id="62" name="CaixaDeTexto 9"/>
          <p:cNvSpPr txBox="1">
            <a:spLocks noChangeArrowheads="1"/>
          </p:cNvSpPr>
          <p:nvPr/>
        </p:nvSpPr>
        <p:spPr bwMode="auto">
          <a:xfrm>
            <a:off x="1872456" y="745468"/>
            <a:ext cx="5327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b="1" dirty="0">
                <a:solidFill>
                  <a:srgbClr val="002060"/>
                </a:solidFill>
                <a:latin typeface="Arial" panose="020B0604020202020204" pitchFamily="34" charset="0"/>
              </a:rPr>
              <a:t>	COMPORTAMENTO DOS VOLUMES</a:t>
            </a:r>
            <a:endParaRPr lang="pt-BR" altLang="pt-BR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tângulo 4"/>
          <p:cNvSpPr>
            <a:spLocks noChangeArrowheads="1"/>
          </p:cNvSpPr>
          <p:nvPr/>
        </p:nvSpPr>
        <p:spPr bwMode="auto">
          <a:xfrm>
            <a:off x="542924" y="14288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3399"/>
                </a:solidFill>
              </a:rPr>
              <a:t>SUSTENTABILIDADE 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835023" y="5013176"/>
            <a:ext cx="7408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pt-BR" altLang="pt-BR" sz="2200" b="1" dirty="0" smtClean="0">
                <a:solidFill>
                  <a:srgbClr val="FF0000"/>
                </a:solidFill>
                <a:latin typeface="+mn-lt"/>
              </a:rPr>
              <a:t>Ano 2017 – Representa  3 Meses de Fatura EE  –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R$ 6 mi </a:t>
            </a:r>
            <a:endParaRPr lang="pt-BR" altLang="pt-BR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446882"/>
            <a:ext cx="8131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b="1" dirty="0" smtClean="0">
                <a:latin typeface="+mn-lt"/>
              </a:rPr>
              <a:t>Consumo EE </a:t>
            </a:r>
            <a:r>
              <a:rPr lang="pt-BR" altLang="pt-BR" sz="2200" b="1" dirty="0" smtClean="0"/>
              <a:t>Evitado </a:t>
            </a:r>
            <a:r>
              <a:rPr lang="pt-BR" altLang="pt-BR" sz="2200" b="1" dirty="0" smtClean="0">
                <a:latin typeface="+mn-lt"/>
              </a:rPr>
              <a:t>(Captações e </a:t>
            </a:r>
            <a:r>
              <a:rPr lang="pt-BR" altLang="pt-BR" sz="2200" b="1" dirty="0" err="1" smtClean="0">
                <a:latin typeface="+mn-lt"/>
              </a:rPr>
              <a:t>ETAs</a:t>
            </a:r>
            <a:r>
              <a:rPr lang="pt-BR" altLang="pt-BR" sz="2200" b="1" dirty="0" smtClean="0">
                <a:latin typeface="+mn-lt"/>
              </a:rPr>
              <a:t>) com Redução de Perdas de  37,7% (1994) </a:t>
            </a:r>
            <a:r>
              <a:rPr lang="pt-BR" altLang="pt-BR" sz="2200" b="1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pt-BR" altLang="pt-BR" sz="2200" b="1" dirty="0" smtClean="0">
                <a:latin typeface="+mn-lt"/>
              </a:rPr>
              <a:t> 20,9% (2017)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05" y="1216819"/>
            <a:ext cx="6362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694</Words>
  <Application>Microsoft Office PowerPoint</Application>
  <PresentationFormat>Apresentação na tela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Tema do Office</vt:lpstr>
      <vt:lpstr>Personalizar design</vt:lpstr>
      <vt:lpstr>Eficiência Energética e Controle das Perdas de Água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Claudio Rubio</cp:lastModifiedBy>
  <cp:revision>58</cp:revision>
  <dcterms:created xsi:type="dcterms:W3CDTF">2018-05-02T19:43:05Z</dcterms:created>
  <dcterms:modified xsi:type="dcterms:W3CDTF">2018-05-25T12:34:06Z</dcterms:modified>
</cp:coreProperties>
</file>