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84" r:id="rId24"/>
    <p:sldId id="285" r:id="rId25"/>
    <p:sldId id="286" r:id="rId26"/>
    <p:sldId id="283" r:id="rId27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6F0F-AF1F-4A55-A290-16EF9F8D4562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35E1A-DB89-4C17-AB13-8EB87B9E4D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53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fld id="{471B353A-C512-4822-A9C2-659747DDC76C}" type="slidenum">
              <a:rPr lang="pt-BR" altLang="pt-BR" sz="13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23</a:t>
            </a:fld>
            <a:endParaRPr lang="pt-BR" altLang="pt-BR" sz="1300">
              <a:solidFill>
                <a:srgbClr val="000000"/>
              </a:solidFill>
            </a:endParaRPr>
          </a:p>
        </p:txBody>
      </p:sp>
      <p:sp>
        <p:nvSpPr>
          <p:cNvPr id="51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290763" y="542925"/>
            <a:ext cx="4713287" cy="26527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238250" y="3349625"/>
            <a:ext cx="681990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32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fld id="{51BDEAA1-DFEE-44BB-A6EB-496A050FD277}" type="slidenum">
              <a:rPr lang="pt-BR" altLang="pt-BR" sz="13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24</a:t>
            </a:fld>
            <a:endParaRPr lang="pt-BR" altLang="pt-BR" sz="1300">
              <a:solidFill>
                <a:srgbClr val="000000"/>
              </a:solidFill>
            </a:endParaRPr>
          </a:p>
        </p:txBody>
      </p:sp>
      <p:sp>
        <p:nvSpPr>
          <p:cNvPr id="71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290763" y="542925"/>
            <a:ext cx="4713287" cy="26527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238250" y="3349625"/>
            <a:ext cx="681990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4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fld id="{B079B281-7CBC-4CDD-986F-EFFE086A7DE8}" type="slidenum">
              <a:rPr lang="pt-BR" altLang="pt-BR" sz="13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25</a:t>
            </a:fld>
            <a:endParaRPr lang="pt-BR" altLang="pt-BR" sz="1300">
              <a:solidFill>
                <a:srgbClr val="000000"/>
              </a:solidFill>
            </a:endParaRPr>
          </a:p>
        </p:txBody>
      </p:sp>
      <p:sp>
        <p:nvSpPr>
          <p:cNvPr id="92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290763" y="542925"/>
            <a:ext cx="4713287" cy="26527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1238250" y="3349625"/>
            <a:ext cx="6819900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3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8009" y="1426210"/>
            <a:ext cx="5020945" cy="3622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77DEDFAD-D5D8-46CE-A337-4D15D5CF1F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9168130" y="6498756"/>
            <a:ext cx="217804" cy="33855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86D7B-D782-434E-9B02-1FC1302446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029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04279"/>
            <a:ext cx="9240520" cy="554990"/>
          </a:xfrm>
          <a:custGeom>
            <a:avLst/>
            <a:gdLst/>
            <a:ahLst/>
            <a:cxnLst/>
            <a:rect l="l" t="t" r="r" b="b"/>
            <a:pathLst>
              <a:path w="9240520" h="554990">
                <a:moveTo>
                  <a:pt x="9240520" y="0"/>
                </a:moveTo>
                <a:lnTo>
                  <a:pt x="0" y="0"/>
                </a:lnTo>
                <a:lnTo>
                  <a:pt x="0" y="554990"/>
                </a:lnTo>
                <a:lnTo>
                  <a:pt x="9240520" y="554990"/>
                </a:lnTo>
                <a:lnTo>
                  <a:pt x="9240520" y="0"/>
                </a:lnTo>
                <a:close/>
              </a:path>
            </a:pathLst>
          </a:custGeom>
          <a:solidFill>
            <a:srgbClr val="008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836150" y="6481681"/>
            <a:ext cx="2191997" cy="3126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03030" y="6310629"/>
            <a:ext cx="548640" cy="547370"/>
          </a:xfrm>
          <a:custGeom>
            <a:avLst/>
            <a:gdLst/>
            <a:ahLst/>
            <a:cxnLst/>
            <a:rect l="l" t="t" r="r" b="b"/>
            <a:pathLst>
              <a:path w="548640" h="547370">
                <a:moveTo>
                  <a:pt x="274320" y="0"/>
                </a:moveTo>
                <a:lnTo>
                  <a:pt x="223770" y="4262"/>
                </a:lnTo>
                <a:lnTo>
                  <a:pt x="176702" y="16605"/>
                </a:lnTo>
                <a:lnTo>
                  <a:pt x="133773" y="36359"/>
                </a:lnTo>
                <a:lnTo>
                  <a:pt x="95641" y="62855"/>
                </a:lnTo>
                <a:lnTo>
                  <a:pt x="62966" y="95424"/>
                </a:lnTo>
                <a:lnTo>
                  <a:pt x="36406" y="133397"/>
                </a:lnTo>
                <a:lnTo>
                  <a:pt x="16619" y="176104"/>
                </a:lnTo>
                <a:lnTo>
                  <a:pt x="4264" y="222878"/>
                </a:lnTo>
                <a:lnTo>
                  <a:pt x="0" y="273050"/>
                </a:lnTo>
                <a:lnTo>
                  <a:pt x="4264" y="323264"/>
                </a:lnTo>
                <a:lnTo>
                  <a:pt x="16619" y="370155"/>
                </a:lnTo>
                <a:lnTo>
                  <a:pt x="36406" y="413032"/>
                </a:lnTo>
                <a:lnTo>
                  <a:pt x="62966" y="451205"/>
                </a:lnTo>
                <a:lnTo>
                  <a:pt x="95641" y="483984"/>
                </a:lnTo>
                <a:lnTo>
                  <a:pt x="133773" y="510681"/>
                </a:lnTo>
                <a:lnTo>
                  <a:pt x="176702" y="530603"/>
                </a:lnTo>
                <a:lnTo>
                  <a:pt x="223770" y="543063"/>
                </a:lnTo>
                <a:lnTo>
                  <a:pt x="274320" y="547370"/>
                </a:lnTo>
                <a:lnTo>
                  <a:pt x="324534" y="543063"/>
                </a:lnTo>
                <a:lnTo>
                  <a:pt x="371425" y="530603"/>
                </a:lnTo>
                <a:lnTo>
                  <a:pt x="414302" y="510681"/>
                </a:lnTo>
                <a:lnTo>
                  <a:pt x="452475" y="483984"/>
                </a:lnTo>
                <a:lnTo>
                  <a:pt x="485254" y="451205"/>
                </a:lnTo>
                <a:lnTo>
                  <a:pt x="511951" y="413032"/>
                </a:lnTo>
                <a:lnTo>
                  <a:pt x="531873" y="370155"/>
                </a:lnTo>
                <a:lnTo>
                  <a:pt x="544333" y="323264"/>
                </a:lnTo>
                <a:lnTo>
                  <a:pt x="548640" y="273050"/>
                </a:lnTo>
                <a:lnTo>
                  <a:pt x="544333" y="222878"/>
                </a:lnTo>
                <a:lnTo>
                  <a:pt x="531873" y="176104"/>
                </a:lnTo>
                <a:lnTo>
                  <a:pt x="511951" y="133397"/>
                </a:lnTo>
                <a:lnTo>
                  <a:pt x="485254" y="95424"/>
                </a:lnTo>
                <a:lnTo>
                  <a:pt x="452475" y="62855"/>
                </a:lnTo>
                <a:lnTo>
                  <a:pt x="414302" y="36359"/>
                </a:lnTo>
                <a:lnTo>
                  <a:pt x="371425" y="16605"/>
                </a:lnTo>
                <a:lnTo>
                  <a:pt x="324534" y="4262"/>
                </a:lnTo>
                <a:lnTo>
                  <a:pt x="274320" y="0"/>
                </a:lnTo>
                <a:close/>
              </a:path>
            </a:pathLst>
          </a:custGeom>
          <a:solidFill>
            <a:srgbClr val="6CA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659" y="538479"/>
            <a:ext cx="110286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5430" y="1118869"/>
            <a:ext cx="9121139" cy="4719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68130" y="6498756"/>
            <a:ext cx="217804" cy="18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43059" y="6511456"/>
            <a:ext cx="6858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020" y="631190"/>
            <a:ext cx="5544820" cy="1313180"/>
          </a:xfrm>
          <a:custGeom>
            <a:avLst/>
            <a:gdLst/>
            <a:ahLst/>
            <a:cxnLst/>
            <a:rect l="l" t="t" r="r" b="b"/>
            <a:pathLst>
              <a:path w="5544820" h="1313180">
                <a:moveTo>
                  <a:pt x="0" y="0"/>
                </a:moveTo>
                <a:lnTo>
                  <a:pt x="5544820" y="0"/>
                </a:lnTo>
                <a:lnTo>
                  <a:pt x="5544820" y="1313180"/>
                </a:lnTo>
                <a:lnTo>
                  <a:pt x="0" y="1313180"/>
                </a:lnTo>
                <a:lnTo>
                  <a:pt x="0" y="0"/>
                </a:lnTo>
                <a:close/>
              </a:path>
            </a:pathLst>
          </a:custGeom>
          <a:solidFill>
            <a:srgbClr val="FFFF99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5480" y="665479"/>
            <a:ext cx="47853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5070" marR="5080" indent="-1182370">
              <a:lnSpc>
                <a:spcPct val="100000"/>
              </a:lnSpc>
              <a:spcBef>
                <a:spcPts val="100"/>
              </a:spcBef>
              <a:tabLst>
                <a:tab pos="1900555" algn="l"/>
              </a:tabLst>
            </a:pPr>
            <a:r>
              <a:rPr sz="4000" spc="-5" dirty="0">
                <a:solidFill>
                  <a:srgbClr val="0000CC"/>
                </a:solidFill>
              </a:rPr>
              <a:t>Gestão de</a:t>
            </a:r>
            <a:r>
              <a:rPr sz="4000" spc="-95" dirty="0">
                <a:solidFill>
                  <a:srgbClr val="0000CC"/>
                </a:solidFill>
              </a:rPr>
              <a:t> </a:t>
            </a:r>
            <a:r>
              <a:rPr sz="4000" spc="-10" dirty="0">
                <a:solidFill>
                  <a:srgbClr val="0000CC"/>
                </a:solidFill>
              </a:rPr>
              <a:t>Combate  </a:t>
            </a:r>
            <a:r>
              <a:rPr sz="4000" spc="-5" dirty="0">
                <a:solidFill>
                  <a:srgbClr val="0000CC"/>
                </a:solidFill>
              </a:rPr>
              <a:t>às	Perdas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762000" y="5688329"/>
            <a:ext cx="3486150" cy="610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59" y="2480309"/>
            <a:ext cx="5801360" cy="11823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310"/>
              </a:lnSpc>
              <a:spcBef>
                <a:spcPts val="650"/>
              </a:spcBef>
            </a:pPr>
            <a:r>
              <a:rPr sz="4000" spc="-10" dirty="0"/>
              <a:t>AÇÕES </a:t>
            </a:r>
            <a:r>
              <a:rPr sz="4000" spc="-5" dirty="0"/>
              <a:t>DE </a:t>
            </a:r>
            <a:r>
              <a:rPr sz="4000" spc="-10" dirty="0"/>
              <a:t>GESTÃO</a:t>
            </a:r>
            <a:r>
              <a:rPr sz="4000" spc="-65" dirty="0"/>
              <a:t> </a:t>
            </a:r>
            <a:r>
              <a:rPr sz="4000" spc="-5" dirty="0"/>
              <a:t>DE  </a:t>
            </a:r>
            <a:r>
              <a:rPr sz="4000" spc="-55" dirty="0"/>
              <a:t>COMBATE </a:t>
            </a:r>
            <a:r>
              <a:rPr sz="4000" spc="-5" dirty="0"/>
              <a:t>ÀS</a:t>
            </a:r>
            <a:r>
              <a:rPr sz="4000" spc="5" dirty="0"/>
              <a:t> </a:t>
            </a:r>
            <a:r>
              <a:rPr sz="4000" spc="-10" dirty="0"/>
              <a:t>PERDAS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69185" y="126364"/>
          <a:ext cx="7162800" cy="326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2800"/>
              </a:tblGrid>
              <a:tr h="54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02764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PRINCIPAIS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AÇÕES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CUSTOS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ASSOCIADOS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Micromedição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 substituição de hidrômetros por idade ou maiores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volumes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rodados</a:t>
                      </a:r>
                      <a:r>
                        <a:rPr sz="120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(CONTINUO)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Substituição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 Redes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Comprometidas (vazamentos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constantes com 3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vazamentos/km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rede)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Instalação de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EPZ's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UTR's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Controle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Pressões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(Pontos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Críticos)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Implantação de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Pilotos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DMC's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UN's (INÍCIO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2017)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Implantação de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Distritos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 Medição 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Controle (DMC's) (A INICIAR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 EM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PROJETO)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55214" y="3484245"/>
          <a:ext cx="7162800" cy="2720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2800"/>
              </a:tblGrid>
              <a:tr h="54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15464">
                        <a:lnSpc>
                          <a:spcPct val="1000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PRINCIPAIS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AÇÕES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SEM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CUSTOS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ASSOCIADOS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Revisão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Normas, Regras Comerciais, Política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Gestão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Perdas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</a:tr>
              <a:tr h="54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Estudo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para Levantamento dos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Equipamentos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para Gestão das Perdas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(UN's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2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Interior)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Estudos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Execução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Confinamentos 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Setorizações (Projetos Piloto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nas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UN's)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</a:tr>
              <a:tr h="544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Revisão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Integração dos Sistemas Informatizados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(Validação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Confiabilidade dos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Dados)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70" y="2183129"/>
            <a:ext cx="44792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AÇÃO CONCENTRADA</a:t>
            </a:r>
            <a:r>
              <a:rPr sz="2600" spc="-175" dirty="0"/>
              <a:t> </a:t>
            </a:r>
            <a:r>
              <a:rPr sz="2600" dirty="0"/>
              <a:t>POR  </a:t>
            </a:r>
            <a:r>
              <a:rPr sz="2600" spc="-10" dirty="0"/>
              <a:t>SETOR</a:t>
            </a:r>
            <a:r>
              <a:rPr sz="2600" spc="-5" dirty="0"/>
              <a:t> </a:t>
            </a:r>
            <a:r>
              <a:rPr sz="2600" dirty="0"/>
              <a:t>HIDRÁULICO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4759959" y="90169"/>
            <a:ext cx="7329170" cy="6148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09" y="466090"/>
            <a:ext cx="89014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AÇÕES CONCENTRADAS POR </a:t>
            </a:r>
            <a:r>
              <a:rPr spc="-20" dirty="0"/>
              <a:t>SETOR</a:t>
            </a:r>
            <a:r>
              <a:rPr spc="-10" dirty="0"/>
              <a:t> HIDRÁULICO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640" y="1543050"/>
            <a:ext cx="53987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30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800" spc="-10" dirty="0">
                <a:latin typeface="Arial"/>
                <a:cs typeface="Arial"/>
              </a:rPr>
              <a:t>Identificação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priorização </a:t>
            </a:r>
            <a:r>
              <a:rPr sz="1800" spc="-10" dirty="0">
                <a:latin typeface="Arial"/>
                <a:cs typeface="Arial"/>
              </a:rPr>
              <a:t>dos </a:t>
            </a:r>
            <a:r>
              <a:rPr sz="1800" spc="-5" dirty="0">
                <a:latin typeface="Arial"/>
                <a:cs typeface="Arial"/>
              </a:rPr>
              <a:t>setores </a:t>
            </a:r>
            <a:r>
              <a:rPr sz="1800" spc="-10" dirty="0">
                <a:latin typeface="Arial"/>
                <a:cs typeface="Arial"/>
              </a:rPr>
              <a:t>hidráulicos  </a:t>
            </a:r>
            <a:r>
              <a:rPr sz="1800" spc="-5" dirty="0">
                <a:latin typeface="Arial"/>
                <a:cs typeface="Arial"/>
              </a:rPr>
              <a:t>com </a:t>
            </a:r>
            <a:r>
              <a:rPr sz="1800" spc="-10" dirty="0">
                <a:latin typeface="Arial"/>
                <a:cs typeface="Arial"/>
              </a:rPr>
              <a:t>maior Índice </a:t>
            </a:r>
            <a:r>
              <a:rPr sz="1800" spc="-5" dirty="0">
                <a:latin typeface="Arial"/>
                <a:cs typeface="Arial"/>
              </a:rPr>
              <a:t>de Perda </a:t>
            </a:r>
            <a:r>
              <a:rPr sz="1800" spc="-10" dirty="0">
                <a:latin typeface="Arial"/>
                <a:cs typeface="Arial"/>
              </a:rPr>
              <a:t>por Ligação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(IPL).</a:t>
            </a:r>
            <a:endParaRPr sz="1800">
              <a:latin typeface="Arial"/>
              <a:cs typeface="Arial"/>
            </a:endParaRPr>
          </a:p>
          <a:p>
            <a:pPr marL="342900" indent="-330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sz="1800" spc="-10" dirty="0">
                <a:latin typeface="Arial"/>
                <a:cs typeface="Arial"/>
              </a:rPr>
              <a:t>Concentração </a:t>
            </a:r>
            <a:r>
              <a:rPr sz="1800" spc="-5" dirty="0">
                <a:latin typeface="Arial"/>
                <a:cs typeface="Arial"/>
              </a:rPr>
              <a:t>de atuação </a:t>
            </a:r>
            <a:r>
              <a:rPr sz="1800" spc="-10" dirty="0">
                <a:latin typeface="Arial"/>
                <a:cs typeface="Arial"/>
              </a:rPr>
              <a:t>das equipes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505709"/>
            <a:ext cx="106045" cy="173228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9039" y="2518409"/>
            <a:ext cx="289052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56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Combate </a:t>
            </a:r>
            <a:r>
              <a:rPr sz="1800" dirty="0">
                <a:latin typeface="Arial"/>
                <a:cs typeface="Arial"/>
              </a:rPr>
              <a:t>à </a:t>
            </a:r>
            <a:r>
              <a:rPr sz="1800" spc="-10" dirty="0">
                <a:latin typeface="Arial"/>
                <a:cs typeface="Arial"/>
              </a:rPr>
              <a:t>Fraude  </a:t>
            </a:r>
            <a:r>
              <a:rPr sz="1800" spc="-5" dirty="0">
                <a:latin typeface="Arial"/>
                <a:cs typeface="Arial"/>
              </a:rPr>
              <a:t>Pesquisa de </a:t>
            </a:r>
            <a:r>
              <a:rPr sz="1800" spc="-20" dirty="0">
                <a:latin typeface="Arial"/>
                <a:cs typeface="Arial"/>
              </a:rPr>
              <a:t>Vazamentos  </a:t>
            </a:r>
            <a:r>
              <a:rPr sz="1800" spc="-10" dirty="0">
                <a:latin typeface="Arial"/>
                <a:cs typeface="Arial"/>
              </a:rPr>
              <a:t>Retirada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20" dirty="0">
                <a:latin typeface="Arial"/>
                <a:cs typeface="Arial"/>
              </a:rPr>
              <a:t>Vazamentos  </a:t>
            </a:r>
            <a:r>
              <a:rPr sz="1800" spc="-10" dirty="0">
                <a:latin typeface="Arial"/>
                <a:cs typeface="Arial"/>
              </a:rPr>
              <a:t>Substituição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10" dirty="0">
                <a:latin typeface="Arial"/>
                <a:cs typeface="Arial"/>
              </a:rPr>
              <a:t>Hidrômetros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20129" y="965200"/>
            <a:ext cx="4752339" cy="5248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590550"/>
            <a:ext cx="9561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AÇÕES DE </a:t>
            </a:r>
            <a:r>
              <a:rPr sz="2400" spc="-10" dirty="0"/>
              <a:t>REDUÇÃO </a:t>
            </a:r>
            <a:r>
              <a:rPr sz="2400" spc="-5" dirty="0"/>
              <a:t>DA IDADE DO </a:t>
            </a:r>
            <a:r>
              <a:rPr sz="2400" spc="-35" dirty="0"/>
              <a:t>PARQUE </a:t>
            </a:r>
            <a:r>
              <a:rPr sz="2400" spc="-5" dirty="0"/>
              <a:t>DE</a:t>
            </a:r>
            <a:r>
              <a:rPr sz="2400" spc="-70" dirty="0"/>
              <a:t> </a:t>
            </a:r>
            <a:r>
              <a:rPr sz="2400" spc="-5" dirty="0"/>
              <a:t>HIDRÔMETROS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pc="-5" dirty="0"/>
              <a:t>Identificação </a:t>
            </a:r>
            <a:r>
              <a:rPr spc="-10" dirty="0"/>
              <a:t>dos </a:t>
            </a:r>
            <a:r>
              <a:rPr spc="-5" dirty="0"/>
              <a:t>hidrômetros com </a:t>
            </a:r>
            <a:r>
              <a:rPr spc="-10" dirty="0"/>
              <a:t>maior </a:t>
            </a:r>
            <a:r>
              <a:rPr spc="-5" dirty="0"/>
              <a:t>redução  de registro de </a:t>
            </a:r>
            <a:r>
              <a:rPr spc="-10" dirty="0"/>
              <a:t>consumos mensais</a:t>
            </a:r>
            <a:r>
              <a:rPr spc="25" dirty="0"/>
              <a:t> </a:t>
            </a:r>
            <a:r>
              <a:rPr spc="-10" dirty="0"/>
              <a:t>considerando:</a:t>
            </a:r>
          </a:p>
          <a:p>
            <a:pPr marL="742950" marR="277495" indent="-273050">
              <a:lnSpc>
                <a:spcPct val="150000"/>
              </a:lnSpc>
              <a:spcBef>
                <a:spcPts val="1200"/>
              </a:spcBef>
              <a:buChar char="•"/>
              <a:tabLst>
                <a:tab pos="742315" algn="l"/>
                <a:tab pos="742950" algn="l"/>
              </a:tabLst>
            </a:pPr>
            <a:r>
              <a:rPr sz="1800" spc="-40" dirty="0"/>
              <a:t>Tempo </a:t>
            </a:r>
            <a:r>
              <a:rPr sz="1800" spc="-10" dirty="0"/>
              <a:t>de instalação </a:t>
            </a:r>
            <a:r>
              <a:rPr sz="1800" spc="-5" dirty="0"/>
              <a:t>(aumento da  submedição </a:t>
            </a:r>
            <a:r>
              <a:rPr sz="1800" spc="-10" dirty="0"/>
              <a:t>em relação </a:t>
            </a:r>
            <a:r>
              <a:rPr sz="1800" spc="-5" dirty="0"/>
              <a:t>ao previsto </a:t>
            </a:r>
            <a:r>
              <a:rPr sz="1800" spc="-10" dirty="0"/>
              <a:t>por  </a:t>
            </a:r>
            <a:r>
              <a:rPr sz="1800" spc="-5" dirty="0"/>
              <a:t>fabricação).</a:t>
            </a:r>
            <a:endParaRPr sz="1800"/>
          </a:p>
          <a:p>
            <a:pPr marL="742950" marR="518795" indent="-273050">
              <a:lnSpc>
                <a:spcPct val="150000"/>
              </a:lnSpc>
              <a:spcBef>
                <a:spcPts val="1200"/>
              </a:spcBef>
              <a:buChar char="•"/>
              <a:tabLst>
                <a:tab pos="742315" algn="l"/>
                <a:tab pos="742950" algn="l"/>
              </a:tabLst>
            </a:pPr>
            <a:r>
              <a:rPr sz="1800" spc="-5" dirty="0"/>
              <a:t>Maior </a:t>
            </a:r>
            <a:r>
              <a:rPr sz="1800" spc="-10" dirty="0"/>
              <a:t>deflexão dos </a:t>
            </a:r>
            <a:r>
              <a:rPr sz="1800" spc="-5" dirty="0"/>
              <a:t>volumes mensais  </a:t>
            </a:r>
            <a:r>
              <a:rPr sz="1800" spc="-10" dirty="0"/>
              <a:t>atuais </a:t>
            </a:r>
            <a:r>
              <a:rPr sz="1800" spc="-5" dirty="0"/>
              <a:t>em relação </a:t>
            </a:r>
            <a:r>
              <a:rPr sz="1800" dirty="0"/>
              <a:t>a </a:t>
            </a:r>
            <a:r>
              <a:rPr sz="1800" spc="-5" dirty="0"/>
              <a:t>média </a:t>
            </a:r>
            <a:r>
              <a:rPr sz="1800" spc="-10" dirty="0"/>
              <a:t>mensal  quando </a:t>
            </a:r>
            <a:r>
              <a:rPr sz="1800" spc="-5" dirty="0"/>
              <a:t>da</a:t>
            </a:r>
            <a:r>
              <a:rPr sz="1800" spc="-10" dirty="0"/>
              <a:t> </a:t>
            </a:r>
            <a:r>
              <a:rPr sz="1800" spc="-5" dirty="0"/>
              <a:t>instalação.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6390640" y="2030729"/>
            <a:ext cx="721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Açõ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0640" y="2457449"/>
            <a:ext cx="4366260" cy="238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latin typeface="Arial"/>
                <a:cs typeface="Arial"/>
              </a:rPr>
              <a:t>Geração de </a:t>
            </a:r>
            <a:r>
              <a:rPr sz="1800" dirty="0">
                <a:latin typeface="Arial"/>
                <a:cs typeface="Arial"/>
              </a:rPr>
              <a:t>OS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substituição específica  (Serviço</a:t>
            </a:r>
            <a:r>
              <a:rPr sz="1800" spc="-10" dirty="0">
                <a:latin typeface="Arial"/>
                <a:cs typeface="Arial"/>
              </a:rPr>
              <a:t> 336).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44780" indent="-132080">
              <a:lnSpc>
                <a:spcPct val="100000"/>
              </a:lnSpc>
              <a:buSzPct val="94444"/>
              <a:buChar char="•"/>
              <a:tabLst>
                <a:tab pos="144780" algn="l"/>
              </a:tabLst>
            </a:pPr>
            <a:r>
              <a:rPr sz="1800" spc="-5" dirty="0">
                <a:latin typeface="Arial"/>
                <a:cs typeface="Arial"/>
              </a:rPr>
              <a:t>Aquisição </a:t>
            </a:r>
            <a:r>
              <a:rPr sz="1800" spc="-10" dirty="0">
                <a:latin typeface="Arial"/>
                <a:cs typeface="Arial"/>
              </a:rPr>
              <a:t>dos</a:t>
            </a:r>
            <a:r>
              <a:rPr sz="1800" spc="-5" dirty="0">
                <a:latin typeface="Arial"/>
                <a:cs typeface="Arial"/>
              </a:rPr>
              <a:t> hidrômetros.</a:t>
            </a:r>
            <a:endParaRPr sz="1800">
              <a:latin typeface="Arial"/>
              <a:cs typeface="Arial"/>
            </a:endParaRPr>
          </a:p>
          <a:p>
            <a:pPr marL="12700" marR="130810">
              <a:lnSpc>
                <a:spcPct val="150000"/>
              </a:lnSpc>
              <a:spcBef>
                <a:spcPts val="1200"/>
              </a:spcBef>
              <a:buSzPct val="94444"/>
              <a:buChar char="•"/>
              <a:tabLst>
                <a:tab pos="157480" algn="l"/>
              </a:tabLst>
            </a:pPr>
            <a:r>
              <a:rPr sz="1800" spc="-5" dirty="0">
                <a:latin typeface="Arial"/>
                <a:cs typeface="Arial"/>
              </a:rPr>
              <a:t>Substituição </a:t>
            </a:r>
            <a:r>
              <a:rPr sz="1800" spc="-10" dirty="0">
                <a:latin typeface="Arial"/>
                <a:cs typeface="Arial"/>
              </a:rPr>
              <a:t>dos </a:t>
            </a:r>
            <a:r>
              <a:rPr sz="1800" spc="-5" dirty="0">
                <a:latin typeface="Arial"/>
                <a:cs typeface="Arial"/>
              </a:rPr>
              <a:t>hidrômetros </a:t>
            </a:r>
            <a:r>
              <a:rPr sz="1800" spc="-10" dirty="0">
                <a:latin typeface="Arial"/>
                <a:cs typeface="Arial"/>
              </a:rPr>
              <a:t>através de  </a:t>
            </a:r>
            <a:r>
              <a:rPr sz="1800" spc="-5" dirty="0">
                <a:latin typeface="Arial"/>
                <a:cs typeface="Arial"/>
              </a:rPr>
              <a:t>contratos.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390" y="304800"/>
            <a:ext cx="105022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/>
              <a:t>EFEITO </a:t>
            </a:r>
            <a:r>
              <a:rPr sz="2200" spc="-5" dirty="0"/>
              <a:t>DA </a:t>
            </a:r>
            <a:r>
              <a:rPr sz="2200" spc="-10" dirty="0"/>
              <a:t>REDUÇÃO </a:t>
            </a:r>
            <a:r>
              <a:rPr sz="2200" spc="-5" dirty="0"/>
              <a:t>DA </a:t>
            </a:r>
            <a:r>
              <a:rPr sz="2200" spc="-10" dirty="0"/>
              <a:t>IDADE </a:t>
            </a:r>
            <a:r>
              <a:rPr sz="2200" spc="-5" dirty="0"/>
              <a:t>DO </a:t>
            </a:r>
            <a:r>
              <a:rPr sz="2200" spc="-40" dirty="0"/>
              <a:t>PARQUE </a:t>
            </a:r>
            <a:r>
              <a:rPr sz="2200" spc="-5" dirty="0"/>
              <a:t>DE </a:t>
            </a:r>
            <a:r>
              <a:rPr sz="2200" spc="-10" dirty="0"/>
              <a:t>HIDRÔMETROS </a:t>
            </a:r>
            <a:r>
              <a:rPr sz="2200" spc="-5" dirty="0"/>
              <a:t>DA</a:t>
            </a:r>
            <a:r>
              <a:rPr sz="2200" spc="-220" dirty="0"/>
              <a:t> </a:t>
            </a:r>
            <a:r>
              <a:rPr sz="2200" spc="-30" dirty="0"/>
              <a:t>CAPITAL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2087879" y="728980"/>
            <a:ext cx="7056120" cy="5487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08700" y="1270"/>
            <a:ext cx="6083300" cy="6309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719" y="594359"/>
            <a:ext cx="41941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COMBATE </a:t>
            </a:r>
            <a:r>
              <a:rPr spc="-5" dirty="0"/>
              <a:t>ÀS</a:t>
            </a:r>
            <a:r>
              <a:rPr spc="-40" dirty="0"/>
              <a:t> </a:t>
            </a:r>
            <a:r>
              <a:rPr spc="-10" dirty="0"/>
              <a:t>FRAUDES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27990" y="1313179"/>
            <a:ext cx="4700270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628015" indent="-2730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1800" b="1" spc="-10" dirty="0">
                <a:latin typeface="Arial"/>
                <a:cs typeface="Arial"/>
              </a:rPr>
              <a:t>Investimento </a:t>
            </a:r>
            <a:r>
              <a:rPr sz="1800" b="1" dirty="0">
                <a:latin typeface="Arial"/>
                <a:cs typeface="Arial"/>
              </a:rPr>
              <a:t>total: </a:t>
            </a:r>
            <a:r>
              <a:rPr sz="1800" spc="-5" dirty="0">
                <a:latin typeface="Arial"/>
                <a:cs typeface="Arial"/>
              </a:rPr>
              <a:t>R$ </a:t>
            </a:r>
            <a:r>
              <a:rPr sz="1800" spc="-10" dirty="0">
                <a:latin typeface="Arial"/>
                <a:cs typeface="Arial"/>
              </a:rPr>
              <a:t>7.622.324,20  </a:t>
            </a:r>
            <a:r>
              <a:rPr sz="1800" spc="-5" dirty="0">
                <a:latin typeface="Arial"/>
                <a:cs typeface="Arial"/>
              </a:rPr>
              <a:t>(AGO/2016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AGO/2017)</a:t>
            </a:r>
            <a:endParaRPr sz="18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1800" b="1" spc="-10" dirty="0">
                <a:latin typeface="Arial"/>
                <a:cs typeface="Arial"/>
              </a:rPr>
              <a:t>Imóveis </a:t>
            </a:r>
            <a:r>
              <a:rPr sz="1800" b="1" spc="-5" dirty="0">
                <a:latin typeface="Arial"/>
                <a:cs typeface="Arial"/>
              </a:rPr>
              <a:t>visitados: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195.681</a:t>
            </a:r>
            <a:endParaRPr sz="18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1800" b="1" spc="-5" dirty="0">
                <a:latin typeface="Arial"/>
                <a:cs typeface="Arial"/>
              </a:rPr>
              <a:t>Fraudes identificadas: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17.345</a:t>
            </a:r>
            <a:endParaRPr sz="18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1800" b="1" spc="-5" dirty="0">
                <a:latin typeface="Arial"/>
                <a:cs typeface="Arial"/>
              </a:rPr>
              <a:t>Clientes regularizados/desfeitas: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11.527</a:t>
            </a:r>
            <a:endParaRPr sz="18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1800" b="1" spc="-10" dirty="0">
                <a:latin typeface="Arial"/>
                <a:cs typeface="Arial"/>
              </a:rPr>
              <a:t>Faturamento </a:t>
            </a:r>
            <a:r>
              <a:rPr sz="1800" b="1" spc="-5" dirty="0">
                <a:latin typeface="Arial"/>
                <a:cs typeface="Arial"/>
              </a:rPr>
              <a:t>Recuperado: R$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18.828.897</a:t>
            </a:r>
            <a:endParaRPr sz="18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sz="1800" b="1" spc="-25" dirty="0">
                <a:latin typeface="Arial"/>
                <a:cs typeface="Arial"/>
              </a:rPr>
              <a:t>Volume </a:t>
            </a:r>
            <a:r>
              <a:rPr sz="1800" b="1" spc="-5" dirty="0">
                <a:latin typeface="Arial"/>
                <a:cs typeface="Arial"/>
              </a:rPr>
              <a:t>Recuperado: </a:t>
            </a:r>
            <a:r>
              <a:rPr sz="1800" b="1" spc="-10" dirty="0">
                <a:latin typeface="Arial"/>
                <a:cs typeface="Arial"/>
              </a:rPr>
              <a:t>5.865.700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54735" y="1339214"/>
          <a:ext cx="10083797" cy="3905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910"/>
                <a:gridCol w="1440180"/>
                <a:gridCol w="1437639"/>
                <a:gridCol w="1443989"/>
                <a:gridCol w="1440180"/>
                <a:gridCol w="1437640"/>
                <a:gridCol w="1445259"/>
              </a:tblGrid>
              <a:tr h="5187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UNIDADE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24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Invasões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349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Ligações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09575" marR="356870" indent="43180">
                        <a:lnSpc>
                          <a:spcPct val="143100"/>
                        </a:lnSpc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Volume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m3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mês)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Invasões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3492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Ligações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09575" marR="356870" indent="43180">
                        <a:lnSpc>
                          <a:spcPct val="143100"/>
                        </a:lnSpc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Volume 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mê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</a:tr>
              <a:tr h="518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448945" algn="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1.815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41.391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10.403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237.939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435609" algn="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1.870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35.557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4.416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100.731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433070" algn="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1.936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36.792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3.591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81.915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440055" algn="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9.885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187.928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14.270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271.289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83B3">
                        <a:alpha val="19999"/>
                      </a:srgbClr>
                    </a:solidFill>
                  </a:tcPr>
                </a:tc>
              </a:tr>
              <a:tr h="518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466090" algn="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15.506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301.668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32.680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691.874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0083B3"/>
                      </a:solidFill>
                      <a:prstDash val="solid"/>
                    </a:lnL>
                    <a:lnR w="3175">
                      <a:solidFill>
                        <a:srgbClr val="0083B3"/>
                      </a:solidFill>
                      <a:prstDash val="solid"/>
                    </a:lnR>
                    <a:lnT w="3175">
                      <a:solidFill>
                        <a:srgbClr val="0083B3"/>
                      </a:solidFill>
                      <a:prstDash val="solid"/>
                    </a:lnT>
                    <a:lnB w="3175">
                      <a:solidFill>
                        <a:srgbClr val="0083B3"/>
                      </a:solidFill>
                      <a:prstDash val="solid"/>
                    </a:lnB>
                    <a:solidFill>
                      <a:srgbClr val="004159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259" y="417829"/>
            <a:ext cx="10636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VOLUMES PERDIDOS </a:t>
            </a:r>
            <a:r>
              <a:rPr spc="-5" dirty="0"/>
              <a:t>EM </a:t>
            </a:r>
            <a:r>
              <a:rPr spc="-10" dirty="0"/>
              <a:t>ÁREAS </a:t>
            </a:r>
            <a:r>
              <a:rPr spc="-5" dirty="0"/>
              <a:t>DE </a:t>
            </a:r>
            <a:r>
              <a:rPr spc="-35" dirty="0"/>
              <a:t>OCUPAÇÃO</a:t>
            </a:r>
            <a:r>
              <a:rPr spc="-15" dirty="0"/>
              <a:t> </a:t>
            </a:r>
            <a:r>
              <a:rPr spc="-10" dirty="0"/>
              <a:t>IRREGULAR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29809" y="5576570"/>
            <a:ext cx="6097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O </a:t>
            </a:r>
            <a:r>
              <a:rPr sz="1800" spc="-5" dirty="0">
                <a:latin typeface="Trebuchet MS"/>
                <a:cs typeface="Trebuchet MS"/>
              </a:rPr>
              <a:t>Volume </a:t>
            </a:r>
            <a:r>
              <a:rPr sz="1800" dirty="0">
                <a:latin typeface="Trebuchet MS"/>
                <a:cs typeface="Trebuchet MS"/>
              </a:rPr>
              <a:t>de </a:t>
            </a:r>
            <a:r>
              <a:rPr sz="1800" spc="-5" dirty="0">
                <a:latin typeface="Trebuchet MS"/>
                <a:cs typeface="Trebuchet MS"/>
              </a:rPr>
              <a:t>691.874 m3/mês representa 3,76% </a:t>
            </a:r>
            <a:r>
              <a:rPr sz="1800" dirty="0">
                <a:latin typeface="Trebuchet MS"/>
                <a:cs typeface="Trebuchet MS"/>
              </a:rPr>
              <a:t>das </a:t>
            </a:r>
            <a:r>
              <a:rPr sz="1800" spc="-5" dirty="0">
                <a:latin typeface="Trebuchet MS"/>
                <a:cs typeface="Trebuchet MS"/>
              </a:rPr>
              <a:t>perdas  em relação </a:t>
            </a:r>
            <a:r>
              <a:rPr sz="1800" dirty="0">
                <a:latin typeface="Trebuchet MS"/>
                <a:cs typeface="Trebuchet MS"/>
              </a:rPr>
              <a:t>ao </a:t>
            </a:r>
            <a:r>
              <a:rPr sz="1800" spc="-5" dirty="0">
                <a:latin typeface="Trebuchet MS"/>
                <a:cs typeface="Trebuchet MS"/>
              </a:rPr>
              <a:t>volume produzido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comercializado.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490" y="732790"/>
            <a:ext cx="106045" cy="301244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540" y="745490"/>
            <a:ext cx="4994275" cy="30111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b="1" spc="-5" dirty="0">
                <a:latin typeface="Arial"/>
                <a:cs typeface="Arial"/>
              </a:rPr>
              <a:t>Início: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Set/17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-10" dirty="0">
                <a:latin typeface="Arial"/>
                <a:cs typeface="Arial"/>
              </a:rPr>
              <a:t>Investimento </a:t>
            </a:r>
            <a:r>
              <a:rPr sz="1800" b="1" spc="-25" dirty="0">
                <a:latin typeface="Arial"/>
                <a:cs typeface="Arial"/>
              </a:rPr>
              <a:t>Total: </a:t>
            </a:r>
            <a:r>
              <a:rPr sz="1800" spc="-5" dirty="0">
                <a:latin typeface="Arial"/>
                <a:cs typeface="Arial"/>
              </a:rPr>
              <a:t>R$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4.438.602,50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5600"/>
              </a:lnSpc>
            </a:pPr>
            <a:r>
              <a:rPr sz="1800" b="1" spc="-5" dirty="0">
                <a:latin typeface="Arial"/>
                <a:cs typeface="Arial"/>
              </a:rPr>
              <a:t>Realizado até Mar/18 </a:t>
            </a:r>
            <a:r>
              <a:rPr sz="1800" spc="-5" dirty="0">
                <a:latin typeface="Arial"/>
                <a:cs typeface="Arial"/>
              </a:rPr>
              <a:t>R$ </a:t>
            </a:r>
            <a:r>
              <a:rPr sz="1800" spc="-20" dirty="0">
                <a:latin typeface="Arial"/>
                <a:cs typeface="Arial"/>
              </a:rPr>
              <a:t>1.117.518,73 </a:t>
            </a:r>
            <a:r>
              <a:rPr sz="1800" spc="-10" dirty="0">
                <a:latin typeface="Arial"/>
                <a:cs typeface="Arial"/>
              </a:rPr>
              <a:t>(25,18%)  Extensão Pesquisada: 3.870 </a:t>
            </a:r>
            <a:r>
              <a:rPr sz="1800" dirty="0">
                <a:latin typeface="Arial"/>
                <a:cs typeface="Arial"/>
              </a:rPr>
              <a:t>km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RDA</a:t>
            </a:r>
            <a:endParaRPr sz="1800">
              <a:latin typeface="Arial"/>
              <a:cs typeface="Arial"/>
            </a:endParaRPr>
          </a:p>
          <a:p>
            <a:pPr marL="12700" marR="1221105">
              <a:lnSpc>
                <a:spcPct val="1553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Extensão Geofonada: 1.796 </a:t>
            </a:r>
            <a:r>
              <a:rPr sz="1800" dirty="0">
                <a:latin typeface="Arial"/>
                <a:cs typeface="Arial"/>
              </a:rPr>
              <a:t>km </a:t>
            </a:r>
            <a:r>
              <a:rPr sz="1800" spc="-10" dirty="0">
                <a:latin typeface="Arial"/>
                <a:cs typeface="Arial"/>
              </a:rPr>
              <a:t>RDA  </a:t>
            </a:r>
            <a:r>
              <a:rPr sz="1800" spc="-20" dirty="0">
                <a:latin typeface="Arial"/>
                <a:cs typeface="Arial"/>
              </a:rPr>
              <a:t>Vazamentos </a:t>
            </a:r>
            <a:r>
              <a:rPr sz="1800" spc="-10" dirty="0">
                <a:latin typeface="Arial"/>
                <a:cs typeface="Arial"/>
              </a:rPr>
              <a:t>Encontrados: </a:t>
            </a:r>
            <a:r>
              <a:rPr sz="1800" spc="-30" dirty="0">
                <a:latin typeface="Arial"/>
                <a:cs typeface="Arial"/>
              </a:rPr>
              <a:t>11.264  </a:t>
            </a:r>
            <a:r>
              <a:rPr sz="1800" spc="-20" dirty="0">
                <a:latin typeface="Arial"/>
                <a:cs typeface="Arial"/>
              </a:rPr>
              <a:t>Vazamento/ </a:t>
            </a:r>
            <a:r>
              <a:rPr sz="1800" dirty="0">
                <a:latin typeface="Arial"/>
                <a:cs typeface="Arial"/>
              </a:rPr>
              <a:t>km =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2,910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2190" y="1270"/>
            <a:ext cx="6098540" cy="4428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040" y="466090"/>
            <a:ext cx="4187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PESQUISA DE </a:t>
            </a:r>
            <a:r>
              <a:rPr sz="1800" b="1" spc="-35" dirty="0">
                <a:latin typeface="Arial"/>
                <a:cs typeface="Arial"/>
              </a:rPr>
              <a:t>VAZAMENTO </a:t>
            </a:r>
            <a:r>
              <a:rPr sz="1800" b="1" spc="-25" dirty="0">
                <a:latin typeface="Arial"/>
                <a:cs typeface="Arial"/>
              </a:rPr>
              <a:t>NAS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UN'S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370" y="681990"/>
            <a:ext cx="492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EXECUÇÃO </a:t>
            </a:r>
            <a:r>
              <a:rPr sz="1800" b="1" spc="-5" dirty="0">
                <a:latin typeface="Arial"/>
                <a:cs typeface="Arial"/>
              </a:rPr>
              <a:t>DA </a:t>
            </a:r>
            <a:r>
              <a:rPr sz="1800" b="1" spc="-15" dirty="0">
                <a:latin typeface="Arial"/>
                <a:cs typeface="Arial"/>
              </a:rPr>
              <a:t>RETIRADA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23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VAZAMENTOS  </a:t>
            </a:r>
            <a:r>
              <a:rPr sz="1800" b="1" spc="-25" dirty="0">
                <a:latin typeface="Arial"/>
                <a:cs typeface="Arial"/>
              </a:rPr>
              <a:t>NAS </a:t>
            </a:r>
            <a:r>
              <a:rPr sz="1800" b="1" spc="-5" dirty="0">
                <a:latin typeface="Arial"/>
                <a:cs typeface="Arial"/>
              </a:rPr>
              <a:t>UN'S DA</a:t>
            </a:r>
            <a:r>
              <a:rPr sz="1800" b="1" spc="-110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CAPITAL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76620" y="287020"/>
            <a:ext cx="6215380" cy="4259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70" y="1389379"/>
            <a:ext cx="106045" cy="13055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7969" y="6498756"/>
            <a:ext cx="237490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19</a:t>
            </a:fld>
            <a:endParaRPr sz="11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419" y="1400809"/>
            <a:ext cx="5066665" cy="13055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b="1" spc="-5" dirty="0">
                <a:latin typeface="Arial"/>
                <a:cs typeface="Arial"/>
              </a:rPr>
              <a:t>Início: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Nov/17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-10" dirty="0">
                <a:latin typeface="Arial"/>
                <a:cs typeface="Arial"/>
              </a:rPr>
              <a:t>Investimento </a:t>
            </a:r>
            <a:r>
              <a:rPr sz="1800" b="1" dirty="0">
                <a:latin typeface="Arial"/>
                <a:cs typeface="Arial"/>
              </a:rPr>
              <a:t>total: </a:t>
            </a:r>
            <a:r>
              <a:rPr sz="1800" spc="-5" dirty="0">
                <a:latin typeface="Arial"/>
                <a:cs typeface="Arial"/>
              </a:rPr>
              <a:t>R$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7.723.498,68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b="1" spc="-5" dirty="0">
                <a:latin typeface="Arial"/>
                <a:cs typeface="Arial"/>
              </a:rPr>
              <a:t>Realizado até </a:t>
            </a:r>
            <a:r>
              <a:rPr sz="1800" b="1" spc="-15" dirty="0">
                <a:latin typeface="Arial"/>
                <a:cs typeface="Arial"/>
              </a:rPr>
              <a:t>MAR/18: 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$ </a:t>
            </a:r>
            <a:r>
              <a:rPr sz="1800" spc="-10" dirty="0">
                <a:latin typeface="Arial"/>
                <a:cs typeface="Arial"/>
              </a:rPr>
              <a:t>2.405.363,19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(31,1%)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394970"/>
            <a:ext cx="62287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PANORAMA </a:t>
            </a:r>
            <a:r>
              <a:rPr spc="-5" dirty="0"/>
              <a:t>DAS </a:t>
            </a:r>
            <a:r>
              <a:rPr spc="-10" dirty="0"/>
              <a:t>PERDAS </a:t>
            </a:r>
            <a:r>
              <a:rPr spc="-5" dirty="0"/>
              <a:t>DE</a:t>
            </a:r>
            <a:r>
              <a:rPr spc="-165" dirty="0"/>
              <a:t> </a:t>
            </a:r>
            <a:r>
              <a:rPr spc="-10" dirty="0"/>
              <a:t>ÁGUA</a:t>
            </a:r>
          </a:p>
        </p:txBody>
      </p:sp>
      <p:sp>
        <p:nvSpPr>
          <p:cNvPr id="3" name="object 3"/>
          <p:cNvSpPr/>
          <p:nvPr/>
        </p:nvSpPr>
        <p:spPr>
          <a:xfrm>
            <a:off x="502919" y="1151889"/>
            <a:ext cx="3959860" cy="1584960"/>
          </a:xfrm>
          <a:custGeom>
            <a:avLst/>
            <a:gdLst/>
            <a:ahLst/>
            <a:cxnLst/>
            <a:rect l="l" t="t" r="r" b="b"/>
            <a:pathLst>
              <a:path w="3959860" h="1584960">
                <a:moveTo>
                  <a:pt x="3959859" y="0"/>
                </a:moveTo>
                <a:lnTo>
                  <a:pt x="0" y="0"/>
                </a:lnTo>
                <a:lnTo>
                  <a:pt x="0" y="1584960"/>
                </a:lnTo>
                <a:lnTo>
                  <a:pt x="3959859" y="1584960"/>
                </a:lnTo>
                <a:lnTo>
                  <a:pt x="395985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190" y="3023870"/>
            <a:ext cx="3887470" cy="1938020"/>
          </a:xfrm>
          <a:custGeom>
            <a:avLst/>
            <a:gdLst/>
            <a:ahLst/>
            <a:cxnLst/>
            <a:rect l="l" t="t" r="r" b="b"/>
            <a:pathLst>
              <a:path w="3887470" h="1938020">
                <a:moveTo>
                  <a:pt x="3887470" y="0"/>
                </a:moveTo>
                <a:lnTo>
                  <a:pt x="0" y="0"/>
                </a:lnTo>
                <a:lnTo>
                  <a:pt x="0" y="1938019"/>
                </a:lnTo>
                <a:lnTo>
                  <a:pt x="3887470" y="1938019"/>
                </a:lnTo>
                <a:lnTo>
                  <a:pt x="3887470" y="0"/>
                </a:lnTo>
                <a:close/>
              </a:path>
            </a:pathLst>
          </a:custGeom>
          <a:solidFill>
            <a:srgbClr val="007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919" y="1306829"/>
            <a:ext cx="3959860" cy="36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Alemanha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10%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Japão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10%</a:t>
            </a:r>
            <a:endParaRPr sz="1800">
              <a:latin typeface="Trebuchet MS"/>
              <a:cs typeface="Trebuchet MS"/>
            </a:endParaRPr>
          </a:p>
          <a:p>
            <a:pPr marL="90170" marR="61722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Austrália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Nova Zelândia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&lt;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10%  </a:t>
            </a:r>
            <a:r>
              <a:rPr sz="1800" spc="-5" dirty="0">
                <a:solidFill>
                  <a:srgbClr val="FFFF00"/>
                </a:solidFill>
                <a:latin typeface="Trebuchet MS"/>
                <a:cs typeface="Trebuchet MS"/>
              </a:rPr>
              <a:t>Brasil</a:t>
            </a:r>
            <a:r>
              <a:rPr sz="1800" spc="-1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00"/>
                </a:solidFill>
                <a:latin typeface="Trebuchet MS"/>
                <a:cs typeface="Trebuchet MS"/>
              </a:rPr>
              <a:t>38%</a:t>
            </a:r>
            <a:endParaRPr sz="1800">
              <a:latin typeface="Trebuchet MS"/>
              <a:cs typeface="Trebuchet MS"/>
            </a:endParaRPr>
          </a:p>
          <a:p>
            <a:pPr marL="90170">
              <a:lnSpc>
                <a:spcPct val="100000"/>
              </a:lnSpc>
            </a:pPr>
            <a:r>
              <a:rPr sz="1000" spc="-10" dirty="0">
                <a:solidFill>
                  <a:srgbClr val="FFFF66"/>
                </a:solidFill>
                <a:latin typeface="Trebuchet MS"/>
                <a:cs typeface="Trebuchet MS"/>
              </a:rPr>
              <a:t>(Fonte: </a:t>
            </a:r>
            <a:r>
              <a:rPr sz="1000" spc="-5" dirty="0">
                <a:solidFill>
                  <a:srgbClr val="FFFF66"/>
                </a:solidFill>
                <a:latin typeface="Trebuchet MS"/>
                <a:cs typeface="Trebuchet MS"/>
              </a:rPr>
              <a:t>SNIS,</a:t>
            </a:r>
            <a:r>
              <a:rPr sz="1000" spc="-15" dirty="0">
                <a:solidFill>
                  <a:srgbClr val="FFFF66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FFFF66"/>
                </a:solidFill>
                <a:latin typeface="Trebuchet MS"/>
                <a:cs typeface="Trebuchet MS"/>
              </a:rPr>
              <a:t>2016)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Norte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47,3%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Trebuchet MS"/>
                <a:cs typeface="Trebuchet MS"/>
              </a:rPr>
              <a:t>Nordeste </a:t>
            </a:r>
            <a:r>
              <a:rPr sz="1800" dirty="0">
                <a:solidFill>
                  <a:srgbClr val="FFFF00"/>
                </a:solidFill>
                <a:latin typeface="Trebuchet MS"/>
                <a:cs typeface="Trebuchet MS"/>
              </a:rPr>
              <a:t>–</a:t>
            </a:r>
            <a:r>
              <a:rPr sz="1800" spc="-1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Trebuchet MS"/>
                <a:cs typeface="Trebuchet MS"/>
              </a:rPr>
              <a:t>46,3%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Sul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36,3%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Centro-Oeste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35,0%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Sudeste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34,7%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–-----------------------------</a:t>
            </a:r>
            <a:endParaRPr sz="1800">
              <a:latin typeface="Trebuchet MS"/>
              <a:cs typeface="Trebuchet MS"/>
            </a:endParaRPr>
          </a:p>
          <a:p>
            <a:pPr marL="90805">
              <a:lnSpc>
                <a:spcPct val="100000"/>
              </a:lnSpc>
              <a:tabLst>
                <a:tab pos="2417445" algn="l"/>
              </a:tabLst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Brasil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 –</a:t>
            </a:r>
            <a:r>
              <a:rPr sz="1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38,1%	</a:t>
            </a:r>
            <a:r>
              <a:rPr sz="1000" spc="-10" dirty="0">
                <a:solidFill>
                  <a:srgbClr val="FFFF66"/>
                </a:solidFill>
                <a:latin typeface="Trebuchet MS"/>
                <a:cs typeface="Trebuchet MS"/>
              </a:rPr>
              <a:t>(Fonte: </a:t>
            </a:r>
            <a:r>
              <a:rPr sz="1000" spc="-5" dirty="0">
                <a:solidFill>
                  <a:srgbClr val="FFFF66"/>
                </a:solidFill>
                <a:latin typeface="Trebuchet MS"/>
                <a:cs typeface="Trebuchet MS"/>
              </a:rPr>
              <a:t>SNIS,</a:t>
            </a:r>
            <a:r>
              <a:rPr sz="1000" spc="-15" dirty="0">
                <a:solidFill>
                  <a:srgbClr val="FFFF66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FFFF66"/>
                </a:solidFill>
                <a:latin typeface="Trebuchet MS"/>
                <a:cs typeface="Trebuchet MS"/>
              </a:rPr>
              <a:t>2016)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18940" y="1151889"/>
            <a:ext cx="7804150" cy="4931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4190" y="5184140"/>
            <a:ext cx="3714750" cy="50419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0033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790"/>
              </a:spcBef>
            </a:pPr>
            <a:r>
              <a:rPr sz="2000" dirty="0">
                <a:latin typeface="Trebuchet MS"/>
                <a:cs typeface="Trebuchet MS"/>
              </a:rPr>
              <a:t>Cagece </a:t>
            </a:r>
            <a:r>
              <a:rPr sz="2000" spc="-5" dirty="0">
                <a:latin typeface="Trebuchet MS"/>
                <a:cs typeface="Trebuchet MS"/>
              </a:rPr>
              <a:t>(2017) </a:t>
            </a:r>
            <a:r>
              <a:rPr sz="2000" dirty="0">
                <a:latin typeface="Trebuchet MS"/>
                <a:cs typeface="Trebuchet MS"/>
              </a:rPr>
              <a:t>–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42,23%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07500" y="6498756"/>
            <a:ext cx="139700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2</a:t>
            </a:fld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680" y="457200"/>
            <a:ext cx="7470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EXECUÇÃO DA </a:t>
            </a:r>
            <a:r>
              <a:rPr sz="1800" b="1" spc="-10" dirty="0">
                <a:latin typeface="Arial"/>
                <a:cs typeface="Arial"/>
              </a:rPr>
              <a:t>RETIRADA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spc="-30" dirty="0">
                <a:latin typeface="Arial"/>
                <a:cs typeface="Arial"/>
              </a:rPr>
              <a:t>VAZAMENTOS </a:t>
            </a:r>
            <a:r>
              <a:rPr sz="1800" b="1" spc="-25" dirty="0">
                <a:latin typeface="Arial"/>
                <a:cs typeface="Arial"/>
              </a:rPr>
              <a:t>NAS </a:t>
            </a:r>
            <a:r>
              <a:rPr sz="1800" b="1" spc="-5" dirty="0">
                <a:latin typeface="Arial"/>
                <a:cs typeface="Arial"/>
              </a:rPr>
              <a:t>UN'S DA</a:t>
            </a:r>
            <a:r>
              <a:rPr sz="1800" b="1" spc="-34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CAPITAL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129" y="758190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2539" y="758190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6620" y="758190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5050" y="758190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1750" y="758190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9769" y="758190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1380" y="758190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3630" y="758190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129" y="1126489"/>
            <a:ext cx="867410" cy="429259"/>
          </a:xfrm>
          <a:custGeom>
            <a:avLst/>
            <a:gdLst/>
            <a:ahLst/>
            <a:cxnLst/>
            <a:rect l="l" t="t" r="r" b="b"/>
            <a:pathLst>
              <a:path w="867410" h="429259">
                <a:moveTo>
                  <a:pt x="0" y="0"/>
                </a:moveTo>
                <a:lnTo>
                  <a:pt x="867410" y="0"/>
                </a:lnTo>
                <a:lnTo>
                  <a:pt x="867410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2539" y="1126489"/>
            <a:ext cx="894080" cy="429259"/>
          </a:xfrm>
          <a:custGeom>
            <a:avLst/>
            <a:gdLst/>
            <a:ahLst/>
            <a:cxnLst/>
            <a:rect l="l" t="t" r="r" b="b"/>
            <a:pathLst>
              <a:path w="894080" h="429259">
                <a:moveTo>
                  <a:pt x="0" y="0"/>
                </a:moveTo>
                <a:lnTo>
                  <a:pt x="894079" y="0"/>
                </a:lnTo>
                <a:lnTo>
                  <a:pt x="894079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6620" y="1126489"/>
            <a:ext cx="1408430" cy="429259"/>
          </a:xfrm>
          <a:custGeom>
            <a:avLst/>
            <a:gdLst/>
            <a:ahLst/>
            <a:cxnLst/>
            <a:rect l="l" t="t" r="r" b="b"/>
            <a:pathLst>
              <a:path w="1408429" h="429259">
                <a:moveTo>
                  <a:pt x="0" y="0"/>
                </a:moveTo>
                <a:lnTo>
                  <a:pt x="1408430" y="0"/>
                </a:lnTo>
                <a:lnTo>
                  <a:pt x="1408430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5050" y="1126489"/>
            <a:ext cx="1536700" cy="429259"/>
          </a:xfrm>
          <a:custGeom>
            <a:avLst/>
            <a:gdLst/>
            <a:ahLst/>
            <a:cxnLst/>
            <a:rect l="l" t="t" r="r" b="b"/>
            <a:pathLst>
              <a:path w="1536700" h="429259">
                <a:moveTo>
                  <a:pt x="0" y="0"/>
                </a:moveTo>
                <a:lnTo>
                  <a:pt x="1536700" y="0"/>
                </a:lnTo>
                <a:lnTo>
                  <a:pt x="1536700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11750" y="1126489"/>
            <a:ext cx="1938020" cy="429259"/>
          </a:xfrm>
          <a:custGeom>
            <a:avLst/>
            <a:gdLst/>
            <a:ahLst/>
            <a:cxnLst/>
            <a:rect l="l" t="t" r="r" b="b"/>
            <a:pathLst>
              <a:path w="1938020" h="429259">
                <a:moveTo>
                  <a:pt x="0" y="0"/>
                </a:moveTo>
                <a:lnTo>
                  <a:pt x="1938020" y="0"/>
                </a:lnTo>
                <a:lnTo>
                  <a:pt x="1938020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49769" y="1126489"/>
            <a:ext cx="1451610" cy="429259"/>
          </a:xfrm>
          <a:custGeom>
            <a:avLst/>
            <a:gdLst/>
            <a:ahLst/>
            <a:cxnLst/>
            <a:rect l="l" t="t" r="r" b="b"/>
            <a:pathLst>
              <a:path w="1451609" h="429259">
                <a:moveTo>
                  <a:pt x="0" y="0"/>
                </a:moveTo>
                <a:lnTo>
                  <a:pt x="1451609" y="0"/>
                </a:lnTo>
                <a:lnTo>
                  <a:pt x="1451609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01380" y="1126489"/>
            <a:ext cx="1492250" cy="429259"/>
          </a:xfrm>
          <a:custGeom>
            <a:avLst/>
            <a:gdLst/>
            <a:ahLst/>
            <a:cxnLst/>
            <a:rect l="l" t="t" r="r" b="b"/>
            <a:pathLst>
              <a:path w="1492250" h="429259">
                <a:moveTo>
                  <a:pt x="0" y="0"/>
                </a:moveTo>
                <a:lnTo>
                  <a:pt x="1492250" y="0"/>
                </a:lnTo>
                <a:lnTo>
                  <a:pt x="1492250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93630" y="1126489"/>
            <a:ext cx="1859280" cy="429259"/>
          </a:xfrm>
          <a:custGeom>
            <a:avLst/>
            <a:gdLst/>
            <a:ahLst/>
            <a:cxnLst/>
            <a:rect l="l" t="t" r="r" b="b"/>
            <a:pathLst>
              <a:path w="1859279" h="429259">
                <a:moveTo>
                  <a:pt x="0" y="0"/>
                </a:moveTo>
                <a:lnTo>
                  <a:pt x="1859279" y="0"/>
                </a:lnTo>
                <a:lnTo>
                  <a:pt x="1859279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5129" y="1555750"/>
            <a:ext cx="867410" cy="261620"/>
          </a:xfrm>
          <a:custGeom>
            <a:avLst/>
            <a:gdLst/>
            <a:ahLst/>
            <a:cxnLst/>
            <a:rect l="l" t="t" r="r" b="b"/>
            <a:pathLst>
              <a:path w="867410" h="261619">
                <a:moveTo>
                  <a:pt x="0" y="0"/>
                </a:moveTo>
                <a:lnTo>
                  <a:pt x="867410" y="0"/>
                </a:lnTo>
                <a:lnTo>
                  <a:pt x="867410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2539" y="1555750"/>
            <a:ext cx="894080" cy="261620"/>
          </a:xfrm>
          <a:custGeom>
            <a:avLst/>
            <a:gdLst/>
            <a:ahLst/>
            <a:cxnLst/>
            <a:rect l="l" t="t" r="r" b="b"/>
            <a:pathLst>
              <a:path w="894080" h="261619">
                <a:moveTo>
                  <a:pt x="0" y="0"/>
                </a:moveTo>
                <a:lnTo>
                  <a:pt x="894079" y="0"/>
                </a:lnTo>
                <a:lnTo>
                  <a:pt x="894079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66620" y="1555750"/>
            <a:ext cx="1408430" cy="261620"/>
          </a:xfrm>
          <a:custGeom>
            <a:avLst/>
            <a:gdLst/>
            <a:ahLst/>
            <a:cxnLst/>
            <a:rect l="l" t="t" r="r" b="b"/>
            <a:pathLst>
              <a:path w="1408429" h="261619">
                <a:moveTo>
                  <a:pt x="0" y="0"/>
                </a:moveTo>
                <a:lnTo>
                  <a:pt x="1408430" y="0"/>
                </a:lnTo>
                <a:lnTo>
                  <a:pt x="1408430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75050" y="1555750"/>
            <a:ext cx="1536700" cy="261620"/>
          </a:xfrm>
          <a:custGeom>
            <a:avLst/>
            <a:gdLst/>
            <a:ahLst/>
            <a:cxnLst/>
            <a:rect l="l" t="t" r="r" b="b"/>
            <a:pathLst>
              <a:path w="1536700" h="261619">
                <a:moveTo>
                  <a:pt x="0" y="0"/>
                </a:moveTo>
                <a:lnTo>
                  <a:pt x="1536700" y="0"/>
                </a:lnTo>
                <a:lnTo>
                  <a:pt x="1536700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1750" y="1555750"/>
            <a:ext cx="1938020" cy="261620"/>
          </a:xfrm>
          <a:custGeom>
            <a:avLst/>
            <a:gdLst/>
            <a:ahLst/>
            <a:cxnLst/>
            <a:rect l="l" t="t" r="r" b="b"/>
            <a:pathLst>
              <a:path w="1938020" h="261619">
                <a:moveTo>
                  <a:pt x="0" y="0"/>
                </a:moveTo>
                <a:lnTo>
                  <a:pt x="1938020" y="0"/>
                </a:lnTo>
                <a:lnTo>
                  <a:pt x="1938020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49769" y="1555750"/>
            <a:ext cx="1451610" cy="261620"/>
          </a:xfrm>
          <a:custGeom>
            <a:avLst/>
            <a:gdLst/>
            <a:ahLst/>
            <a:cxnLst/>
            <a:rect l="l" t="t" r="r" b="b"/>
            <a:pathLst>
              <a:path w="1451609" h="261619">
                <a:moveTo>
                  <a:pt x="0" y="0"/>
                </a:moveTo>
                <a:lnTo>
                  <a:pt x="1451609" y="0"/>
                </a:lnTo>
                <a:lnTo>
                  <a:pt x="1451609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01380" y="1555750"/>
            <a:ext cx="1492250" cy="261620"/>
          </a:xfrm>
          <a:custGeom>
            <a:avLst/>
            <a:gdLst/>
            <a:ahLst/>
            <a:cxnLst/>
            <a:rect l="l" t="t" r="r" b="b"/>
            <a:pathLst>
              <a:path w="1492250" h="261619">
                <a:moveTo>
                  <a:pt x="0" y="0"/>
                </a:moveTo>
                <a:lnTo>
                  <a:pt x="1492250" y="0"/>
                </a:lnTo>
                <a:lnTo>
                  <a:pt x="1492250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93630" y="1555750"/>
            <a:ext cx="1859280" cy="261620"/>
          </a:xfrm>
          <a:custGeom>
            <a:avLst/>
            <a:gdLst/>
            <a:ahLst/>
            <a:cxnLst/>
            <a:rect l="l" t="t" r="r" b="b"/>
            <a:pathLst>
              <a:path w="1859279" h="261619">
                <a:moveTo>
                  <a:pt x="0" y="0"/>
                </a:moveTo>
                <a:lnTo>
                  <a:pt x="1859279" y="0"/>
                </a:lnTo>
                <a:lnTo>
                  <a:pt x="1859279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5129" y="1817370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72539" y="1817370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6620" y="1817370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75050" y="1817370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11750" y="1817370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49769" y="1817370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01380" y="1817370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93630" y="1817370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5129" y="2185670"/>
            <a:ext cx="867410" cy="260350"/>
          </a:xfrm>
          <a:custGeom>
            <a:avLst/>
            <a:gdLst/>
            <a:ahLst/>
            <a:cxnLst/>
            <a:rect l="l" t="t" r="r" b="b"/>
            <a:pathLst>
              <a:path w="867410" h="260350">
                <a:moveTo>
                  <a:pt x="0" y="0"/>
                </a:moveTo>
                <a:lnTo>
                  <a:pt x="867410" y="0"/>
                </a:lnTo>
                <a:lnTo>
                  <a:pt x="867410" y="260350"/>
                </a:lnTo>
                <a:lnTo>
                  <a:pt x="0" y="2603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2539" y="2185670"/>
            <a:ext cx="894080" cy="260350"/>
          </a:xfrm>
          <a:custGeom>
            <a:avLst/>
            <a:gdLst/>
            <a:ahLst/>
            <a:cxnLst/>
            <a:rect l="l" t="t" r="r" b="b"/>
            <a:pathLst>
              <a:path w="894080" h="260350">
                <a:moveTo>
                  <a:pt x="0" y="0"/>
                </a:moveTo>
                <a:lnTo>
                  <a:pt x="894079" y="0"/>
                </a:lnTo>
                <a:lnTo>
                  <a:pt x="894079" y="260350"/>
                </a:lnTo>
                <a:lnTo>
                  <a:pt x="0" y="2603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6620" y="2185670"/>
            <a:ext cx="1408430" cy="260350"/>
          </a:xfrm>
          <a:custGeom>
            <a:avLst/>
            <a:gdLst/>
            <a:ahLst/>
            <a:cxnLst/>
            <a:rect l="l" t="t" r="r" b="b"/>
            <a:pathLst>
              <a:path w="1408429" h="260350">
                <a:moveTo>
                  <a:pt x="0" y="0"/>
                </a:moveTo>
                <a:lnTo>
                  <a:pt x="1408430" y="0"/>
                </a:lnTo>
                <a:lnTo>
                  <a:pt x="1408430" y="260350"/>
                </a:lnTo>
                <a:lnTo>
                  <a:pt x="0" y="2603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75050" y="2185670"/>
            <a:ext cx="1536700" cy="260350"/>
          </a:xfrm>
          <a:custGeom>
            <a:avLst/>
            <a:gdLst/>
            <a:ahLst/>
            <a:cxnLst/>
            <a:rect l="l" t="t" r="r" b="b"/>
            <a:pathLst>
              <a:path w="1536700" h="260350">
                <a:moveTo>
                  <a:pt x="0" y="0"/>
                </a:moveTo>
                <a:lnTo>
                  <a:pt x="1536700" y="0"/>
                </a:lnTo>
                <a:lnTo>
                  <a:pt x="1536700" y="260350"/>
                </a:lnTo>
                <a:lnTo>
                  <a:pt x="0" y="2603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11750" y="2185670"/>
            <a:ext cx="1938020" cy="260350"/>
          </a:xfrm>
          <a:custGeom>
            <a:avLst/>
            <a:gdLst/>
            <a:ahLst/>
            <a:cxnLst/>
            <a:rect l="l" t="t" r="r" b="b"/>
            <a:pathLst>
              <a:path w="1938020" h="260350">
                <a:moveTo>
                  <a:pt x="0" y="0"/>
                </a:moveTo>
                <a:lnTo>
                  <a:pt x="1938020" y="0"/>
                </a:lnTo>
                <a:lnTo>
                  <a:pt x="1938020" y="260350"/>
                </a:lnTo>
                <a:lnTo>
                  <a:pt x="0" y="2603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49769" y="2185670"/>
            <a:ext cx="1451610" cy="260350"/>
          </a:xfrm>
          <a:custGeom>
            <a:avLst/>
            <a:gdLst/>
            <a:ahLst/>
            <a:cxnLst/>
            <a:rect l="l" t="t" r="r" b="b"/>
            <a:pathLst>
              <a:path w="1451609" h="260350">
                <a:moveTo>
                  <a:pt x="0" y="0"/>
                </a:moveTo>
                <a:lnTo>
                  <a:pt x="1451609" y="0"/>
                </a:lnTo>
                <a:lnTo>
                  <a:pt x="1451609" y="260350"/>
                </a:lnTo>
                <a:lnTo>
                  <a:pt x="0" y="2603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01380" y="2185670"/>
            <a:ext cx="1492250" cy="260350"/>
          </a:xfrm>
          <a:custGeom>
            <a:avLst/>
            <a:gdLst/>
            <a:ahLst/>
            <a:cxnLst/>
            <a:rect l="l" t="t" r="r" b="b"/>
            <a:pathLst>
              <a:path w="1492250" h="260350">
                <a:moveTo>
                  <a:pt x="0" y="0"/>
                </a:moveTo>
                <a:lnTo>
                  <a:pt x="1492250" y="0"/>
                </a:lnTo>
                <a:lnTo>
                  <a:pt x="1492250" y="260350"/>
                </a:lnTo>
                <a:lnTo>
                  <a:pt x="0" y="2603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93630" y="2185670"/>
            <a:ext cx="1859280" cy="260350"/>
          </a:xfrm>
          <a:custGeom>
            <a:avLst/>
            <a:gdLst/>
            <a:ahLst/>
            <a:cxnLst/>
            <a:rect l="l" t="t" r="r" b="b"/>
            <a:pathLst>
              <a:path w="1859279" h="260350">
                <a:moveTo>
                  <a:pt x="0" y="0"/>
                </a:moveTo>
                <a:lnTo>
                  <a:pt x="1859279" y="0"/>
                </a:lnTo>
                <a:lnTo>
                  <a:pt x="1859279" y="260350"/>
                </a:lnTo>
                <a:lnTo>
                  <a:pt x="0" y="2603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5129" y="2446020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72539" y="2446020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66620" y="2446020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5050" y="2446020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11750" y="2446020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49769" y="2446020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01380" y="2446020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93630" y="2446020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5129" y="2814320"/>
            <a:ext cx="867410" cy="261620"/>
          </a:xfrm>
          <a:custGeom>
            <a:avLst/>
            <a:gdLst/>
            <a:ahLst/>
            <a:cxnLst/>
            <a:rect l="l" t="t" r="r" b="b"/>
            <a:pathLst>
              <a:path w="867410" h="261619">
                <a:moveTo>
                  <a:pt x="0" y="0"/>
                </a:moveTo>
                <a:lnTo>
                  <a:pt x="867410" y="0"/>
                </a:lnTo>
                <a:lnTo>
                  <a:pt x="867410" y="261619"/>
                </a:lnTo>
                <a:lnTo>
                  <a:pt x="0" y="2616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72539" y="2814320"/>
            <a:ext cx="894080" cy="261620"/>
          </a:xfrm>
          <a:custGeom>
            <a:avLst/>
            <a:gdLst/>
            <a:ahLst/>
            <a:cxnLst/>
            <a:rect l="l" t="t" r="r" b="b"/>
            <a:pathLst>
              <a:path w="894080" h="261619">
                <a:moveTo>
                  <a:pt x="0" y="0"/>
                </a:moveTo>
                <a:lnTo>
                  <a:pt x="894079" y="0"/>
                </a:lnTo>
                <a:lnTo>
                  <a:pt x="894079" y="261619"/>
                </a:lnTo>
                <a:lnTo>
                  <a:pt x="0" y="2616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66620" y="2814320"/>
            <a:ext cx="1408430" cy="261620"/>
          </a:xfrm>
          <a:custGeom>
            <a:avLst/>
            <a:gdLst/>
            <a:ahLst/>
            <a:cxnLst/>
            <a:rect l="l" t="t" r="r" b="b"/>
            <a:pathLst>
              <a:path w="1408429" h="261619">
                <a:moveTo>
                  <a:pt x="0" y="0"/>
                </a:moveTo>
                <a:lnTo>
                  <a:pt x="1408430" y="0"/>
                </a:lnTo>
                <a:lnTo>
                  <a:pt x="1408430" y="261619"/>
                </a:lnTo>
                <a:lnTo>
                  <a:pt x="0" y="2616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75050" y="2814320"/>
            <a:ext cx="1536700" cy="261620"/>
          </a:xfrm>
          <a:custGeom>
            <a:avLst/>
            <a:gdLst/>
            <a:ahLst/>
            <a:cxnLst/>
            <a:rect l="l" t="t" r="r" b="b"/>
            <a:pathLst>
              <a:path w="1536700" h="261619">
                <a:moveTo>
                  <a:pt x="0" y="0"/>
                </a:moveTo>
                <a:lnTo>
                  <a:pt x="1536700" y="0"/>
                </a:lnTo>
                <a:lnTo>
                  <a:pt x="1536700" y="261619"/>
                </a:lnTo>
                <a:lnTo>
                  <a:pt x="0" y="2616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11750" y="2814320"/>
            <a:ext cx="1938020" cy="261620"/>
          </a:xfrm>
          <a:custGeom>
            <a:avLst/>
            <a:gdLst/>
            <a:ahLst/>
            <a:cxnLst/>
            <a:rect l="l" t="t" r="r" b="b"/>
            <a:pathLst>
              <a:path w="1938020" h="261619">
                <a:moveTo>
                  <a:pt x="0" y="0"/>
                </a:moveTo>
                <a:lnTo>
                  <a:pt x="1938020" y="0"/>
                </a:lnTo>
                <a:lnTo>
                  <a:pt x="1938020" y="261619"/>
                </a:lnTo>
                <a:lnTo>
                  <a:pt x="0" y="2616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49769" y="2814320"/>
            <a:ext cx="1451610" cy="261620"/>
          </a:xfrm>
          <a:custGeom>
            <a:avLst/>
            <a:gdLst/>
            <a:ahLst/>
            <a:cxnLst/>
            <a:rect l="l" t="t" r="r" b="b"/>
            <a:pathLst>
              <a:path w="1451609" h="261619">
                <a:moveTo>
                  <a:pt x="0" y="0"/>
                </a:moveTo>
                <a:lnTo>
                  <a:pt x="1451609" y="0"/>
                </a:lnTo>
                <a:lnTo>
                  <a:pt x="1451609" y="261619"/>
                </a:lnTo>
                <a:lnTo>
                  <a:pt x="0" y="2616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01380" y="2814320"/>
            <a:ext cx="1492250" cy="261620"/>
          </a:xfrm>
          <a:custGeom>
            <a:avLst/>
            <a:gdLst/>
            <a:ahLst/>
            <a:cxnLst/>
            <a:rect l="l" t="t" r="r" b="b"/>
            <a:pathLst>
              <a:path w="1492250" h="261619">
                <a:moveTo>
                  <a:pt x="0" y="0"/>
                </a:moveTo>
                <a:lnTo>
                  <a:pt x="1492250" y="0"/>
                </a:lnTo>
                <a:lnTo>
                  <a:pt x="1492250" y="261619"/>
                </a:lnTo>
                <a:lnTo>
                  <a:pt x="0" y="2616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93630" y="2814320"/>
            <a:ext cx="1859280" cy="261620"/>
          </a:xfrm>
          <a:custGeom>
            <a:avLst/>
            <a:gdLst/>
            <a:ahLst/>
            <a:cxnLst/>
            <a:rect l="l" t="t" r="r" b="b"/>
            <a:pathLst>
              <a:path w="1859279" h="261619">
                <a:moveTo>
                  <a:pt x="0" y="0"/>
                </a:moveTo>
                <a:lnTo>
                  <a:pt x="1859279" y="0"/>
                </a:lnTo>
                <a:lnTo>
                  <a:pt x="1859279" y="261619"/>
                </a:lnTo>
                <a:lnTo>
                  <a:pt x="0" y="26161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5129" y="3075939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72539" y="3075939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66620" y="3075939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75050" y="3075939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11750" y="3075939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49769" y="3075939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01380" y="3075939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993630" y="3075939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5129" y="3444240"/>
            <a:ext cx="867410" cy="261620"/>
          </a:xfrm>
          <a:custGeom>
            <a:avLst/>
            <a:gdLst/>
            <a:ahLst/>
            <a:cxnLst/>
            <a:rect l="l" t="t" r="r" b="b"/>
            <a:pathLst>
              <a:path w="867410" h="261620">
                <a:moveTo>
                  <a:pt x="0" y="0"/>
                </a:moveTo>
                <a:lnTo>
                  <a:pt x="867410" y="0"/>
                </a:lnTo>
                <a:lnTo>
                  <a:pt x="867410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72539" y="3444240"/>
            <a:ext cx="894080" cy="261620"/>
          </a:xfrm>
          <a:custGeom>
            <a:avLst/>
            <a:gdLst/>
            <a:ahLst/>
            <a:cxnLst/>
            <a:rect l="l" t="t" r="r" b="b"/>
            <a:pathLst>
              <a:path w="894080" h="261620">
                <a:moveTo>
                  <a:pt x="0" y="0"/>
                </a:moveTo>
                <a:lnTo>
                  <a:pt x="894079" y="0"/>
                </a:lnTo>
                <a:lnTo>
                  <a:pt x="894079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66620" y="3444240"/>
            <a:ext cx="1408430" cy="261620"/>
          </a:xfrm>
          <a:custGeom>
            <a:avLst/>
            <a:gdLst/>
            <a:ahLst/>
            <a:cxnLst/>
            <a:rect l="l" t="t" r="r" b="b"/>
            <a:pathLst>
              <a:path w="1408429" h="261620">
                <a:moveTo>
                  <a:pt x="0" y="0"/>
                </a:moveTo>
                <a:lnTo>
                  <a:pt x="1408430" y="0"/>
                </a:lnTo>
                <a:lnTo>
                  <a:pt x="1408430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75050" y="3444240"/>
            <a:ext cx="1536700" cy="261620"/>
          </a:xfrm>
          <a:custGeom>
            <a:avLst/>
            <a:gdLst/>
            <a:ahLst/>
            <a:cxnLst/>
            <a:rect l="l" t="t" r="r" b="b"/>
            <a:pathLst>
              <a:path w="1536700" h="261620">
                <a:moveTo>
                  <a:pt x="0" y="0"/>
                </a:moveTo>
                <a:lnTo>
                  <a:pt x="1536700" y="0"/>
                </a:lnTo>
                <a:lnTo>
                  <a:pt x="1536700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11750" y="3444240"/>
            <a:ext cx="1938020" cy="261620"/>
          </a:xfrm>
          <a:custGeom>
            <a:avLst/>
            <a:gdLst/>
            <a:ahLst/>
            <a:cxnLst/>
            <a:rect l="l" t="t" r="r" b="b"/>
            <a:pathLst>
              <a:path w="1938020" h="261620">
                <a:moveTo>
                  <a:pt x="0" y="0"/>
                </a:moveTo>
                <a:lnTo>
                  <a:pt x="1938020" y="0"/>
                </a:lnTo>
                <a:lnTo>
                  <a:pt x="1938020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49769" y="3444240"/>
            <a:ext cx="1451610" cy="261620"/>
          </a:xfrm>
          <a:custGeom>
            <a:avLst/>
            <a:gdLst/>
            <a:ahLst/>
            <a:cxnLst/>
            <a:rect l="l" t="t" r="r" b="b"/>
            <a:pathLst>
              <a:path w="1451609" h="261620">
                <a:moveTo>
                  <a:pt x="0" y="0"/>
                </a:moveTo>
                <a:lnTo>
                  <a:pt x="1451609" y="0"/>
                </a:lnTo>
                <a:lnTo>
                  <a:pt x="1451609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01380" y="3444240"/>
            <a:ext cx="1492250" cy="261620"/>
          </a:xfrm>
          <a:custGeom>
            <a:avLst/>
            <a:gdLst/>
            <a:ahLst/>
            <a:cxnLst/>
            <a:rect l="l" t="t" r="r" b="b"/>
            <a:pathLst>
              <a:path w="1492250" h="261620">
                <a:moveTo>
                  <a:pt x="0" y="0"/>
                </a:moveTo>
                <a:lnTo>
                  <a:pt x="1492250" y="0"/>
                </a:lnTo>
                <a:lnTo>
                  <a:pt x="1492250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993630" y="3444240"/>
            <a:ext cx="1859280" cy="261620"/>
          </a:xfrm>
          <a:custGeom>
            <a:avLst/>
            <a:gdLst/>
            <a:ahLst/>
            <a:cxnLst/>
            <a:rect l="l" t="t" r="r" b="b"/>
            <a:pathLst>
              <a:path w="1859279" h="261620">
                <a:moveTo>
                  <a:pt x="0" y="0"/>
                </a:moveTo>
                <a:lnTo>
                  <a:pt x="1859279" y="0"/>
                </a:lnTo>
                <a:lnTo>
                  <a:pt x="1859279" y="261620"/>
                </a:lnTo>
                <a:lnTo>
                  <a:pt x="0" y="26162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5129" y="3705859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72539" y="3705859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66620" y="3705859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75050" y="3705859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11750" y="3705859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49769" y="3705859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501380" y="3705859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93630" y="3705859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5129" y="4074159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72539" y="4074159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66620" y="4074159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75050" y="4074159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11750" y="4074159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049769" y="4074159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501380" y="4074159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993630" y="4074159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1" name="object 91"/>
          <p:cNvGraphicFramePr>
            <a:graphicFrameLocks noGrp="1"/>
          </p:cNvGraphicFramePr>
          <p:nvPr/>
        </p:nvGraphicFramePr>
        <p:xfrm>
          <a:off x="562609" y="835025"/>
          <a:ext cx="10955019" cy="3453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9935"/>
                <a:gridCol w="895350"/>
                <a:gridCol w="1379220"/>
                <a:gridCol w="1522730"/>
                <a:gridCol w="1924050"/>
                <a:gridCol w="1457960"/>
                <a:gridCol w="1491615"/>
                <a:gridCol w="1534159"/>
              </a:tblGrid>
              <a:tr h="291465">
                <a:tc>
                  <a:txBody>
                    <a:bodyPr/>
                    <a:lstStyle/>
                    <a:p>
                      <a:pPr marL="31750">
                        <a:lnSpc>
                          <a:spcPts val="1045"/>
                        </a:lnSpc>
                      </a:pP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Unidade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ts val="1045"/>
                        </a:lnSpc>
                      </a:pP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NOV/17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045"/>
                        </a:lnSpc>
                      </a:pPr>
                      <a:r>
                        <a:rPr sz="1100" b="1" spc="-55" dirty="0">
                          <a:latin typeface="Trebuchet MS"/>
                          <a:cs typeface="Trebuchet MS"/>
                        </a:rPr>
                        <a:t>DEZ/17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B2B2B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2B2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Vazamentos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Vazão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(m3/h)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383540" indent="-173990">
                        <a:lnSpc>
                          <a:spcPct val="103000"/>
                        </a:lnSpc>
                        <a:spcBef>
                          <a:spcPts val="290"/>
                        </a:spcBef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Volume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Médio</a:t>
                      </a:r>
                      <a:r>
                        <a:rPr sz="11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(m3) 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(t= 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8,78</a:t>
                      </a:r>
                      <a:r>
                        <a:rPr sz="1100" b="1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horas)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70" dirty="0">
                          <a:latin typeface="Trebuchet MS"/>
                          <a:cs typeface="Trebuchet MS"/>
                        </a:rPr>
                        <a:t>Vazamentos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b="1" spc="-80" dirty="0">
                          <a:latin typeface="Trebuchet MS"/>
                          <a:cs typeface="Trebuchet MS"/>
                        </a:rPr>
                        <a:t>Vazão</a:t>
                      </a:r>
                      <a:r>
                        <a:rPr sz="1100" b="1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50" dirty="0">
                          <a:latin typeface="Trebuchet MS"/>
                          <a:cs typeface="Trebuchet MS"/>
                        </a:rPr>
                        <a:t>(m3/h)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517525" marR="24765" indent="-173990">
                        <a:lnSpc>
                          <a:spcPct val="103000"/>
                        </a:lnSpc>
                        <a:spcBef>
                          <a:spcPts val="290"/>
                        </a:spcBef>
                      </a:pP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Volume </a:t>
                      </a:r>
                      <a:r>
                        <a:rPr sz="1100" b="1" spc="-20" dirty="0">
                          <a:latin typeface="Trebuchet MS"/>
                          <a:cs typeface="Trebuchet MS"/>
                        </a:rPr>
                        <a:t>Médio</a:t>
                      </a:r>
                      <a:r>
                        <a:rPr sz="1100" b="1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5" dirty="0">
                          <a:latin typeface="Trebuchet MS"/>
                          <a:cs typeface="Trebuchet MS"/>
                        </a:rPr>
                        <a:t>(m3)  </a:t>
                      </a:r>
                      <a:r>
                        <a:rPr sz="1100" b="1" spc="-75" dirty="0">
                          <a:latin typeface="Trebuchet MS"/>
                          <a:cs typeface="Trebuchet MS"/>
                        </a:rPr>
                        <a:t>(t= </a:t>
                      </a:r>
                      <a:r>
                        <a:rPr sz="1100" b="1" spc="-95" dirty="0">
                          <a:latin typeface="Trebuchet MS"/>
                          <a:cs typeface="Trebuchet MS"/>
                        </a:rPr>
                        <a:t>7,35</a:t>
                      </a:r>
                      <a:r>
                        <a:rPr sz="1100" b="1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b="1" spc="-60" dirty="0">
                          <a:latin typeface="Trebuchet MS"/>
                          <a:cs typeface="Trebuchet MS"/>
                        </a:rPr>
                        <a:t>horas)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solidFill>
                      <a:srgbClr val="CCCCCC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UNMTL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582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1.658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14.557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419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1.200,45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8.823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3.359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29.491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376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3.612,73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26.554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UNMTN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1.892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16.609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554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1.419,97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10.437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479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5.403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47.435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273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5.465,06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40.168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UNMTO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958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1.784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15.662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1.618,76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11.898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1.025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3.148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27.642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828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3.932,88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28.907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UNMTS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30416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905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2.025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17.780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1.579,88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11.612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998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114.748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1.007.489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790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304.041,01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35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2.234.701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ts val="1275"/>
                        </a:lnSpc>
                        <a:spcBef>
                          <a:spcPts val="330"/>
                        </a:spcBef>
                      </a:pPr>
                      <a:r>
                        <a:rPr sz="11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6.245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275"/>
                        </a:lnSpc>
                        <a:spcBef>
                          <a:spcPts val="330"/>
                        </a:spcBef>
                      </a:pPr>
                      <a:r>
                        <a:rPr sz="11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134.017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75"/>
                        </a:lnSpc>
                        <a:spcBef>
                          <a:spcPts val="330"/>
                        </a:spcBef>
                      </a:pPr>
                      <a:r>
                        <a:rPr sz="11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1.176.666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275"/>
                        </a:lnSpc>
                        <a:spcBef>
                          <a:spcPts val="330"/>
                        </a:spcBef>
                      </a:pPr>
                      <a:r>
                        <a:rPr sz="11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4.686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275"/>
                        </a:lnSpc>
                        <a:spcBef>
                          <a:spcPts val="330"/>
                        </a:spcBef>
                      </a:pPr>
                      <a:r>
                        <a:rPr sz="11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322.871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3535" algn="ctr">
                        <a:lnSpc>
                          <a:spcPts val="1275"/>
                        </a:lnSpc>
                        <a:spcBef>
                          <a:spcPts val="330"/>
                        </a:spcBef>
                      </a:pPr>
                      <a:r>
                        <a:rPr sz="11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2.373.100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92" name="object 92"/>
          <p:cNvSpPr/>
          <p:nvPr/>
        </p:nvSpPr>
        <p:spPr>
          <a:xfrm>
            <a:off x="405129" y="4442459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72539" y="4442459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66620" y="4442459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75050" y="4442459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11750" y="4442459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49769" y="4442459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01380" y="4442459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993630" y="4442459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5129" y="4810759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272539" y="4810759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166620" y="4810759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75050" y="4810759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11750" y="4810759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49769" y="4810759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01380" y="4810759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93630" y="4810759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5129" y="5179059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72539" y="5179059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66620" y="5179059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75050" y="5179059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11750" y="5179059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49769" y="5179059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01380" y="5179059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993630" y="5179059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05129" y="5547359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72539" y="5547359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166620" y="5547359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75050" y="5547359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11750" y="5547359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49769" y="5547359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01380" y="5547359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993630" y="5547359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05129" y="5915659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0" y="0"/>
                </a:moveTo>
                <a:lnTo>
                  <a:pt x="867410" y="0"/>
                </a:lnTo>
                <a:lnTo>
                  <a:pt x="86741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72539" y="5915659"/>
            <a:ext cx="894080" cy="368300"/>
          </a:xfrm>
          <a:custGeom>
            <a:avLst/>
            <a:gdLst/>
            <a:ahLst/>
            <a:cxnLst/>
            <a:rect l="l" t="t" r="r" b="b"/>
            <a:pathLst>
              <a:path w="894080" h="368300">
                <a:moveTo>
                  <a:pt x="0" y="0"/>
                </a:moveTo>
                <a:lnTo>
                  <a:pt x="894079" y="0"/>
                </a:lnTo>
                <a:lnTo>
                  <a:pt x="89407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66620" y="5915659"/>
            <a:ext cx="1408430" cy="368300"/>
          </a:xfrm>
          <a:custGeom>
            <a:avLst/>
            <a:gdLst/>
            <a:ahLst/>
            <a:cxnLst/>
            <a:rect l="l" t="t" r="r" b="b"/>
            <a:pathLst>
              <a:path w="1408429" h="368300">
                <a:moveTo>
                  <a:pt x="0" y="0"/>
                </a:moveTo>
                <a:lnTo>
                  <a:pt x="1408430" y="0"/>
                </a:lnTo>
                <a:lnTo>
                  <a:pt x="140843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575050" y="5915659"/>
            <a:ext cx="1536700" cy="368300"/>
          </a:xfrm>
          <a:custGeom>
            <a:avLst/>
            <a:gdLst/>
            <a:ahLst/>
            <a:cxnLst/>
            <a:rect l="l" t="t" r="r" b="b"/>
            <a:pathLst>
              <a:path w="1536700" h="368300">
                <a:moveTo>
                  <a:pt x="0" y="0"/>
                </a:moveTo>
                <a:lnTo>
                  <a:pt x="1536700" y="0"/>
                </a:lnTo>
                <a:lnTo>
                  <a:pt x="153670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11750" y="5915659"/>
            <a:ext cx="1938020" cy="368300"/>
          </a:xfrm>
          <a:custGeom>
            <a:avLst/>
            <a:gdLst/>
            <a:ahLst/>
            <a:cxnLst/>
            <a:rect l="l" t="t" r="r" b="b"/>
            <a:pathLst>
              <a:path w="1938020" h="368300">
                <a:moveTo>
                  <a:pt x="0" y="0"/>
                </a:moveTo>
                <a:lnTo>
                  <a:pt x="1938020" y="0"/>
                </a:lnTo>
                <a:lnTo>
                  <a:pt x="193802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049769" y="5915659"/>
            <a:ext cx="1451610" cy="368300"/>
          </a:xfrm>
          <a:custGeom>
            <a:avLst/>
            <a:gdLst/>
            <a:ahLst/>
            <a:cxnLst/>
            <a:rect l="l" t="t" r="r" b="b"/>
            <a:pathLst>
              <a:path w="1451609" h="368300">
                <a:moveTo>
                  <a:pt x="0" y="0"/>
                </a:moveTo>
                <a:lnTo>
                  <a:pt x="1451609" y="0"/>
                </a:lnTo>
                <a:lnTo>
                  <a:pt x="145160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01380" y="5915659"/>
            <a:ext cx="1492250" cy="368300"/>
          </a:xfrm>
          <a:custGeom>
            <a:avLst/>
            <a:gdLst/>
            <a:ahLst/>
            <a:cxnLst/>
            <a:rect l="l" t="t" r="r" b="b"/>
            <a:pathLst>
              <a:path w="1492250" h="368300">
                <a:moveTo>
                  <a:pt x="0" y="0"/>
                </a:moveTo>
                <a:lnTo>
                  <a:pt x="1492250" y="0"/>
                </a:lnTo>
                <a:lnTo>
                  <a:pt x="1492250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993630" y="5915659"/>
            <a:ext cx="1859280" cy="368300"/>
          </a:xfrm>
          <a:custGeom>
            <a:avLst/>
            <a:gdLst/>
            <a:ahLst/>
            <a:cxnLst/>
            <a:rect l="l" t="t" r="r" b="b"/>
            <a:pathLst>
              <a:path w="1859279" h="368300">
                <a:moveTo>
                  <a:pt x="0" y="0"/>
                </a:moveTo>
                <a:lnTo>
                  <a:pt x="1859279" y="0"/>
                </a:lnTo>
                <a:lnTo>
                  <a:pt x="1859279" y="368299"/>
                </a:lnTo>
                <a:lnTo>
                  <a:pt x="0" y="368299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2" name="object 132"/>
          <p:cNvGraphicFramePr>
            <a:graphicFrameLocks noGrp="1"/>
          </p:cNvGraphicFramePr>
          <p:nvPr/>
        </p:nvGraphicFramePr>
        <p:xfrm>
          <a:off x="3764279" y="4887595"/>
          <a:ext cx="7477759" cy="1242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070"/>
                <a:gridCol w="2193289"/>
                <a:gridCol w="2679700"/>
                <a:gridCol w="1028700"/>
              </a:tblGrid>
              <a:tr h="291465">
                <a:tc>
                  <a:txBody>
                    <a:bodyPr/>
                    <a:lstStyle/>
                    <a:p>
                      <a:pPr marL="66040">
                        <a:lnSpc>
                          <a:spcPts val="1045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Vol 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Vaz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Rede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(m3)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706120" algn="ctr">
                        <a:lnSpc>
                          <a:spcPts val="104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2.104.444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446405" algn="r">
                        <a:lnSpc>
                          <a:spcPts val="1045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Vol 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Vaz 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Rede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(m3)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89255" algn="ctr">
                        <a:lnSpc>
                          <a:spcPts val="104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2.105.599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Vol 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Vaz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Ramal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(m3)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7061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1.769.504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41402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Vol 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Vaz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Ramal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(m3)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8925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1.777.849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solidFill>
                      <a:srgbClr val="CCCCC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R="70612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3.873.948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892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9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3.883.448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solidFill>
                      <a:srgbClr val="E5E5E5"/>
                    </a:solidFill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704850" algn="ctr">
                        <a:lnSpc>
                          <a:spcPts val="1275"/>
                        </a:lnSpc>
                        <a:spcBef>
                          <a:spcPts val="320"/>
                        </a:spcBef>
                      </a:pPr>
                      <a:r>
                        <a:rPr sz="1100" b="1" spc="-70" dirty="0">
                          <a:solidFill>
                            <a:srgbClr val="333399"/>
                          </a:solidFill>
                          <a:latin typeface="Trebuchet MS"/>
                          <a:cs typeface="Trebuchet MS"/>
                        </a:rPr>
                        <a:t>30,37%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90525" algn="ctr">
                        <a:lnSpc>
                          <a:spcPts val="1275"/>
                        </a:lnSpc>
                        <a:spcBef>
                          <a:spcPts val="320"/>
                        </a:spcBef>
                      </a:pPr>
                      <a:r>
                        <a:rPr sz="1100" b="1" spc="-70" dirty="0">
                          <a:solidFill>
                            <a:srgbClr val="333399"/>
                          </a:solidFill>
                          <a:latin typeface="Trebuchet MS"/>
                          <a:cs typeface="Trebuchet MS"/>
                        </a:rPr>
                        <a:t>61,11%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33" name="object 133"/>
          <p:cNvSpPr txBox="1"/>
          <p:nvPr/>
        </p:nvSpPr>
        <p:spPr>
          <a:xfrm>
            <a:off x="9157969" y="6498756"/>
            <a:ext cx="237490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20</a:t>
            </a:fld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490" y="468629"/>
            <a:ext cx="93992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/>
              <a:t>TEMPO MÉDIO DE </a:t>
            </a:r>
            <a:r>
              <a:rPr sz="2200" spc="-10" dirty="0"/>
              <a:t>RETIRADA </a:t>
            </a:r>
            <a:r>
              <a:rPr sz="2200" spc="-5" dirty="0"/>
              <a:t>DE </a:t>
            </a:r>
            <a:r>
              <a:rPr sz="2200" spc="-30" dirty="0"/>
              <a:t>VAZAMENTOS </a:t>
            </a:r>
            <a:r>
              <a:rPr sz="2200" spc="-5" dirty="0"/>
              <a:t>(MEDIDO EM</a:t>
            </a:r>
            <a:r>
              <a:rPr sz="2200" spc="-100" dirty="0"/>
              <a:t> </a:t>
            </a:r>
            <a:r>
              <a:rPr sz="2200" spc="-10" dirty="0"/>
              <a:t>HORAS)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660179" y="1440955"/>
            <a:ext cx="10720714" cy="416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57969" y="6498756"/>
            <a:ext cx="237490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21</a:t>
            </a:fld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59" y="538479"/>
            <a:ext cx="102336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PROGNÓSTICO DA </a:t>
            </a:r>
            <a:r>
              <a:rPr spc="-30" dirty="0"/>
              <a:t>IMPLANTAÇÃO </a:t>
            </a:r>
            <a:r>
              <a:rPr spc="-5" dirty="0"/>
              <a:t>DOS </a:t>
            </a:r>
            <a:r>
              <a:rPr spc="-10" dirty="0"/>
              <a:t>DMC's </a:t>
            </a:r>
            <a:r>
              <a:rPr spc="-5" dirty="0"/>
              <a:t>DA</a:t>
            </a:r>
            <a:r>
              <a:rPr spc="-180" dirty="0"/>
              <a:t> </a:t>
            </a:r>
            <a:r>
              <a:rPr spc="-40" dirty="0"/>
              <a:t>CAPITAL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57969" y="6498756"/>
            <a:ext cx="237490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22</a:t>
            </a:fld>
            <a:endParaRPr sz="1100">
              <a:latin typeface="Georgia"/>
              <a:cs typeface="Georg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0219" y="1153160"/>
          <a:ext cx="10453367" cy="482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3585"/>
                <a:gridCol w="1684019"/>
                <a:gridCol w="2637790"/>
                <a:gridCol w="1912619"/>
                <a:gridCol w="2205354"/>
              </a:tblGrid>
              <a:tr h="1330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85" dirty="0">
                          <a:latin typeface="Trebuchet MS"/>
                          <a:cs typeface="Trebuchet MS"/>
                        </a:rPr>
                        <a:t>Unidade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459740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MC's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0960" algn="ctr">
                        <a:lnSpc>
                          <a:spcPct val="100000"/>
                        </a:lnSpc>
                      </a:pPr>
                      <a:r>
                        <a:rPr sz="1800" b="1" spc="-95" dirty="0">
                          <a:latin typeface="Trebuchet MS"/>
                          <a:cs typeface="Trebuchet MS"/>
                        </a:rPr>
                        <a:t>Início </a:t>
                      </a:r>
                      <a:r>
                        <a:rPr sz="1800" b="1" spc="-75" dirty="0"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sz="1800" b="1" spc="-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Operação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03860" marR="366395" indent="113030">
                        <a:lnSpc>
                          <a:spcPct val="103699"/>
                        </a:lnSpc>
                      </a:pPr>
                      <a:r>
                        <a:rPr sz="1800" b="1" spc="80" dirty="0">
                          <a:latin typeface="Trebuchet MS"/>
                          <a:cs typeface="Trebuchet MS"/>
                        </a:rPr>
                        <a:t>%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Perdas  </a:t>
                      </a:r>
                      <a:r>
                        <a:rPr sz="1800" b="1" spc="-3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b="1" spc="10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800" b="1" spc="10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b="1" spc="-4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do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9580" marR="91440" indent="-76200">
                        <a:lnSpc>
                          <a:spcPct val="103699"/>
                        </a:lnSpc>
                      </a:pPr>
                      <a:r>
                        <a:rPr sz="1800" b="1" spc="-100" dirty="0">
                          <a:latin typeface="Trebuchet MS"/>
                          <a:cs typeface="Trebuchet MS"/>
                        </a:rPr>
                        <a:t>Volume </a:t>
                      </a:r>
                      <a:r>
                        <a:rPr sz="1800" b="1" spc="-80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800" b="1" spc="-2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5" dirty="0">
                          <a:latin typeface="Trebuchet MS"/>
                          <a:cs typeface="Trebuchet MS"/>
                        </a:rPr>
                        <a:t>Perdas  </a:t>
                      </a:r>
                      <a:r>
                        <a:rPr sz="1800" b="1" spc="-114" dirty="0">
                          <a:latin typeface="Trebuchet MS"/>
                          <a:cs typeface="Trebuchet MS"/>
                        </a:rPr>
                        <a:t>Recuperado</a:t>
                      </a:r>
                      <a:r>
                        <a:rPr sz="1800" b="1" spc="-1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(m</a:t>
                      </a:r>
                      <a:r>
                        <a:rPr sz="1575" b="1" spc="-135" baseline="7936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800" b="1" spc="-90" dirty="0">
                          <a:latin typeface="Trebuchet MS"/>
                          <a:cs typeface="Trebuchet MS"/>
                        </a:rPr>
                        <a:t>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0066CC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800" spc="-175" dirty="0">
                          <a:latin typeface="Arial"/>
                          <a:cs typeface="Arial"/>
                        </a:rPr>
                        <a:t>UNMTS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AGO/20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2,21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148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966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solidFill>
                      <a:srgbClr val="99CCFF"/>
                    </a:solidFill>
                  </a:tcPr>
                </a:tc>
              </a:tr>
              <a:tr h="580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150" dirty="0">
                          <a:latin typeface="Arial"/>
                          <a:cs typeface="Arial"/>
                        </a:rPr>
                        <a:t>UNMTO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33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114" dirty="0">
                          <a:latin typeface="Arial"/>
                          <a:cs typeface="Arial"/>
                        </a:rPr>
                        <a:t>OUT/20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1,11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63690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74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spc="-125" dirty="0">
                          <a:latin typeface="Arial"/>
                          <a:cs typeface="Arial"/>
                        </a:rPr>
                        <a:t>UNMTN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518159" algn="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36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MAR/21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2,08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140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203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solidFill>
                      <a:srgbClr val="99CCFF"/>
                    </a:solidFill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145" dirty="0">
                          <a:latin typeface="Arial"/>
                          <a:cs typeface="Arial"/>
                        </a:rPr>
                        <a:t>UNMTL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34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AGO/21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2,00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134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811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160" dirty="0">
                          <a:latin typeface="Arial"/>
                          <a:cs typeface="Arial"/>
                        </a:rPr>
                        <a:t>UNBME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097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114" dirty="0">
                          <a:latin typeface="Arial"/>
                          <a:cs typeface="Arial"/>
                        </a:rPr>
                        <a:t>OUT/21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0,89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63690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59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solidFill>
                      <a:srgbClr val="99CCFF"/>
                    </a:solidFill>
                  </a:tcPr>
                </a:tc>
              </a:tr>
              <a:tr h="563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800" b="1" spc="-160" dirty="0">
                          <a:latin typeface="Trebuchet MS"/>
                          <a:cs typeface="Trebuchet MS"/>
                        </a:rPr>
                        <a:t>8,29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001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578485" algn="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800" b="1" spc="5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58.791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20015" marB="0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0439400" y="6248400"/>
            <a:ext cx="47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A5EE605-0C51-4D9A-AF15-94C271E0962B}" type="slidenum">
              <a:rPr lang="pt-BR" altLang="pt-BR" sz="1400" b="1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pt-BR" altLang="pt-BR" sz="1400" b="1">
              <a:solidFill>
                <a:srgbClr val="FFFFFF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1066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  <a:t>MATRIZ ENERGÉTICA</a:t>
            </a:r>
            <a:b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Planta de 74,25kwp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7513639" y="4310064"/>
            <a:ext cx="22066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        Foto Meramente Ilustrativa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3C7E4B61-457D-4BC9-8661-129A29027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1" y="1519239"/>
            <a:ext cx="5159375" cy="521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320" tIns="34920" rIns="67320" bIns="34920">
            <a:spAutoFit/>
          </a:bodyPr>
          <a:lstStyle>
            <a:lvl1pPr marL="285750" indent="-282575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pt-BR" sz="1800" b="1">
                <a:latin typeface="Arial" panose="020B0604020202020204" pitchFamily="34" charset="0"/>
                <a:ea typeface="Microsoft YaHei" panose="020B0503020204020204" pitchFamily="34" charset="-122"/>
              </a:rPr>
              <a:t>Objeto: </a:t>
            </a:r>
            <a:r>
              <a:rPr lang="pt-BR" altLang="pt-BR" sz="1800">
                <a:latin typeface="Arial" panose="020B0604020202020204" pitchFamily="34" charset="0"/>
                <a:ea typeface="Microsoft YaHei" panose="020B0503020204020204" pitchFamily="34" charset="-122"/>
              </a:rPr>
              <a:t>Contratação de Empresa de Engenharia para o fornecimento e instalação de uma planta solar de 74,25 kWp, conectada a rede com monitoramento a distância. Para atender a demanda de energia da GESCO e 2 Lojas de Atendimento;</a:t>
            </a:r>
          </a:p>
          <a:p>
            <a:pPr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pt-BR" sz="1800" b="1">
                <a:latin typeface="Arial" panose="020B0604020202020204" pitchFamily="34" charset="0"/>
                <a:ea typeface="Microsoft YaHei" panose="020B0503020204020204" pitchFamily="34" charset="-122"/>
              </a:rPr>
              <a:t>Valor do investimento: </a:t>
            </a:r>
            <a:r>
              <a:rPr lang="pt-BR" altLang="pt-BR" sz="1800">
                <a:latin typeface="Arial" panose="020B0604020202020204" pitchFamily="34" charset="0"/>
                <a:ea typeface="Microsoft YaHei" panose="020B0503020204020204" pitchFamily="34" charset="-122"/>
              </a:rPr>
              <a:t>R$</a:t>
            </a:r>
            <a:r>
              <a:rPr lang="pt-BR" altLang="pt-BR" sz="1800" b="1"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pt-BR" altLang="pt-BR" sz="1800">
                <a:latin typeface="Arial" panose="020B0604020202020204" pitchFamily="34" charset="0"/>
                <a:ea typeface="Microsoft YaHei" panose="020B0503020204020204" pitchFamily="34" charset="-122"/>
              </a:rPr>
              <a:t>597.309,39</a:t>
            </a:r>
          </a:p>
          <a:p>
            <a:pPr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pt-BR" sz="1800" b="1">
                <a:latin typeface="Arial" panose="020B0604020202020204" pitchFamily="34" charset="0"/>
                <a:ea typeface="Microsoft YaHei" panose="020B0503020204020204" pitchFamily="34" charset="-122"/>
              </a:rPr>
              <a:t>Benefício:</a:t>
            </a:r>
            <a:r>
              <a:rPr lang="pt-BR" altLang="pt-BR" sz="1800">
                <a:latin typeface="Arial" panose="020B0604020202020204" pitchFamily="34" charset="0"/>
                <a:ea typeface="Microsoft YaHei" panose="020B0503020204020204" pitchFamily="34" charset="-122"/>
              </a:rPr>
              <a:t> Uso racional da Energia, visando a sustentabilidade econômica, Diversificação da Matriz energética da Cagece, Economia estimada dos custos de Energia de R$ 6.000,00/ mês;</a:t>
            </a:r>
          </a:p>
          <a:p>
            <a:pPr>
              <a:spcAft>
                <a:spcPts val="9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pt-BR" sz="1800" b="1">
                <a:latin typeface="Arial" panose="020B0604020202020204" pitchFamily="34" charset="0"/>
                <a:ea typeface="Microsoft YaHei" panose="020B0503020204020204" pitchFamily="34" charset="-122"/>
              </a:rPr>
              <a:t>Situação Atual: </a:t>
            </a:r>
            <a:r>
              <a:rPr lang="pt-BR" altLang="pt-BR" sz="1800">
                <a:latin typeface="Arial" panose="020B0604020202020204" pitchFamily="34" charset="0"/>
                <a:ea typeface="Microsoft YaHei" panose="020B0503020204020204" pitchFamily="34" charset="-122"/>
              </a:rPr>
              <a:t>Encontra-se em fase de licitação,</a:t>
            </a:r>
            <a:r>
              <a:rPr lang="pt-BR" altLang="pt-BR" sz="1800" b="1"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pt-BR" altLang="pt-BR" sz="1800">
                <a:latin typeface="Arial" panose="020B0604020202020204" pitchFamily="34" charset="0"/>
                <a:ea typeface="Microsoft YaHei" panose="020B0503020204020204" pitchFamily="34" charset="-122"/>
              </a:rPr>
              <a:t>com previsão de inicio de implantação para Agosto de 2018 (90 dias de execução)</a:t>
            </a:r>
          </a:p>
          <a:p>
            <a:pPr marL="287338" indent="-280988">
              <a:spcAft>
                <a:spcPts val="900"/>
              </a:spcAft>
              <a:buSzPct val="100000"/>
              <a:defRPr/>
            </a:pPr>
            <a:r>
              <a:rPr lang="pt-BR" altLang="pt-BR" sz="1600" b="1">
                <a:latin typeface="Arial" panose="020B0604020202020204" pitchFamily="34" charset="0"/>
                <a:ea typeface="Microsoft YaHei" panose="020B0503020204020204" pitchFamily="34" charset="-122"/>
              </a:rPr>
              <a:t>		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/>
          <a:stretch>
            <a:fillRect/>
          </a:stretch>
        </p:blipFill>
        <p:spPr bwMode="auto">
          <a:xfrm>
            <a:off x="5859464" y="1741489"/>
            <a:ext cx="5762625" cy="2524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6439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0439400" y="6248400"/>
            <a:ext cx="47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7ED2EB-6B4D-4591-B22E-708D4AEF6611}" type="slidenum">
              <a:rPr lang="pt-BR" altLang="pt-BR" sz="1400" b="1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pt-BR" altLang="pt-BR" sz="1400" b="1">
              <a:solidFill>
                <a:srgbClr val="FFFFFF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1066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  <a:t>MATRIZ ENERGÉTICA</a:t>
            </a:r>
            <a:b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Planta de 20MWp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54038" y="1417638"/>
            <a:ext cx="6667500" cy="51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320" tIns="34920" rIns="67320" bIns="34920">
            <a:spAutoFit/>
          </a:bodyPr>
          <a:lstStyle>
            <a:lvl1pPr marL="285750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Objeto: 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Instalação e operação de um sistema de geração de energia elétrica fotovoltaica com até 20 MWpico de potência (Cagece – Unidades de Baixa Tensão) e 25 MWpico (Cogerh – Todas as Unidades), preferencialmente na modalidade de geração distribuída, utilizando as áreas das faixas de domínio do canal adutor Castanhão – RMF, através de PMI;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Valor do investimento Cagece: 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Sem investimento –  O custo dos estudos será dos interessados e os custos de implantação será do concessionário;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Benefício: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Uso racional da Energia, visando a sustentabilidade econômica, Diversificação da Matriz energética da Cagece, Redução dos custos de Energia e Desenvolvimento da Cadeia produtiva do setor de energia renovável;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Situação Atual: 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Aguardando publicação de consulta pública do Edital/ PMI. Previsão para início dos estudos Novembro/18.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551863" y="4310064"/>
            <a:ext cx="251301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1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        Foto Meramente Ilustrativa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1" y="1608139"/>
            <a:ext cx="444341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04779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0439400" y="6248400"/>
            <a:ext cx="476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8B58AF-01B2-48C9-9EEE-6B9390E84297}" type="slidenum">
              <a:rPr lang="pt-BR" altLang="pt-BR" sz="1400" b="1">
                <a:solidFill>
                  <a:srgbClr val="FFFFFF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pt-BR" altLang="pt-BR" sz="1400" b="1">
              <a:solidFill>
                <a:srgbClr val="FFFFFF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1066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  <a:t>MATRIZ ENERGÉTICA</a:t>
            </a:r>
            <a:b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Mercado Livre de Energia 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62001" y="1344613"/>
            <a:ext cx="5667375" cy="40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320" tIns="34920" rIns="67320" bIns="34920">
            <a:spAutoFit/>
          </a:bodyPr>
          <a:lstStyle>
            <a:lvl1pPr marL="285750" indent="-2825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Objeto: 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Adquirir energia elétrica no Ambiente de Contratação Livre, com negociação sobre o prazo e preços contratuais para 15 Unidades da Cagece. 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Valor do investimento: 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R$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1.860.000,00 (Custos com Consultoria – Período de 5 anos e Adequações das Unidades Consumidoras);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Benefício: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Economia estimada de R$ 10.239.570,56/ ano (com base no estudo de 2018);</a:t>
            </a:r>
          </a:p>
          <a:p>
            <a:pPr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Situação Atual: 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Licitação das Adequações das 05 primeiras unidades para migração; Validação do montante de energia elétrica para compra;</a:t>
            </a:r>
            <a:r>
              <a:rPr lang="pt-BR" altLang="pt-BR" sz="18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  <a:r>
              <a:rPr lang="pt-BR" altLang="pt-BR" sz="1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Previsão de migração para Março/2020, conforme viabilidade do preço de energia no mercado livre.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36513"/>
            <a:ext cx="537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99046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9239" y="2996486"/>
            <a:ext cx="6554466" cy="932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50870"/>
            <a:ext cx="2526030" cy="556260"/>
          </a:xfrm>
          <a:custGeom>
            <a:avLst/>
            <a:gdLst/>
            <a:ahLst/>
            <a:cxnLst/>
            <a:rect l="l" t="t" r="r" b="b"/>
            <a:pathLst>
              <a:path w="2526030" h="556260">
                <a:moveTo>
                  <a:pt x="2526030" y="0"/>
                </a:moveTo>
                <a:lnTo>
                  <a:pt x="0" y="0"/>
                </a:lnTo>
                <a:lnTo>
                  <a:pt x="0" y="556259"/>
                </a:lnTo>
                <a:lnTo>
                  <a:pt x="2526030" y="556259"/>
                </a:lnTo>
                <a:lnTo>
                  <a:pt x="2526030" y="0"/>
                </a:lnTo>
                <a:close/>
              </a:path>
            </a:pathLst>
          </a:custGeom>
          <a:solidFill>
            <a:srgbClr val="008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67240" y="3150870"/>
            <a:ext cx="2526030" cy="556260"/>
          </a:xfrm>
          <a:custGeom>
            <a:avLst/>
            <a:gdLst/>
            <a:ahLst/>
            <a:cxnLst/>
            <a:rect l="l" t="t" r="r" b="b"/>
            <a:pathLst>
              <a:path w="2526029" h="556260">
                <a:moveTo>
                  <a:pt x="2526029" y="0"/>
                </a:moveTo>
                <a:lnTo>
                  <a:pt x="0" y="0"/>
                </a:lnTo>
                <a:lnTo>
                  <a:pt x="0" y="556259"/>
                </a:lnTo>
                <a:lnTo>
                  <a:pt x="2526029" y="556259"/>
                </a:lnTo>
                <a:lnTo>
                  <a:pt x="2526029" y="0"/>
                </a:lnTo>
                <a:close/>
              </a:path>
            </a:pathLst>
          </a:custGeom>
          <a:solidFill>
            <a:srgbClr val="0083B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594359"/>
            <a:ext cx="3585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CONCEITOS</a:t>
            </a:r>
            <a:r>
              <a:rPr spc="-85" dirty="0"/>
              <a:t> </a:t>
            </a:r>
            <a:r>
              <a:rPr spc="-5" dirty="0"/>
              <a:t>GERAIS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07500" y="6498756"/>
            <a:ext cx="139700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3</a:t>
            </a:fld>
            <a:endParaRPr sz="1100">
              <a:latin typeface="Georgia"/>
              <a:cs typeface="Georg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7869" y="1600200"/>
          <a:ext cx="5034280" cy="3969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4280"/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PERDAS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solidFill>
                      <a:srgbClr val="0083B3"/>
                    </a:solidFill>
                  </a:tcPr>
                </a:tc>
              </a:tr>
              <a:tr h="161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75615" marR="97663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São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volumes de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água produzidos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NÃO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consumidos.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solidFill>
                      <a:srgbClr val="00628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IMPORTANTE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solidFill>
                      <a:srgbClr val="6CA92C"/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 marL="576580" marR="9772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Vazamentos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desperdícios que 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ocorrem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 pontos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 sistema de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abastecimento,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desde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captação,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tratamento, armazenamento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distribuição.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solidFill>
                      <a:srgbClr val="517E2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96050" y="1600200"/>
          <a:ext cx="5035550" cy="3969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5550"/>
              </a:tblGrid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PERDAS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APARENTES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solidFill>
                      <a:srgbClr val="0083B3"/>
                    </a:solidFill>
                  </a:tcPr>
                </a:tc>
              </a:tr>
              <a:tr h="1617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477520" marR="913130">
                        <a:lnSpc>
                          <a:spcPct val="100000"/>
                        </a:lnSpc>
                        <a:tabLst>
                          <a:tab pos="3987165" algn="l"/>
                        </a:tabLst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Sã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mes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á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rod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zi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	e 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consumidos,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não faturados. 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(perdas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comerciais)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solidFill>
                      <a:srgbClr val="00628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IMPORTANTE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solidFill>
                      <a:srgbClr val="6CA92C"/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 marL="434340" marR="956944">
                        <a:lnSpc>
                          <a:spcPct val="100000"/>
                        </a:lnSpc>
                        <a:spcBef>
                          <a:spcPts val="980"/>
                        </a:spcBef>
                        <a:buAutoNum type="arabicPeriod"/>
                        <a:tabLst>
                          <a:tab pos="688340" algn="l"/>
                        </a:tabLst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Ligações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clandestinas/irregulares  (fraudes)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marR="1107440">
                        <a:lnSpc>
                          <a:spcPct val="100000"/>
                        </a:lnSpc>
                        <a:buAutoNum type="arabicPeriod"/>
                        <a:tabLst>
                          <a:tab pos="688340" algn="l"/>
                        </a:tabLst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Erros na macro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micromedição  (leitura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equipamento)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51840" indent="-317500">
                        <a:lnSpc>
                          <a:spcPct val="100000"/>
                        </a:lnSpc>
                        <a:buAutoNum type="arabicPeriod"/>
                        <a:tabLst>
                          <a:tab pos="751840" algn="l"/>
                          <a:tab pos="752475" algn="l"/>
                        </a:tabLst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Falhas no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cadastro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comercial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solidFill>
                      <a:srgbClr val="517E2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23850" y="6071870"/>
            <a:ext cx="3060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Fonte: Curso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Básico de </a:t>
            </a: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Controle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e </a:t>
            </a:r>
            <a:r>
              <a:rPr sz="800" spc="-5" dirty="0">
                <a:solidFill>
                  <a:srgbClr val="7E7E7E"/>
                </a:solidFill>
                <a:latin typeface="Arial"/>
                <a:cs typeface="Arial"/>
              </a:rPr>
              <a:t>Redução de Perdas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800" spc="9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E7E7E"/>
                </a:solidFill>
                <a:latin typeface="Arial"/>
                <a:cs typeface="Arial"/>
              </a:rPr>
              <a:t>UNIABES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1630" y="6511456"/>
            <a:ext cx="9080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880" y="250190"/>
            <a:ext cx="7899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BALANÇO HÍDRICO DO </a:t>
            </a:r>
            <a:r>
              <a:rPr sz="2400" spc="-10" dirty="0"/>
              <a:t>CEARÁ </a:t>
            </a:r>
            <a:r>
              <a:rPr sz="2400" spc="-5" dirty="0"/>
              <a:t>NO </a:t>
            </a:r>
            <a:r>
              <a:rPr sz="2400" dirty="0"/>
              <a:t>MÊS </a:t>
            </a:r>
            <a:r>
              <a:rPr sz="2400" spc="-5" dirty="0"/>
              <a:t>DE</a:t>
            </a:r>
            <a:r>
              <a:rPr sz="2400" dirty="0"/>
              <a:t> </a:t>
            </a:r>
            <a:r>
              <a:rPr sz="2400" spc="-10" dirty="0"/>
              <a:t>FEV/2018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-5" dirty="0"/>
              <a:t>(Modelagem do </a:t>
            </a:r>
            <a:r>
              <a:rPr sz="2400" spc="-45" dirty="0"/>
              <a:t>IWA </a:t>
            </a:r>
            <a:r>
              <a:rPr sz="2400" dirty="0"/>
              <a:t>– </a:t>
            </a:r>
            <a:r>
              <a:rPr sz="2400" spc="-5" dirty="0"/>
              <a:t>International </a:t>
            </a:r>
            <a:r>
              <a:rPr sz="2400" spc="-20" dirty="0"/>
              <a:t>Water</a:t>
            </a:r>
            <a:r>
              <a:rPr sz="2400" spc="-150" dirty="0"/>
              <a:t> </a:t>
            </a:r>
            <a:r>
              <a:rPr sz="2400" spc="-5" dirty="0"/>
              <a:t>Association)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16229" y="1104900"/>
            <a:ext cx="1112520" cy="5734050"/>
          </a:xfrm>
          <a:custGeom>
            <a:avLst/>
            <a:gdLst/>
            <a:ahLst/>
            <a:cxnLst/>
            <a:rect l="l" t="t" r="r" b="b"/>
            <a:pathLst>
              <a:path w="1112520" h="5734050">
                <a:moveTo>
                  <a:pt x="0" y="0"/>
                </a:moveTo>
                <a:lnTo>
                  <a:pt x="1112520" y="0"/>
                </a:lnTo>
                <a:lnTo>
                  <a:pt x="1112520" y="5734050"/>
                </a:lnTo>
                <a:lnTo>
                  <a:pt x="0" y="5734050"/>
                </a:lnTo>
                <a:lnTo>
                  <a:pt x="0" y="0"/>
                </a:lnTo>
                <a:close/>
              </a:path>
            </a:pathLst>
          </a:custGeom>
          <a:solidFill>
            <a:srgbClr val="004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3220" y="3689350"/>
            <a:ext cx="1020444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indent="-3175" algn="ctr">
              <a:lnSpc>
                <a:spcPts val="1380"/>
              </a:lnSpc>
              <a:spcBef>
                <a:spcPts val="195"/>
              </a:spcBef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  Distribuição 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26.124.714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b="1" baseline="31746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 baseline="31746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8750" y="1104900"/>
            <a:ext cx="1045210" cy="2796540"/>
          </a:xfrm>
          <a:custGeom>
            <a:avLst/>
            <a:gdLst/>
            <a:ahLst/>
            <a:cxnLst/>
            <a:rect l="l" t="t" r="r" b="b"/>
            <a:pathLst>
              <a:path w="1045210" h="2796540">
                <a:moveTo>
                  <a:pt x="0" y="0"/>
                </a:moveTo>
                <a:lnTo>
                  <a:pt x="1045210" y="0"/>
                </a:lnTo>
                <a:lnTo>
                  <a:pt x="1045210" y="2796540"/>
                </a:lnTo>
                <a:lnTo>
                  <a:pt x="0" y="2796540"/>
                </a:lnTo>
                <a:lnTo>
                  <a:pt x="0" y="0"/>
                </a:lnTo>
                <a:close/>
              </a:path>
            </a:pathLst>
          </a:custGeom>
          <a:solidFill>
            <a:srgbClr val="006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77010" y="2146300"/>
            <a:ext cx="950594" cy="8712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240" marR="10160" indent="635" algn="ctr">
              <a:lnSpc>
                <a:spcPct val="97300"/>
              </a:lnSpc>
              <a:spcBef>
                <a:spcPts val="135"/>
              </a:spcBef>
            </a:pP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Volume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de  Consumo  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00" b="1" spc="-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100">
              <a:latin typeface="Arial"/>
              <a:cs typeface="Arial"/>
            </a:endParaRPr>
          </a:p>
          <a:p>
            <a:pPr marL="165100" marR="5080" indent="-152400">
              <a:lnSpc>
                <a:spcPts val="1380"/>
              </a:lnSpc>
              <a:spcBef>
                <a:spcPts val="4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16.903.416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b="1" spc="-7" baseline="31746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(62,84%)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73960" y="1104900"/>
            <a:ext cx="1224280" cy="1214120"/>
          </a:xfrm>
          <a:custGeom>
            <a:avLst/>
            <a:gdLst/>
            <a:ahLst/>
            <a:cxnLst/>
            <a:rect l="l" t="t" r="r" b="b"/>
            <a:pathLst>
              <a:path w="1224279" h="1214120">
                <a:moveTo>
                  <a:pt x="0" y="0"/>
                </a:moveTo>
                <a:lnTo>
                  <a:pt x="1224279" y="0"/>
                </a:lnTo>
                <a:lnTo>
                  <a:pt x="1224279" y="1214120"/>
                </a:lnTo>
                <a:lnTo>
                  <a:pt x="0" y="1214120"/>
                </a:lnTo>
                <a:lnTo>
                  <a:pt x="0" y="0"/>
                </a:lnTo>
                <a:close/>
              </a:path>
            </a:pathLst>
          </a:custGeom>
          <a:solidFill>
            <a:srgbClr val="7A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61920" y="1516379"/>
            <a:ext cx="848994" cy="5549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83820" algn="just">
              <a:lnSpc>
                <a:spcPct val="94800"/>
              </a:lnSpc>
              <a:spcBef>
                <a:spcPts val="175"/>
              </a:spcBef>
            </a:pPr>
            <a:r>
              <a:rPr sz="1200" dirty="0">
                <a:latin typeface="Arial"/>
                <a:cs typeface="Arial"/>
              </a:rPr>
              <a:t>Consumo  </a:t>
            </a:r>
            <a:r>
              <a:rPr sz="1200" spc="-5" dirty="0">
                <a:latin typeface="Arial"/>
                <a:cs typeface="Arial"/>
              </a:rPr>
              <a:t>autorizado  </a:t>
            </a:r>
            <a:r>
              <a:rPr sz="1200" b="1" spc="-75" dirty="0">
                <a:latin typeface="Arial"/>
                <a:cs typeface="Arial"/>
              </a:rPr>
              <a:t>F</a:t>
            </a:r>
            <a:r>
              <a:rPr sz="1200" b="1" spc="-13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98240" y="1104900"/>
            <a:ext cx="2006600" cy="485140"/>
          </a:xfrm>
          <a:custGeom>
            <a:avLst/>
            <a:gdLst/>
            <a:ahLst/>
            <a:cxnLst/>
            <a:rect l="l" t="t" r="r" b="b"/>
            <a:pathLst>
              <a:path w="2006600" h="485140">
                <a:moveTo>
                  <a:pt x="0" y="0"/>
                </a:moveTo>
                <a:lnTo>
                  <a:pt x="2006600" y="0"/>
                </a:lnTo>
                <a:lnTo>
                  <a:pt x="2006600" y="485139"/>
                </a:lnTo>
                <a:lnTo>
                  <a:pt x="0" y="485139"/>
                </a:lnTo>
                <a:lnTo>
                  <a:pt x="0" y="0"/>
                </a:lnTo>
                <a:close/>
              </a:path>
            </a:pathLst>
          </a:custGeom>
          <a:solidFill>
            <a:srgbClr val="7A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45229" y="1383029"/>
            <a:ext cx="1911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Consumo </a:t>
            </a:r>
            <a:r>
              <a:rPr sz="1200" b="1" spc="-5" dirty="0">
                <a:latin typeface="Arial"/>
                <a:cs typeface="Arial"/>
              </a:rPr>
              <a:t>Medido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Faturado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04840" y="1104900"/>
            <a:ext cx="4599940" cy="485140"/>
          </a:xfrm>
          <a:custGeom>
            <a:avLst/>
            <a:gdLst/>
            <a:ahLst/>
            <a:cxnLst/>
            <a:rect l="l" t="t" r="r" b="b"/>
            <a:pathLst>
              <a:path w="4599940" h="485140">
                <a:moveTo>
                  <a:pt x="0" y="0"/>
                </a:moveTo>
                <a:lnTo>
                  <a:pt x="4599940" y="0"/>
                </a:lnTo>
                <a:lnTo>
                  <a:pt x="4599940" y="485139"/>
                </a:lnTo>
                <a:lnTo>
                  <a:pt x="0" y="485139"/>
                </a:lnTo>
                <a:lnTo>
                  <a:pt x="0" y="0"/>
                </a:lnTo>
                <a:close/>
              </a:path>
            </a:pathLst>
          </a:custGeom>
          <a:solidFill>
            <a:srgbClr val="7A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64529" y="1324609"/>
            <a:ext cx="266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Consumo das Ligações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Hidrometradas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04780" y="1104900"/>
            <a:ext cx="1436370" cy="1214120"/>
          </a:xfrm>
          <a:custGeom>
            <a:avLst/>
            <a:gdLst/>
            <a:ahLst/>
            <a:cxnLst/>
            <a:rect l="l" t="t" r="r" b="b"/>
            <a:pathLst>
              <a:path w="1436370" h="1214120">
                <a:moveTo>
                  <a:pt x="0" y="0"/>
                </a:moveTo>
                <a:lnTo>
                  <a:pt x="1436370" y="0"/>
                </a:lnTo>
                <a:lnTo>
                  <a:pt x="1436370" y="1214120"/>
                </a:lnTo>
                <a:lnTo>
                  <a:pt x="0" y="1214120"/>
                </a:lnTo>
                <a:lnTo>
                  <a:pt x="0" y="0"/>
                </a:lnTo>
                <a:close/>
              </a:path>
            </a:pathLst>
          </a:custGeom>
          <a:solidFill>
            <a:srgbClr val="006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478769" y="1691640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Água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Faturada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98240" y="1590039"/>
            <a:ext cx="2006600" cy="728980"/>
          </a:xfrm>
          <a:custGeom>
            <a:avLst/>
            <a:gdLst/>
            <a:ahLst/>
            <a:cxnLst/>
            <a:rect l="l" t="t" r="r" b="b"/>
            <a:pathLst>
              <a:path w="2006600" h="728980">
                <a:moveTo>
                  <a:pt x="0" y="0"/>
                </a:moveTo>
                <a:lnTo>
                  <a:pt x="2006600" y="0"/>
                </a:lnTo>
                <a:lnTo>
                  <a:pt x="20066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rgbClr val="7A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07790" y="1849120"/>
            <a:ext cx="1587500" cy="378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Consumo </a:t>
            </a:r>
            <a:r>
              <a:rPr sz="1200" b="1" spc="-5" dirty="0">
                <a:latin typeface="Arial"/>
                <a:cs typeface="Arial"/>
              </a:rPr>
              <a:t>Não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Medido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90"/>
              </a:lnSpc>
            </a:pPr>
            <a:r>
              <a:rPr sz="1200" dirty="0">
                <a:latin typeface="Arial"/>
                <a:cs typeface="Arial"/>
              </a:rPr>
              <a:t>Faturado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04840" y="1590039"/>
            <a:ext cx="4599940" cy="728980"/>
          </a:xfrm>
          <a:custGeom>
            <a:avLst/>
            <a:gdLst/>
            <a:ahLst/>
            <a:cxnLst/>
            <a:rect l="l" t="t" r="r" b="b"/>
            <a:pathLst>
              <a:path w="4599940" h="728980">
                <a:moveTo>
                  <a:pt x="0" y="0"/>
                </a:moveTo>
                <a:lnTo>
                  <a:pt x="4599940" y="0"/>
                </a:lnTo>
                <a:lnTo>
                  <a:pt x="459994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rgbClr val="7AD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64529" y="1931670"/>
            <a:ext cx="3721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Consumos Estimados, </a:t>
            </a:r>
            <a:r>
              <a:rPr sz="1200" spc="-15" dirty="0">
                <a:latin typeface="Arial"/>
                <a:cs typeface="Arial"/>
              </a:rPr>
              <a:t>Volume </a:t>
            </a:r>
            <a:r>
              <a:rPr sz="1200" dirty="0">
                <a:latin typeface="Arial"/>
                <a:cs typeface="Arial"/>
              </a:rPr>
              <a:t>Recuperado 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Fraude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73960" y="2319020"/>
            <a:ext cx="1224280" cy="1582420"/>
          </a:xfrm>
          <a:custGeom>
            <a:avLst/>
            <a:gdLst/>
            <a:ahLst/>
            <a:cxnLst/>
            <a:rect l="l" t="t" r="r" b="b"/>
            <a:pathLst>
              <a:path w="1224279" h="1582420">
                <a:moveTo>
                  <a:pt x="0" y="0"/>
                </a:moveTo>
                <a:lnTo>
                  <a:pt x="1224279" y="0"/>
                </a:lnTo>
                <a:lnTo>
                  <a:pt x="1224279" y="1582419"/>
                </a:lnTo>
                <a:lnTo>
                  <a:pt x="0" y="1582419"/>
                </a:lnTo>
                <a:lnTo>
                  <a:pt x="0" y="0"/>
                </a:lnTo>
                <a:close/>
              </a:path>
            </a:pathLst>
          </a:custGeom>
          <a:solidFill>
            <a:srgbClr val="C6A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61920" y="2827020"/>
            <a:ext cx="848994" cy="7302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-1905" algn="ctr">
              <a:lnSpc>
                <a:spcPct val="95100"/>
              </a:lnSpc>
              <a:spcBef>
                <a:spcPts val="170"/>
              </a:spcBef>
            </a:pPr>
            <a:r>
              <a:rPr sz="1200" dirty="0">
                <a:latin typeface="Arial"/>
                <a:cs typeface="Arial"/>
              </a:rPr>
              <a:t>Consumo  </a:t>
            </a:r>
            <a:r>
              <a:rPr sz="1200" spc="-5" dirty="0">
                <a:latin typeface="Arial"/>
                <a:cs typeface="Arial"/>
              </a:rPr>
              <a:t>Autorizado  </a:t>
            </a:r>
            <a:r>
              <a:rPr sz="1200" b="1" spc="-20" dirty="0">
                <a:latin typeface="Arial"/>
                <a:cs typeface="Arial"/>
              </a:rPr>
              <a:t>NÃO  </a:t>
            </a:r>
            <a:r>
              <a:rPr sz="1200" b="1" spc="-75" dirty="0">
                <a:latin typeface="Arial"/>
                <a:cs typeface="Arial"/>
              </a:rPr>
              <a:t>F</a:t>
            </a:r>
            <a:r>
              <a:rPr sz="1200" b="1" spc="-13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98240" y="2319020"/>
            <a:ext cx="2006600" cy="547370"/>
          </a:xfrm>
          <a:custGeom>
            <a:avLst/>
            <a:gdLst/>
            <a:ahLst/>
            <a:cxnLst/>
            <a:rect l="l" t="t" r="r" b="b"/>
            <a:pathLst>
              <a:path w="2006600" h="547369">
                <a:moveTo>
                  <a:pt x="0" y="0"/>
                </a:moveTo>
                <a:lnTo>
                  <a:pt x="2006600" y="0"/>
                </a:lnTo>
                <a:lnTo>
                  <a:pt x="2006600" y="547369"/>
                </a:lnTo>
                <a:lnTo>
                  <a:pt x="0" y="547369"/>
                </a:lnTo>
                <a:lnTo>
                  <a:pt x="0" y="0"/>
                </a:lnTo>
                <a:close/>
              </a:path>
            </a:pathLst>
          </a:custGeom>
          <a:solidFill>
            <a:srgbClr val="C6A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24300" y="2486659"/>
            <a:ext cx="1555115" cy="37973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95300" marR="5080" indent="-482600">
              <a:lnSpc>
                <a:spcPts val="1350"/>
              </a:lnSpc>
              <a:spcBef>
                <a:spcPts val="219"/>
              </a:spcBef>
            </a:pPr>
            <a:r>
              <a:rPr sz="1200" dirty="0">
                <a:latin typeface="Arial"/>
                <a:cs typeface="Arial"/>
              </a:rPr>
              <a:t>Consumo </a:t>
            </a:r>
            <a:r>
              <a:rPr sz="1200" b="1" spc="-5" dirty="0">
                <a:latin typeface="Arial"/>
                <a:cs typeface="Arial"/>
              </a:rPr>
              <a:t>Medido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não  faturado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04840" y="2319020"/>
            <a:ext cx="4599940" cy="547370"/>
          </a:xfrm>
          <a:custGeom>
            <a:avLst/>
            <a:gdLst/>
            <a:ahLst/>
            <a:cxnLst/>
            <a:rect l="l" t="t" r="r" b="b"/>
            <a:pathLst>
              <a:path w="4599940" h="547369">
                <a:moveTo>
                  <a:pt x="0" y="0"/>
                </a:moveTo>
                <a:lnTo>
                  <a:pt x="4599940" y="0"/>
                </a:lnTo>
                <a:lnTo>
                  <a:pt x="4599940" y="547369"/>
                </a:lnTo>
                <a:lnTo>
                  <a:pt x="0" y="547369"/>
                </a:lnTo>
                <a:lnTo>
                  <a:pt x="0" y="0"/>
                </a:lnTo>
                <a:close/>
              </a:path>
            </a:pathLst>
          </a:custGeom>
          <a:solidFill>
            <a:srgbClr val="C6A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764529" y="2570479"/>
            <a:ext cx="38595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Dispensado por Consumo </a:t>
            </a:r>
            <a:r>
              <a:rPr sz="1200" spc="-5" dirty="0">
                <a:latin typeface="Arial"/>
                <a:cs typeface="Arial"/>
              </a:rPr>
              <a:t>Excessivo, </a:t>
            </a:r>
            <a:r>
              <a:rPr sz="1200" dirty="0">
                <a:latin typeface="Arial"/>
                <a:cs typeface="Arial"/>
              </a:rPr>
              <a:t>Unidades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Próprias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304780" y="2319020"/>
            <a:ext cx="1436370" cy="4519930"/>
          </a:xfrm>
          <a:custGeom>
            <a:avLst/>
            <a:gdLst/>
            <a:ahLst/>
            <a:cxnLst/>
            <a:rect l="l" t="t" r="r" b="b"/>
            <a:pathLst>
              <a:path w="1436370" h="4519930">
                <a:moveTo>
                  <a:pt x="0" y="0"/>
                </a:moveTo>
                <a:lnTo>
                  <a:pt x="1436370" y="0"/>
                </a:lnTo>
                <a:lnTo>
                  <a:pt x="1436370" y="4519930"/>
                </a:lnTo>
                <a:lnTo>
                  <a:pt x="0" y="4519930"/>
                </a:lnTo>
                <a:lnTo>
                  <a:pt x="0" y="0"/>
                </a:lnTo>
                <a:close/>
              </a:path>
            </a:pathLst>
          </a:custGeom>
          <a:solidFill>
            <a:srgbClr val="8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481309" y="4384040"/>
            <a:ext cx="1082675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35" algn="ctr">
              <a:lnSpc>
                <a:spcPts val="1380"/>
              </a:lnSpc>
              <a:spcBef>
                <a:spcPts val="195"/>
              </a:spcBef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Água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não  Convertida</a:t>
            </a:r>
            <a:r>
              <a:rPr sz="12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em  Receita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98240" y="2866389"/>
            <a:ext cx="2006600" cy="1035050"/>
          </a:xfrm>
          <a:custGeom>
            <a:avLst/>
            <a:gdLst/>
            <a:ahLst/>
            <a:cxnLst/>
            <a:rect l="l" t="t" r="r" b="b"/>
            <a:pathLst>
              <a:path w="2006600" h="1035050">
                <a:moveTo>
                  <a:pt x="0" y="0"/>
                </a:moveTo>
                <a:lnTo>
                  <a:pt x="2006600" y="0"/>
                </a:lnTo>
                <a:lnTo>
                  <a:pt x="2006600" y="1035050"/>
                </a:lnTo>
                <a:lnTo>
                  <a:pt x="0" y="1035050"/>
                </a:lnTo>
                <a:lnTo>
                  <a:pt x="0" y="0"/>
                </a:lnTo>
                <a:close/>
              </a:path>
            </a:pathLst>
          </a:custGeom>
          <a:solidFill>
            <a:srgbClr val="C6A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59200" y="3277870"/>
            <a:ext cx="1885314" cy="37973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660400" marR="5080" indent="-647700">
              <a:lnSpc>
                <a:spcPts val="1350"/>
              </a:lnSpc>
              <a:spcBef>
                <a:spcPts val="219"/>
              </a:spcBef>
            </a:pPr>
            <a:r>
              <a:rPr sz="1200" dirty="0">
                <a:latin typeface="Arial"/>
                <a:cs typeface="Arial"/>
              </a:rPr>
              <a:t>Consumo </a:t>
            </a:r>
            <a:r>
              <a:rPr sz="1200" b="1" dirty="0">
                <a:latin typeface="Arial"/>
                <a:cs typeface="Arial"/>
              </a:rPr>
              <a:t>Não </a:t>
            </a:r>
            <a:r>
              <a:rPr sz="1200" b="1" spc="-5" dirty="0">
                <a:latin typeface="Arial"/>
                <a:cs typeface="Arial"/>
              </a:rPr>
              <a:t>Medido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não  faturado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04840" y="2866389"/>
            <a:ext cx="4599940" cy="1035050"/>
          </a:xfrm>
          <a:custGeom>
            <a:avLst/>
            <a:gdLst/>
            <a:ahLst/>
            <a:cxnLst/>
            <a:rect l="l" t="t" r="r" b="b"/>
            <a:pathLst>
              <a:path w="4599940" h="1035050">
                <a:moveTo>
                  <a:pt x="0" y="0"/>
                </a:moveTo>
                <a:lnTo>
                  <a:pt x="4599940" y="0"/>
                </a:lnTo>
                <a:lnTo>
                  <a:pt x="4599940" y="1035050"/>
                </a:lnTo>
                <a:lnTo>
                  <a:pt x="0" y="1035050"/>
                </a:lnTo>
                <a:lnTo>
                  <a:pt x="0" y="0"/>
                </a:lnTo>
                <a:close/>
              </a:path>
            </a:pathLst>
          </a:custGeom>
          <a:solidFill>
            <a:srgbClr val="C6A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64529" y="3276600"/>
            <a:ext cx="3955415" cy="3784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</a:pPr>
            <a:r>
              <a:rPr sz="1200" spc="-5" dirty="0">
                <a:latin typeface="Arial"/>
                <a:cs typeface="Arial"/>
              </a:rPr>
              <a:t>Hidrantes, Descargas </a:t>
            </a:r>
            <a:r>
              <a:rPr sz="1200" dirty="0">
                <a:latin typeface="Arial"/>
                <a:cs typeface="Arial"/>
              </a:rPr>
              <a:t>e manutenção de </a:t>
            </a:r>
            <a:r>
              <a:rPr sz="1200" spc="-5" dirty="0">
                <a:latin typeface="Arial"/>
                <a:cs typeface="Arial"/>
              </a:rPr>
              <a:t>RDA, Limpeza </a:t>
            </a:r>
            <a:r>
              <a:rPr sz="1200" dirty="0">
                <a:latin typeface="Arial"/>
                <a:cs typeface="Arial"/>
              </a:rPr>
              <a:t>de  </a:t>
            </a:r>
            <a:r>
              <a:rPr sz="1200" spc="-5" dirty="0">
                <a:latin typeface="Arial"/>
                <a:cs typeface="Arial"/>
              </a:rPr>
              <a:t>Reservatórios, Favelas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(Invasões)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28750" y="3901440"/>
            <a:ext cx="1045210" cy="2937510"/>
          </a:xfrm>
          <a:custGeom>
            <a:avLst/>
            <a:gdLst/>
            <a:ahLst/>
            <a:cxnLst/>
            <a:rect l="l" t="t" r="r" b="b"/>
            <a:pathLst>
              <a:path w="1045210" h="2937509">
                <a:moveTo>
                  <a:pt x="0" y="0"/>
                </a:moveTo>
                <a:lnTo>
                  <a:pt x="1045210" y="0"/>
                </a:lnTo>
                <a:lnTo>
                  <a:pt x="1045210" y="2937510"/>
                </a:lnTo>
                <a:lnTo>
                  <a:pt x="0" y="2937510"/>
                </a:lnTo>
                <a:lnTo>
                  <a:pt x="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484630" y="4999990"/>
            <a:ext cx="935355" cy="90931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5725" marR="80010" algn="ctr">
              <a:lnSpc>
                <a:spcPts val="1380"/>
              </a:lnSpc>
              <a:spcBef>
                <a:spcPts val="195"/>
              </a:spcBef>
            </a:pP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Perdas de 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Água</a:t>
            </a:r>
            <a:endParaRPr sz="1200">
              <a:latin typeface="Arial"/>
              <a:cs typeface="Arial"/>
            </a:endParaRPr>
          </a:p>
          <a:p>
            <a:pPr marL="157480" marR="5080" indent="-144780">
              <a:lnSpc>
                <a:spcPts val="138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9.996.122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50" b="1" baseline="31746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(37,16%)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73960" y="3901440"/>
            <a:ext cx="1224280" cy="749300"/>
          </a:xfrm>
          <a:custGeom>
            <a:avLst/>
            <a:gdLst/>
            <a:ahLst/>
            <a:cxnLst/>
            <a:rect l="l" t="t" r="r" b="b"/>
            <a:pathLst>
              <a:path w="1224279" h="749300">
                <a:moveTo>
                  <a:pt x="0" y="0"/>
                </a:moveTo>
                <a:lnTo>
                  <a:pt x="1224279" y="0"/>
                </a:lnTo>
                <a:lnTo>
                  <a:pt x="1224279" y="749300"/>
                </a:lnTo>
                <a:lnTo>
                  <a:pt x="0" y="749300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702560" y="4168140"/>
            <a:ext cx="76644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1557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Arial"/>
                <a:cs typeface="Arial"/>
              </a:rPr>
              <a:t>Perdas 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are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98240" y="3901440"/>
            <a:ext cx="2006600" cy="374650"/>
          </a:xfrm>
          <a:custGeom>
            <a:avLst/>
            <a:gdLst/>
            <a:ahLst/>
            <a:cxnLst/>
            <a:rect l="l" t="t" r="r" b="b"/>
            <a:pathLst>
              <a:path w="2006600" h="374650">
                <a:moveTo>
                  <a:pt x="0" y="0"/>
                </a:moveTo>
                <a:lnTo>
                  <a:pt x="2006600" y="0"/>
                </a:lnTo>
                <a:lnTo>
                  <a:pt x="2006600" y="374650"/>
                </a:lnTo>
                <a:lnTo>
                  <a:pt x="0" y="374650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782059" y="4069079"/>
            <a:ext cx="1838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Consumo </a:t>
            </a:r>
            <a:r>
              <a:rPr sz="1200" b="1" spc="-5" dirty="0">
                <a:latin typeface="Arial"/>
                <a:cs typeface="Arial"/>
              </a:rPr>
              <a:t>Não</a:t>
            </a:r>
            <a:r>
              <a:rPr sz="1200" b="1" spc="-114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Autorizado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04840" y="3901440"/>
            <a:ext cx="4599940" cy="374650"/>
          </a:xfrm>
          <a:custGeom>
            <a:avLst/>
            <a:gdLst/>
            <a:ahLst/>
            <a:cxnLst/>
            <a:rect l="l" t="t" r="r" b="b"/>
            <a:pathLst>
              <a:path w="4599940" h="374650">
                <a:moveTo>
                  <a:pt x="0" y="0"/>
                </a:moveTo>
                <a:lnTo>
                  <a:pt x="4599940" y="0"/>
                </a:lnTo>
                <a:lnTo>
                  <a:pt x="4599940" y="374650"/>
                </a:lnTo>
                <a:lnTo>
                  <a:pt x="0" y="374650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764529" y="4066540"/>
            <a:ext cx="2087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Fraudes 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5" dirty="0">
                <a:latin typeface="Arial"/>
                <a:cs typeface="Arial"/>
              </a:rPr>
              <a:t>Falhas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Cadastro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98240" y="4276090"/>
            <a:ext cx="2006600" cy="374650"/>
          </a:xfrm>
          <a:custGeom>
            <a:avLst/>
            <a:gdLst/>
            <a:ahLst/>
            <a:cxnLst/>
            <a:rect l="l" t="t" r="r" b="b"/>
            <a:pathLst>
              <a:path w="2006600" h="374650">
                <a:moveTo>
                  <a:pt x="0" y="0"/>
                </a:moveTo>
                <a:lnTo>
                  <a:pt x="2006600" y="0"/>
                </a:lnTo>
                <a:lnTo>
                  <a:pt x="2006600" y="374650"/>
                </a:lnTo>
                <a:lnTo>
                  <a:pt x="0" y="374650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897629" y="4441190"/>
            <a:ext cx="1605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Imprecisão de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Medição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04840" y="4276090"/>
            <a:ext cx="4599940" cy="374650"/>
          </a:xfrm>
          <a:custGeom>
            <a:avLst/>
            <a:gdLst/>
            <a:ahLst/>
            <a:cxnLst/>
            <a:rect l="l" t="t" r="r" b="b"/>
            <a:pathLst>
              <a:path w="4599940" h="374650">
                <a:moveTo>
                  <a:pt x="0" y="0"/>
                </a:moveTo>
                <a:lnTo>
                  <a:pt x="4599940" y="0"/>
                </a:lnTo>
                <a:lnTo>
                  <a:pt x="4599940" y="374650"/>
                </a:lnTo>
                <a:lnTo>
                  <a:pt x="0" y="374650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764529" y="4441190"/>
            <a:ext cx="3035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Desgaste </a:t>
            </a:r>
            <a:r>
              <a:rPr sz="1200" dirty="0">
                <a:latin typeface="Arial"/>
                <a:cs typeface="Arial"/>
              </a:rPr>
              <a:t>de </a:t>
            </a:r>
            <a:r>
              <a:rPr sz="1200" spc="-5" dirty="0">
                <a:latin typeface="Arial"/>
                <a:cs typeface="Arial"/>
              </a:rPr>
              <a:t>Hidrômetros, Erros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Medição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73960" y="4650740"/>
            <a:ext cx="1224280" cy="2188210"/>
          </a:xfrm>
          <a:custGeom>
            <a:avLst/>
            <a:gdLst/>
            <a:ahLst/>
            <a:cxnLst/>
            <a:rect l="l" t="t" r="r" b="b"/>
            <a:pathLst>
              <a:path w="1224279" h="2188209">
                <a:moveTo>
                  <a:pt x="0" y="0"/>
                </a:moveTo>
                <a:lnTo>
                  <a:pt x="1224279" y="0"/>
                </a:lnTo>
                <a:lnTo>
                  <a:pt x="1224279" y="2188210"/>
                </a:lnTo>
                <a:lnTo>
                  <a:pt x="0" y="2188210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796539" y="5637529"/>
            <a:ext cx="53530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5090" marR="5080" indent="-72390">
              <a:lnSpc>
                <a:spcPts val="1380"/>
              </a:lnSpc>
              <a:spcBef>
                <a:spcPts val="195"/>
              </a:spcBef>
            </a:pPr>
            <a:r>
              <a:rPr sz="1200" b="1" spc="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as  </a:t>
            </a:r>
            <a:r>
              <a:rPr sz="1200" b="1" spc="-5" dirty="0">
                <a:latin typeface="Arial"/>
                <a:cs typeface="Arial"/>
              </a:rPr>
              <a:t>Reais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698240" y="4650740"/>
            <a:ext cx="2006600" cy="728980"/>
          </a:xfrm>
          <a:custGeom>
            <a:avLst/>
            <a:gdLst/>
            <a:ahLst/>
            <a:cxnLst/>
            <a:rect l="l" t="t" r="r" b="b"/>
            <a:pathLst>
              <a:path w="2006600" h="728979">
                <a:moveTo>
                  <a:pt x="0" y="0"/>
                </a:moveTo>
                <a:lnTo>
                  <a:pt x="2006600" y="0"/>
                </a:lnTo>
                <a:lnTo>
                  <a:pt x="20066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009390" y="4822190"/>
            <a:ext cx="1383030" cy="5499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635" algn="ctr">
              <a:lnSpc>
                <a:spcPct val="93400"/>
              </a:lnSpc>
              <a:spcBef>
                <a:spcPts val="195"/>
              </a:spcBef>
            </a:pPr>
            <a:r>
              <a:rPr sz="1200" spc="-10" dirty="0">
                <a:latin typeface="Arial"/>
                <a:cs typeface="Arial"/>
              </a:rPr>
              <a:t>Vazamento </a:t>
            </a:r>
            <a:r>
              <a:rPr sz="1200" dirty="0">
                <a:latin typeface="Arial"/>
                <a:cs typeface="Arial"/>
              </a:rPr>
              <a:t>e  </a:t>
            </a:r>
            <a:r>
              <a:rPr sz="1200" spc="-5" dirty="0">
                <a:latin typeface="Arial"/>
                <a:cs typeface="Arial"/>
              </a:rPr>
              <a:t>Extravasamento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em  </a:t>
            </a:r>
            <a:r>
              <a:rPr sz="1200" spc="-5" dirty="0">
                <a:latin typeface="Arial"/>
                <a:cs typeface="Arial"/>
              </a:rPr>
              <a:t>Reservatórios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704840" y="4650740"/>
            <a:ext cx="4599940" cy="728980"/>
          </a:xfrm>
          <a:custGeom>
            <a:avLst/>
            <a:gdLst/>
            <a:ahLst/>
            <a:cxnLst/>
            <a:rect l="l" t="t" r="r" b="b"/>
            <a:pathLst>
              <a:path w="4599940" h="728979">
                <a:moveTo>
                  <a:pt x="0" y="0"/>
                </a:moveTo>
                <a:lnTo>
                  <a:pt x="4599940" y="0"/>
                </a:lnTo>
                <a:lnTo>
                  <a:pt x="459994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764529" y="4907279"/>
            <a:ext cx="4317365" cy="37973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350"/>
              </a:lnSpc>
              <a:spcBef>
                <a:spcPts val="219"/>
              </a:spcBef>
            </a:pPr>
            <a:r>
              <a:rPr sz="1200" spc="-5" dirty="0">
                <a:latin typeface="Arial"/>
                <a:cs typeface="Arial"/>
              </a:rPr>
              <a:t>Extravasamento </a:t>
            </a:r>
            <a:r>
              <a:rPr sz="1200" dirty="0">
                <a:latin typeface="Arial"/>
                <a:cs typeface="Arial"/>
              </a:rPr>
              <a:t>em </a:t>
            </a:r>
            <a:r>
              <a:rPr sz="1200" spc="-5" dirty="0">
                <a:latin typeface="Arial"/>
                <a:cs typeface="Arial"/>
              </a:rPr>
              <a:t>Reservatórios, </a:t>
            </a:r>
            <a:r>
              <a:rPr sz="1200" spc="-10" dirty="0">
                <a:latin typeface="Arial"/>
                <a:cs typeface="Arial"/>
              </a:rPr>
              <a:t>Vazamentos </a:t>
            </a:r>
            <a:r>
              <a:rPr sz="1200" dirty="0">
                <a:latin typeface="Arial"/>
                <a:cs typeface="Arial"/>
              </a:rPr>
              <a:t>nas Estruturas  </a:t>
            </a:r>
            <a:r>
              <a:rPr sz="1200" spc="-5" dirty="0">
                <a:latin typeface="Arial"/>
                <a:cs typeface="Arial"/>
              </a:rPr>
              <a:t>Físicas 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5" dirty="0">
                <a:latin typeface="Arial"/>
                <a:cs typeface="Arial"/>
              </a:rPr>
              <a:t>em </a:t>
            </a:r>
            <a:r>
              <a:rPr sz="1200" dirty="0">
                <a:latin typeface="Arial"/>
                <a:cs typeface="Arial"/>
              </a:rPr>
              <a:t>Peças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Acessórios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698240" y="5379720"/>
            <a:ext cx="2006600" cy="547370"/>
          </a:xfrm>
          <a:custGeom>
            <a:avLst/>
            <a:gdLst/>
            <a:ahLst/>
            <a:cxnLst/>
            <a:rect l="l" t="t" r="r" b="b"/>
            <a:pathLst>
              <a:path w="2006600" h="547370">
                <a:moveTo>
                  <a:pt x="0" y="0"/>
                </a:moveTo>
                <a:lnTo>
                  <a:pt x="2006600" y="0"/>
                </a:lnTo>
                <a:lnTo>
                  <a:pt x="2006600" y="547369"/>
                </a:lnTo>
                <a:lnTo>
                  <a:pt x="0" y="547369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792220" y="5546090"/>
            <a:ext cx="1815464" cy="3784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61925" marR="5080" indent="-149860">
              <a:lnSpc>
                <a:spcPts val="1340"/>
              </a:lnSpc>
              <a:spcBef>
                <a:spcPts val="225"/>
              </a:spcBef>
            </a:pPr>
            <a:r>
              <a:rPr sz="1200" spc="-10" dirty="0">
                <a:latin typeface="Arial"/>
                <a:cs typeface="Arial"/>
              </a:rPr>
              <a:t>Vazamento </a:t>
            </a:r>
            <a:r>
              <a:rPr sz="1200" dirty="0">
                <a:latin typeface="Arial"/>
                <a:cs typeface="Arial"/>
              </a:rPr>
              <a:t>em Adutoras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  Redes 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Distribuição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704840" y="5379720"/>
            <a:ext cx="4599940" cy="547370"/>
          </a:xfrm>
          <a:custGeom>
            <a:avLst/>
            <a:gdLst/>
            <a:ahLst/>
            <a:cxnLst/>
            <a:rect l="l" t="t" r="r" b="b"/>
            <a:pathLst>
              <a:path w="4599940" h="547370">
                <a:moveTo>
                  <a:pt x="0" y="0"/>
                </a:moveTo>
                <a:lnTo>
                  <a:pt x="4599940" y="0"/>
                </a:lnTo>
                <a:lnTo>
                  <a:pt x="4599940" y="547369"/>
                </a:lnTo>
                <a:lnTo>
                  <a:pt x="0" y="547369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764529" y="5631179"/>
            <a:ext cx="376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Vazamentos visíveis, </a:t>
            </a:r>
            <a:r>
              <a:rPr sz="1200" spc="-5" dirty="0">
                <a:latin typeface="Arial"/>
                <a:cs typeface="Arial"/>
              </a:rPr>
              <a:t>vazamentos </a:t>
            </a:r>
            <a:r>
              <a:rPr sz="1200" dirty="0">
                <a:latin typeface="Arial"/>
                <a:cs typeface="Arial"/>
              </a:rPr>
              <a:t>infiltrantes,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inerentes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698240" y="5927090"/>
            <a:ext cx="2006600" cy="911860"/>
          </a:xfrm>
          <a:custGeom>
            <a:avLst/>
            <a:gdLst/>
            <a:ahLst/>
            <a:cxnLst/>
            <a:rect l="l" t="t" r="r" b="b"/>
            <a:pathLst>
              <a:path w="2006600" h="911859">
                <a:moveTo>
                  <a:pt x="0" y="0"/>
                </a:moveTo>
                <a:lnTo>
                  <a:pt x="2006600" y="0"/>
                </a:lnTo>
                <a:lnTo>
                  <a:pt x="2006600" y="911860"/>
                </a:lnTo>
                <a:lnTo>
                  <a:pt x="0" y="911860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821429" y="6275070"/>
            <a:ext cx="1755775" cy="3797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77470">
              <a:lnSpc>
                <a:spcPts val="1350"/>
              </a:lnSpc>
              <a:spcBef>
                <a:spcPts val="220"/>
              </a:spcBef>
            </a:pPr>
            <a:r>
              <a:rPr sz="1200" spc="-10" dirty="0">
                <a:latin typeface="Arial"/>
                <a:cs typeface="Arial"/>
              </a:rPr>
              <a:t>Vazamento </a:t>
            </a:r>
            <a:r>
              <a:rPr sz="1200" dirty="0">
                <a:latin typeface="Arial"/>
                <a:cs typeface="Arial"/>
              </a:rPr>
              <a:t>em </a:t>
            </a:r>
            <a:r>
              <a:rPr sz="1200" spc="-5" dirty="0">
                <a:latin typeface="Arial"/>
                <a:cs typeface="Arial"/>
              </a:rPr>
              <a:t>Ramais  Prediais </a:t>
            </a:r>
            <a:r>
              <a:rPr sz="1200" dirty="0">
                <a:latin typeface="Arial"/>
                <a:cs typeface="Arial"/>
              </a:rPr>
              <a:t>até 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Hidrômetro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704840" y="5927090"/>
            <a:ext cx="4599940" cy="911860"/>
          </a:xfrm>
          <a:custGeom>
            <a:avLst/>
            <a:gdLst/>
            <a:ahLst/>
            <a:cxnLst/>
            <a:rect l="l" t="t" r="r" b="b"/>
            <a:pathLst>
              <a:path w="4599940" h="911859">
                <a:moveTo>
                  <a:pt x="0" y="0"/>
                </a:moveTo>
                <a:lnTo>
                  <a:pt x="4599940" y="0"/>
                </a:lnTo>
                <a:lnTo>
                  <a:pt x="4599940" y="911860"/>
                </a:lnTo>
                <a:lnTo>
                  <a:pt x="0" y="911860"/>
                </a:lnTo>
                <a:lnTo>
                  <a:pt x="0" y="0"/>
                </a:lnTo>
                <a:close/>
              </a:path>
            </a:pathLst>
          </a:custGeom>
          <a:solidFill>
            <a:srgbClr val="FF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764529" y="6360159"/>
            <a:ext cx="3761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Vazamentos visíveis, </a:t>
            </a:r>
            <a:r>
              <a:rPr sz="1200" spc="-5" dirty="0">
                <a:latin typeface="Arial"/>
                <a:cs typeface="Arial"/>
              </a:rPr>
              <a:t>vazamentos </a:t>
            </a:r>
            <a:r>
              <a:rPr sz="1200" dirty="0">
                <a:latin typeface="Arial"/>
                <a:cs typeface="Arial"/>
              </a:rPr>
              <a:t>infiltrantes,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inerentes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16229" y="1104900"/>
            <a:ext cx="0" cy="5734050"/>
          </a:xfrm>
          <a:custGeom>
            <a:avLst/>
            <a:gdLst/>
            <a:ahLst/>
            <a:cxnLst/>
            <a:rect l="l" t="t" r="r" b="b"/>
            <a:pathLst>
              <a:path h="5734050">
                <a:moveTo>
                  <a:pt x="0" y="0"/>
                </a:moveTo>
                <a:lnTo>
                  <a:pt x="0" y="57340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6229" y="6838950"/>
            <a:ext cx="1112520" cy="0"/>
          </a:xfrm>
          <a:custGeom>
            <a:avLst/>
            <a:gdLst/>
            <a:ahLst/>
            <a:cxnLst/>
            <a:rect l="l" t="t" r="r" b="b"/>
            <a:pathLst>
              <a:path w="1112520">
                <a:moveTo>
                  <a:pt x="0" y="0"/>
                </a:moveTo>
                <a:lnTo>
                  <a:pt x="111252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28750" y="1104900"/>
            <a:ext cx="0" cy="5734050"/>
          </a:xfrm>
          <a:custGeom>
            <a:avLst/>
            <a:gdLst/>
            <a:ahLst/>
            <a:cxnLst/>
            <a:rect l="l" t="t" r="r" b="b"/>
            <a:pathLst>
              <a:path h="5734050">
                <a:moveTo>
                  <a:pt x="0" y="0"/>
                </a:moveTo>
                <a:lnTo>
                  <a:pt x="0" y="57340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04780" y="2319020"/>
            <a:ext cx="0" cy="4519930"/>
          </a:xfrm>
          <a:custGeom>
            <a:avLst/>
            <a:gdLst/>
            <a:ahLst/>
            <a:cxnLst/>
            <a:rect l="l" t="t" r="r" b="b"/>
            <a:pathLst>
              <a:path h="4519930">
                <a:moveTo>
                  <a:pt x="0" y="0"/>
                </a:moveTo>
                <a:lnTo>
                  <a:pt x="0" y="451993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741150" y="2319020"/>
            <a:ext cx="0" cy="4519930"/>
          </a:xfrm>
          <a:custGeom>
            <a:avLst/>
            <a:gdLst/>
            <a:ahLst/>
            <a:cxnLst/>
            <a:rect l="l" t="t" r="r" b="b"/>
            <a:pathLst>
              <a:path h="4519930">
                <a:moveTo>
                  <a:pt x="0" y="0"/>
                </a:moveTo>
                <a:lnTo>
                  <a:pt x="0" y="451993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28750" y="3901440"/>
            <a:ext cx="0" cy="2937510"/>
          </a:xfrm>
          <a:custGeom>
            <a:avLst/>
            <a:gdLst/>
            <a:ahLst/>
            <a:cxnLst/>
            <a:rect l="l" t="t" r="r" b="b"/>
            <a:pathLst>
              <a:path h="2937509">
                <a:moveTo>
                  <a:pt x="0" y="0"/>
                </a:moveTo>
                <a:lnTo>
                  <a:pt x="0" y="29375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28750" y="6838950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10">
                <a:moveTo>
                  <a:pt x="0" y="0"/>
                </a:moveTo>
                <a:lnTo>
                  <a:pt x="104521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73960" y="3901440"/>
            <a:ext cx="0" cy="2937510"/>
          </a:xfrm>
          <a:custGeom>
            <a:avLst/>
            <a:gdLst/>
            <a:ahLst/>
            <a:cxnLst/>
            <a:rect l="l" t="t" r="r" b="b"/>
            <a:pathLst>
              <a:path h="2937509">
                <a:moveTo>
                  <a:pt x="0" y="0"/>
                </a:moveTo>
                <a:lnTo>
                  <a:pt x="0" y="29375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73960" y="4650740"/>
            <a:ext cx="0" cy="2188210"/>
          </a:xfrm>
          <a:custGeom>
            <a:avLst/>
            <a:gdLst/>
            <a:ahLst/>
            <a:cxnLst/>
            <a:rect l="l" t="t" r="r" b="b"/>
            <a:pathLst>
              <a:path h="2188209">
                <a:moveTo>
                  <a:pt x="0" y="0"/>
                </a:moveTo>
                <a:lnTo>
                  <a:pt x="0" y="21882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73960" y="683895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427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98240" y="4650740"/>
            <a:ext cx="0" cy="2188210"/>
          </a:xfrm>
          <a:custGeom>
            <a:avLst/>
            <a:gdLst/>
            <a:ahLst/>
            <a:cxnLst/>
            <a:rect l="l" t="t" r="r" b="b"/>
            <a:pathLst>
              <a:path h="2188209">
                <a:moveTo>
                  <a:pt x="0" y="0"/>
                </a:moveTo>
                <a:lnTo>
                  <a:pt x="0" y="21882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98240" y="592709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59">
                <a:moveTo>
                  <a:pt x="0" y="0"/>
                </a:moveTo>
                <a:lnTo>
                  <a:pt x="0" y="91186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98240" y="6838950"/>
            <a:ext cx="2006600" cy="0"/>
          </a:xfrm>
          <a:custGeom>
            <a:avLst/>
            <a:gdLst/>
            <a:ahLst/>
            <a:cxnLst/>
            <a:rect l="l" t="t" r="r" b="b"/>
            <a:pathLst>
              <a:path w="2006600">
                <a:moveTo>
                  <a:pt x="0" y="0"/>
                </a:moveTo>
                <a:lnTo>
                  <a:pt x="20066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04840" y="592709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59">
                <a:moveTo>
                  <a:pt x="0" y="0"/>
                </a:moveTo>
                <a:lnTo>
                  <a:pt x="0" y="91186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04840" y="592709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59">
                <a:moveTo>
                  <a:pt x="0" y="0"/>
                </a:moveTo>
                <a:lnTo>
                  <a:pt x="0" y="91186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04840" y="6838950"/>
            <a:ext cx="4599940" cy="0"/>
          </a:xfrm>
          <a:custGeom>
            <a:avLst/>
            <a:gdLst/>
            <a:ahLst/>
            <a:cxnLst/>
            <a:rect l="l" t="t" r="r" b="b"/>
            <a:pathLst>
              <a:path w="4599940">
                <a:moveTo>
                  <a:pt x="0" y="0"/>
                </a:moveTo>
                <a:lnTo>
                  <a:pt x="459994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04780" y="5927090"/>
            <a:ext cx="0" cy="911860"/>
          </a:xfrm>
          <a:custGeom>
            <a:avLst/>
            <a:gdLst/>
            <a:ahLst/>
            <a:cxnLst/>
            <a:rect l="l" t="t" r="r" b="b"/>
            <a:pathLst>
              <a:path h="911859">
                <a:moveTo>
                  <a:pt x="0" y="0"/>
                </a:moveTo>
                <a:lnTo>
                  <a:pt x="0" y="91186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9" y="510540"/>
            <a:ext cx="11647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FÓRMULA </a:t>
            </a:r>
            <a:r>
              <a:rPr sz="2400" spc="-55" dirty="0"/>
              <a:t>PARA </a:t>
            </a:r>
            <a:r>
              <a:rPr sz="2400" spc="-10" dirty="0"/>
              <a:t>CÁLCULO </a:t>
            </a:r>
            <a:r>
              <a:rPr sz="2400" spc="-5" dirty="0"/>
              <a:t>DO ÍNDICE DE </a:t>
            </a:r>
            <a:r>
              <a:rPr sz="2400" spc="-10" dirty="0"/>
              <a:t>PERDAS </a:t>
            </a:r>
            <a:r>
              <a:rPr sz="2400" spc="-5" dirty="0"/>
              <a:t>DA DISTRIBUIÇÃO </a:t>
            </a:r>
            <a:r>
              <a:rPr sz="2400" dirty="0"/>
              <a:t>–</a:t>
            </a:r>
            <a:r>
              <a:rPr sz="2400" spc="-165" dirty="0"/>
              <a:t> </a:t>
            </a:r>
            <a:r>
              <a:rPr sz="2400" spc="-10" dirty="0"/>
              <a:t>IPD(%)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664460" y="1228089"/>
            <a:ext cx="5751830" cy="859790"/>
          </a:xfrm>
          <a:prstGeom prst="rect">
            <a:avLst/>
          </a:prstGeom>
          <a:solidFill>
            <a:srgbClr val="517E21"/>
          </a:solidFill>
        </p:spPr>
        <p:txBody>
          <a:bodyPr vert="horz" wrap="square" lIns="0" tIns="2171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710"/>
              </a:spcBef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IPD (%)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=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(VPC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V.AUT)/VPC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r>
              <a:rPr sz="28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100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8380" y="2376170"/>
            <a:ext cx="8639810" cy="3600450"/>
          </a:xfrm>
          <a:custGeom>
            <a:avLst/>
            <a:gdLst/>
            <a:ahLst/>
            <a:cxnLst/>
            <a:rect l="l" t="t" r="r" b="b"/>
            <a:pathLst>
              <a:path w="8639810" h="3600450">
                <a:moveTo>
                  <a:pt x="8639810" y="0"/>
                </a:moveTo>
                <a:lnTo>
                  <a:pt x="0" y="0"/>
                </a:lnTo>
                <a:lnTo>
                  <a:pt x="0" y="3600450"/>
                </a:lnTo>
                <a:lnTo>
                  <a:pt x="8639810" y="3600450"/>
                </a:lnTo>
                <a:lnTo>
                  <a:pt x="8639810" y="0"/>
                </a:lnTo>
                <a:close/>
              </a:path>
            </a:pathLst>
          </a:custGeom>
          <a:solidFill>
            <a:srgbClr val="006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5850" y="2381250"/>
            <a:ext cx="756602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VPC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Volume Produzido Comercializado (Macromedidor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ETA)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4674870">
              <a:lnSpc>
                <a:spcPct val="100000"/>
              </a:lnSpc>
            </a:pPr>
            <a:r>
              <a:rPr sz="1800" spc="-10" dirty="0">
                <a:solidFill>
                  <a:srgbClr val="FFFF00"/>
                </a:solidFill>
                <a:latin typeface="Trebuchet MS"/>
                <a:cs typeface="Trebuchet MS"/>
              </a:rPr>
              <a:t>V.AUT </a:t>
            </a:r>
            <a:r>
              <a:rPr sz="1800" dirty="0">
                <a:solidFill>
                  <a:srgbClr val="FFFF00"/>
                </a:solidFill>
                <a:latin typeface="Trebuchet MS"/>
                <a:cs typeface="Trebuchet MS"/>
              </a:rPr>
              <a:t>– </a:t>
            </a:r>
            <a:r>
              <a:rPr sz="1800" spc="-10" dirty="0">
                <a:solidFill>
                  <a:srgbClr val="FFFF00"/>
                </a:solidFill>
                <a:latin typeface="Trebuchet MS"/>
                <a:cs typeface="Trebuchet MS"/>
              </a:rPr>
              <a:t>Volume </a:t>
            </a:r>
            <a:r>
              <a:rPr sz="1800" spc="-5" dirty="0">
                <a:solidFill>
                  <a:srgbClr val="FFFF00"/>
                </a:solidFill>
                <a:latin typeface="Trebuchet MS"/>
                <a:cs typeface="Trebuchet MS"/>
              </a:rPr>
              <a:t>Autorizado: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Volume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Hidrometrado</a:t>
            </a:r>
            <a:endParaRPr sz="1800">
              <a:latin typeface="Trebuchet MS"/>
              <a:cs typeface="Trebuchet MS"/>
            </a:endParaRPr>
          </a:p>
          <a:p>
            <a:pPr marL="12700" marR="432054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Volume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Recuperado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Fraudes 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Volume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Carro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Pipa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Volume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Isentos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Faturamento (Santa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Casa /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IJF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/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São Vicente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Paula) 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Volume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Imóveis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Próprios</a:t>
            </a:r>
            <a:endParaRPr sz="1800">
              <a:latin typeface="Trebuchet MS"/>
              <a:cs typeface="Trebuchet MS"/>
            </a:endParaRPr>
          </a:p>
          <a:p>
            <a:pPr marL="12700" marR="379476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Volume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Dispensados (se reclamados) 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Volume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Hidrantes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Volume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Operacional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Volume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Suspenso por Decisão Judicial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4959" y="6498756"/>
            <a:ext cx="145415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5</a:t>
            </a:fld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448" y="414950"/>
            <a:ext cx="11524420" cy="5476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04959" y="6498756"/>
            <a:ext cx="145415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6</a:t>
            </a:fld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506" y="583649"/>
            <a:ext cx="11591584" cy="546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04959" y="6498756"/>
            <a:ext cx="145415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7</a:t>
            </a:fld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359409"/>
            <a:ext cx="11662410" cy="6021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04959" y="6498756"/>
            <a:ext cx="145415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8</a:t>
            </a:fld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093" y="553305"/>
            <a:ext cx="11239710" cy="5369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04959" y="6498756"/>
            <a:ext cx="145415" cy="1841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100" b="1" i="1" dirty="0">
                <a:solidFill>
                  <a:srgbClr val="FFFFFF"/>
                </a:solidFill>
                <a:latin typeface="Georgia"/>
                <a:cs typeface="Georgia"/>
              </a:rPr>
              <a:t>9</a:t>
            </a:fld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1454</Words>
  <Application>Microsoft Office PowerPoint</Application>
  <PresentationFormat>Widescreen</PresentationFormat>
  <Paragraphs>409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Microsoft YaHei</vt:lpstr>
      <vt:lpstr>Arial</vt:lpstr>
      <vt:lpstr>Calibri</vt:lpstr>
      <vt:lpstr>Georgia</vt:lpstr>
      <vt:lpstr>Times New Roman</vt:lpstr>
      <vt:lpstr>Trebuchet MS</vt:lpstr>
      <vt:lpstr>Office Theme</vt:lpstr>
      <vt:lpstr>Gestão de Combate  às Perdas</vt:lpstr>
      <vt:lpstr>PANORAMA DAS PERDAS DE ÁGUA</vt:lpstr>
      <vt:lpstr>CONCEITOS GERAIS</vt:lpstr>
      <vt:lpstr>BALANÇO HÍDRICO DO CEARÁ NO MÊS DE FEV/2018 (Modelagem do IWA – International Water Association)</vt:lpstr>
      <vt:lpstr>FÓRMULA PARA CÁLCULO DO ÍNDICE DE PERDAS DA DISTRIBUIÇÃO – IPD(%)</vt:lpstr>
      <vt:lpstr>Apresentação do PowerPoint</vt:lpstr>
      <vt:lpstr>Apresentação do PowerPoint</vt:lpstr>
      <vt:lpstr>Apresentação do PowerPoint</vt:lpstr>
      <vt:lpstr>Apresentação do PowerPoint</vt:lpstr>
      <vt:lpstr>AÇÕES DE GESTÃO DE  COMBATE ÀS PERDAS</vt:lpstr>
      <vt:lpstr>Apresentação do PowerPoint</vt:lpstr>
      <vt:lpstr>AÇÃO CONCENTRADA POR  SETOR HIDRÁULICO</vt:lpstr>
      <vt:lpstr>AÇÕES CONCENTRADAS POR SETOR HIDRÁULICO</vt:lpstr>
      <vt:lpstr>AÇÕES DE REDUÇÃO DA IDADE DO PARQUE DE HIDRÔMETROS</vt:lpstr>
      <vt:lpstr>EFEITO DA REDUÇÃO DA IDADE DO PARQUE DE HIDRÔMETROS DA CAPITAL</vt:lpstr>
      <vt:lpstr>COMBATE ÀS FRAUDES</vt:lpstr>
      <vt:lpstr>VOLUMES PERDIDOS EM ÁREAS DE OCUPAÇÃO IRREGULAR</vt:lpstr>
      <vt:lpstr>Apresentação do PowerPoint</vt:lpstr>
      <vt:lpstr>Apresentação do PowerPoint</vt:lpstr>
      <vt:lpstr>Apresentação do PowerPoint</vt:lpstr>
      <vt:lpstr>TEMPO MÉDIO DE RETIRADA DE VAZAMENTOS (MEDIDO EM HORAS)</vt:lpstr>
      <vt:lpstr>PROGNÓSTICO DA IMPLANTAÇÃO DOS DMC's DA CAPITAL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 DE MOURA E ALVARO</dc:creator>
  <cp:lastModifiedBy>Usuário do Windows</cp:lastModifiedBy>
  <cp:revision>2</cp:revision>
  <dcterms:created xsi:type="dcterms:W3CDTF">2018-05-28T19:11:05Z</dcterms:created>
  <dcterms:modified xsi:type="dcterms:W3CDTF">2018-05-28T19:17:52Z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2018-05-28T00:00:00Z</vt:filetime>
  </property>
  <property fmtid="{D5CDD505-2E9C-101B-9397-08002B2CF9AE}" pid="3" name="Creator">
    <vt:lpwstr>Impress</vt:lpwstr>
  </property>
  <property fmtid="{D5CDD505-2E9C-101B-9397-08002B2CF9AE}" pid="4" name="LastSaved">
    <vt:filetime>2018-05-28T00:00:00Z</vt:filetime>
  </property>
</Properties>
</file>