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91" r:id="rId1"/>
  </p:sldMasterIdLst>
  <p:notesMasterIdLst>
    <p:notesMasterId r:id="rId37"/>
  </p:notesMasterIdLst>
  <p:handoutMasterIdLst>
    <p:handoutMasterId r:id="rId38"/>
  </p:handoutMasterIdLst>
  <p:sldIdLst>
    <p:sldId id="861" r:id="rId2"/>
    <p:sldId id="982" r:id="rId3"/>
    <p:sldId id="1141" r:id="rId4"/>
    <p:sldId id="654" r:id="rId5"/>
    <p:sldId id="1129" r:id="rId6"/>
    <p:sldId id="1138" r:id="rId7"/>
    <p:sldId id="985" r:id="rId8"/>
    <p:sldId id="1133" r:id="rId9"/>
    <p:sldId id="984" r:id="rId10"/>
    <p:sldId id="662" r:id="rId11"/>
    <p:sldId id="972" r:id="rId12"/>
    <p:sldId id="655" r:id="rId13"/>
    <p:sldId id="656" r:id="rId14"/>
    <p:sldId id="979" r:id="rId15"/>
    <p:sldId id="980" r:id="rId16"/>
    <p:sldId id="661" r:id="rId17"/>
    <p:sldId id="669" r:id="rId18"/>
    <p:sldId id="697" r:id="rId19"/>
    <p:sldId id="975" r:id="rId20"/>
    <p:sldId id="976" r:id="rId21"/>
    <p:sldId id="977" r:id="rId22"/>
    <p:sldId id="981" r:id="rId23"/>
    <p:sldId id="1142" r:id="rId24"/>
    <p:sldId id="983" r:id="rId25"/>
    <p:sldId id="1143" r:id="rId26"/>
    <p:sldId id="1144" r:id="rId27"/>
    <p:sldId id="986" r:id="rId28"/>
    <p:sldId id="1046" r:id="rId29"/>
    <p:sldId id="990" r:id="rId30"/>
    <p:sldId id="1045" r:id="rId31"/>
    <p:sldId id="991" r:id="rId32"/>
    <p:sldId id="1032" r:id="rId33"/>
    <p:sldId id="1031" r:id="rId34"/>
    <p:sldId id="992" r:id="rId35"/>
    <p:sldId id="993" r:id="rId36"/>
  </p:sldIdLst>
  <p:sldSz cx="9144000" cy="6858000" type="screen4x3"/>
  <p:notesSz cx="7099300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200" b="1" kern="1200">
        <a:solidFill>
          <a:srgbClr val="9999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935">
          <p15:clr>
            <a:srgbClr val="A4A3A4"/>
          </p15:clr>
        </p15:guide>
        <p15:guide id="2" pos="288">
          <p15:clr>
            <a:srgbClr val="A4A3A4"/>
          </p15:clr>
        </p15:guide>
        <p15:guide id="3" pos="726">
          <p15:clr>
            <a:srgbClr val="A4A3A4"/>
          </p15:clr>
        </p15:guide>
        <p15:guide id="4" pos="5029">
          <p15:clr>
            <a:srgbClr val="A4A3A4"/>
          </p15:clr>
        </p15:guide>
        <p15:guide id="5" pos="431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  <p15:guide id="3" orient="horz" pos="3223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rnhard Boesl" initials="" lastIdx="2" clrIdx="0"/>
  <p:cmAuthor id="1" name="helmke_arn" initials="ah" lastIdx="8" clrIdx="1"/>
  <p:cmAuthor id="2" name="Rita Cavaleiro de Ferreira" initials="RCdF" lastIdx="1" clrIdx="2">
    <p:extLst>
      <p:ext uri="{19B8F6BF-5375-455C-9EA6-DF929625EA0E}">
        <p15:presenceInfo xmlns:p15="http://schemas.microsoft.com/office/powerpoint/2012/main" userId="S-1-5-21-3925129775-875837884-3122227226-131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B3A7"/>
    <a:srgbClr val="EFFF21"/>
    <a:srgbClr val="FF675E"/>
    <a:srgbClr val="6E6452"/>
    <a:srgbClr val="E5DBA1"/>
    <a:srgbClr val="BABA93"/>
    <a:srgbClr val="BABB93"/>
    <a:srgbClr val="DEDEAF"/>
    <a:srgbClr val="ABBD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163" autoAdjust="0"/>
    <p:restoredTop sz="92330" autoAdjust="0"/>
  </p:normalViewPr>
  <p:slideViewPr>
    <p:cSldViewPr snapToGrid="0">
      <p:cViewPr varScale="1">
        <p:scale>
          <a:sx n="68" d="100"/>
          <a:sy n="68" d="100"/>
        </p:scale>
        <p:origin x="1064" y="56"/>
      </p:cViewPr>
      <p:guideLst>
        <p:guide orient="horz" pos="3935"/>
        <p:guide pos="288"/>
        <p:guide pos="726"/>
        <p:guide pos="5029"/>
        <p:guide pos="4315"/>
      </p:guideLst>
    </p:cSldViewPr>
  </p:slideViewPr>
  <p:outlineViewPr>
    <p:cViewPr>
      <p:scale>
        <a:sx n="33" d="100"/>
        <a:sy n="33" d="100"/>
      </p:scale>
      <p:origin x="0" y="130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108" d="100"/>
          <a:sy n="108" d="100"/>
        </p:scale>
        <p:origin x="-4140" y="-102"/>
      </p:cViewPr>
      <p:guideLst>
        <p:guide orient="horz" pos="3126"/>
        <p:guide pos="2141"/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997E9-6958-467F-A23A-3EE56D14BB0E}" type="doc">
      <dgm:prSet loTypeId="urn:microsoft.com/office/officeart/2005/8/layout/orgChart1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55582181-FC8E-4608-BF58-02A8CC8C762F}">
      <dgm:prSet phldrT="[Text]"/>
      <dgm:spPr/>
      <dgm:t>
        <a:bodyPr/>
        <a:lstStyle/>
        <a:p>
          <a:r>
            <a:rPr lang="pt-PT" dirty="0"/>
            <a:t>Consumo específico de energia</a:t>
          </a:r>
          <a:endParaRPr lang="en-GB" dirty="0"/>
        </a:p>
      </dgm:t>
    </dgm:pt>
    <dgm:pt modelId="{C9D4265E-B039-42A5-AF0F-F58F8DA1A8EC}" type="parTrans" cxnId="{C4251BE5-9020-4EC8-94DB-CC5446B7BBB4}">
      <dgm:prSet/>
      <dgm:spPr/>
      <dgm:t>
        <a:bodyPr/>
        <a:lstStyle/>
        <a:p>
          <a:endParaRPr lang="en-GB"/>
        </a:p>
      </dgm:t>
    </dgm:pt>
    <dgm:pt modelId="{E0688B3A-A0D4-4081-AED1-18222FD0E0AE}" type="sibTrans" cxnId="{C4251BE5-9020-4EC8-94DB-CC5446B7BBB4}">
      <dgm:prSet/>
      <dgm:spPr/>
      <dgm:t>
        <a:bodyPr/>
        <a:lstStyle/>
        <a:p>
          <a:endParaRPr lang="en-GB"/>
        </a:p>
      </dgm:t>
    </dgm:pt>
    <dgm:pt modelId="{E04236B5-7163-4101-9EF7-E691DE2CE675}">
      <dgm:prSet phldrT="[Text]"/>
      <dgm:spPr/>
      <dgm:t>
        <a:bodyPr/>
        <a:lstStyle/>
        <a:p>
          <a:r>
            <a:rPr lang="pt-PT" dirty="0"/>
            <a:t>Por m</a:t>
          </a:r>
          <a:r>
            <a:rPr lang="pt-PT" baseline="30000" dirty="0"/>
            <a:t>3</a:t>
          </a:r>
          <a:r>
            <a:rPr lang="pt-PT" dirty="0"/>
            <a:t> de água entrada</a:t>
          </a:r>
          <a:endParaRPr lang="en-GB" dirty="0"/>
        </a:p>
      </dgm:t>
    </dgm:pt>
    <dgm:pt modelId="{5D821A53-F775-4075-80BF-31CA21EFAF05}" type="parTrans" cxnId="{449B3679-B929-4221-B3AB-50612E5A185C}">
      <dgm:prSet/>
      <dgm:spPr/>
      <dgm:t>
        <a:bodyPr/>
        <a:lstStyle/>
        <a:p>
          <a:endParaRPr lang="en-GB"/>
        </a:p>
      </dgm:t>
    </dgm:pt>
    <dgm:pt modelId="{9D48DAB9-7036-44B6-8474-A82B8364F5E5}" type="sibTrans" cxnId="{449B3679-B929-4221-B3AB-50612E5A185C}">
      <dgm:prSet/>
      <dgm:spPr/>
      <dgm:t>
        <a:bodyPr/>
        <a:lstStyle/>
        <a:p>
          <a:endParaRPr lang="en-GB"/>
        </a:p>
      </dgm:t>
    </dgm:pt>
    <dgm:pt modelId="{995A7A2C-06FE-4B97-9AA6-DA1473BEBB57}">
      <dgm:prSet phldrT="[Text]"/>
      <dgm:spPr/>
      <dgm:t>
        <a:bodyPr/>
        <a:lstStyle/>
        <a:p>
          <a:r>
            <a:rPr lang="pt-PT" dirty="0"/>
            <a:t>Por m</a:t>
          </a:r>
          <a:r>
            <a:rPr lang="pt-PT" baseline="30000" dirty="0"/>
            <a:t>3</a:t>
          </a:r>
          <a:r>
            <a:rPr lang="pt-PT" dirty="0"/>
            <a:t> de consumo autorizado</a:t>
          </a:r>
          <a:endParaRPr lang="en-GB" dirty="0"/>
        </a:p>
      </dgm:t>
    </dgm:pt>
    <dgm:pt modelId="{60F51D51-0289-44BD-91E1-20863948D177}" type="parTrans" cxnId="{35FF313F-3960-4EC5-BAC5-899049FDE273}">
      <dgm:prSet/>
      <dgm:spPr/>
      <dgm:t>
        <a:bodyPr/>
        <a:lstStyle/>
        <a:p>
          <a:endParaRPr lang="en-GB"/>
        </a:p>
      </dgm:t>
    </dgm:pt>
    <dgm:pt modelId="{26DCF7FC-A9DB-4DA4-B4DB-4095C1C7F806}" type="sibTrans" cxnId="{35FF313F-3960-4EC5-BAC5-899049FDE273}">
      <dgm:prSet/>
      <dgm:spPr/>
      <dgm:t>
        <a:bodyPr/>
        <a:lstStyle/>
        <a:p>
          <a:endParaRPr lang="en-GB"/>
        </a:p>
      </dgm:t>
    </dgm:pt>
    <dgm:pt modelId="{24F50ACF-1574-40D6-8685-624D380B1166}">
      <dgm:prSet phldrT="[Text]"/>
      <dgm:spPr/>
      <dgm:t>
        <a:bodyPr/>
        <a:lstStyle/>
        <a:p>
          <a:r>
            <a:rPr lang="pt-PT" dirty="0"/>
            <a:t>Por m</a:t>
          </a:r>
          <a:r>
            <a:rPr lang="pt-PT" baseline="30000" dirty="0"/>
            <a:t>3</a:t>
          </a:r>
          <a:r>
            <a:rPr lang="pt-PT" dirty="0"/>
            <a:t> de consumo faturado</a:t>
          </a:r>
          <a:endParaRPr lang="en-GB" dirty="0"/>
        </a:p>
      </dgm:t>
    </dgm:pt>
    <dgm:pt modelId="{AC239172-5C19-4B73-8D72-0F776085137B}" type="parTrans" cxnId="{A34D3E17-9CF6-4039-A7E9-A248BBEE7436}">
      <dgm:prSet/>
      <dgm:spPr/>
      <dgm:t>
        <a:bodyPr/>
        <a:lstStyle/>
        <a:p>
          <a:endParaRPr lang="en-GB"/>
        </a:p>
      </dgm:t>
    </dgm:pt>
    <dgm:pt modelId="{0020175B-D320-4D90-993A-49EAF7EBD0C7}" type="sibTrans" cxnId="{A34D3E17-9CF6-4039-A7E9-A248BBEE7436}">
      <dgm:prSet/>
      <dgm:spPr/>
      <dgm:t>
        <a:bodyPr/>
        <a:lstStyle/>
        <a:p>
          <a:endParaRPr lang="en-GB"/>
        </a:p>
      </dgm:t>
    </dgm:pt>
    <dgm:pt modelId="{CFB837D7-B43C-4165-97E0-8BFF828C7895}">
      <dgm:prSet phldrT="[Text]"/>
      <dgm:spPr/>
      <dgm:t>
        <a:bodyPr/>
        <a:lstStyle/>
        <a:p>
          <a:r>
            <a:rPr lang="pt-PT" dirty="0"/>
            <a:t>Por m</a:t>
          </a:r>
          <a:r>
            <a:rPr lang="pt-PT" baseline="30000" dirty="0"/>
            <a:t>3</a:t>
          </a:r>
          <a:r>
            <a:rPr lang="pt-PT" dirty="0"/>
            <a:t> de água bombeada</a:t>
          </a:r>
          <a:endParaRPr lang="en-GB" dirty="0"/>
        </a:p>
      </dgm:t>
    </dgm:pt>
    <dgm:pt modelId="{BBB6F85C-F461-4608-BFAA-21010C7DF3E4}" type="parTrans" cxnId="{5CC068AC-7CEA-409C-AC80-AD431E9E5B7B}">
      <dgm:prSet/>
      <dgm:spPr/>
      <dgm:t>
        <a:bodyPr/>
        <a:lstStyle/>
        <a:p>
          <a:endParaRPr lang="pt-BR"/>
        </a:p>
      </dgm:t>
    </dgm:pt>
    <dgm:pt modelId="{34AA34F4-9A97-4A35-84E8-5F0CB289A27A}" type="sibTrans" cxnId="{5CC068AC-7CEA-409C-AC80-AD431E9E5B7B}">
      <dgm:prSet/>
      <dgm:spPr/>
      <dgm:t>
        <a:bodyPr/>
        <a:lstStyle/>
        <a:p>
          <a:endParaRPr lang="pt-BR"/>
        </a:p>
      </dgm:t>
    </dgm:pt>
    <dgm:pt modelId="{1AB2D945-C580-463F-8843-F43153E1417B}" type="pres">
      <dgm:prSet presAssocID="{F93997E9-6958-467F-A23A-3EE56D14BB0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27B651F-94C3-4248-9BE5-78A7B00F4585}" type="pres">
      <dgm:prSet presAssocID="{55582181-FC8E-4608-BF58-02A8CC8C762F}" presName="hierRoot1" presStyleCnt="0">
        <dgm:presLayoutVars>
          <dgm:hierBranch val="init"/>
        </dgm:presLayoutVars>
      </dgm:prSet>
      <dgm:spPr/>
    </dgm:pt>
    <dgm:pt modelId="{2ADDBE87-DD2F-42D6-86B6-C0EDB6CE8197}" type="pres">
      <dgm:prSet presAssocID="{55582181-FC8E-4608-BF58-02A8CC8C762F}" presName="rootComposite1" presStyleCnt="0"/>
      <dgm:spPr/>
    </dgm:pt>
    <dgm:pt modelId="{134F523F-814E-42E2-8D4D-68316AC93130}" type="pres">
      <dgm:prSet presAssocID="{55582181-FC8E-4608-BF58-02A8CC8C762F}" presName="rootText1" presStyleLbl="node0" presStyleIdx="0" presStyleCnt="1">
        <dgm:presLayoutVars>
          <dgm:chPref val="3"/>
        </dgm:presLayoutVars>
      </dgm:prSet>
      <dgm:spPr/>
    </dgm:pt>
    <dgm:pt modelId="{A50DB756-19A4-48B2-B364-11FE9AEFA42A}" type="pres">
      <dgm:prSet presAssocID="{55582181-FC8E-4608-BF58-02A8CC8C762F}" presName="rootConnector1" presStyleLbl="node1" presStyleIdx="0" presStyleCnt="0"/>
      <dgm:spPr/>
    </dgm:pt>
    <dgm:pt modelId="{56D55E08-E1F9-43FE-9BEE-FB08879E9FA1}" type="pres">
      <dgm:prSet presAssocID="{55582181-FC8E-4608-BF58-02A8CC8C762F}" presName="hierChild2" presStyleCnt="0"/>
      <dgm:spPr/>
    </dgm:pt>
    <dgm:pt modelId="{E346D3E8-1473-4B40-A4B5-711D61AB4AF0}" type="pres">
      <dgm:prSet presAssocID="{5D821A53-F775-4075-80BF-31CA21EFAF05}" presName="Name37" presStyleLbl="parChTrans1D2" presStyleIdx="0" presStyleCnt="4"/>
      <dgm:spPr/>
    </dgm:pt>
    <dgm:pt modelId="{D4F621A7-81F4-4CEE-B44A-B1A700DECFFF}" type="pres">
      <dgm:prSet presAssocID="{E04236B5-7163-4101-9EF7-E691DE2CE675}" presName="hierRoot2" presStyleCnt="0">
        <dgm:presLayoutVars>
          <dgm:hierBranch val="init"/>
        </dgm:presLayoutVars>
      </dgm:prSet>
      <dgm:spPr/>
    </dgm:pt>
    <dgm:pt modelId="{CDCB323A-C2C6-4E8F-A041-36924303E99D}" type="pres">
      <dgm:prSet presAssocID="{E04236B5-7163-4101-9EF7-E691DE2CE675}" presName="rootComposite" presStyleCnt="0"/>
      <dgm:spPr/>
    </dgm:pt>
    <dgm:pt modelId="{9E08E386-FE68-4867-8664-BBBB733474AC}" type="pres">
      <dgm:prSet presAssocID="{E04236B5-7163-4101-9EF7-E691DE2CE675}" presName="rootText" presStyleLbl="node2" presStyleIdx="0" presStyleCnt="4">
        <dgm:presLayoutVars>
          <dgm:chPref val="3"/>
        </dgm:presLayoutVars>
      </dgm:prSet>
      <dgm:spPr/>
    </dgm:pt>
    <dgm:pt modelId="{7D9D336F-28B6-456D-90B9-5BFD393A9261}" type="pres">
      <dgm:prSet presAssocID="{E04236B5-7163-4101-9EF7-E691DE2CE675}" presName="rootConnector" presStyleLbl="node2" presStyleIdx="0" presStyleCnt="4"/>
      <dgm:spPr/>
    </dgm:pt>
    <dgm:pt modelId="{1157C9A0-53CD-4F75-97E7-44171F669EB4}" type="pres">
      <dgm:prSet presAssocID="{E04236B5-7163-4101-9EF7-E691DE2CE675}" presName="hierChild4" presStyleCnt="0"/>
      <dgm:spPr/>
    </dgm:pt>
    <dgm:pt modelId="{4C61897E-F9FF-4D95-9D7F-241004400D52}" type="pres">
      <dgm:prSet presAssocID="{E04236B5-7163-4101-9EF7-E691DE2CE675}" presName="hierChild5" presStyleCnt="0"/>
      <dgm:spPr/>
    </dgm:pt>
    <dgm:pt modelId="{3E33AC50-2EFE-48F3-BA89-404F1C45619E}" type="pres">
      <dgm:prSet presAssocID="{BBB6F85C-F461-4608-BFAA-21010C7DF3E4}" presName="Name37" presStyleLbl="parChTrans1D2" presStyleIdx="1" presStyleCnt="4"/>
      <dgm:spPr/>
    </dgm:pt>
    <dgm:pt modelId="{4264ABA8-E7C2-4E39-8E8A-DAC4572E85EE}" type="pres">
      <dgm:prSet presAssocID="{CFB837D7-B43C-4165-97E0-8BFF828C7895}" presName="hierRoot2" presStyleCnt="0">
        <dgm:presLayoutVars>
          <dgm:hierBranch val="init"/>
        </dgm:presLayoutVars>
      </dgm:prSet>
      <dgm:spPr/>
    </dgm:pt>
    <dgm:pt modelId="{A7A661A2-19DC-415B-B097-11362DBACA67}" type="pres">
      <dgm:prSet presAssocID="{CFB837D7-B43C-4165-97E0-8BFF828C7895}" presName="rootComposite" presStyleCnt="0"/>
      <dgm:spPr/>
    </dgm:pt>
    <dgm:pt modelId="{9C6D2A8A-92E9-4DB8-A3B0-B9C3024EA8D0}" type="pres">
      <dgm:prSet presAssocID="{CFB837D7-B43C-4165-97E0-8BFF828C7895}" presName="rootText" presStyleLbl="node2" presStyleIdx="1" presStyleCnt="4">
        <dgm:presLayoutVars>
          <dgm:chPref val="3"/>
        </dgm:presLayoutVars>
      </dgm:prSet>
      <dgm:spPr/>
    </dgm:pt>
    <dgm:pt modelId="{9251B814-FD9D-47EB-B24F-EBC92728D650}" type="pres">
      <dgm:prSet presAssocID="{CFB837D7-B43C-4165-97E0-8BFF828C7895}" presName="rootConnector" presStyleLbl="node2" presStyleIdx="1" presStyleCnt="4"/>
      <dgm:spPr/>
    </dgm:pt>
    <dgm:pt modelId="{15838C7B-38B9-4809-AE7A-ABC245525F73}" type="pres">
      <dgm:prSet presAssocID="{CFB837D7-B43C-4165-97E0-8BFF828C7895}" presName="hierChild4" presStyleCnt="0"/>
      <dgm:spPr/>
    </dgm:pt>
    <dgm:pt modelId="{A804E056-4DD6-48D1-BA6E-5D18C235E7FF}" type="pres">
      <dgm:prSet presAssocID="{CFB837D7-B43C-4165-97E0-8BFF828C7895}" presName="hierChild5" presStyleCnt="0"/>
      <dgm:spPr/>
    </dgm:pt>
    <dgm:pt modelId="{B399A7D7-CE0C-4956-AA94-AD09896A9E65}" type="pres">
      <dgm:prSet presAssocID="{60F51D51-0289-44BD-91E1-20863948D177}" presName="Name37" presStyleLbl="parChTrans1D2" presStyleIdx="2" presStyleCnt="4"/>
      <dgm:spPr/>
    </dgm:pt>
    <dgm:pt modelId="{460BDDD5-CB91-41EF-91E5-468CF0C72F08}" type="pres">
      <dgm:prSet presAssocID="{995A7A2C-06FE-4B97-9AA6-DA1473BEBB57}" presName="hierRoot2" presStyleCnt="0">
        <dgm:presLayoutVars>
          <dgm:hierBranch val="init"/>
        </dgm:presLayoutVars>
      </dgm:prSet>
      <dgm:spPr/>
    </dgm:pt>
    <dgm:pt modelId="{A7C289B9-E912-48D2-8FA4-D2C7ABB98DCC}" type="pres">
      <dgm:prSet presAssocID="{995A7A2C-06FE-4B97-9AA6-DA1473BEBB57}" presName="rootComposite" presStyleCnt="0"/>
      <dgm:spPr/>
    </dgm:pt>
    <dgm:pt modelId="{C29472B0-884E-4DCB-8B26-E003A84B3CEF}" type="pres">
      <dgm:prSet presAssocID="{995A7A2C-06FE-4B97-9AA6-DA1473BEBB57}" presName="rootText" presStyleLbl="node2" presStyleIdx="2" presStyleCnt="4">
        <dgm:presLayoutVars>
          <dgm:chPref val="3"/>
        </dgm:presLayoutVars>
      </dgm:prSet>
      <dgm:spPr/>
    </dgm:pt>
    <dgm:pt modelId="{55778F90-3FD7-427F-A940-D6AE222A9F0E}" type="pres">
      <dgm:prSet presAssocID="{995A7A2C-06FE-4B97-9AA6-DA1473BEBB57}" presName="rootConnector" presStyleLbl="node2" presStyleIdx="2" presStyleCnt="4"/>
      <dgm:spPr/>
    </dgm:pt>
    <dgm:pt modelId="{12337000-7A6B-44E1-A807-1A8EBD80FBCF}" type="pres">
      <dgm:prSet presAssocID="{995A7A2C-06FE-4B97-9AA6-DA1473BEBB57}" presName="hierChild4" presStyleCnt="0"/>
      <dgm:spPr/>
    </dgm:pt>
    <dgm:pt modelId="{279484E6-E4CD-40EF-8AE0-459C3B495794}" type="pres">
      <dgm:prSet presAssocID="{995A7A2C-06FE-4B97-9AA6-DA1473BEBB57}" presName="hierChild5" presStyleCnt="0"/>
      <dgm:spPr/>
    </dgm:pt>
    <dgm:pt modelId="{1AE90785-E27C-474F-B816-8FD5919B051F}" type="pres">
      <dgm:prSet presAssocID="{AC239172-5C19-4B73-8D72-0F776085137B}" presName="Name37" presStyleLbl="parChTrans1D2" presStyleIdx="3" presStyleCnt="4"/>
      <dgm:spPr/>
    </dgm:pt>
    <dgm:pt modelId="{CCC82E71-8712-47CD-9C8E-925C83B2CA92}" type="pres">
      <dgm:prSet presAssocID="{24F50ACF-1574-40D6-8685-624D380B1166}" presName="hierRoot2" presStyleCnt="0">
        <dgm:presLayoutVars>
          <dgm:hierBranch val="init"/>
        </dgm:presLayoutVars>
      </dgm:prSet>
      <dgm:spPr/>
    </dgm:pt>
    <dgm:pt modelId="{7F1C0009-546F-44CB-BE2C-32172870CA2B}" type="pres">
      <dgm:prSet presAssocID="{24F50ACF-1574-40D6-8685-624D380B1166}" presName="rootComposite" presStyleCnt="0"/>
      <dgm:spPr/>
    </dgm:pt>
    <dgm:pt modelId="{C4076EB0-52D6-4F0F-B8EB-5D2BD1C79267}" type="pres">
      <dgm:prSet presAssocID="{24F50ACF-1574-40D6-8685-624D380B1166}" presName="rootText" presStyleLbl="node2" presStyleIdx="3" presStyleCnt="4">
        <dgm:presLayoutVars>
          <dgm:chPref val="3"/>
        </dgm:presLayoutVars>
      </dgm:prSet>
      <dgm:spPr/>
    </dgm:pt>
    <dgm:pt modelId="{81C634A5-E289-4B04-9670-71186BCEED47}" type="pres">
      <dgm:prSet presAssocID="{24F50ACF-1574-40D6-8685-624D380B1166}" presName="rootConnector" presStyleLbl="node2" presStyleIdx="3" presStyleCnt="4"/>
      <dgm:spPr/>
    </dgm:pt>
    <dgm:pt modelId="{1A24997C-8C0B-4692-B4D8-DCBC575C5258}" type="pres">
      <dgm:prSet presAssocID="{24F50ACF-1574-40D6-8685-624D380B1166}" presName="hierChild4" presStyleCnt="0"/>
      <dgm:spPr/>
    </dgm:pt>
    <dgm:pt modelId="{C0EB0ABF-055E-440D-A6FD-992E72FD778B}" type="pres">
      <dgm:prSet presAssocID="{24F50ACF-1574-40D6-8685-624D380B1166}" presName="hierChild5" presStyleCnt="0"/>
      <dgm:spPr/>
    </dgm:pt>
    <dgm:pt modelId="{09DE6838-3A08-440B-A73E-1F656F44827E}" type="pres">
      <dgm:prSet presAssocID="{55582181-FC8E-4608-BF58-02A8CC8C762F}" presName="hierChild3" presStyleCnt="0"/>
      <dgm:spPr/>
    </dgm:pt>
  </dgm:ptLst>
  <dgm:cxnLst>
    <dgm:cxn modelId="{111BF50D-6732-436F-8DE4-8D331082E278}" type="presOf" srcId="{55582181-FC8E-4608-BF58-02A8CC8C762F}" destId="{134F523F-814E-42E2-8D4D-68316AC93130}" srcOrd="0" destOrd="0" presId="urn:microsoft.com/office/officeart/2005/8/layout/orgChart1"/>
    <dgm:cxn modelId="{A34D3E17-9CF6-4039-A7E9-A248BBEE7436}" srcId="{55582181-FC8E-4608-BF58-02A8CC8C762F}" destId="{24F50ACF-1574-40D6-8685-624D380B1166}" srcOrd="3" destOrd="0" parTransId="{AC239172-5C19-4B73-8D72-0F776085137B}" sibTransId="{0020175B-D320-4D90-993A-49EAF7EBD0C7}"/>
    <dgm:cxn modelId="{1BFE3918-22C4-4A5F-B00B-017EDF4973BC}" type="presOf" srcId="{995A7A2C-06FE-4B97-9AA6-DA1473BEBB57}" destId="{55778F90-3FD7-427F-A940-D6AE222A9F0E}" srcOrd="1" destOrd="0" presId="urn:microsoft.com/office/officeart/2005/8/layout/orgChart1"/>
    <dgm:cxn modelId="{1346D426-B4AE-4C80-BFF8-F5B465986604}" type="presOf" srcId="{F93997E9-6958-467F-A23A-3EE56D14BB0E}" destId="{1AB2D945-C580-463F-8843-F43153E1417B}" srcOrd="0" destOrd="0" presId="urn:microsoft.com/office/officeart/2005/8/layout/orgChart1"/>
    <dgm:cxn modelId="{35FF313F-3960-4EC5-BAC5-899049FDE273}" srcId="{55582181-FC8E-4608-BF58-02A8CC8C762F}" destId="{995A7A2C-06FE-4B97-9AA6-DA1473BEBB57}" srcOrd="2" destOrd="0" parTransId="{60F51D51-0289-44BD-91E1-20863948D177}" sibTransId="{26DCF7FC-A9DB-4DA4-B4DB-4095C1C7F806}"/>
    <dgm:cxn modelId="{8936D75D-AB8A-4A33-A2A2-3123A51C82BE}" type="presOf" srcId="{5D821A53-F775-4075-80BF-31CA21EFAF05}" destId="{E346D3E8-1473-4B40-A4B5-711D61AB4AF0}" srcOrd="0" destOrd="0" presId="urn:microsoft.com/office/officeart/2005/8/layout/orgChart1"/>
    <dgm:cxn modelId="{277AE343-4066-44D6-9279-6DA185E05E07}" type="presOf" srcId="{55582181-FC8E-4608-BF58-02A8CC8C762F}" destId="{A50DB756-19A4-48B2-B364-11FE9AEFA42A}" srcOrd="1" destOrd="0" presId="urn:microsoft.com/office/officeart/2005/8/layout/orgChart1"/>
    <dgm:cxn modelId="{B2DBCC4B-5EBE-4E0E-BF91-7490C820A9A4}" type="presOf" srcId="{E04236B5-7163-4101-9EF7-E691DE2CE675}" destId="{9E08E386-FE68-4867-8664-BBBB733474AC}" srcOrd="0" destOrd="0" presId="urn:microsoft.com/office/officeart/2005/8/layout/orgChart1"/>
    <dgm:cxn modelId="{A68DD877-07DF-45BB-90B2-4F068D12EF78}" type="presOf" srcId="{AC239172-5C19-4B73-8D72-0F776085137B}" destId="{1AE90785-E27C-474F-B816-8FD5919B051F}" srcOrd="0" destOrd="0" presId="urn:microsoft.com/office/officeart/2005/8/layout/orgChart1"/>
    <dgm:cxn modelId="{449B3679-B929-4221-B3AB-50612E5A185C}" srcId="{55582181-FC8E-4608-BF58-02A8CC8C762F}" destId="{E04236B5-7163-4101-9EF7-E691DE2CE675}" srcOrd="0" destOrd="0" parTransId="{5D821A53-F775-4075-80BF-31CA21EFAF05}" sibTransId="{9D48DAB9-7036-44B6-8474-A82B8364F5E5}"/>
    <dgm:cxn modelId="{69737EA6-6F0A-4658-81DA-9D5F94E2CF45}" type="presOf" srcId="{CFB837D7-B43C-4165-97E0-8BFF828C7895}" destId="{9251B814-FD9D-47EB-B24F-EBC92728D650}" srcOrd="1" destOrd="0" presId="urn:microsoft.com/office/officeart/2005/8/layout/orgChart1"/>
    <dgm:cxn modelId="{8A1F87A6-7B17-4E23-B9C3-52B2A62D050A}" type="presOf" srcId="{995A7A2C-06FE-4B97-9AA6-DA1473BEBB57}" destId="{C29472B0-884E-4DCB-8B26-E003A84B3CEF}" srcOrd="0" destOrd="0" presId="urn:microsoft.com/office/officeart/2005/8/layout/orgChart1"/>
    <dgm:cxn modelId="{5CC068AC-7CEA-409C-AC80-AD431E9E5B7B}" srcId="{55582181-FC8E-4608-BF58-02A8CC8C762F}" destId="{CFB837D7-B43C-4165-97E0-8BFF828C7895}" srcOrd="1" destOrd="0" parTransId="{BBB6F85C-F461-4608-BFAA-21010C7DF3E4}" sibTransId="{34AA34F4-9A97-4A35-84E8-5F0CB289A27A}"/>
    <dgm:cxn modelId="{43C180B3-79C1-416F-ADCF-05A3B6777564}" type="presOf" srcId="{E04236B5-7163-4101-9EF7-E691DE2CE675}" destId="{7D9D336F-28B6-456D-90B9-5BFD393A9261}" srcOrd="1" destOrd="0" presId="urn:microsoft.com/office/officeart/2005/8/layout/orgChart1"/>
    <dgm:cxn modelId="{938BFEBD-BA20-4937-8F18-A9B12E1267AF}" type="presOf" srcId="{BBB6F85C-F461-4608-BFAA-21010C7DF3E4}" destId="{3E33AC50-2EFE-48F3-BA89-404F1C45619E}" srcOrd="0" destOrd="0" presId="urn:microsoft.com/office/officeart/2005/8/layout/orgChart1"/>
    <dgm:cxn modelId="{4D28DED0-2EC4-4F72-997C-5F3E489BDDE9}" type="presOf" srcId="{24F50ACF-1574-40D6-8685-624D380B1166}" destId="{81C634A5-E289-4B04-9670-71186BCEED47}" srcOrd="1" destOrd="0" presId="urn:microsoft.com/office/officeart/2005/8/layout/orgChart1"/>
    <dgm:cxn modelId="{8DF555D1-3232-4C34-939C-6973167495A3}" type="presOf" srcId="{24F50ACF-1574-40D6-8685-624D380B1166}" destId="{C4076EB0-52D6-4F0F-B8EB-5D2BD1C79267}" srcOrd="0" destOrd="0" presId="urn:microsoft.com/office/officeart/2005/8/layout/orgChart1"/>
    <dgm:cxn modelId="{C4251BE5-9020-4EC8-94DB-CC5446B7BBB4}" srcId="{F93997E9-6958-467F-A23A-3EE56D14BB0E}" destId="{55582181-FC8E-4608-BF58-02A8CC8C762F}" srcOrd="0" destOrd="0" parTransId="{C9D4265E-B039-42A5-AF0F-F58F8DA1A8EC}" sibTransId="{E0688B3A-A0D4-4081-AED1-18222FD0E0AE}"/>
    <dgm:cxn modelId="{764CBAE9-3949-4EBF-8637-CE5F2D852067}" type="presOf" srcId="{CFB837D7-B43C-4165-97E0-8BFF828C7895}" destId="{9C6D2A8A-92E9-4DB8-A3B0-B9C3024EA8D0}" srcOrd="0" destOrd="0" presId="urn:microsoft.com/office/officeart/2005/8/layout/orgChart1"/>
    <dgm:cxn modelId="{E95FBAF7-2B42-4228-9B48-CD99C582C498}" type="presOf" srcId="{60F51D51-0289-44BD-91E1-20863948D177}" destId="{B399A7D7-CE0C-4956-AA94-AD09896A9E65}" srcOrd="0" destOrd="0" presId="urn:microsoft.com/office/officeart/2005/8/layout/orgChart1"/>
    <dgm:cxn modelId="{C2EB78F4-E7A1-4320-957F-2360E8B8A40D}" type="presParOf" srcId="{1AB2D945-C580-463F-8843-F43153E1417B}" destId="{527B651F-94C3-4248-9BE5-78A7B00F4585}" srcOrd="0" destOrd="0" presId="urn:microsoft.com/office/officeart/2005/8/layout/orgChart1"/>
    <dgm:cxn modelId="{48707EDE-150E-45CD-996A-04C295098815}" type="presParOf" srcId="{527B651F-94C3-4248-9BE5-78A7B00F4585}" destId="{2ADDBE87-DD2F-42D6-86B6-C0EDB6CE8197}" srcOrd="0" destOrd="0" presId="urn:microsoft.com/office/officeart/2005/8/layout/orgChart1"/>
    <dgm:cxn modelId="{07FC2945-65F9-48B5-A57E-22C73F906F42}" type="presParOf" srcId="{2ADDBE87-DD2F-42D6-86B6-C0EDB6CE8197}" destId="{134F523F-814E-42E2-8D4D-68316AC93130}" srcOrd="0" destOrd="0" presId="urn:microsoft.com/office/officeart/2005/8/layout/orgChart1"/>
    <dgm:cxn modelId="{DFCFEBCF-84EC-4CE1-995A-71CCEC3692E6}" type="presParOf" srcId="{2ADDBE87-DD2F-42D6-86B6-C0EDB6CE8197}" destId="{A50DB756-19A4-48B2-B364-11FE9AEFA42A}" srcOrd="1" destOrd="0" presId="urn:microsoft.com/office/officeart/2005/8/layout/orgChart1"/>
    <dgm:cxn modelId="{38A9BE30-2DD1-4F52-9D1E-DD630EC59D47}" type="presParOf" srcId="{527B651F-94C3-4248-9BE5-78A7B00F4585}" destId="{56D55E08-E1F9-43FE-9BEE-FB08879E9FA1}" srcOrd="1" destOrd="0" presId="urn:microsoft.com/office/officeart/2005/8/layout/orgChart1"/>
    <dgm:cxn modelId="{382703CD-4F82-405A-B7D6-49A4ADAA6E28}" type="presParOf" srcId="{56D55E08-E1F9-43FE-9BEE-FB08879E9FA1}" destId="{E346D3E8-1473-4B40-A4B5-711D61AB4AF0}" srcOrd="0" destOrd="0" presId="urn:microsoft.com/office/officeart/2005/8/layout/orgChart1"/>
    <dgm:cxn modelId="{1DEC6984-B294-42AB-BD82-FC39AD3AAABC}" type="presParOf" srcId="{56D55E08-E1F9-43FE-9BEE-FB08879E9FA1}" destId="{D4F621A7-81F4-4CEE-B44A-B1A700DECFFF}" srcOrd="1" destOrd="0" presId="urn:microsoft.com/office/officeart/2005/8/layout/orgChart1"/>
    <dgm:cxn modelId="{377C0D13-C138-4A37-AE6B-8580AF0D4912}" type="presParOf" srcId="{D4F621A7-81F4-4CEE-B44A-B1A700DECFFF}" destId="{CDCB323A-C2C6-4E8F-A041-36924303E99D}" srcOrd="0" destOrd="0" presId="urn:microsoft.com/office/officeart/2005/8/layout/orgChart1"/>
    <dgm:cxn modelId="{9EEF6424-BDB0-4DDF-957F-96CEF2797CBA}" type="presParOf" srcId="{CDCB323A-C2C6-4E8F-A041-36924303E99D}" destId="{9E08E386-FE68-4867-8664-BBBB733474AC}" srcOrd="0" destOrd="0" presId="urn:microsoft.com/office/officeart/2005/8/layout/orgChart1"/>
    <dgm:cxn modelId="{E782E3B3-5A86-430F-A236-8B0E56DEF736}" type="presParOf" srcId="{CDCB323A-C2C6-4E8F-A041-36924303E99D}" destId="{7D9D336F-28B6-456D-90B9-5BFD393A9261}" srcOrd="1" destOrd="0" presId="urn:microsoft.com/office/officeart/2005/8/layout/orgChart1"/>
    <dgm:cxn modelId="{305AF733-1E1E-4F90-A1B3-AA49CAE7EFEB}" type="presParOf" srcId="{D4F621A7-81F4-4CEE-B44A-B1A700DECFFF}" destId="{1157C9A0-53CD-4F75-97E7-44171F669EB4}" srcOrd="1" destOrd="0" presId="urn:microsoft.com/office/officeart/2005/8/layout/orgChart1"/>
    <dgm:cxn modelId="{E226D233-E342-4356-97A8-D1E3AB941A3B}" type="presParOf" srcId="{D4F621A7-81F4-4CEE-B44A-B1A700DECFFF}" destId="{4C61897E-F9FF-4D95-9D7F-241004400D52}" srcOrd="2" destOrd="0" presId="urn:microsoft.com/office/officeart/2005/8/layout/orgChart1"/>
    <dgm:cxn modelId="{04D0EC98-0FDE-455C-9491-91E87CA6467C}" type="presParOf" srcId="{56D55E08-E1F9-43FE-9BEE-FB08879E9FA1}" destId="{3E33AC50-2EFE-48F3-BA89-404F1C45619E}" srcOrd="2" destOrd="0" presId="urn:microsoft.com/office/officeart/2005/8/layout/orgChart1"/>
    <dgm:cxn modelId="{E067543F-B11D-462F-AF47-5745F5C936FA}" type="presParOf" srcId="{56D55E08-E1F9-43FE-9BEE-FB08879E9FA1}" destId="{4264ABA8-E7C2-4E39-8E8A-DAC4572E85EE}" srcOrd="3" destOrd="0" presId="urn:microsoft.com/office/officeart/2005/8/layout/orgChart1"/>
    <dgm:cxn modelId="{6BF53C42-CD44-4C2C-9AEF-FC7FCB7D5D88}" type="presParOf" srcId="{4264ABA8-E7C2-4E39-8E8A-DAC4572E85EE}" destId="{A7A661A2-19DC-415B-B097-11362DBACA67}" srcOrd="0" destOrd="0" presId="urn:microsoft.com/office/officeart/2005/8/layout/orgChart1"/>
    <dgm:cxn modelId="{E2678F5F-09BB-4BAC-A86B-A3693D118F7E}" type="presParOf" srcId="{A7A661A2-19DC-415B-B097-11362DBACA67}" destId="{9C6D2A8A-92E9-4DB8-A3B0-B9C3024EA8D0}" srcOrd="0" destOrd="0" presId="urn:microsoft.com/office/officeart/2005/8/layout/orgChart1"/>
    <dgm:cxn modelId="{DF18FD2E-E283-4598-8CC1-D91CD5B8C819}" type="presParOf" srcId="{A7A661A2-19DC-415B-B097-11362DBACA67}" destId="{9251B814-FD9D-47EB-B24F-EBC92728D650}" srcOrd="1" destOrd="0" presId="urn:microsoft.com/office/officeart/2005/8/layout/orgChart1"/>
    <dgm:cxn modelId="{02176695-11D1-47EA-8484-579A2E5565EA}" type="presParOf" srcId="{4264ABA8-E7C2-4E39-8E8A-DAC4572E85EE}" destId="{15838C7B-38B9-4809-AE7A-ABC245525F73}" srcOrd="1" destOrd="0" presId="urn:microsoft.com/office/officeart/2005/8/layout/orgChart1"/>
    <dgm:cxn modelId="{DB1DB816-F237-4DB2-8AD2-1098788569CC}" type="presParOf" srcId="{4264ABA8-E7C2-4E39-8E8A-DAC4572E85EE}" destId="{A804E056-4DD6-48D1-BA6E-5D18C235E7FF}" srcOrd="2" destOrd="0" presId="urn:microsoft.com/office/officeart/2005/8/layout/orgChart1"/>
    <dgm:cxn modelId="{7011565A-5A47-4F1D-B702-9FF798D63A42}" type="presParOf" srcId="{56D55E08-E1F9-43FE-9BEE-FB08879E9FA1}" destId="{B399A7D7-CE0C-4956-AA94-AD09896A9E65}" srcOrd="4" destOrd="0" presId="urn:microsoft.com/office/officeart/2005/8/layout/orgChart1"/>
    <dgm:cxn modelId="{38C41205-0E0D-4CB7-BF7F-A92D341C310B}" type="presParOf" srcId="{56D55E08-E1F9-43FE-9BEE-FB08879E9FA1}" destId="{460BDDD5-CB91-41EF-91E5-468CF0C72F08}" srcOrd="5" destOrd="0" presId="urn:microsoft.com/office/officeart/2005/8/layout/orgChart1"/>
    <dgm:cxn modelId="{883B4C01-C52D-4A4B-8A5C-41737B797211}" type="presParOf" srcId="{460BDDD5-CB91-41EF-91E5-468CF0C72F08}" destId="{A7C289B9-E912-48D2-8FA4-D2C7ABB98DCC}" srcOrd="0" destOrd="0" presId="urn:microsoft.com/office/officeart/2005/8/layout/orgChart1"/>
    <dgm:cxn modelId="{2E4D4255-80D0-4F71-8937-187F6370771F}" type="presParOf" srcId="{A7C289B9-E912-48D2-8FA4-D2C7ABB98DCC}" destId="{C29472B0-884E-4DCB-8B26-E003A84B3CEF}" srcOrd="0" destOrd="0" presId="urn:microsoft.com/office/officeart/2005/8/layout/orgChart1"/>
    <dgm:cxn modelId="{5FDC0271-5655-4F74-A8C1-7CCCC9E92FBB}" type="presParOf" srcId="{A7C289B9-E912-48D2-8FA4-D2C7ABB98DCC}" destId="{55778F90-3FD7-427F-A940-D6AE222A9F0E}" srcOrd="1" destOrd="0" presId="urn:microsoft.com/office/officeart/2005/8/layout/orgChart1"/>
    <dgm:cxn modelId="{04E1EDB9-3AC6-4E1F-B484-E2AF7FA87F1C}" type="presParOf" srcId="{460BDDD5-CB91-41EF-91E5-468CF0C72F08}" destId="{12337000-7A6B-44E1-A807-1A8EBD80FBCF}" srcOrd="1" destOrd="0" presId="urn:microsoft.com/office/officeart/2005/8/layout/orgChart1"/>
    <dgm:cxn modelId="{7937B83A-EF56-4F03-9606-1BC514462385}" type="presParOf" srcId="{460BDDD5-CB91-41EF-91E5-468CF0C72F08}" destId="{279484E6-E4CD-40EF-8AE0-459C3B495794}" srcOrd="2" destOrd="0" presId="urn:microsoft.com/office/officeart/2005/8/layout/orgChart1"/>
    <dgm:cxn modelId="{87D79552-E3CA-4C57-BF3A-1165F0D630C9}" type="presParOf" srcId="{56D55E08-E1F9-43FE-9BEE-FB08879E9FA1}" destId="{1AE90785-E27C-474F-B816-8FD5919B051F}" srcOrd="6" destOrd="0" presId="urn:microsoft.com/office/officeart/2005/8/layout/orgChart1"/>
    <dgm:cxn modelId="{E1C330DA-2910-4BAB-94E8-92C7F9912CA6}" type="presParOf" srcId="{56D55E08-E1F9-43FE-9BEE-FB08879E9FA1}" destId="{CCC82E71-8712-47CD-9C8E-925C83B2CA92}" srcOrd="7" destOrd="0" presId="urn:microsoft.com/office/officeart/2005/8/layout/orgChart1"/>
    <dgm:cxn modelId="{167423A5-64CE-4FF8-B936-FC8C429C1398}" type="presParOf" srcId="{CCC82E71-8712-47CD-9C8E-925C83B2CA92}" destId="{7F1C0009-546F-44CB-BE2C-32172870CA2B}" srcOrd="0" destOrd="0" presId="urn:microsoft.com/office/officeart/2005/8/layout/orgChart1"/>
    <dgm:cxn modelId="{A771A499-E10C-4F40-B8BA-F6D1F6CD8EF6}" type="presParOf" srcId="{7F1C0009-546F-44CB-BE2C-32172870CA2B}" destId="{C4076EB0-52D6-4F0F-B8EB-5D2BD1C79267}" srcOrd="0" destOrd="0" presId="urn:microsoft.com/office/officeart/2005/8/layout/orgChart1"/>
    <dgm:cxn modelId="{47698AFF-AF2C-4D15-8CBF-58A6F2045C06}" type="presParOf" srcId="{7F1C0009-546F-44CB-BE2C-32172870CA2B}" destId="{81C634A5-E289-4B04-9670-71186BCEED47}" srcOrd="1" destOrd="0" presId="urn:microsoft.com/office/officeart/2005/8/layout/orgChart1"/>
    <dgm:cxn modelId="{31AE634A-55D2-4F84-89ED-85DB6790607B}" type="presParOf" srcId="{CCC82E71-8712-47CD-9C8E-925C83B2CA92}" destId="{1A24997C-8C0B-4692-B4D8-DCBC575C5258}" srcOrd="1" destOrd="0" presId="urn:microsoft.com/office/officeart/2005/8/layout/orgChart1"/>
    <dgm:cxn modelId="{3C612AC9-346B-421A-B4C5-70D8CB9C6EE8}" type="presParOf" srcId="{CCC82E71-8712-47CD-9C8E-925C83B2CA92}" destId="{C0EB0ABF-055E-440D-A6FD-992E72FD778B}" srcOrd="2" destOrd="0" presId="urn:microsoft.com/office/officeart/2005/8/layout/orgChart1"/>
    <dgm:cxn modelId="{96120DD4-5C7A-4B45-A613-154DB29C0778}" type="presParOf" srcId="{527B651F-94C3-4248-9BE5-78A7B00F4585}" destId="{09DE6838-3A08-440B-A73E-1F656F44827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90785-E27C-474F-B816-8FD5919B051F}">
      <dsp:nvSpPr>
        <dsp:cNvPr id="0" name=""/>
        <dsp:cNvSpPr/>
      </dsp:nvSpPr>
      <dsp:spPr>
        <a:xfrm>
          <a:off x="2844316" y="1275281"/>
          <a:ext cx="2227685" cy="257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74"/>
              </a:lnTo>
              <a:lnTo>
                <a:pt x="2227685" y="128874"/>
              </a:lnTo>
              <a:lnTo>
                <a:pt x="2227685" y="25774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99A7D7-CE0C-4956-AA94-AD09896A9E65}">
      <dsp:nvSpPr>
        <dsp:cNvPr id="0" name=""/>
        <dsp:cNvSpPr/>
      </dsp:nvSpPr>
      <dsp:spPr>
        <a:xfrm>
          <a:off x="2844316" y="1275281"/>
          <a:ext cx="742561" cy="25774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8874"/>
              </a:lnTo>
              <a:lnTo>
                <a:pt x="742561" y="128874"/>
              </a:lnTo>
              <a:lnTo>
                <a:pt x="742561" y="25774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33AC50-2EFE-48F3-BA89-404F1C45619E}">
      <dsp:nvSpPr>
        <dsp:cNvPr id="0" name=""/>
        <dsp:cNvSpPr/>
      </dsp:nvSpPr>
      <dsp:spPr>
        <a:xfrm>
          <a:off x="2101754" y="1275281"/>
          <a:ext cx="742561" cy="257748"/>
        </a:xfrm>
        <a:custGeom>
          <a:avLst/>
          <a:gdLst/>
          <a:ahLst/>
          <a:cxnLst/>
          <a:rect l="0" t="0" r="0" b="0"/>
          <a:pathLst>
            <a:path>
              <a:moveTo>
                <a:pt x="742561" y="0"/>
              </a:moveTo>
              <a:lnTo>
                <a:pt x="742561" y="128874"/>
              </a:lnTo>
              <a:lnTo>
                <a:pt x="0" y="128874"/>
              </a:lnTo>
              <a:lnTo>
                <a:pt x="0" y="25774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46D3E8-1473-4B40-A4B5-711D61AB4AF0}">
      <dsp:nvSpPr>
        <dsp:cNvPr id="0" name=""/>
        <dsp:cNvSpPr/>
      </dsp:nvSpPr>
      <dsp:spPr>
        <a:xfrm>
          <a:off x="616630" y="1275281"/>
          <a:ext cx="2227685" cy="257748"/>
        </a:xfrm>
        <a:custGeom>
          <a:avLst/>
          <a:gdLst/>
          <a:ahLst/>
          <a:cxnLst/>
          <a:rect l="0" t="0" r="0" b="0"/>
          <a:pathLst>
            <a:path>
              <a:moveTo>
                <a:pt x="2227685" y="0"/>
              </a:moveTo>
              <a:lnTo>
                <a:pt x="2227685" y="128874"/>
              </a:lnTo>
              <a:lnTo>
                <a:pt x="0" y="128874"/>
              </a:lnTo>
              <a:lnTo>
                <a:pt x="0" y="257748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4F523F-814E-42E2-8D4D-68316AC93130}">
      <dsp:nvSpPr>
        <dsp:cNvPr id="0" name=""/>
        <dsp:cNvSpPr/>
      </dsp:nvSpPr>
      <dsp:spPr>
        <a:xfrm>
          <a:off x="2230628" y="661594"/>
          <a:ext cx="1227375" cy="61368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Consumo específico de energia</a:t>
          </a:r>
          <a:endParaRPr lang="en-GB" sz="1500" kern="1200" dirty="0"/>
        </a:p>
      </dsp:txBody>
      <dsp:txXfrm>
        <a:off x="2230628" y="661594"/>
        <a:ext cx="1227375" cy="613687"/>
      </dsp:txXfrm>
    </dsp:sp>
    <dsp:sp modelId="{9E08E386-FE68-4867-8664-BBBB733474AC}">
      <dsp:nvSpPr>
        <dsp:cNvPr id="0" name=""/>
        <dsp:cNvSpPr/>
      </dsp:nvSpPr>
      <dsp:spPr>
        <a:xfrm>
          <a:off x="2942" y="1533030"/>
          <a:ext cx="1227375" cy="6136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Por m</a:t>
          </a:r>
          <a:r>
            <a:rPr lang="pt-PT" sz="1500" kern="1200" baseline="30000" dirty="0"/>
            <a:t>3</a:t>
          </a:r>
          <a:r>
            <a:rPr lang="pt-PT" sz="1500" kern="1200" dirty="0"/>
            <a:t> de água entrada</a:t>
          </a:r>
          <a:endParaRPr lang="en-GB" sz="1500" kern="1200" dirty="0"/>
        </a:p>
      </dsp:txBody>
      <dsp:txXfrm>
        <a:off x="2942" y="1533030"/>
        <a:ext cx="1227375" cy="613687"/>
      </dsp:txXfrm>
    </dsp:sp>
    <dsp:sp modelId="{9C6D2A8A-92E9-4DB8-A3B0-B9C3024EA8D0}">
      <dsp:nvSpPr>
        <dsp:cNvPr id="0" name=""/>
        <dsp:cNvSpPr/>
      </dsp:nvSpPr>
      <dsp:spPr>
        <a:xfrm>
          <a:off x="1488066" y="1533030"/>
          <a:ext cx="1227375" cy="6136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Por m</a:t>
          </a:r>
          <a:r>
            <a:rPr lang="pt-PT" sz="1500" kern="1200" baseline="30000" dirty="0"/>
            <a:t>3</a:t>
          </a:r>
          <a:r>
            <a:rPr lang="pt-PT" sz="1500" kern="1200" dirty="0"/>
            <a:t> de água bombeada</a:t>
          </a:r>
          <a:endParaRPr lang="en-GB" sz="1500" kern="1200" dirty="0"/>
        </a:p>
      </dsp:txBody>
      <dsp:txXfrm>
        <a:off x="1488066" y="1533030"/>
        <a:ext cx="1227375" cy="613687"/>
      </dsp:txXfrm>
    </dsp:sp>
    <dsp:sp modelId="{C29472B0-884E-4DCB-8B26-E003A84B3CEF}">
      <dsp:nvSpPr>
        <dsp:cNvPr id="0" name=""/>
        <dsp:cNvSpPr/>
      </dsp:nvSpPr>
      <dsp:spPr>
        <a:xfrm>
          <a:off x="2973190" y="1533030"/>
          <a:ext cx="1227375" cy="6136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Por m</a:t>
          </a:r>
          <a:r>
            <a:rPr lang="pt-PT" sz="1500" kern="1200" baseline="30000" dirty="0"/>
            <a:t>3</a:t>
          </a:r>
          <a:r>
            <a:rPr lang="pt-PT" sz="1500" kern="1200" dirty="0"/>
            <a:t> de consumo autorizado</a:t>
          </a:r>
          <a:endParaRPr lang="en-GB" sz="1500" kern="1200" dirty="0"/>
        </a:p>
      </dsp:txBody>
      <dsp:txXfrm>
        <a:off x="2973190" y="1533030"/>
        <a:ext cx="1227375" cy="613687"/>
      </dsp:txXfrm>
    </dsp:sp>
    <dsp:sp modelId="{C4076EB0-52D6-4F0F-B8EB-5D2BD1C79267}">
      <dsp:nvSpPr>
        <dsp:cNvPr id="0" name=""/>
        <dsp:cNvSpPr/>
      </dsp:nvSpPr>
      <dsp:spPr>
        <a:xfrm>
          <a:off x="4458314" y="1533030"/>
          <a:ext cx="1227375" cy="61368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PT" sz="1500" kern="1200" dirty="0"/>
            <a:t>Por m</a:t>
          </a:r>
          <a:r>
            <a:rPr lang="pt-PT" sz="1500" kern="1200" baseline="30000" dirty="0"/>
            <a:t>3</a:t>
          </a:r>
          <a:r>
            <a:rPr lang="pt-PT" sz="1500" kern="1200" dirty="0"/>
            <a:t> de consumo faturado</a:t>
          </a:r>
          <a:endParaRPr lang="en-GB" sz="1500" kern="1200" dirty="0"/>
        </a:p>
      </dsp:txBody>
      <dsp:txXfrm>
        <a:off x="4458314" y="1533030"/>
        <a:ext cx="1227375" cy="6136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163" y="0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946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3946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65133270-C585-4879-B7F5-8C9325478E1A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621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1155"/>
            <a:ext cx="5205932" cy="4605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dirty="0"/>
              <a:t>Klicken Sie, um die Formate des Vorlagentextes zu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  <a:p>
            <a:pPr lvl="4"/>
            <a:r>
              <a:rPr lang="de-DE" noProof="0" dirty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946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3946"/>
            <a:ext cx="3077137" cy="510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313" tIns="47157" rIns="94313" bIns="47157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 smtClean="0">
                <a:solidFill>
                  <a:schemeClr val="tx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4EF3F1FC-1C48-4F79-BA2C-1FA647A85F48}" type="slidenum">
              <a:rPr lang="de-DE"/>
              <a:pPr>
                <a:defRPr/>
              </a:pPr>
              <a:t>‹nº›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195089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2742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F3F04D-EC13-4CA9-8F86-46CA6E5D79FC}" type="slidenum">
              <a:rPr lang="de-DE" smtClean="0"/>
              <a:pPr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454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683788" y="2298531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 noProof="0" dirty="0"/>
              <a:t>Textmasterformate durch Klicken bearbeiten</a:t>
            </a:r>
          </a:p>
          <a:p>
            <a:pPr lvl="1"/>
            <a:r>
              <a:rPr lang="de-DE" noProof="0" dirty="0"/>
              <a:t>Zweite Ebene</a:t>
            </a:r>
          </a:p>
          <a:p>
            <a:pPr lvl="2"/>
            <a:r>
              <a:rPr lang="de-DE" noProof="0" dirty="0"/>
              <a:t>Dritte Ebene</a:t>
            </a:r>
          </a:p>
          <a:p>
            <a:pPr lvl="3"/>
            <a:r>
              <a:rPr lang="de-DE" noProof="0" dirty="0"/>
              <a:t>Vierte Ebene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subhead, bullet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noProof="0"/>
              <a:t>Titelmasterformat durch Klicken bearbeiten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SzTx/>
              <a:buFontTx/>
              <a:buNone/>
              <a:tabLst>
                <a:tab pos="2190750" algn="l"/>
              </a:tabLst>
              <a:defRPr sz="1800" baseline="0"/>
            </a:lvl1pPr>
            <a:lvl2pPr marL="360000" indent="-360000">
              <a:buClr>
                <a:srgbClr val="C80F0F"/>
              </a:buClr>
              <a:buFont typeface="Arial" pitchFamily="34" charset="0"/>
              <a:buChar char="•"/>
              <a:defRPr sz="1800"/>
            </a:lvl2pPr>
            <a:lvl3pPr marL="720000">
              <a:defRPr sz="1800"/>
            </a:lvl3pPr>
            <a:lvl4pPr marL="1080000">
              <a:defRPr sz="1800" baseline="0"/>
            </a:lvl4pPr>
            <a:lvl5pPr marL="1440000">
              <a:defRPr sz="1800" baseline="0"/>
            </a:lvl5pPr>
            <a:lvl6pPr marL="1800000">
              <a:defRPr baseline="0"/>
            </a:lvl6pPr>
            <a:lvl7pPr marL="2160000">
              <a:defRPr baseline="0"/>
            </a:lvl7pPr>
            <a:lvl8pPr marL="2520000">
              <a:defRPr baseline="0"/>
            </a:lvl8pPr>
            <a:lvl9pPr marL="2880000">
              <a:defRPr/>
            </a:lvl9pPr>
          </a:lstStyle>
          <a:p>
            <a:pPr lvl="0"/>
            <a:r>
              <a:rPr lang="pt-BR" noProof="0"/>
              <a:t>Textmasterformate durch Klicken bearbeiten</a:t>
            </a:r>
          </a:p>
          <a:p>
            <a:pPr lvl="1"/>
            <a:r>
              <a:rPr lang="pt-BR" noProof="0"/>
              <a:t>Zweite Ebene</a:t>
            </a:r>
          </a:p>
          <a:p>
            <a:pPr lvl="2"/>
            <a:r>
              <a:rPr lang="pt-BR" noProof="0"/>
              <a:t>Dritte Ebene</a:t>
            </a:r>
          </a:p>
          <a:p>
            <a:pPr lvl="3"/>
            <a:r>
              <a:rPr lang="pt-BR" noProof="0"/>
              <a:t>Vierte Ebene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9"/>
          <p:cNvSpPr/>
          <p:nvPr userDrawn="1"/>
        </p:nvSpPr>
        <p:spPr bwMode="auto">
          <a:xfrm>
            <a:off x="7721600" y="6604000"/>
            <a:ext cx="1422400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0" hangingPunct="0">
              <a:defRPr/>
            </a:pPr>
            <a:endParaRPr lang="de-DE">
              <a:cs typeface="+mn-cs"/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dirty="0"/>
              <a:t>Titelmasterformat durch Klicken bearbeiten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787544"/>
          </a:xfrm>
        </p:spPr>
        <p:txBody>
          <a:bodyPr>
            <a:normAutofit/>
          </a:bodyPr>
          <a:lstStyle>
            <a:lvl1pPr>
              <a:defRPr sz="2800">
                <a:latin typeface="Lucida Grande"/>
                <a:cs typeface="Lucida Grande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624106"/>
            <a:ext cx="8640960" cy="5256584"/>
          </a:xfrm>
        </p:spPr>
        <p:txBody>
          <a:bodyPr>
            <a:normAutofit/>
          </a:bodyPr>
          <a:lstStyle>
            <a:lvl1pPr>
              <a:defRPr sz="2300">
                <a:latin typeface="Lucida Grande"/>
                <a:cs typeface="Lucida Grande"/>
              </a:defRPr>
            </a:lvl1pPr>
            <a:lvl2pPr>
              <a:defRPr sz="1900">
                <a:latin typeface="Lucida Grande"/>
                <a:cs typeface="Lucida Grande"/>
              </a:defRPr>
            </a:lvl2pPr>
            <a:lvl3pPr>
              <a:defRPr sz="1400">
                <a:latin typeface="Lucida Grande"/>
                <a:cs typeface="Lucida Grande"/>
              </a:defRPr>
            </a:lvl3pPr>
            <a:lvl4pPr>
              <a:defRPr sz="1400">
                <a:latin typeface="Lucida Grande"/>
                <a:cs typeface="Lucida Grande"/>
              </a:defRPr>
            </a:lvl4pPr>
            <a:lvl5pPr>
              <a:defRPr sz="1400">
                <a:latin typeface="Lucida Grande"/>
                <a:cs typeface="Lucida Grande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14555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ransica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30213" y="2226648"/>
            <a:ext cx="8247600" cy="16344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</a:lstStyle>
          <a:p>
            <a:r>
              <a:rPr lang="pt-PT" dirty="0" err="1"/>
              <a:t>Click</a:t>
            </a:r>
            <a:r>
              <a:rPr lang="pt-PT" dirty="0"/>
              <a:t> to </a:t>
            </a:r>
            <a:r>
              <a:rPr lang="pt-PT" dirty="0" err="1"/>
              <a:t>edit</a:t>
            </a:r>
            <a:r>
              <a:rPr lang="pt-PT" dirty="0"/>
              <a:t> </a:t>
            </a:r>
            <a:r>
              <a:rPr lang="pt-PT" dirty="0" err="1"/>
              <a:t>Master</a:t>
            </a:r>
            <a:r>
              <a:rPr lang="pt-PT" dirty="0"/>
              <a:t> </a:t>
            </a:r>
            <a:r>
              <a:rPr lang="pt-PT" dirty="0" err="1"/>
              <a:t>title</a:t>
            </a:r>
            <a:r>
              <a:rPr lang="pt-PT" dirty="0"/>
              <a:t> </a:t>
            </a:r>
            <a:r>
              <a:rPr lang="pt-PT" dirty="0" err="1"/>
              <a:t>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8008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10" name="Título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pic>
        <p:nvPicPr>
          <p:cNvPr id="18" name="Imagem 1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6" t="34826" r="14479" b="34528"/>
          <a:stretch/>
        </p:blipFill>
        <p:spPr>
          <a:xfrm>
            <a:off x="98887" y="74814"/>
            <a:ext cx="1848446" cy="561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712813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1482725"/>
            <a:ext cx="7775575" cy="619125"/>
          </a:xfrm>
        </p:spPr>
        <p:txBody>
          <a:bodyPr/>
          <a:lstStyle/>
          <a:p>
            <a:r>
              <a:rPr lang="en-US" dirty="0" err="1"/>
              <a:t>Titelmasterformat</a:t>
            </a:r>
            <a:r>
              <a:rPr lang="en-US" dirty="0"/>
              <a:t> </a:t>
            </a:r>
            <a:r>
              <a:rPr lang="en-US" dirty="0" err="1"/>
              <a:t>durch</a:t>
            </a:r>
            <a:r>
              <a:rPr lang="en-US" dirty="0"/>
              <a:t> </a:t>
            </a:r>
            <a:r>
              <a:rPr lang="en-US" dirty="0" err="1"/>
              <a:t>Klicken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2447925"/>
            <a:ext cx="7775575" cy="3816350"/>
          </a:xfrm>
        </p:spPr>
        <p:txBody>
          <a:bodyPr/>
          <a:lstStyle/>
          <a:p>
            <a:pPr lvl="0"/>
            <a:r>
              <a:rPr lang="en-US"/>
              <a:t>Textmasterformate durch Klicken bearbeiten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  <a:endParaRPr lang="de-DE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0"/>
          </p:nvPr>
        </p:nvSpPr>
        <p:spPr>
          <a:xfrm>
            <a:off x="2862263" y="6581775"/>
            <a:ext cx="3419475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Stabsstelle Monitoring und Evaluierung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1"/>
          </p:nvPr>
        </p:nvSpPr>
        <p:spPr>
          <a:xfrm>
            <a:off x="679450" y="6581775"/>
            <a:ext cx="1295400" cy="246063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390715-1366-4F0B-A417-8C29D9927F0B}" type="datetime4">
              <a:rPr lang="de-DE"/>
              <a:pPr>
                <a:defRPr/>
              </a:pPr>
              <a:t>25. Mai 2018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118442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82725"/>
            <a:ext cx="777557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Click here to add title</a:t>
            </a:r>
          </a:p>
        </p:txBody>
      </p:sp>
      <p:pic>
        <p:nvPicPr>
          <p:cNvPr id="1029" name="Grafik 8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851525"/>
            <a:ext cx="9144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2447925"/>
            <a:ext cx="777557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/>
              <a:t>First layer</a:t>
            </a:r>
          </a:p>
          <a:p>
            <a:pPr lvl="1"/>
            <a:r>
              <a:rPr lang="pt-BR" noProof="0"/>
              <a:t>Second layer</a:t>
            </a:r>
          </a:p>
          <a:p>
            <a:pPr lvl="2"/>
            <a:r>
              <a:rPr lang="pt-BR" noProof="0"/>
              <a:t>Third layer</a:t>
            </a:r>
          </a:p>
          <a:p>
            <a:pPr lvl="3"/>
            <a:r>
              <a:rPr lang="pt-BR" noProof="0"/>
              <a:t>Fourth layer</a:t>
            </a: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auto">
          <a:xfrm>
            <a:off x="7704138" y="6581775"/>
            <a:ext cx="9271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rgbClr val="999999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sz="1000" b="0" dirty="0">
                <a:solidFill>
                  <a:srgbClr val="6E6452"/>
                </a:solidFill>
                <a:latin typeface="Arial Narrow" pitchFamily="34" charset="0"/>
              </a:rPr>
              <a:t>Page </a:t>
            </a:r>
            <a:fld id="{C5B0C9F6-D114-4509-BFD9-DD5B1F027630}" type="slidenum">
              <a:rPr lang="en-GB" sz="1000" b="0" smtClean="0">
                <a:solidFill>
                  <a:srgbClr val="6E6452"/>
                </a:solidFill>
                <a:latin typeface="Arial Narrow" pitchFamily="34" charset="0"/>
              </a:rPr>
              <a:pPr>
                <a:defRPr/>
              </a:pPr>
              <a:t>‹nº›</a:t>
            </a:fld>
            <a:endParaRPr lang="en-GB" sz="1000" b="0" dirty="0">
              <a:solidFill>
                <a:srgbClr val="6E6452"/>
              </a:solidFill>
              <a:latin typeface="Arial Narrow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8" r:id="rId3"/>
    <p:sldLayoutId id="2147483742" r:id="rId4"/>
    <p:sldLayoutId id="2147483743" r:id="rId5"/>
    <p:sldLayoutId id="2147483744" r:id="rId6"/>
    <p:sldLayoutId id="2147483745" r:id="rId7"/>
  </p:sldLayoutIdLst>
  <p:transition/>
  <p:hf sldNum="0" hdr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rgbClr val="6E645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358775" indent="-358775" algn="l" rtl="0" fontAlgn="base">
        <a:spcBef>
          <a:spcPts val="400"/>
        </a:spcBef>
        <a:spcAft>
          <a:spcPts val="800"/>
        </a:spcAft>
        <a:buClr>
          <a:srgbClr val="C80F0F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  <a:ea typeface="+mn-ea"/>
          <a:cs typeface="+mn-cs"/>
        </a:defRPr>
      </a:lvl1pPr>
      <a:lvl2pPr marL="719138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2pPr>
      <a:lvl3pPr marL="1079500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3pPr>
      <a:lvl4pPr marL="1439863" indent="-358775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buChar char="•"/>
        <a:tabLst>
          <a:tab pos="2190750" algn="l"/>
        </a:tabLst>
        <a:defRPr>
          <a:solidFill>
            <a:srgbClr val="6E6452"/>
          </a:solidFill>
          <a:latin typeface="+mn-lt"/>
        </a:defRPr>
      </a:lvl4pPr>
      <a:lvl5pPr marL="1439863" algn="l" rtl="0" fontAlgn="base">
        <a:spcBef>
          <a:spcPts val="400"/>
        </a:spcBef>
        <a:spcAft>
          <a:spcPts val="800"/>
        </a:spcAft>
        <a:buClr>
          <a:srgbClr val="6E6452"/>
        </a:buClr>
        <a:buFont typeface="Arial" charset="0"/>
        <a:tabLst>
          <a:tab pos="2190750" algn="l"/>
        </a:tabLst>
        <a:defRPr>
          <a:solidFill>
            <a:srgbClr val="6E6452"/>
          </a:solidFill>
          <a:latin typeface="+mn-lt"/>
        </a:defRPr>
      </a:lvl5pPr>
      <a:lvl6pPr marL="216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6pPr>
      <a:lvl7pPr marL="252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7pPr>
      <a:lvl8pPr marL="288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8pPr>
      <a:lvl9pPr marL="3240000" indent="-360000" algn="l" rtl="0" eaLnBrk="1" fontAlgn="base" hangingPunct="1">
        <a:spcBef>
          <a:spcPts val="400"/>
        </a:spcBef>
        <a:spcAft>
          <a:spcPts val="800"/>
        </a:spcAft>
        <a:buClr>
          <a:srgbClr val="6E6452"/>
        </a:buClr>
        <a:buFont typeface="Arial" pitchFamily="34" charset="0"/>
        <a:buChar char="•"/>
        <a:tabLst>
          <a:tab pos="2190750" algn="l"/>
        </a:tabLst>
        <a:defRPr sz="1800" baseline="0">
          <a:solidFill>
            <a:srgbClr val="6E645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wmf"/><Relationship Id="rId4" Type="http://schemas.openxmlformats.org/officeDocument/2006/relationships/image" Target="../media/image3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4" descr="X:\1.GIZ no Brasil\19. Artes\Imagem folder e cabeçalho\2012-08-01_Imagem_GIZ-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98129"/>
            <a:ext cx="9142810" cy="1370746"/>
          </a:xfrm>
          <a:prstGeom prst="rect">
            <a:avLst/>
          </a:prstGeom>
          <a:noFill/>
        </p:spPr>
      </p:pic>
      <p:sp>
        <p:nvSpPr>
          <p:cNvPr id="15" name="Rechteck 1"/>
          <p:cNvSpPr/>
          <p:nvPr/>
        </p:nvSpPr>
        <p:spPr>
          <a:xfrm>
            <a:off x="450376" y="3373907"/>
            <a:ext cx="869589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Cooperação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Alemã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para o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Desenvolvimento</a:t>
            </a:r>
            <a:r>
              <a:rPr lang="es-ES" sz="180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s-ES" sz="1800" err="1">
                <a:solidFill>
                  <a:schemeClr val="bg1">
                    <a:lumMod val="50000"/>
                  </a:schemeClr>
                </a:solidFill>
              </a:rPr>
              <a:t>Sustentável</a:t>
            </a:r>
            <a:endParaRPr lang="de-DE" sz="18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Rechteck 1"/>
          <p:cNvSpPr/>
          <p:nvPr/>
        </p:nvSpPr>
        <p:spPr>
          <a:xfrm>
            <a:off x="223457" y="4221704"/>
            <a:ext cx="8695895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600" dirty="0">
              <a:solidFill>
                <a:schemeClr val="tx1"/>
              </a:solidFill>
            </a:endParaRPr>
          </a:p>
          <a:p>
            <a:r>
              <a:rPr lang="pt-BR" sz="1600" dirty="0">
                <a:solidFill>
                  <a:schemeClr val="tx1"/>
                </a:solidFill>
              </a:rPr>
              <a:t>Indicadores de eficiência energética </a:t>
            </a:r>
          </a:p>
          <a:p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	</a:t>
            </a:r>
          </a:p>
          <a:p>
            <a:r>
              <a:rPr lang="pt-BR" sz="1800" dirty="0">
                <a:solidFill>
                  <a:schemeClr val="bg1">
                    <a:lumMod val="50000"/>
                  </a:schemeClr>
                </a:solidFill>
              </a:rPr>
              <a:t>Rita Cavaleiro de Ferreira – ProEESA</a:t>
            </a:r>
          </a:p>
          <a:p>
            <a:endParaRPr lang="pt-BR" sz="1800" dirty="0">
              <a:solidFill>
                <a:schemeClr val="bg1">
                  <a:lumMod val="50000"/>
                </a:schemeClr>
              </a:solidFill>
            </a:endParaRPr>
          </a:p>
          <a:p>
            <a:pPr algn="ctr"/>
            <a:r>
              <a:rPr lang="pt-BR" sz="1600" dirty="0">
                <a:solidFill>
                  <a:schemeClr val="tx1"/>
                </a:solidFill>
              </a:rPr>
              <a:t>Fortaleza  22.05.2018 </a:t>
            </a:r>
            <a:endParaRPr lang="pt-BR" sz="1200" dirty="0">
              <a:solidFill>
                <a:schemeClr val="tx1"/>
              </a:solidFill>
            </a:endParaRPr>
          </a:p>
        </p:txBody>
      </p:sp>
      <p:sp>
        <p:nvSpPr>
          <p:cNvPr id="9" name="Retângulo 8"/>
          <p:cNvSpPr/>
          <p:nvPr/>
        </p:nvSpPr>
        <p:spPr bwMode="auto">
          <a:xfrm>
            <a:off x="0" y="5883696"/>
            <a:ext cx="9144000" cy="9743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06950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E978BF4-C2D8-44F5-BA1A-76A617DA5D2A}"/>
              </a:ext>
            </a:extLst>
          </p:cNvPr>
          <p:cNvSpPr/>
          <p:nvPr/>
        </p:nvSpPr>
        <p:spPr bwMode="auto">
          <a:xfrm>
            <a:off x="459931" y="1719072"/>
            <a:ext cx="2676777" cy="1255777"/>
          </a:xfrm>
          <a:prstGeom prst="rect">
            <a:avLst/>
          </a:prstGeom>
          <a:solidFill>
            <a:srgbClr val="CCAC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Consumo específico padronizado</a:t>
            </a:r>
            <a:r>
              <a:rPr lang="pt-BR" sz="2400" b="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89D0704-7029-4296-B02B-7FC039C10AA0}"/>
              </a:ext>
            </a:extLst>
          </p:cNvPr>
          <p:cNvSpPr/>
          <p:nvPr/>
        </p:nvSpPr>
        <p:spPr bwMode="auto">
          <a:xfrm rot="8503">
            <a:off x="191868" y="4342863"/>
            <a:ext cx="468632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3600" dirty="0">
                <a:solidFill>
                  <a:srgbClr val="C80A0A"/>
                </a:solidFill>
              </a:rPr>
              <a:t>(kWh/m</a:t>
            </a:r>
            <a:r>
              <a:rPr lang="pt-BR" sz="3600" baseline="30000" dirty="0">
                <a:solidFill>
                  <a:srgbClr val="C80A0A"/>
                </a:solidFill>
              </a:rPr>
              <a:t>3</a:t>
            </a:r>
            <a:r>
              <a:rPr lang="pt-BR" sz="3200" dirty="0">
                <a:solidFill>
                  <a:srgbClr val="C80A0A"/>
                </a:solidFill>
              </a:rPr>
              <a:t>x100m)</a:t>
            </a:r>
            <a:endParaRPr kumimoji="0" lang="pt-BR" sz="32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FD1E88A-2BDE-4C12-A9A2-F033F88355D5}"/>
              </a:ext>
            </a:extLst>
          </p:cNvPr>
          <p:cNvSpPr/>
          <p:nvPr/>
        </p:nvSpPr>
        <p:spPr bwMode="auto">
          <a:xfrm>
            <a:off x="459931" y="3191395"/>
            <a:ext cx="2676777" cy="1125668"/>
          </a:xfrm>
          <a:prstGeom prst="rect">
            <a:avLst/>
          </a:prstGeom>
          <a:solidFill>
            <a:srgbClr val="7AB3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36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Ph5 IWA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EAABE80-AA51-44ED-A229-DE282646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23" y="5172403"/>
            <a:ext cx="1912791" cy="1534842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7E8A9F0-1545-4176-9108-820F2BC81F9F}"/>
              </a:ext>
            </a:extLst>
          </p:cNvPr>
          <p:cNvSpPr/>
          <p:nvPr/>
        </p:nvSpPr>
        <p:spPr bwMode="auto">
          <a:xfrm>
            <a:off x="5500171" y="1719072"/>
            <a:ext cx="2676777" cy="1255774"/>
          </a:xfrm>
          <a:prstGeom prst="rect">
            <a:avLst/>
          </a:prstGeom>
          <a:solidFill>
            <a:srgbClr val="CCAC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Rendimento dos grupos eletrobomba 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8D894B37-C3EA-4DDF-83D1-75C56DEDA4D7}"/>
              </a:ext>
            </a:extLst>
          </p:cNvPr>
          <p:cNvSpPr/>
          <p:nvPr/>
        </p:nvSpPr>
        <p:spPr bwMode="auto">
          <a:xfrm rot="26563">
            <a:off x="6250436" y="4298145"/>
            <a:ext cx="269887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3600" dirty="0">
                <a:solidFill>
                  <a:srgbClr val="C80A0A"/>
                </a:solidFill>
              </a:rPr>
              <a:t>(%</a:t>
            </a:r>
            <a:r>
              <a:rPr lang="pt-BR" sz="3200" dirty="0">
                <a:solidFill>
                  <a:srgbClr val="C80A0A"/>
                </a:solidFill>
              </a:rPr>
              <a:t>)</a:t>
            </a:r>
            <a:endParaRPr kumimoji="0" lang="pt-BR" sz="32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F250CDAC-76F7-46DB-817F-2697EA1C6E5D}"/>
                  </a:ext>
                </a:extLst>
              </p:cNvPr>
              <p:cNvSpPr/>
              <p:nvPr/>
            </p:nvSpPr>
            <p:spPr bwMode="auto">
              <a:xfrm>
                <a:off x="5500171" y="3191394"/>
                <a:ext cx="2676777" cy="1125666"/>
              </a:xfrm>
              <a:prstGeom prst="rect">
                <a:avLst/>
              </a:prstGeom>
              <a:solidFill>
                <a:srgbClr val="7AB3A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</m:oMath>
                  </m:oMathPara>
                </a14:m>
                <a:endParaRPr lang="pt-BR" sz="7200" b="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8" name="Retângulo 7">
                <a:extLst>
                  <a:ext uri="{FF2B5EF4-FFF2-40B4-BE49-F238E27FC236}">
                    <a16:creationId xmlns:a16="http://schemas.microsoft.com/office/drawing/2014/main" id="{F250CDAC-76F7-46DB-817F-2697EA1C6E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00171" y="3191394"/>
                <a:ext cx="2676777" cy="11256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4664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 bwMode="auto">
          <a:xfrm>
            <a:off x="0" y="2070100"/>
            <a:ext cx="6832600" cy="12700"/>
          </a:xfrm>
          <a:prstGeom prst="line">
            <a:avLst/>
          </a:prstGeom>
          <a:ln w="57150"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tângulo 4"/>
          <p:cNvSpPr/>
          <p:nvPr/>
        </p:nvSpPr>
        <p:spPr bwMode="auto">
          <a:xfrm>
            <a:off x="255642" y="1267985"/>
            <a:ext cx="8464845" cy="67659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80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O princípio – cálculo do rendimento</a:t>
            </a:r>
          </a:p>
        </p:txBody>
      </p:sp>
      <p:sp>
        <p:nvSpPr>
          <p:cNvPr id="2" name="Retângulo 1"/>
          <p:cNvSpPr/>
          <p:nvPr/>
        </p:nvSpPr>
        <p:spPr>
          <a:xfrm>
            <a:off x="404446" y="2560641"/>
            <a:ext cx="60139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</a:rPr>
              <a:t>Ph5 -  indicador de eficiência em instalações elevatórias da IWA</a:t>
            </a:r>
          </a:p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24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</a:p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ctr"/>
            <a:r>
              <a:rPr lang="pt-BR" sz="4800" dirty="0">
                <a:solidFill>
                  <a:schemeClr val="tx1"/>
                </a:solidFill>
                <a:latin typeface="Arial" panose="020B0604020202020204" pitchFamily="34" charset="0"/>
              </a:rPr>
              <a:t>(kWh/(m</a:t>
            </a:r>
            <a:r>
              <a:rPr lang="pt-BR" sz="4800" baseline="30000" dirty="0">
                <a:solidFill>
                  <a:schemeClr val="tx1"/>
                </a:solidFill>
                <a:latin typeface="Arial" panose="020B0604020202020204" pitchFamily="34" charset="0"/>
              </a:rPr>
              <a:t>3</a:t>
            </a:r>
            <a:r>
              <a:rPr lang="pt-BR" sz="4800" dirty="0">
                <a:solidFill>
                  <a:schemeClr val="tx1"/>
                </a:solidFill>
                <a:latin typeface="Arial" panose="020B0604020202020204" pitchFamily="34" charset="0"/>
              </a:rPr>
              <a:t> x100m))</a:t>
            </a:r>
          </a:p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1" name="Imagen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8950" y="2401004"/>
            <a:ext cx="1871031" cy="1273894"/>
          </a:xfrm>
          <a:prstGeom prst="rect">
            <a:avLst/>
          </a:prstGeom>
        </p:spPr>
      </p:pic>
      <p:pic>
        <p:nvPicPr>
          <p:cNvPr id="1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39206" y="4131327"/>
            <a:ext cx="1747597" cy="2303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706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1 Título"/>
          <p:cNvSpPr>
            <a:spLocks noGrp="1"/>
          </p:cNvSpPr>
          <p:nvPr>
            <p:ph type="title"/>
          </p:nvPr>
        </p:nvSpPr>
        <p:spPr>
          <a:xfrm>
            <a:off x="2555791" y="5761137"/>
            <a:ext cx="6307137" cy="752475"/>
          </a:xfrm>
        </p:spPr>
        <p:txBody>
          <a:bodyPr>
            <a:normAutofit fontScale="90000"/>
          </a:bodyPr>
          <a:lstStyle/>
          <a:p>
            <a:pPr algn="ctr"/>
            <a:r>
              <a:rPr lang="es-MX" altLang="de-DE" b="1"/>
              <a:t>Ph5 - Consumo de energía estandarizado (</a:t>
            </a:r>
            <a:r>
              <a:rPr lang="es-MX" altLang="de-DE" b="1" err="1"/>
              <a:t>kWh</a:t>
            </a:r>
            <a:r>
              <a:rPr lang="es-MX" altLang="de-DE" b="1"/>
              <a:t>/m</a:t>
            </a:r>
            <a:r>
              <a:rPr lang="es-MX" altLang="de-DE" b="1" baseline="30000"/>
              <a:t>3</a:t>
            </a:r>
            <a:r>
              <a:rPr lang="es-MX" altLang="de-DE" b="1"/>
              <a:t>x100m)  equivalente a (%) 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1403350" y="4135536"/>
            <a:ext cx="882650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>
                <a:solidFill>
                  <a:schemeClr val="tx1">
                    <a:lumMod val="10000"/>
                  </a:schemeClr>
                </a:solidFill>
                <a:latin typeface="Cambria Math" pitchFamily="18" charset="0"/>
                <a:ea typeface="Cambria Math" pitchFamily="18" charset="0"/>
                <a:cs typeface="Arial" charset="0"/>
              </a:rPr>
              <a:t>jjj</a:t>
            </a:r>
          </a:p>
        </p:txBody>
      </p:sp>
      <p:sp>
        <p:nvSpPr>
          <p:cNvPr id="11" name="10 Cubo"/>
          <p:cNvSpPr/>
          <p:nvPr/>
        </p:nvSpPr>
        <p:spPr bwMode="auto">
          <a:xfrm>
            <a:off x="331788" y="2859186"/>
            <a:ext cx="2743200" cy="2586038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13 Cubo"/>
          <p:cNvSpPr/>
          <p:nvPr/>
        </p:nvSpPr>
        <p:spPr bwMode="auto">
          <a:xfrm>
            <a:off x="4235450" y="4230786"/>
            <a:ext cx="1266825" cy="1208088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14 Cubo"/>
          <p:cNvSpPr/>
          <p:nvPr/>
        </p:nvSpPr>
        <p:spPr bwMode="auto">
          <a:xfrm>
            <a:off x="7688263" y="4988024"/>
            <a:ext cx="384175" cy="434975"/>
          </a:xfrm>
          <a:prstGeom prst="cube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35848" name="15 Flecha arriba"/>
          <p:cNvSpPr>
            <a:spLocks noChangeArrowheads="1"/>
          </p:cNvSpPr>
          <p:nvPr/>
        </p:nvSpPr>
        <p:spPr bwMode="auto">
          <a:xfrm>
            <a:off x="8213725" y="2240061"/>
            <a:ext cx="504825" cy="3173413"/>
          </a:xfrm>
          <a:prstGeom prst="upArrow">
            <a:avLst>
              <a:gd name="adj1" fmla="val 50000"/>
              <a:gd name="adj2" fmla="val 49969"/>
            </a:avLst>
          </a:prstGeom>
          <a:solidFill>
            <a:srgbClr val="00B050"/>
          </a:solidFill>
          <a:ln w="9525" algn="ctr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anose="05000000000000000000" pitchFamily="2" charset="2"/>
              <a:buNone/>
            </a:pPr>
            <a:endParaRPr lang="de-DE" altLang="de-DE" sz="2000" b="0">
              <a:solidFill>
                <a:schemeClr val="accent2"/>
              </a:solidFill>
            </a:endParaRPr>
          </a:p>
        </p:txBody>
      </p:sp>
      <p:sp>
        <p:nvSpPr>
          <p:cNvPr id="35849" name="16 Flecha arriba"/>
          <p:cNvSpPr>
            <a:spLocks noChangeArrowheads="1"/>
          </p:cNvSpPr>
          <p:nvPr/>
        </p:nvSpPr>
        <p:spPr bwMode="auto">
          <a:xfrm>
            <a:off x="5527675" y="1179611"/>
            <a:ext cx="503238" cy="4243388"/>
          </a:xfrm>
          <a:prstGeom prst="upArrow">
            <a:avLst>
              <a:gd name="adj1" fmla="val 50000"/>
              <a:gd name="adj2" fmla="val 50125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anose="05000000000000000000" pitchFamily="2" charset="2"/>
              <a:buNone/>
            </a:pPr>
            <a:endParaRPr lang="de-DE" altLang="de-DE" sz="2000" b="0">
              <a:solidFill>
                <a:schemeClr val="accent2"/>
              </a:solidFill>
            </a:endParaRPr>
          </a:p>
        </p:txBody>
      </p:sp>
      <p:sp>
        <p:nvSpPr>
          <p:cNvPr id="35850" name="17 Flecha arriba"/>
          <p:cNvSpPr>
            <a:spLocks noChangeArrowheads="1"/>
          </p:cNvSpPr>
          <p:nvPr/>
        </p:nvSpPr>
        <p:spPr bwMode="auto">
          <a:xfrm>
            <a:off x="3173413" y="3008411"/>
            <a:ext cx="504825" cy="2425700"/>
          </a:xfrm>
          <a:prstGeom prst="upArrow">
            <a:avLst>
              <a:gd name="adj1" fmla="val 50000"/>
              <a:gd name="adj2" fmla="val 49986"/>
            </a:avLst>
          </a:prstGeom>
          <a:solidFill>
            <a:schemeClr val="accent2">
              <a:lumMod val="60000"/>
              <a:lumOff val="40000"/>
            </a:schemeClr>
          </a:solidFill>
          <a:ln w="9525" algn="ctr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marL="2857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90750" algn="l"/>
              </a:tabLs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anose="05000000000000000000" pitchFamily="2" charset="2"/>
              <a:buNone/>
            </a:pPr>
            <a:endParaRPr lang="de-DE" altLang="de-DE" sz="2000" b="0">
              <a:solidFill>
                <a:schemeClr val="accent2"/>
              </a:solidFill>
            </a:endParaRPr>
          </a:p>
        </p:txBody>
      </p:sp>
      <p:cxnSp>
        <p:nvCxnSpPr>
          <p:cNvPr id="20" name="19 Conector recto"/>
          <p:cNvCxnSpPr/>
          <p:nvPr/>
        </p:nvCxnSpPr>
        <p:spPr bwMode="auto">
          <a:xfrm>
            <a:off x="2411413" y="3521174"/>
            <a:ext cx="5549900" cy="1576387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5854" name="28 Conector recto"/>
          <p:cNvCxnSpPr>
            <a:cxnSpLocks noChangeShapeType="1"/>
            <a:stCxn id="35850" idx="0"/>
            <a:endCxn id="35848" idx="0"/>
          </p:cNvCxnSpPr>
          <p:nvPr/>
        </p:nvCxnSpPr>
        <p:spPr bwMode="auto">
          <a:xfrm flipV="1">
            <a:off x="3425825" y="2240061"/>
            <a:ext cx="5040313" cy="768350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855" name="31 Conector recto"/>
          <p:cNvCxnSpPr>
            <a:cxnSpLocks noChangeShapeType="1"/>
            <a:stCxn id="35849" idx="0"/>
            <a:endCxn id="35848" idx="0"/>
          </p:cNvCxnSpPr>
          <p:nvPr/>
        </p:nvCxnSpPr>
        <p:spPr bwMode="auto">
          <a:xfrm>
            <a:off x="5778500" y="1179611"/>
            <a:ext cx="2687638" cy="1060450"/>
          </a:xfrm>
          <a:prstGeom prst="line">
            <a:avLst/>
          </a:prstGeom>
          <a:noFill/>
          <a:ln w="9525" algn="ctr">
            <a:solidFill>
              <a:srgbClr val="00B05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8" name="37 Conector recto"/>
          <p:cNvCxnSpPr/>
          <p:nvPr/>
        </p:nvCxnSpPr>
        <p:spPr bwMode="auto">
          <a:xfrm>
            <a:off x="5202238" y="4530824"/>
            <a:ext cx="2759075" cy="582612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43 Conector recto"/>
          <p:cNvCxnSpPr>
            <a:endCxn id="35848" idx="2"/>
          </p:cNvCxnSpPr>
          <p:nvPr/>
        </p:nvCxnSpPr>
        <p:spPr bwMode="auto">
          <a:xfrm flipV="1">
            <a:off x="2427288" y="5413474"/>
            <a:ext cx="6038850" cy="31750"/>
          </a:xfrm>
          <a:prstGeom prst="line">
            <a:avLst/>
          </a:prstGeom>
          <a:solidFill>
            <a:schemeClr val="tx2"/>
          </a:solidFill>
          <a:ln w="9525" cap="flat" cmpd="sng" algn="ctr">
            <a:solidFill>
              <a:schemeClr val="accent6">
                <a:lumMod val="75000"/>
              </a:schemeClr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5859" name="53 Rectángulo"/>
          <p:cNvSpPr>
            <a:spLocks noChangeArrowheads="1"/>
          </p:cNvSpPr>
          <p:nvPr/>
        </p:nvSpPr>
        <p:spPr bwMode="auto">
          <a:xfrm>
            <a:off x="6814769" y="3310482"/>
            <a:ext cx="1471612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MX" altLang="de-DE">
                <a:solidFill>
                  <a:srgbClr val="6E6452"/>
                </a:solidFill>
              </a:rPr>
              <a:t>Estándar </a:t>
            </a:r>
          </a:p>
        </p:txBody>
      </p:sp>
      <p:sp>
        <p:nvSpPr>
          <p:cNvPr id="35862" name="59 Rectángulo"/>
          <p:cNvSpPr>
            <a:spLocks noChangeArrowheads="1"/>
          </p:cNvSpPr>
          <p:nvPr/>
        </p:nvSpPr>
        <p:spPr bwMode="auto">
          <a:xfrm>
            <a:off x="331788" y="1173300"/>
            <a:ext cx="820582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de-DE" b="0" dirty="0">
                <a:solidFill>
                  <a:srgbClr val="6E6452"/>
                </a:solidFill>
              </a:rPr>
              <a:t>O indicador IWA Ph5  equipara todos os       </a:t>
            </a:r>
          </a:p>
          <a:p>
            <a:pPr eaLnBrk="1" hangingPunct="1"/>
            <a:r>
              <a:rPr lang="pt-BR" altLang="de-DE" b="0" dirty="0">
                <a:solidFill>
                  <a:srgbClr val="6E6452"/>
                </a:solidFill>
              </a:rPr>
              <a:t>bombeamentos convertendo o volume          </a:t>
            </a:r>
          </a:p>
          <a:p>
            <a:pPr eaLnBrk="1" hangingPunct="1"/>
            <a:r>
              <a:rPr lang="pt-BR" altLang="de-DE" b="0" dirty="0">
                <a:solidFill>
                  <a:srgbClr val="6E6452"/>
                </a:solidFill>
              </a:rPr>
              <a:t>elevado para 1 m</a:t>
            </a:r>
            <a:r>
              <a:rPr lang="pt-BR" altLang="de-DE" b="0" baseline="30000" dirty="0">
                <a:solidFill>
                  <a:srgbClr val="6E6452"/>
                </a:solidFill>
              </a:rPr>
              <a:t>3 </a:t>
            </a:r>
            <a:r>
              <a:rPr lang="pt-BR" altLang="de-DE" b="0" dirty="0">
                <a:solidFill>
                  <a:srgbClr val="6E6452"/>
                </a:solidFill>
              </a:rPr>
              <a:t>a 100m de altura </a:t>
            </a:r>
          </a:p>
          <a:p>
            <a:pPr eaLnBrk="1" hangingPunct="1"/>
            <a:r>
              <a:rPr lang="pt-BR" altLang="de-DE" b="0" dirty="0">
                <a:solidFill>
                  <a:srgbClr val="6E6452"/>
                </a:solidFill>
              </a:rPr>
              <a:t>manométrica</a:t>
            </a:r>
          </a:p>
        </p:txBody>
      </p:sp>
      <p:pic>
        <p:nvPicPr>
          <p:cNvPr id="21" name="0 Imagen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847" y="6309320"/>
            <a:ext cx="1419849" cy="43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Imagen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0" y="5550088"/>
            <a:ext cx="1920995" cy="130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73579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Imagem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97" y="1079016"/>
            <a:ext cx="8860834" cy="3674344"/>
          </a:xfrm>
          <a:prstGeom prst="rect">
            <a:avLst/>
          </a:prstGeom>
        </p:spPr>
      </p:pic>
      <p:sp>
        <p:nvSpPr>
          <p:cNvPr id="10" name="9 Rectángulo redondeado"/>
          <p:cNvSpPr/>
          <p:nvPr/>
        </p:nvSpPr>
        <p:spPr bwMode="auto">
          <a:xfrm>
            <a:off x="1067677" y="2222016"/>
            <a:ext cx="1749632" cy="2434548"/>
          </a:xfrm>
          <a:prstGeom prst="roundRect">
            <a:avLst/>
          </a:prstGeom>
          <a:solidFill>
            <a:schemeClr val="accent2">
              <a:lumMod val="20000"/>
              <a:lumOff val="80000"/>
              <a:alpha val="43000"/>
            </a:scheme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1" name="10 Rectángulo redondeado"/>
          <p:cNvSpPr/>
          <p:nvPr/>
        </p:nvSpPr>
        <p:spPr bwMode="auto">
          <a:xfrm>
            <a:off x="3154300" y="2204455"/>
            <a:ext cx="704850" cy="2452109"/>
          </a:xfrm>
          <a:prstGeom prst="roundRect">
            <a:avLst/>
          </a:prstGeom>
          <a:solidFill>
            <a:schemeClr val="accent3">
              <a:lumMod val="40000"/>
              <a:lumOff val="60000"/>
              <a:alpha val="43000"/>
            </a:scheme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16 CuadroTexto"/>
          <p:cNvSpPr txBox="1"/>
          <p:nvPr/>
        </p:nvSpPr>
        <p:spPr>
          <a:xfrm>
            <a:off x="1157785" y="5276566"/>
            <a:ext cx="1714500" cy="430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constante</a:t>
            </a:r>
          </a:p>
        </p:txBody>
      </p:sp>
      <p:sp>
        <p:nvSpPr>
          <p:cNvPr id="13" name="19 Flecha arriba"/>
          <p:cNvSpPr/>
          <p:nvPr/>
        </p:nvSpPr>
        <p:spPr bwMode="auto">
          <a:xfrm>
            <a:off x="1326855" y="4656564"/>
            <a:ext cx="479425" cy="563880"/>
          </a:xfrm>
          <a:prstGeom prst="up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21 CuadroTexto"/>
          <p:cNvSpPr txBox="1"/>
          <p:nvPr/>
        </p:nvSpPr>
        <p:spPr>
          <a:xfrm>
            <a:off x="3059649" y="5148436"/>
            <a:ext cx="1714500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cs typeface="Arial" charset="0"/>
              </a:rPr>
              <a:t>Variável</a:t>
            </a:r>
            <a:endParaRPr lang="de-DE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cs typeface="Arial" charset="0"/>
            </a:endParaRPr>
          </a:p>
        </p:txBody>
      </p:sp>
      <p:sp>
        <p:nvSpPr>
          <p:cNvPr id="15" name="22 Flecha arriba"/>
          <p:cNvSpPr/>
          <p:nvPr/>
        </p:nvSpPr>
        <p:spPr bwMode="auto">
          <a:xfrm>
            <a:off x="3286612" y="4804519"/>
            <a:ext cx="479425" cy="415925"/>
          </a:xfrm>
          <a:prstGeom prst="upArrow">
            <a:avLst/>
          </a:prstGeom>
          <a:solidFill>
            <a:schemeClr val="accent1"/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  <p:sp>
        <p:nvSpPr>
          <p:cNvPr id="16" name="12 CuadroTexto"/>
          <p:cNvSpPr txBox="1"/>
          <p:nvPr/>
        </p:nvSpPr>
        <p:spPr>
          <a:xfrm>
            <a:off x="1075669" y="5757226"/>
            <a:ext cx="21465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400" b="1" dirty="0">
                <a:latin typeface="Arial" charset="0"/>
                <a:cs typeface="Arial" charset="0"/>
              </a:rPr>
              <a:t>0,5 kWh/m</a:t>
            </a:r>
            <a:r>
              <a:rPr lang="de-DE" sz="2400" b="1" baseline="30000" dirty="0"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0" name="1 Título"/>
          <p:cNvSpPr txBox="1">
            <a:spLocks/>
          </p:cNvSpPr>
          <p:nvPr/>
        </p:nvSpPr>
        <p:spPr bwMode="auto">
          <a:xfrm>
            <a:off x="2628368" y="5789060"/>
            <a:ext cx="6631512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altLang="de-DE" b="0" kern="0" dirty="0"/>
              <a:t>kWh/m</a:t>
            </a:r>
            <a:r>
              <a:rPr lang="pt-BR" altLang="de-DE" b="0" kern="0" baseline="30000" dirty="0"/>
              <a:t>3</a:t>
            </a:r>
            <a:r>
              <a:rPr lang="pt-BR" altLang="de-DE" b="0" kern="0" dirty="0"/>
              <a:t> não mede eficiência, mas serve de referência para comparar uma bomba consigo mesma em períodos diferentes. </a:t>
            </a:r>
          </a:p>
        </p:txBody>
      </p:sp>
      <p:sp>
        <p:nvSpPr>
          <p:cNvPr id="23" name="19 Flecha arriba"/>
          <p:cNvSpPr/>
          <p:nvPr/>
        </p:nvSpPr>
        <p:spPr bwMode="auto">
          <a:xfrm>
            <a:off x="2148943" y="4684625"/>
            <a:ext cx="479425" cy="563880"/>
          </a:xfrm>
          <a:prstGeom prst="upArrow">
            <a:avLst/>
          </a:prstGeom>
          <a:solidFill>
            <a:schemeClr val="bg1">
              <a:lumMod val="65000"/>
            </a:schemeClr>
          </a:solidFill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marL="285750" indent="-285750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C80F0F"/>
              </a:buClr>
              <a:buFont typeface="Wingdings" pitchFamily="2" charset="2"/>
              <a:buNone/>
              <a:tabLst>
                <a:tab pos="2190750" algn="l"/>
              </a:tabLst>
              <a:defRPr/>
            </a:pPr>
            <a:endParaRPr lang="de-DE" sz="2000" b="0">
              <a:solidFill>
                <a:schemeClr val="accent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15792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3497" y="5607924"/>
            <a:ext cx="8662033" cy="1585863"/>
          </a:xfrm>
        </p:spPr>
        <p:txBody>
          <a:bodyPr>
            <a:noAutofit/>
          </a:bodyPr>
          <a:lstStyle/>
          <a:p>
            <a:pPr>
              <a:buFont typeface="Arial" charset="0"/>
              <a:buNone/>
              <a:defRPr/>
            </a:pPr>
            <a:endParaRPr lang="es-MX" sz="1200" dirty="0"/>
          </a:p>
          <a:p>
            <a:pPr lvl="1">
              <a:spcAft>
                <a:spcPts val="600"/>
              </a:spcAft>
              <a:buFont typeface="Arial" charset="0"/>
              <a:buChar char="•"/>
              <a:defRPr/>
            </a:pPr>
            <a:endParaRPr lang="es-ES" sz="1200" dirty="0"/>
          </a:p>
          <a:p>
            <a:pPr marL="0" lvl="1" indent="0">
              <a:buClr>
                <a:srgbClr val="C80F0F"/>
              </a:buClr>
              <a:buNone/>
              <a:defRPr/>
            </a:pPr>
            <a:r>
              <a:rPr lang="es-ES" b="1" dirty="0"/>
              <a:t>Performance </a:t>
            </a:r>
            <a:r>
              <a:rPr lang="es-ES" b="1" dirty="0" err="1"/>
              <a:t>Indicators</a:t>
            </a:r>
            <a:r>
              <a:rPr lang="es-ES" b="1" dirty="0"/>
              <a:t> </a:t>
            </a:r>
            <a:r>
              <a:rPr lang="es-ES" b="1" dirty="0" err="1"/>
              <a:t>for</a:t>
            </a:r>
            <a:r>
              <a:rPr lang="es-ES" b="1" dirty="0"/>
              <a:t> </a:t>
            </a:r>
            <a:r>
              <a:rPr lang="es-ES" b="1" dirty="0" err="1"/>
              <a:t>Water</a:t>
            </a:r>
            <a:r>
              <a:rPr lang="es-ES" b="1" dirty="0"/>
              <a:t> </a:t>
            </a:r>
            <a:r>
              <a:rPr lang="es-ES" b="1" dirty="0" err="1"/>
              <a:t>Supply</a:t>
            </a:r>
            <a:r>
              <a:rPr lang="es-ES" b="1" dirty="0"/>
              <a:t> </a:t>
            </a:r>
            <a:r>
              <a:rPr lang="es-ES" b="1" dirty="0" err="1"/>
              <a:t>Services</a:t>
            </a:r>
            <a:r>
              <a:rPr lang="es-ES" b="1" dirty="0"/>
              <a:t> (Manual of </a:t>
            </a:r>
            <a:r>
              <a:rPr lang="es-ES" b="1" dirty="0" err="1"/>
              <a:t>Best</a:t>
            </a:r>
            <a:r>
              <a:rPr lang="es-ES" b="1" dirty="0"/>
              <a:t> </a:t>
            </a:r>
            <a:r>
              <a:rPr lang="es-ES" b="1" dirty="0" err="1"/>
              <a:t>Practices</a:t>
            </a:r>
            <a:r>
              <a:rPr lang="es-ES" b="1" dirty="0"/>
              <a:t>) </a:t>
            </a:r>
          </a:p>
          <a:p>
            <a:pPr marL="342900" lvl="1" indent="-342900">
              <a:buClr>
                <a:srgbClr val="C80F0F"/>
              </a:buClr>
              <a:buFont typeface="Wingdings" pitchFamily="2" charset="2"/>
              <a:buChar char="§"/>
              <a:defRPr/>
            </a:pPr>
            <a:endParaRPr lang="es-ES" b="1" dirty="0"/>
          </a:p>
          <a:p>
            <a:pPr>
              <a:buFont typeface="Arial" charset="0"/>
              <a:buChar char="•"/>
              <a:defRPr/>
            </a:pPr>
            <a:endParaRPr lang="es-ES" sz="1200" dirty="0"/>
          </a:p>
          <a:p>
            <a:pPr>
              <a:buFont typeface="Arial" charset="0"/>
              <a:buChar char="•"/>
              <a:defRPr/>
            </a:pPr>
            <a:endParaRPr lang="es-ES" sz="12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624638"/>
            <a:ext cx="8172450" cy="233362"/>
          </a:xfrm>
        </p:spPr>
        <p:txBody>
          <a:bodyPr/>
          <a:lstStyle/>
          <a:p>
            <a:pPr>
              <a:defRPr/>
            </a:pPr>
            <a:r>
              <a:rPr lang="es-MX"/>
              <a:t>Rita Cavaleiro de Ferreira</a:t>
            </a:r>
          </a:p>
        </p:txBody>
      </p:sp>
      <p:sp>
        <p:nvSpPr>
          <p:cNvPr id="12" name="1 Título"/>
          <p:cNvSpPr txBox="1">
            <a:spLocks/>
          </p:cNvSpPr>
          <p:nvPr/>
        </p:nvSpPr>
        <p:spPr bwMode="auto">
          <a:xfrm>
            <a:off x="596382" y="1241401"/>
            <a:ext cx="10127109" cy="752475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Ph5 - Consumo de energía estandarizado (</a:t>
            </a:r>
            <a:r>
              <a:rPr lang="es-MX" altLang="de-DE" b="1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kWh</a:t>
            </a: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/m</a:t>
            </a: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Constantia" panose="02030602050306030303" pitchFamily="18" charset="0"/>
              </a:rPr>
              <a:t>³</a:t>
            </a:r>
            <a:r>
              <a:rPr lang="es-MX" altLang="de-DE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x100m</a:t>
            </a:r>
            <a:r>
              <a:rPr lang="es-MX" altLang="de-DE" kern="0"/>
              <a:t>)  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4384002"/>
            <a:ext cx="2633570" cy="179307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053" y="3888023"/>
            <a:ext cx="1747597" cy="2303652"/>
          </a:xfrm>
          <a:prstGeom prst="rect">
            <a:avLst/>
          </a:prstGeom>
        </p:spPr>
      </p:pic>
      <p:sp>
        <p:nvSpPr>
          <p:cNvPr id="17" name="7 Rectángulo"/>
          <p:cNvSpPr/>
          <p:nvPr/>
        </p:nvSpPr>
        <p:spPr>
          <a:xfrm rot="20299814">
            <a:off x="298106" y="4350504"/>
            <a:ext cx="355920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 instante ou 1 ano</a:t>
            </a:r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11" name="Agrupar 10"/>
          <p:cNvGrpSpPr/>
          <p:nvPr/>
        </p:nvGrpSpPr>
        <p:grpSpPr>
          <a:xfrm>
            <a:off x="792456" y="3003496"/>
            <a:ext cx="7676788" cy="954087"/>
            <a:chOff x="1431716" y="2996952"/>
            <a:chExt cx="7676788" cy="954087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841" y="2996952"/>
              <a:ext cx="5300663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9 CuadroTexto"/>
            <p:cNvSpPr txBox="1"/>
            <p:nvPr/>
          </p:nvSpPr>
          <p:spPr>
            <a:xfrm>
              <a:off x="1431716" y="3028457"/>
              <a:ext cx="2994025" cy="8309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1 </a:t>
              </a:r>
              <a:r>
                <a:rPr lang="de-DE" sz="2400" b="1" dirty="0" err="1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conjunto</a:t>
              </a: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       =</a:t>
              </a:r>
            </a:p>
            <a:p>
              <a:pPr>
                <a:defRPr/>
              </a:pP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motor-</a:t>
              </a:r>
              <a:r>
                <a:rPr lang="de-DE" sz="2400" b="1" dirty="0" err="1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bomba</a:t>
              </a: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9141519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624638"/>
            <a:ext cx="8172450" cy="233362"/>
          </a:xfrm>
        </p:spPr>
        <p:txBody>
          <a:bodyPr/>
          <a:lstStyle/>
          <a:p>
            <a:pPr>
              <a:defRPr/>
            </a:pPr>
            <a:r>
              <a:rPr lang="es-MX"/>
              <a:t>Rita Cavaleiro de Ferreira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1920" y="4384002"/>
            <a:ext cx="2633570" cy="179307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82053" y="3888023"/>
            <a:ext cx="1747597" cy="2303652"/>
          </a:xfrm>
          <a:prstGeom prst="rect">
            <a:avLst/>
          </a:prstGeom>
        </p:spPr>
      </p:pic>
      <p:sp>
        <p:nvSpPr>
          <p:cNvPr id="11" name="7 Rectángulo"/>
          <p:cNvSpPr/>
          <p:nvPr/>
        </p:nvSpPr>
        <p:spPr>
          <a:xfrm rot="20299814">
            <a:off x="113491" y="4506893"/>
            <a:ext cx="3559204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Desempenho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do prestador </a:t>
            </a:r>
          </a:p>
          <a:p>
            <a:pPr algn="ctr"/>
            <a:r>
              <a:rPr lang="el-GR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Σ</a:t>
            </a:r>
            <a:r>
              <a:rPr lang="de-DE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 fórmula para todas as bombas</a:t>
            </a:r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pSp>
        <p:nvGrpSpPr>
          <p:cNvPr id="4" name="Agrupar 3"/>
          <p:cNvGrpSpPr/>
          <p:nvPr/>
        </p:nvGrpSpPr>
        <p:grpSpPr>
          <a:xfrm>
            <a:off x="617605" y="2715347"/>
            <a:ext cx="7851639" cy="1337143"/>
            <a:chOff x="1256865" y="2708803"/>
            <a:chExt cx="7851639" cy="1337143"/>
          </a:xfrm>
        </p:grpSpPr>
        <p:pic>
          <p:nvPicPr>
            <p:cNvPr id="36868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07841" y="2996952"/>
              <a:ext cx="5300663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9 CuadroTexto"/>
            <p:cNvSpPr txBox="1"/>
            <p:nvPr/>
          </p:nvSpPr>
          <p:spPr>
            <a:xfrm>
              <a:off x="1256865" y="3092946"/>
              <a:ext cx="2994025" cy="46166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de-DE" sz="2400" b="1" dirty="0" err="1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Prestador</a:t>
              </a:r>
              <a:r>
                <a:rPr lang="de-DE" sz="2400" b="1" dirty="0">
                  <a:solidFill>
                    <a:srgbClr val="00B050"/>
                  </a:solidFill>
                  <a:latin typeface="Cambria Math" pitchFamily="18" charset="0"/>
                  <a:ea typeface="Cambria Math" pitchFamily="18" charset="0"/>
                  <a:cs typeface="Arial" charset="0"/>
                </a:rPr>
                <a:t>  = </a:t>
              </a: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4486982" y="2708803"/>
              <a:ext cx="936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400" b="1" dirty="0">
                  <a:solidFill>
                    <a:srgbClr val="00B050"/>
                  </a:solidFill>
                </a:rPr>
                <a:t>Σ</a:t>
              </a:r>
              <a:endParaRPr lang="de-DE" sz="4400" b="1" dirty="0">
                <a:solidFill>
                  <a:srgbClr val="00B050"/>
                </a:solidFill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3383868" y="3276505"/>
              <a:ext cx="936104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4400" b="1" dirty="0">
                  <a:solidFill>
                    <a:srgbClr val="00B050"/>
                  </a:solidFill>
                </a:rPr>
                <a:t>Σ</a:t>
              </a:r>
              <a:endParaRPr lang="de-DE" sz="4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5" name="1 Título"/>
          <p:cNvSpPr txBox="1">
            <a:spLocks/>
          </p:cNvSpPr>
          <p:nvPr/>
        </p:nvSpPr>
        <p:spPr bwMode="auto">
          <a:xfrm>
            <a:off x="415847" y="1263600"/>
            <a:ext cx="10127109" cy="456143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s-MX" altLang="de-DE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Também</a:t>
            </a:r>
            <a:r>
              <a:rPr lang="es-MX" altLang="de-DE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</a:t>
            </a:r>
            <a:r>
              <a:rPr lang="es-MX" altLang="de-DE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calculável</a:t>
            </a:r>
            <a:r>
              <a:rPr lang="es-MX" altLang="de-DE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para </a:t>
            </a:r>
            <a:r>
              <a:rPr lang="es-MX" altLang="de-DE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um</a:t>
            </a:r>
            <a:r>
              <a:rPr lang="es-MX" altLang="de-DE" b="1" dirty="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 prestador de </a:t>
            </a:r>
            <a:r>
              <a:rPr lang="es-MX" altLang="de-DE" b="1" dirty="0" err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rPr>
              <a:t>serviço</a:t>
            </a:r>
            <a:endParaRPr lang="es-MX" altLang="de-DE" kern="0" dirty="0"/>
          </a:p>
        </p:txBody>
      </p:sp>
    </p:spTree>
    <p:extLst>
      <p:ext uri="{BB962C8B-B14F-4D97-AF65-F5344CB8AC3E}">
        <p14:creationId xmlns:p14="http://schemas.microsoft.com/office/powerpoint/2010/main" val="1358114956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 9">
            <a:extLst>
              <a:ext uri="{FF2B5EF4-FFF2-40B4-BE49-F238E27FC236}">
                <a16:creationId xmlns:a16="http://schemas.microsoft.com/office/drawing/2014/main" id="{DE978BF4-C2D8-44F5-BA1A-76A617DA5D2A}"/>
              </a:ext>
            </a:extLst>
          </p:cNvPr>
          <p:cNvSpPr/>
          <p:nvPr/>
        </p:nvSpPr>
        <p:spPr bwMode="auto">
          <a:xfrm>
            <a:off x="459931" y="1719072"/>
            <a:ext cx="2676777" cy="1255777"/>
          </a:xfrm>
          <a:prstGeom prst="rect">
            <a:avLst/>
          </a:prstGeom>
          <a:solidFill>
            <a:srgbClr val="CCAC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Consumo específico padronizado</a:t>
            </a:r>
            <a:r>
              <a:rPr lang="pt-BR" sz="2400" b="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89D0704-7029-4296-B02B-7FC039C10AA0}"/>
              </a:ext>
            </a:extLst>
          </p:cNvPr>
          <p:cNvSpPr/>
          <p:nvPr/>
        </p:nvSpPr>
        <p:spPr bwMode="auto">
          <a:xfrm rot="8503">
            <a:off x="191868" y="4342863"/>
            <a:ext cx="468632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3600" dirty="0">
                <a:solidFill>
                  <a:srgbClr val="C80A0A"/>
                </a:solidFill>
              </a:rPr>
              <a:t>(kWh/m</a:t>
            </a:r>
            <a:r>
              <a:rPr lang="pt-BR" sz="3600" baseline="30000" dirty="0">
                <a:solidFill>
                  <a:srgbClr val="C80A0A"/>
                </a:solidFill>
              </a:rPr>
              <a:t>3</a:t>
            </a:r>
            <a:r>
              <a:rPr lang="pt-BR" sz="3200" dirty="0">
                <a:solidFill>
                  <a:srgbClr val="C80A0A"/>
                </a:solidFill>
              </a:rPr>
              <a:t>x100m)</a:t>
            </a:r>
            <a:endParaRPr kumimoji="0" lang="pt-BR" sz="32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9" name="Retângulo 18">
            <a:extLst>
              <a:ext uri="{FF2B5EF4-FFF2-40B4-BE49-F238E27FC236}">
                <a16:creationId xmlns:a16="http://schemas.microsoft.com/office/drawing/2014/main" id="{EFD1E88A-2BDE-4C12-A9A2-F033F88355D5}"/>
              </a:ext>
            </a:extLst>
          </p:cNvPr>
          <p:cNvSpPr/>
          <p:nvPr/>
        </p:nvSpPr>
        <p:spPr bwMode="auto">
          <a:xfrm>
            <a:off x="459931" y="3191395"/>
            <a:ext cx="2676777" cy="1125668"/>
          </a:xfrm>
          <a:prstGeom prst="rect">
            <a:avLst/>
          </a:prstGeom>
          <a:solidFill>
            <a:srgbClr val="7AB3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36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Ph5 IWA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EAABE80-AA51-44ED-A229-DE282646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23" y="5172403"/>
            <a:ext cx="1912791" cy="153484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3BE6CA1F-F7FA-4DD8-AE06-F74ECB2706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391" t="43540" r="26001" b="30149"/>
          <a:stretch/>
        </p:blipFill>
        <p:spPr>
          <a:xfrm>
            <a:off x="4663440" y="3191395"/>
            <a:ext cx="4102608" cy="3096768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700205A7-0BD8-41AB-9887-D66647064BDF}"/>
              </a:ext>
            </a:extLst>
          </p:cNvPr>
          <p:cNvSpPr/>
          <p:nvPr/>
        </p:nvSpPr>
        <p:spPr bwMode="auto">
          <a:xfrm>
            <a:off x="3572256" y="3468035"/>
            <a:ext cx="938784" cy="849028"/>
          </a:xfrm>
          <a:prstGeom prst="ellipse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5" name="Elipse 14">
            <a:extLst>
              <a:ext uri="{FF2B5EF4-FFF2-40B4-BE49-F238E27FC236}">
                <a16:creationId xmlns:a16="http://schemas.microsoft.com/office/drawing/2014/main" id="{E2381B95-38B9-4196-8CD2-BE73255EAEFB}"/>
              </a:ext>
            </a:extLst>
          </p:cNvPr>
          <p:cNvSpPr/>
          <p:nvPr/>
        </p:nvSpPr>
        <p:spPr bwMode="auto">
          <a:xfrm>
            <a:off x="3572256" y="4369454"/>
            <a:ext cx="938784" cy="849028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6E861220-175F-4F40-A760-12F884DF9160}"/>
              </a:ext>
            </a:extLst>
          </p:cNvPr>
          <p:cNvSpPr/>
          <p:nvPr/>
        </p:nvSpPr>
        <p:spPr bwMode="auto">
          <a:xfrm>
            <a:off x="3585498" y="5268078"/>
            <a:ext cx="938784" cy="849028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46B38698-1F96-4749-8AB6-1C38D7D51A91}"/>
              </a:ext>
            </a:extLst>
          </p:cNvPr>
          <p:cNvSpPr/>
          <p:nvPr/>
        </p:nvSpPr>
        <p:spPr bwMode="auto">
          <a:xfrm rot="1569299">
            <a:off x="5997784" y="1212486"/>
            <a:ext cx="3036417" cy="1203520"/>
          </a:xfrm>
          <a:prstGeom prst="rect">
            <a:avLst/>
          </a:prstGeom>
          <a:solidFill>
            <a:srgbClr val="FB9A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Avaliação do valor atual</a:t>
            </a:r>
          </a:p>
        </p:txBody>
      </p:sp>
    </p:spTree>
    <p:extLst>
      <p:ext uri="{BB962C8B-B14F-4D97-AF65-F5344CB8AC3E}">
        <p14:creationId xmlns:p14="http://schemas.microsoft.com/office/powerpoint/2010/main" val="3489518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C30359-0C25-4B8C-8FF5-8D834A761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C7A58A5-BE06-49F3-AE74-3B7D509EB647}"/>
              </a:ext>
            </a:extLst>
          </p:cNvPr>
          <p:cNvSpPr/>
          <p:nvPr/>
        </p:nvSpPr>
        <p:spPr bwMode="auto">
          <a:xfrm>
            <a:off x="311137" y="863609"/>
            <a:ext cx="845830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800" dirty="0">
                <a:solidFill>
                  <a:srgbClr val="C80A0A"/>
                </a:solidFill>
              </a:rPr>
              <a:t>Ph5 – consumo específico de energia normalizado (kWh/m</a:t>
            </a:r>
            <a:r>
              <a:rPr lang="pt-BR" sz="2800" baseline="30000" dirty="0">
                <a:solidFill>
                  <a:srgbClr val="C80A0A"/>
                </a:solidFill>
              </a:rPr>
              <a:t>3</a:t>
            </a:r>
            <a:r>
              <a:rPr lang="pt-BR" sz="2400" dirty="0">
                <a:solidFill>
                  <a:srgbClr val="C80A0A"/>
                </a:solidFill>
              </a:rPr>
              <a:t>x100m)</a:t>
            </a:r>
            <a:endParaRPr lang="pt-BR" sz="2400" b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endParaRPr kumimoji="0" lang="pt-BR" sz="24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DA85126-762E-4033-A89E-959540142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66" t="38563" r="30267" b="10711"/>
          <a:stretch/>
        </p:blipFill>
        <p:spPr>
          <a:xfrm>
            <a:off x="591553" y="1618396"/>
            <a:ext cx="7394207" cy="523960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EA26D1F-346D-4579-8F04-1DB9CD1E4362}"/>
              </a:ext>
            </a:extLst>
          </p:cNvPr>
          <p:cNvSpPr/>
          <p:nvPr/>
        </p:nvSpPr>
        <p:spPr bwMode="auto">
          <a:xfrm rot="1569299">
            <a:off x="5997784" y="1212486"/>
            <a:ext cx="3036417" cy="1203520"/>
          </a:xfrm>
          <a:prstGeom prst="rect">
            <a:avLst/>
          </a:prstGeom>
          <a:solidFill>
            <a:srgbClr val="FB9A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Avaliação do valor atual</a:t>
            </a:r>
          </a:p>
        </p:txBody>
      </p:sp>
    </p:spTree>
    <p:extLst>
      <p:ext uri="{BB962C8B-B14F-4D97-AF65-F5344CB8AC3E}">
        <p14:creationId xmlns:p14="http://schemas.microsoft.com/office/powerpoint/2010/main" val="38379001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8C30359-0C25-4B8C-8FF5-8D834A761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1C7A58A5-BE06-49F3-AE74-3B7D509EB647}"/>
              </a:ext>
            </a:extLst>
          </p:cNvPr>
          <p:cNvSpPr/>
          <p:nvPr/>
        </p:nvSpPr>
        <p:spPr bwMode="auto">
          <a:xfrm>
            <a:off x="311137" y="863609"/>
            <a:ext cx="845830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2800" dirty="0">
                <a:solidFill>
                  <a:srgbClr val="C80A0A"/>
                </a:solidFill>
              </a:rPr>
              <a:t>Ph5 – consumo específico de energia normalizado (kWh/m</a:t>
            </a:r>
            <a:r>
              <a:rPr lang="pt-BR" sz="2800" baseline="30000" dirty="0">
                <a:solidFill>
                  <a:srgbClr val="C80A0A"/>
                </a:solidFill>
              </a:rPr>
              <a:t>3</a:t>
            </a:r>
            <a:r>
              <a:rPr lang="pt-BR" sz="2400" dirty="0">
                <a:solidFill>
                  <a:srgbClr val="C80A0A"/>
                </a:solidFill>
              </a:rPr>
              <a:t>x100m)</a:t>
            </a:r>
            <a:endParaRPr lang="pt-BR" sz="2400" b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  <a:p>
            <a:endParaRPr kumimoji="0" lang="pt-BR" sz="24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8DA85126-762E-4033-A89E-959540142A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466" t="38563" r="30267" b="10711"/>
          <a:stretch/>
        </p:blipFill>
        <p:spPr>
          <a:xfrm>
            <a:off x="591553" y="1618396"/>
            <a:ext cx="7394207" cy="5239604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EA26D1F-346D-4579-8F04-1DB9CD1E4362}"/>
              </a:ext>
            </a:extLst>
          </p:cNvPr>
          <p:cNvSpPr/>
          <p:nvPr/>
        </p:nvSpPr>
        <p:spPr bwMode="auto">
          <a:xfrm rot="1569299">
            <a:off x="5997784" y="1212486"/>
            <a:ext cx="3036417" cy="1203520"/>
          </a:xfrm>
          <a:prstGeom prst="rect">
            <a:avLst/>
          </a:prstGeom>
          <a:solidFill>
            <a:srgbClr val="FB9A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Avaliação do valor atual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716CB640-6EAA-4301-BEA4-0912F634EC8E}"/>
              </a:ext>
            </a:extLst>
          </p:cNvPr>
          <p:cNvSpPr/>
          <p:nvPr/>
        </p:nvSpPr>
        <p:spPr bwMode="auto">
          <a:xfrm>
            <a:off x="94130" y="5349720"/>
            <a:ext cx="9144000" cy="1203520"/>
          </a:xfrm>
          <a:prstGeom prst="rect">
            <a:avLst/>
          </a:prstGeom>
          <a:solidFill>
            <a:srgbClr val="7AB3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Com base neste indicador é possível determinar o potencial de economia (ou o nível de ineficiência) – relevante para </a:t>
            </a:r>
            <a:r>
              <a:rPr lang="pt-BR" sz="200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ajustes tarifários</a:t>
            </a:r>
            <a:endParaRPr lang="pt-BR" sz="2000" dirty="0">
              <a:solidFill>
                <a:schemeClr val="bg1"/>
              </a:solidFill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55022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 txBox="1">
            <a:spLocks/>
          </p:cNvSpPr>
          <p:nvPr/>
        </p:nvSpPr>
        <p:spPr bwMode="auto">
          <a:xfrm>
            <a:off x="1743969" y="1676456"/>
            <a:ext cx="6139121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pt-BR" sz="3600" b="0" kern="0"/>
              <a:t>Unidades de Eficiência </a:t>
            </a:r>
          </a:p>
        </p:txBody>
      </p:sp>
      <p:sp>
        <p:nvSpPr>
          <p:cNvPr id="2" name="Retângulo 1"/>
          <p:cNvSpPr/>
          <p:nvPr/>
        </p:nvSpPr>
        <p:spPr>
          <a:xfrm>
            <a:off x="904776" y="2982724"/>
            <a:ext cx="2868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de-DE" sz="2800"/>
              <a:t>(</a:t>
            </a:r>
            <a:r>
              <a:rPr lang="es-MX" altLang="de-DE" sz="2800" err="1"/>
              <a:t>kWh</a:t>
            </a:r>
            <a:r>
              <a:rPr lang="es-MX" altLang="de-DE" sz="2800"/>
              <a:t>/m</a:t>
            </a:r>
            <a:r>
              <a:rPr lang="es-MX" altLang="de-DE" sz="2800" baseline="30000"/>
              <a:t>3</a:t>
            </a:r>
            <a:r>
              <a:rPr lang="es-MX" altLang="de-DE" sz="2800"/>
              <a:t>x100m)</a:t>
            </a:r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090161" y="2982724"/>
            <a:ext cx="286832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de-DE" sz="4400"/>
              <a:t>(%) </a:t>
            </a:r>
            <a:endParaRPr lang="pt-BR" sz="36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tângulo 9"/>
              <p:cNvSpPr/>
              <p:nvPr/>
            </p:nvSpPr>
            <p:spPr>
              <a:xfrm>
                <a:off x="5245767" y="4145776"/>
                <a:ext cx="2868328" cy="7811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pt-BR" altLang="de-DE" sz="2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pt-BR" altLang="de-DE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de-DE" sz="28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pt-BR" altLang="de-DE" sz="2800" b="1" i="1" smtClean="0">
                                <a:latin typeface="Cambria Math" panose="02040503050406030204" pitchFamily="18" charset="0"/>
                              </a:rPr>
                              <m:t>𝒉𝒊𝒅𝒓𝒂𝒖𝒍𝒊𝒄𝒂</m:t>
                            </m:r>
                            <m:r>
                              <a:rPr lang="pt-BR" altLang="de-DE" sz="2800" b="1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pt-BR" altLang="de-DE" sz="28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altLang="de-DE" sz="2800" b="1" i="1" smtClean="0">
                                <a:latin typeface="Cambria Math" panose="020405030504060302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pt-BR" altLang="de-DE" sz="2800" b="1" i="1" smtClean="0">
                                <a:latin typeface="Cambria Math" panose="02040503050406030204" pitchFamily="18" charset="0"/>
                              </a:rPr>
                              <m:t>𝒆𝒍𝒆𝒕𝒓𝒊𝒄𝒂</m:t>
                            </m:r>
                          </m:sub>
                        </m:sSub>
                      </m:den>
                    </m:f>
                  </m:oMath>
                </a14:m>
                <a:r>
                  <a:rPr lang="es-MX" altLang="de-DE" sz="2800"/>
                  <a:t>x100 </a:t>
                </a:r>
                <a:endParaRPr lang="pt-BR"/>
              </a:p>
            </p:txBody>
          </p:sp>
        </mc:Choice>
        <mc:Fallback xmlns="">
          <p:sp>
            <p:nvSpPr>
              <p:cNvPr id="10" name="Retângulo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5767" y="4145776"/>
                <a:ext cx="2868328" cy="78111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tângulo 12"/>
          <p:cNvSpPr/>
          <p:nvPr/>
        </p:nvSpPr>
        <p:spPr>
          <a:xfrm>
            <a:off x="904775" y="5531815"/>
            <a:ext cx="33495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de-DE" sz="2800" dirty="0"/>
              <a:t>Hidráulicos - IWA </a:t>
            </a:r>
            <a:endParaRPr lang="pt-BR" dirty="0"/>
          </a:p>
        </p:txBody>
      </p:sp>
      <p:sp>
        <p:nvSpPr>
          <p:cNvPr id="14" name="Retângulo 13"/>
          <p:cNvSpPr/>
          <p:nvPr/>
        </p:nvSpPr>
        <p:spPr>
          <a:xfrm>
            <a:off x="5014761" y="5531815"/>
            <a:ext cx="33303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altLang="de-DE" sz="2800" dirty="0" err="1"/>
              <a:t>Electromecânicos</a:t>
            </a:r>
            <a:r>
              <a:rPr lang="es-MX" altLang="de-DE" sz="2800" dirty="0"/>
              <a:t> </a:t>
            </a:r>
            <a:endParaRPr lang="pt-BR" dirty="0"/>
          </a:p>
        </p:txBody>
      </p:sp>
      <p:cxnSp>
        <p:nvCxnSpPr>
          <p:cNvPr id="4" name="Conector reto 3"/>
          <p:cNvCxnSpPr/>
          <p:nvPr/>
        </p:nvCxnSpPr>
        <p:spPr bwMode="auto">
          <a:xfrm>
            <a:off x="4629751" y="2529476"/>
            <a:ext cx="9626" cy="354209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96378652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Indicadores de eficiência energética</a:t>
            </a:r>
          </a:p>
        </p:txBody>
      </p:sp>
    </p:spTree>
    <p:extLst>
      <p:ext uri="{BB962C8B-B14F-4D97-AF65-F5344CB8AC3E}">
        <p14:creationId xmlns:p14="http://schemas.microsoft.com/office/powerpoint/2010/main" val="27805814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229209" y="283352"/>
            <a:ext cx="8753458" cy="1143000"/>
          </a:xfrm>
        </p:spPr>
        <p:txBody>
          <a:bodyPr>
            <a:normAutofit/>
          </a:bodyPr>
          <a:lstStyle/>
          <a:p>
            <a:r>
              <a:rPr lang="es-MX" sz="3200" dirty="0" err="1"/>
              <a:t>Conversão</a:t>
            </a:r>
            <a:r>
              <a:rPr lang="es-MX" sz="3200" dirty="0"/>
              <a:t> de unidades </a:t>
            </a:r>
            <a:r>
              <a:rPr lang="es-MX" altLang="de-DE" sz="3600" dirty="0"/>
              <a:t>(</a:t>
            </a:r>
            <a:r>
              <a:rPr lang="es-MX" altLang="de-DE" sz="3600" dirty="0" err="1"/>
              <a:t>kWh</a:t>
            </a:r>
            <a:r>
              <a:rPr lang="es-MX" altLang="de-DE" sz="3600" dirty="0"/>
              <a:t>/m</a:t>
            </a:r>
            <a:r>
              <a:rPr lang="es-MX" altLang="de-DE" sz="3600" baseline="30000" dirty="0"/>
              <a:t>3</a:t>
            </a:r>
            <a:r>
              <a:rPr lang="es-MX" altLang="de-DE" sz="3600" dirty="0"/>
              <a:t>x100m) </a:t>
            </a:r>
            <a:r>
              <a:rPr lang="es-MX" altLang="de-DE" sz="3600" dirty="0" err="1"/>
              <a:t>em</a:t>
            </a:r>
            <a:r>
              <a:rPr lang="es-MX" altLang="de-DE" sz="3600" dirty="0"/>
              <a:t> (%) </a:t>
            </a:r>
            <a:endParaRPr lang="de-DE" sz="36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s-MX" dirty="0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6601" y="1597734"/>
            <a:ext cx="8958675" cy="515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22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839" y="1490867"/>
            <a:ext cx="7776863" cy="5184576"/>
          </a:xfrm>
          <a:prstGeom prst="rect">
            <a:avLst/>
          </a:prstGeom>
        </p:spPr>
      </p:pic>
      <p:sp>
        <p:nvSpPr>
          <p:cNvPr id="6" name="2 Título"/>
          <p:cNvSpPr>
            <a:spLocks noGrp="1"/>
          </p:cNvSpPr>
          <p:nvPr>
            <p:ph type="title"/>
          </p:nvPr>
        </p:nvSpPr>
        <p:spPr>
          <a:xfrm>
            <a:off x="390541" y="173780"/>
            <a:ext cx="8753458" cy="1143000"/>
          </a:xfrm>
        </p:spPr>
        <p:txBody>
          <a:bodyPr>
            <a:normAutofit/>
          </a:bodyPr>
          <a:lstStyle/>
          <a:p>
            <a:r>
              <a:rPr lang="es-MX" sz="3200" dirty="0" err="1"/>
              <a:t>Conversão</a:t>
            </a:r>
            <a:r>
              <a:rPr lang="es-MX" sz="3200" dirty="0"/>
              <a:t> de unidades </a:t>
            </a:r>
            <a:r>
              <a:rPr lang="es-MX" altLang="de-DE" sz="3600" dirty="0"/>
              <a:t>(</a:t>
            </a:r>
            <a:r>
              <a:rPr lang="es-MX" altLang="de-DE" sz="3600" dirty="0" err="1"/>
              <a:t>kWh</a:t>
            </a:r>
            <a:r>
              <a:rPr lang="es-MX" altLang="de-DE" sz="3600" dirty="0"/>
              <a:t>/m</a:t>
            </a:r>
            <a:r>
              <a:rPr lang="es-MX" altLang="de-DE" sz="3600" baseline="30000" dirty="0"/>
              <a:t>3</a:t>
            </a:r>
            <a:r>
              <a:rPr lang="es-MX" altLang="de-DE" sz="3600" dirty="0"/>
              <a:t>x100m) en (%) </a:t>
            </a:r>
            <a:endParaRPr lang="de-DE" sz="3600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1036-AFD7-499A-AAE6-7C982552DD15}" type="slidenum">
              <a:rPr lang="es-MX" smtClean="0"/>
              <a:pPr/>
              <a:t>21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936934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697988" y="4640277"/>
            <a:ext cx="6446012" cy="3482102"/>
          </a:xfrm>
        </p:spPr>
        <p:txBody>
          <a:bodyPr>
            <a:normAutofit/>
          </a:bodyPr>
          <a:lstStyle/>
          <a:p>
            <a:r>
              <a:rPr lang="es-ES" sz="4400" dirty="0" err="1"/>
              <a:t>Aplicação</a:t>
            </a:r>
            <a:r>
              <a:rPr lang="es-ES" sz="4400" dirty="0"/>
              <a:t> do indicador </a:t>
            </a:r>
            <a:r>
              <a:rPr lang="es-ES" sz="4400" dirty="0" err="1"/>
              <a:t>em</a:t>
            </a:r>
            <a:r>
              <a:rPr lang="es-ES" sz="4400" dirty="0"/>
              <a:t> Portugal</a:t>
            </a:r>
            <a:br>
              <a:rPr lang="es-ES" sz="4400" dirty="0"/>
            </a:br>
            <a:br>
              <a:rPr lang="es-ES" sz="2400" dirty="0">
                <a:solidFill>
                  <a:srgbClr val="F7F7F7"/>
                </a:solidFill>
              </a:rPr>
            </a:br>
            <a:endParaRPr lang="es-ES" sz="2400" dirty="0">
              <a:solidFill>
                <a:srgbClr val="F7F7F7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1036-AFD7-499A-AAE6-7C982552DD15}" type="slidenum">
              <a:rPr lang="es-MX" smtClean="0"/>
              <a:pPr/>
              <a:t>22</a:t>
            </a:fld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251520" y="995238"/>
            <a:ext cx="439248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4400" dirty="0">
                <a:solidFill>
                  <a:schemeClr val="tx2">
                    <a:lumMod val="75000"/>
                  </a:schemeClr>
                </a:solidFill>
              </a:rPr>
              <a:t>2</a:t>
            </a:r>
            <a:endParaRPr lang="de-DE" sz="34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EFFE175-0D3D-4453-9728-EA5C30702C3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64951">
            <a:off x="4680030" y="2159423"/>
            <a:ext cx="2656029" cy="1798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46216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564951">
            <a:off x="2532622" y="3306392"/>
            <a:ext cx="2001396" cy="135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8470" y="140677"/>
            <a:ext cx="8091468" cy="108000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pt-BR" sz="2400" b="1" dirty="0"/>
              <a:t>RASARP– Relatório Anual do Setor de Água e Resíduos em Portugal </a:t>
            </a:r>
            <a:br>
              <a:rPr lang="pt-BR" sz="2400" b="1" dirty="0"/>
            </a:br>
            <a:r>
              <a:rPr lang="pt-BR" sz="2400" b="1" dirty="0"/>
              <a:t>Aspecto de Eficiência Energética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25.05.2018</a:t>
            </a:fld>
            <a:endParaRPr lang="de-DE" noProof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2734" y="1918509"/>
            <a:ext cx="4769962" cy="4643760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8470" y="2599255"/>
            <a:ext cx="2721688" cy="3566275"/>
          </a:xfrm>
          <a:prstGeom prst="rect">
            <a:avLst/>
          </a:prstGeom>
        </p:spPr>
      </p:pic>
      <p:pic>
        <p:nvPicPr>
          <p:cNvPr id="8" name="Picture 0" descr="ERSAR-logo+design-cor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1493" y="5432149"/>
            <a:ext cx="1175221" cy="572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19689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3464" y="434495"/>
            <a:ext cx="3071541" cy="617928"/>
          </a:xfrm>
        </p:spPr>
        <p:txBody>
          <a:bodyPr/>
          <a:lstStyle/>
          <a:p>
            <a:r>
              <a:rPr lang="pt-BR" sz="3200" b="1"/>
              <a:t>Relatório 2009</a:t>
            </a: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XXX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25.05.2018</a:t>
            </a:fld>
            <a:endParaRPr lang="de-DE" noProof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44020"/>
            <a:ext cx="4419235" cy="543698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6471" y="5045869"/>
            <a:ext cx="4049709" cy="1781353"/>
          </a:xfrm>
          <a:prstGeom prst="rect">
            <a:avLst/>
          </a:prstGeom>
        </p:spPr>
      </p:pic>
      <p:pic>
        <p:nvPicPr>
          <p:cNvPr id="9" name="Espaço Reservado para Conteúdo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82652" y="4849941"/>
            <a:ext cx="5097600" cy="519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0409" y="2404582"/>
            <a:ext cx="3221070" cy="2592305"/>
          </a:xfrm>
          <a:prstGeom prst="rect">
            <a:avLst/>
          </a:prstGeom>
        </p:spPr>
      </p:pic>
      <p:grpSp>
        <p:nvGrpSpPr>
          <p:cNvPr id="11" name="Agrupar 10"/>
          <p:cNvGrpSpPr/>
          <p:nvPr/>
        </p:nvGrpSpPr>
        <p:grpSpPr>
          <a:xfrm>
            <a:off x="6929119" y="2606858"/>
            <a:ext cx="3607509" cy="2145119"/>
            <a:chOff x="5621180" y="2613225"/>
            <a:chExt cx="3607509" cy="2145119"/>
          </a:xfrm>
        </p:grpSpPr>
        <p:pic>
          <p:nvPicPr>
            <p:cNvPr id="8" name="Espaço Reservado para Conteúdo 5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5621180" y="2613225"/>
              <a:ext cx="3522820" cy="21451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Retângulo 4"/>
            <p:cNvSpPr/>
            <p:nvPr/>
          </p:nvSpPr>
          <p:spPr bwMode="auto">
            <a:xfrm>
              <a:off x="7034215" y="2973743"/>
              <a:ext cx="2194474" cy="1675676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200" b="1" i="0" u="none" strike="noStrike" cap="none" normalizeH="0" baseline="0">
                <a:ln>
                  <a:noFill/>
                </a:ln>
                <a:solidFill>
                  <a:srgbClr val="999999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43753581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9279" y="1615731"/>
            <a:ext cx="4774721" cy="49652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155" y="1066939"/>
            <a:ext cx="7776000" cy="617928"/>
          </a:xfrm>
        </p:spPr>
        <p:txBody>
          <a:bodyPr>
            <a:normAutofit fontScale="90000"/>
          </a:bodyPr>
          <a:lstStyle/>
          <a:p>
            <a:r>
              <a:rPr lang="pt-BR"/>
              <a:t>Indicador AA15 – kWh/(m</a:t>
            </a:r>
            <a:r>
              <a:rPr lang="pt-BR" baseline="30000"/>
              <a:t>3</a:t>
            </a:r>
            <a:r>
              <a:rPr lang="pt-BR"/>
              <a:t>x100m)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25.05.2018</a:t>
            </a:fld>
            <a:endParaRPr lang="de-DE" noProof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57" y="1684866"/>
            <a:ext cx="4449256" cy="514235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2883464" y="434495"/>
            <a:ext cx="3071541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200" b="1" kern="0"/>
              <a:t>Relatório 2014</a:t>
            </a:r>
          </a:p>
        </p:txBody>
      </p:sp>
    </p:spTree>
    <p:extLst>
      <p:ext uri="{BB962C8B-B14F-4D97-AF65-F5344CB8AC3E}">
        <p14:creationId xmlns:p14="http://schemas.microsoft.com/office/powerpoint/2010/main" val="3830933723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69279" y="1615731"/>
            <a:ext cx="4774721" cy="49652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9155" y="1066939"/>
            <a:ext cx="7776000" cy="617928"/>
          </a:xfrm>
        </p:spPr>
        <p:txBody>
          <a:bodyPr>
            <a:normAutofit fontScale="90000"/>
          </a:bodyPr>
          <a:lstStyle/>
          <a:p>
            <a:r>
              <a:rPr lang="pt-BR"/>
              <a:t>Indicador AA15 – kWh/(m</a:t>
            </a:r>
            <a:r>
              <a:rPr lang="pt-BR" baseline="30000"/>
              <a:t>3</a:t>
            </a:r>
            <a:r>
              <a:rPr lang="pt-BR"/>
              <a:t>x100m)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317A057-C766-48FB-B1EC-CC1898F04EF1}" type="datetime1">
              <a:rPr lang="de-DE" noProof="0" smtClean="0"/>
              <a:pPr/>
              <a:t>25.05.2018</a:t>
            </a:fld>
            <a:endParaRPr lang="de-DE" noProof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957" y="1684866"/>
            <a:ext cx="4449256" cy="5142355"/>
          </a:xfrm>
          <a:prstGeom prst="rect">
            <a:avLst/>
          </a:prstGeom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2883464" y="434495"/>
            <a:ext cx="3071541" cy="617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200" b="1" kern="0"/>
              <a:t>Relatório 2014</a:t>
            </a:r>
          </a:p>
        </p:txBody>
      </p:sp>
      <p:sp>
        <p:nvSpPr>
          <p:cNvPr id="9" name="7 Rectángulo"/>
          <p:cNvSpPr/>
          <p:nvPr/>
        </p:nvSpPr>
        <p:spPr>
          <a:xfrm>
            <a:off x="801774" y="1986890"/>
            <a:ext cx="7234919" cy="3046988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Tal como o </a:t>
            </a:r>
            <a:r>
              <a:rPr lang="pt-BR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balanço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hídrico,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conhecer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 eficiencia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electromecânica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é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uma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curva de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aprendizagem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s-ES" sz="24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até todos os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municípios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terem</a:t>
            </a:r>
            <a:r>
              <a:rPr lang="es-ES" sz="24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dados </a:t>
            </a:r>
            <a:r>
              <a:rPr lang="es-ES" sz="24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fiáveis</a:t>
            </a:r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es-ES" sz="2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2216329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697988" y="4640277"/>
            <a:ext cx="6446012" cy="3482102"/>
          </a:xfrm>
        </p:spPr>
        <p:txBody>
          <a:bodyPr>
            <a:normAutofit/>
          </a:bodyPr>
          <a:lstStyle/>
          <a:p>
            <a:r>
              <a:rPr lang="es-ES" sz="4400" err="1"/>
              <a:t>Aplicação</a:t>
            </a:r>
            <a:r>
              <a:rPr lang="es-ES" sz="4400"/>
              <a:t> do indicador no México</a:t>
            </a:r>
            <a:br>
              <a:rPr lang="es-ES" sz="4400"/>
            </a:br>
            <a:br>
              <a:rPr lang="es-ES" sz="2400">
                <a:solidFill>
                  <a:srgbClr val="F7F7F7"/>
                </a:solidFill>
              </a:rPr>
            </a:br>
            <a:endParaRPr lang="es-ES" sz="2400">
              <a:solidFill>
                <a:srgbClr val="F7F7F7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1036-AFD7-499A-AAE6-7C982552DD15}" type="slidenum">
              <a:rPr lang="es-MX" smtClean="0"/>
              <a:pPr/>
              <a:t>27</a:t>
            </a:fld>
            <a:endParaRPr lang="es-MX"/>
          </a:p>
        </p:txBody>
      </p:sp>
      <p:sp>
        <p:nvSpPr>
          <p:cNvPr id="4" name="3 CuadroTexto"/>
          <p:cNvSpPr txBox="1"/>
          <p:nvPr/>
        </p:nvSpPr>
        <p:spPr>
          <a:xfrm>
            <a:off x="251520" y="995238"/>
            <a:ext cx="439248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4400">
                <a:solidFill>
                  <a:schemeClr val="tx2">
                    <a:lumMod val="75000"/>
                  </a:schemeClr>
                </a:solidFill>
              </a:rPr>
              <a:t>3</a:t>
            </a:r>
            <a:endParaRPr lang="de-DE" sz="34400" b="1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EA4C051-34AC-43F0-854B-9306E6E4C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8413" r="28393" b="46732"/>
          <a:stretch/>
        </p:blipFill>
        <p:spPr>
          <a:xfrm rot="1618295">
            <a:off x="5554026" y="1928414"/>
            <a:ext cx="2679956" cy="1564704"/>
          </a:xfrm>
          <a:prstGeom prst="rect">
            <a:avLst/>
          </a:prstGeom>
        </p:spPr>
      </p:pic>
      <p:pic>
        <p:nvPicPr>
          <p:cNvPr id="1028" name="Imagen 4" descr="logo 1 ANEAS _35-01">
            <a:extLst>
              <a:ext uri="{FF2B5EF4-FFF2-40B4-BE49-F238E27FC236}">
                <a16:creationId xmlns:a16="http://schemas.microsoft.com/office/drawing/2014/main" id="{6D4D3B65-2139-497E-9A22-353C853A4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41425" cy="77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Imagen 3" descr="Logo WOP-mexico_logo">
            <a:extLst>
              <a:ext uri="{FF2B5EF4-FFF2-40B4-BE49-F238E27FC236}">
                <a16:creationId xmlns:a16="http://schemas.microsoft.com/office/drawing/2014/main" id="{36591C8E-FDE9-433D-A964-E4BE598F7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92263" cy="1227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3 Imagen" descr="logo imta 2013Horizontal.eps">
            <a:extLst>
              <a:ext uri="{FF2B5EF4-FFF2-40B4-BE49-F238E27FC236}">
                <a16:creationId xmlns:a16="http://schemas.microsoft.com/office/drawing/2014/main" id="{C333B728-B0BE-4D3E-B5F5-E8C004DA6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9375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4 Imagen" descr="Logotipo GIZ Mex.jpg">
            <a:extLst>
              <a:ext uri="{FF2B5EF4-FFF2-40B4-BE49-F238E27FC236}">
                <a16:creationId xmlns:a16="http://schemas.microsoft.com/office/drawing/2014/main" id="{EF4F1A06-DDB1-43C1-8041-F30F186FB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54163" cy="66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46581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697988" y="4640277"/>
            <a:ext cx="6446012" cy="3482102"/>
          </a:xfrm>
        </p:spPr>
        <p:txBody>
          <a:bodyPr>
            <a:normAutofit/>
          </a:bodyPr>
          <a:lstStyle/>
          <a:p>
            <a:r>
              <a:rPr lang="es-ES" sz="4400" err="1"/>
              <a:t>Aplicação</a:t>
            </a:r>
            <a:r>
              <a:rPr lang="es-ES" sz="4400"/>
              <a:t> do indicador no México</a:t>
            </a:r>
            <a:br>
              <a:rPr lang="es-ES" sz="4400"/>
            </a:br>
            <a:br>
              <a:rPr lang="es-ES" sz="2400">
                <a:solidFill>
                  <a:srgbClr val="F7F7F7"/>
                </a:solidFill>
              </a:rPr>
            </a:br>
            <a:endParaRPr lang="es-ES" sz="2400">
              <a:solidFill>
                <a:srgbClr val="F7F7F7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1036-AFD7-499A-AAE6-7C982552DD15}" type="slidenum">
              <a:rPr lang="es-MX" smtClean="0"/>
              <a:pPr/>
              <a:t>28</a:t>
            </a:fld>
            <a:endParaRPr lang="es-MX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EA4C051-34AC-43F0-854B-9306E6E4CF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8413" r="28393" b="46732"/>
          <a:stretch/>
        </p:blipFill>
        <p:spPr>
          <a:xfrm rot="1618295">
            <a:off x="5466942" y="1066326"/>
            <a:ext cx="2679956" cy="1564704"/>
          </a:xfrm>
          <a:prstGeom prst="rect">
            <a:avLst/>
          </a:prstGeom>
        </p:spPr>
      </p:pic>
      <p:pic>
        <p:nvPicPr>
          <p:cNvPr id="7" name="Imagen 1" descr="C:\Users\rcavaleiro\Dropbox\A ANEAS CEEPA\Logos\LOGOS CEEPA\image004.png">
            <a:extLst>
              <a:ext uri="{FF2B5EF4-FFF2-40B4-BE49-F238E27FC236}">
                <a16:creationId xmlns:a16="http://schemas.microsoft.com/office/drawing/2014/main" id="{DEC50D53-66A6-4D93-8BE1-23D6A3B8436B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931" y="299504"/>
            <a:ext cx="2499632" cy="3098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2BAA0BC-00C6-4394-87D4-CF1ADEEEC4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2" y="3644844"/>
            <a:ext cx="8686796" cy="199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834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32251" y="90564"/>
            <a:ext cx="9965731" cy="1143000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err="1"/>
              <a:t>Comparação</a:t>
            </a:r>
            <a:br>
              <a:rPr lang="es-MX" sz="2800" b="1" dirty="0"/>
            </a:br>
            <a:r>
              <a:rPr lang="es-MX" sz="2800" b="1" dirty="0" err="1"/>
              <a:t>desempenho</a:t>
            </a:r>
            <a:r>
              <a:rPr lang="es-MX" sz="2800" b="1" dirty="0"/>
              <a:t> e potencial de </a:t>
            </a:r>
            <a:r>
              <a:rPr lang="es-MX" sz="2800" b="1" dirty="0" err="1"/>
              <a:t>poupança</a:t>
            </a:r>
            <a:r>
              <a:rPr lang="es-MX" sz="2800" b="1" dirty="0"/>
              <a:t> </a:t>
            </a:r>
            <a:r>
              <a:rPr lang="es-MX" sz="2800" b="1" dirty="0" err="1"/>
              <a:t>electromecânica</a:t>
            </a:r>
            <a:endParaRPr lang="de-DE" sz="5400" b="1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94913" y="6448251"/>
            <a:ext cx="365760" cy="365125"/>
          </a:xfrm>
        </p:spPr>
        <p:txBody>
          <a:bodyPr/>
          <a:lstStyle/>
          <a:p>
            <a:fld id="{96AC1036-AFD7-499A-AAE6-7C982552DD15}" type="slidenum">
              <a:rPr lang="es-MX" smtClean="0"/>
              <a:pPr/>
              <a:t>29</a:t>
            </a:fld>
            <a:endParaRPr lang="es-MX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96E8E5A-1CA1-4856-8157-8753411BCF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8413" r="28393" b="46732"/>
          <a:stretch/>
        </p:blipFill>
        <p:spPr>
          <a:xfrm rot="1618295">
            <a:off x="6270296" y="1643631"/>
            <a:ext cx="2679956" cy="1564704"/>
          </a:xfrm>
          <a:prstGeom prst="rect">
            <a:avLst/>
          </a:prstGeom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D0EA1130-1970-4147-89C2-A6014710D9A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0" t="46435" r="8809" b="21149"/>
          <a:stretch/>
        </p:blipFill>
        <p:spPr>
          <a:xfrm>
            <a:off x="89948" y="4774966"/>
            <a:ext cx="7021056" cy="1979831"/>
          </a:xfrm>
          <a:prstGeom prst="rect">
            <a:avLst/>
          </a:prstGeom>
        </p:spPr>
      </p:pic>
      <p:pic>
        <p:nvPicPr>
          <p:cNvPr id="8" name="Imagen 9">
            <a:extLst>
              <a:ext uri="{FF2B5EF4-FFF2-40B4-BE49-F238E27FC236}">
                <a16:creationId xmlns:a16="http://schemas.microsoft.com/office/drawing/2014/main" id="{A4B8FA5F-B08A-485F-8DA6-AC110C1BD95E}"/>
              </a:ext>
            </a:extLst>
          </p:cNvPr>
          <p:cNvPicPr/>
          <p:nvPr/>
        </p:nvPicPr>
        <p:blipFill rotWithShape="1">
          <a:blip r:embed="rId4"/>
          <a:srcRect l="8771" t="12757" r="11652" b="12996"/>
          <a:stretch/>
        </p:blipFill>
        <p:spPr bwMode="auto">
          <a:xfrm>
            <a:off x="294612" y="1128320"/>
            <a:ext cx="6189980" cy="36099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48445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>
            <a:extLst>
              <a:ext uri="{FF2B5EF4-FFF2-40B4-BE49-F238E27FC236}">
                <a16:creationId xmlns:a16="http://schemas.microsoft.com/office/drawing/2014/main" id="{A4DC64DB-E1D6-459F-B9E2-F6E8685BAE0B}"/>
              </a:ext>
            </a:extLst>
          </p:cNvPr>
          <p:cNvSpPr/>
          <p:nvPr/>
        </p:nvSpPr>
        <p:spPr bwMode="auto">
          <a:xfrm>
            <a:off x="170688" y="1865379"/>
            <a:ext cx="2676777" cy="1255774"/>
          </a:xfrm>
          <a:prstGeom prst="rect">
            <a:avLst/>
          </a:prstGeom>
          <a:solidFill>
            <a:srgbClr val="CCAC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Rendimento dos grupos eletrobomba 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DE978BF4-C2D8-44F5-BA1A-76A617DA5D2A}"/>
              </a:ext>
            </a:extLst>
          </p:cNvPr>
          <p:cNvSpPr/>
          <p:nvPr/>
        </p:nvSpPr>
        <p:spPr bwMode="auto">
          <a:xfrm>
            <a:off x="6117019" y="1792807"/>
            <a:ext cx="2676777" cy="1255777"/>
          </a:xfrm>
          <a:prstGeom prst="rect">
            <a:avLst/>
          </a:prstGeom>
          <a:solidFill>
            <a:srgbClr val="CCAC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Consumo específico padronizado</a:t>
            </a:r>
            <a:r>
              <a:rPr lang="pt-BR" sz="2400" b="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289D0704-7029-4296-B02B-7FC039C10AA0}"/>
              </a:ext>
            </a:extLst>
          </p:cNvPr>
          <p:cNvSpPr/>
          <p:nvPr/>
        </p:nvSpPr>
        <p:spPr bwMode="auto">
          <a:xfrm rot="8503">
            <a:off x="5773225" y="4376502"/>
            <a:ext cx="468632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3600" dirty="0">
                <a:solidFill>
                  <a:srgbClr val="C80A0A"/>
                </a:solidFill>
              </a:rPr>
              <a:t>(kWh/m</a:t>
            </a:r>
            <a:r>
              <a:rPr lang="pt-BR" sz="3600" baseline="30000" dirty="0">
                <a:solidFill>
                  <a:srgbClr val="C80A0A"/>
                </a:solidFill>
              </a:rPr>
              <a:t>3</a:t>
            </a:r>
            <a:r>
              <a:rPr lang="pt-BR" sz="3200" dirty="0">
                <a:solidFill>
                  <a:srgbClr val="C80A0A"/>
                </a:solidFill>
              </a:rPr>
              <a:t>x100m)</a:t>
            </a:r>
            <a:endParaRPr kumimoji="0" lang="pt-BR" sz="32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17" name="Retângulo 16">
            <a:extLst>
              <a:ext uri="{FF2B5EF4-FFF2-40B4-BE49-F238E27FC236}">
                <a16:creationId xmlns:a16="http://schemas.microsoft.com/office/drawing/2014/main" id="{249FBDD5-7B96-41E0-A7A7-C41AD9ECE56F}"/>
              </a:ext>
            </a:extLst>
          </p:cNvPr>
          <p:cNvSpPr/>
          <p:nvPr/>
        </p:nvSpPr>
        <p:spPr bwMode="auto">
          <a:xfrm rot="26563">
            <a:off x="920953" y="4444452"/>
            <a:ext cx="269887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3600" dirty="0">
                <a:solidFill>
                  <a:srgbClr val="C80A0A"/>
                </a:solidFill>
              </a:rPr>
              <a:t>(%</a:t>
            </a:r>
            <a:r>
              <a:rPr lang="pt-BR" sz="3200" dirty="0">
                <a:solidFill>
                  <a:srgbClr val="C80A0A"/>
                </a:solidFill>
              </a:rPr>
              <a:t>)</a:t>
            </a:r>
            <a:endParaRPr kumimoji="0" lang="pt-BR" sz="32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457D51F-E4C6-407D-B2DA-11E03E988E1A}"/>
                  </a:ext>
                </a:extLst>
              </p:cNvPr>
              <p:cNvSpPr/>
              <p:nvPr/>
            </p:nvSpPr>
            <p:spPr bwMode="auto">
              <a:xfrm>
                <a:off x="170688" y="3337701"/>
                <a:ext cx="2676777" cy="1125666"/>
              </a:xfrm>
              <a:prstGeom prst="rect">
                <a:avLst/>
              </a:prstGeom>
              <a:solidFill>
                <a:srgbClr val="7AB3A7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60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𝜂</m:t>
                      </m:r>
                    </m:oMath>
                  </m:oMathPara>
                </a14:m>
                <a:endParaRPr lang="pt-BR" sz="7200" b="0" dirty="0">
                  <a:solidFill>
                    <a:schemeClr val="bg1"/>
                  </a:solidFill>
                  <a:latin typeface="+mj-lt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Retângulo 17">
                <a:extLst>
                  <a:ext uri="{FF2B5EF4-FFF2-40B4-BE49-F238E27FC236}">
                    <a16:creationId xmlns:a16="http://schemas.microsoft.com/office/drawing/2014/main" id="{C457D51F-E4C6-407D-B2DA-11E03E988E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0688" y="3337701"/>
                <a:ext cx="2676777" cy="11256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tângulo 18">
            <a:extLst>
              <a:ext uri="{FF2B5EF4-FFF2-40B4-BE49-F238E27FC236}">
                <a16:creationId xmlns:a16="http://schemas.microsoft.com/office/drawing/2014/main" id="{EFD1E88A-2BDE-4C12-A9A2-F033F88355D5}"/>
              </a:ext>
            </a:extLst>
          </p:cNvPr>
          <p:cNvSpPr/>
          <p:nvPr/>
        </p:nvSpPr>
        <p:spPr bwMode="auto">
          <a:xfrm>
            <a:off x="6117019" y="3265130"/>
            <a:ext cx="2676777" cy="1125668"/>
          </a:xfrm>
          <a:prstGeom prst="rect">
            <a:avLst/>
          </a:prstGeom>
          <a:solidFill>
            <a:srgbClr val="7AB3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36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Ph5 IWA ou CEN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EAABE80-AA51-44ED-A229-DE282646DC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0199" y="5323158"/>
            <a:ext cx="1912791" cy="1534842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9604258E-94F6-49A0-BDC2-85313B3C21D0}"/>
              </a:ext>
            </a:extLst>
          </p:cNvPr>
          <p:cNvSpPr txBox="1">
            <a:spLocks/>
          </p:cNvSpPr>
          <p:nvPr/>
        </p:nvSpPr>
        <p:spPr bwMode="auto">
          <a:xfrm>
            <a:off x="202381" y="1161487"/>
            <a:ext cx="6442259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/>
            <a:r>
              <a:rPr lang="pt-BR" sz="2800" b="0" kern="0" dirty="0"/>
              <a:t>Indicadores tipicamente usados (dimensão ambiental / econômica)</a:t>
            </a:r>
            <a:br>
              <a:rPr lang="pt-BR" sz="2800" b="0" kern="0" dirty="0"/>
            </a:br>
            <a:endParaRPr lang="pt-BR" sz="2800" b="0" kern="0" dirty="0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38CFC9D9-B280-4560-A998-02407FBB0FAE}"/>
              </a:ext>
            </a:extLst>
          </p:cNvPr>
          <p:cNvSpPr/>
          <p:nvPr/>
        </p:nvSpPr>
        <p:spPr bwMode="auto">
          <a:xfrm>
            <a:off x="3146364" y="1792805"/>
            <a:ext cx="2676777" cy="1255779"/>
          </a:xfrm>
          <a:prstGeom prst="rect">
            <a:avLst/>
          </a:prstGeom>
          <a:solidFill>
            <a:srgbClr val="CCAC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Consumo específico </a:t>
            </a:r>
          </a:p>
        </p:txBody>
      </p:sp>
      <p:sp>
        <p:nvSpPr>
          <p:cNvPr id="24" name="Retângulo 23">
            <a:extLst>
              <a:ext uri="{FF2B5EF4-FFF2-40B4-BE49-F238E27FC236}">
                <a16:creationId xmlns:a16="http://schemas.microsoft.com/office/drawing/2014/main" id="{D4B28CB4-9633-4D99-B1DF-182D59C0B4B5}"/>
              </a:ext>
            </a:extLst>
          </p:cNvPr>
          <p:cNvSpPr/>
          <p:nvPr/>
        </p:nvSpPr>
        <p:spPr bwMode="auto">
          <a:xfrm>
            <a:off x="3338913" y="4382296"/>
            <a:ext cx="269887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3600" dirty="0">
                <a:solidFill>
                  <a:srgbClr val="C80A0A"/>
                </a:solidFill>
              </a:rPr>
              <a:t>(kWh/m</a:t>
            </a:r>
            <a:r>
              <a:rPr lang="pt-BR" sz="3600" baseline="30000" dirty="0">
                <a:solidFill>
                  <a:srgbClr val="C80A0A"/>
                </a:solidFill>
              </a:rPr>
              <a:t>3</a:t>
            </a:r>
            <a:r>
              <a:rPr lang="pt-BR" sz="3200" dirty="0">
                <a:solidFill>
                  <a:srgbClr val="C80A0A"/>
                </a:solidFill>
              </a:rPr>
              <a:t>)</a:t>
            </a:r>
            <a:endParaRPr kumimoji="0" lang="pt-BR" sz="32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C846F5C-460C-49B2-ABF0-6DAD62D722D9}"/>
              </a:ext>
            </a:extLst>
          </p:cNvPr>
          <p:cNvSpPr/>
          <p:nvPr/>
        </p:nvSpPr>
        <p:spPr bwMode="auto">
          <a:xfrm>
            <a:off x="3146364" y="3265129"/>
            <a:ext cx="2676777" cy="1125670"/>
          </a:xfrm>
          <a:prstGeom prst="rect">
            <a:avLst/>
          </a:prstGeom>
          <a:solidFill>
            <a:srgbClr val="7AB3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36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IN58 SNIS</a:t>
            </a:r>
          </a:p>
        </p:txBody>
      </p:sp>
      <p:pic>
        <p:nvPicPr>
          <p:cNvPr id="26" name="Imagem 25">
            <a:extLst>
              <a:ext uri="{FF2B5EF4-FFF2-40B4-BE49-F238E27FC236}">
                <a16:creationId xmlns:a16="http://schemas.microsoft.com/office/drawing/2014/main" id="{808882D3-AC8C-4E2B-A624-0DEF1353A471}"/>
              </a:ext>
            </a:extLst>
          </p:cNvPr>
          <p:cNvPicPr/>
          <p:nvPr/>
        </p:nvPicPr>
        <p:blipFill rotWithShape="1">
          <a:blip r:embed="rId4"/>
          <a:srcRect l="39546" t="23259" r="38724" b="42883"/>
          <a:stretch/>
        </p:blipFill>
        <p:spPr bwMode="auto">
          <a:xfrm>
            <a:off x="6334240" y="514779"/>
            <a:ext cx="1310680" cy="106487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7" name="Gráfico 26">
            <a:extLst>
              <a:ext uri="{FF2B5EF4-FFF2-40B4-BE49-F238E27FC236}">
                <a16:creationId xmlns:a16="http://schemas.microsoft.com/office/drawing/2014/main" id="{B9340A05-1B82-4A76-AA61-77C7DAAD3C0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6743" y="499390"/>
            <a:ext cx="1064876" cy="106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505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2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32251" y="90564"/>
            <a:ext cx="9965731" cy="1143000"/>
          </a:xfrm>
        </p:spPr>
        <p:txBody>
          <a:bodyPr>
            <a:normAutofit/>
          </a:bodyPr>
          <a:lstStyle/>
          <a:p>
            <a:pPr algn="ctr"/>
            <a:r>
              <a:rPr lang="es-MX" sz="2800" b="1" dirty="0" err="1"/>
              <a:t>Comparação</a:t>
            </a:r>
            <a:br>
              <a:rPr lang="es-MX" sz="2800" b="1" dirty="0"/>
            </a:br>
            <a:r>
              <a:rPr lang="es-MX" sz="2800" b="1" dirty="0" err="1"/>
              <a:t>desempenho</a:t>
            </a:r>
            <a:r>
              <a:rPr lang="es-MX" sz="2800" b="1" dirty="0"/>
              <a:t> e potencial de </a:t>
            </a:r>
            <a:r>
              <a:rPr lang="es-MX" sz="2800" b="1" dirty="0" err="1"/>
              <a:t>poupança</a:t>
            </a:r>
            <a:r>
              <a:rPr lang="es-MX" sz="2800" b="1" dirty="0"/>
              <a:t> </a:t>
            </a:r>
            <a:r>
              <a:rPr lang="es-MX" sz="2800" b="1" dirty="0" err="1"/>
              <a:t>electromecânica</a:t>
            </a:r>
            <a:endParaRPr lang="de-DE" sz="5400" b="1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>
          <a:xfrm>
            <a:off x="4841" y="1521635"/>
            <a:ext cx="8229600" cy="4525963"/>
          </a:xfrm>
        </p:spPr>
        <p:txBody>
          <a:bodyPr>
            <a:normAutofit/>
          </a:bodyPr>
          <a:lstStyle/>
          <a:p>
            <a:endParaRPr lang="es-MX" dirty="0"/>
          </a:p>
          <a:p>
            <a:endParaRPr lang="de-DE" sz="2400" dirty="0"/>
          </a:p>
          <a:p>
            <a:pPr>
              <a:buNone/>
            </a:pPr>
            <a:endParaRPr lang="de-DE" sz="2400" dirty="0"/>
          </a:p>
          <a:p>
            <a:endParaRPr lang="de-D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194913" y="6448251"/>
            <a:ext cx="365760" cy="365125"/>
          </a:xfrm>
        </p:spPr>
        <p:txBody>
          <a:bodyPr/>
          <a:lstStyle/>
          <a:p>
            <a:fld id="{96AC1036-AFD7-499A-AAE6-7C982552DD15}" type="slidenum">
              <a:rPr lang="es-MX" smtClean="0"/>
              <a:pPr/>
              <a:t>30</a:t>
            </a:fld>
            <a:endParaRPr lang="es-MX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103"/>
          <a:stretch/>
        </p:blipFill>
        <p:spPr>
          <a:xfrm>
            <a:off x="208708" y="704998"/>
            <a:ext cx="8450390" cy="2786707"/>
          </a:xfrm>
          <a:prstGeom prst="rect">
            <a:avLst/>
          </a:prstGeom>
        </p:spPr>
      </p:pic>
      <p:pic>
        <p:nvPicPr>
          <p:cNvPr id="8" name="Imagen 60">
            <a:extLst>
              <a:ext uri="{FF2B5EF4-FFF2-40B4-BE49-F238E27FC236}">
                <a16:creationId xmlns:a16="http://schemas.microsoft.com/office/drawing/2014/main" id="{839089E7-1F0F-4DD7-BD0F-BB520E3F209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2" t="7618" r="7328" b="6045"/>
          <a:stretch/>
        </p:blipFill>
        <p:spPr>
          <a:xfrm>
            <a:off x="399375" y="3455806"/>
            <a:ext cx="8069056" cy="3335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00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453" y="4802109"/>
            <a:ext cx="8631740" cy="477558"/>
          </a:xfrm>
          <a:prstGeom prst="rect">
            <a:avLst/>
          </a:prstGeom>
        </p:spPr>
      </p:pic>
      <p:pic>
        <p:nvPicPr>
          <p:cNvPr id="61" name="Imagen 60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2" t="7618" r="7328" b="6045"/>
          <a:stretch/>
        </p:blipFill>
        <p:spPr>
          <a:xfrm>
            <a:off x="245265" y="1667892"/>
            <a:ext cx="8660928" cy="3335659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74453" y="383069"/>
            <a:ext cx="8689504" cy="1143000"/>
          </a:xfrm>
        </p:spPr>
        <p:txBody>
          <a:bodyPr>
            <a:normAutofit/>
          </a:bodyPr>
          <a:lstStyle/>
          <a:p>
            <a:r>
              <a:rPr lang="pt-BR" sz="2800" dirty="0"/>
              <a:t>Fiabilidade da informação e o potencial de economia  eletromecânico</a:t>
            </a:r>
            <a:endParaRPr lang="pt-BR" sz="32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1036-AFD7-499A-AAE6-7C982552DD15}" type="slidenum">
              <a:rPr lang="es-MX" smtClean="0"/>
              <a:pPr/>
              <a:t>31</a:t>
            </a:fld>
            <a:endParaRPr lang="es-MX"/>
          </a:p>
        </p:txBody>
      </p:sp>
      <p:cxnSp>
        <p:nvCxnSpPr>
          <p:cNvPr id="15" name="Conector recto de flecha 14"/>
          <p:cNvCxnSpPr/>
          <p:nvPr/>
        </p:nvCxnSpPr>
        <p:spPr>
          <a:xfrm flipV="1">
            <a:off x="4173508" y="5439998"/>
            <a:ext cx="0" cy="360000"/>
          </a:xfrm>
          <a:prstGeom prst="straightConnector1">
            <a:avLst/>
          </a:prstGeom>
          <a:ln w="1016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2517324" y="5475267"/>
            <a:ext cx="0" cy="360000"/>
          </a:xfrm>
          <a:prstGeom prst="straightConnector1">
            <a:avLst/>
          </a:prstGeom>
          <a:ln w="1016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53 Rectángulo"/>
          <p:cNvSpPr>
            <a:spLocks noChangeArrowheads="1"/>
          </p:cNvSpPr>
          <p:nvPr/>
        </p:nvSpPr>
        <p:spPr bwMode="auto">
          <a:xfrm>
            <a:off x="6331024" y="5726358"/>
            <a:ext cx="288032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de-DE" sz="1800" dirty="0">
                <a:solidFill>
                  <a:srgbClr val="6E6452"/>
                </a:solidFill>
              </a:rPr>
              <a:t>Solicitar melhores dados para confirmar o potencial de poupança</a:t>
            </a:r>
          </a:p>
        </p:txBody>
      </p:sp>
      <p:cxnSp>
        <p:nvCxnSpPr>
          <p:cNvPr id="20" name="Conector recto de flecha 19"/>
          <p:cNvCxnSpPr/>
          <p:nvPr/>
        </p:nvCxnSpPr>
        <p:spPr>
          <a:xfrm flipH="1" flipV="1">
            <a:off x="6057944" y="5510990"/>
            <a:ext cx="273080" cy="309364"/>
          </a:xfrm>
          <a:prstGeom prst="straightConnector1">
            <a:avLst/>
          </a:prstGeom>
          <a:ln w="1016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H="1" flipV="1">
            <a:off x="6460162" y="5442711"/>
            <a:ext cx="287884" cy="308040"/>
          </a:xfrm>
          <a:prstGeom prst="straightConnector1">
            <a:avLst/>
          </a:prstGeom>
          <a:ln w="101600">
            <a:solidFill>
              <a:schemeClr val="tx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53 Rectángulo"/>
          <p:cNvSpPr>
            <a:spLocks noChangeArrowheads="1"/>
          </p:cNvSpPr>
          <p:nvPr/>
        </p:nvSpPr>
        <p:spPr bwMode="auto">
          <a:xfrm>
            <a:off x="1573425" y="5820354"/>
            <a:ext cx="38472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de-DE" sz="1800" dirty="0">
                <a:solidFill>
                  <a:srgbClr val="6E6452"/>
                </a:solidFill>
              </a:rPr>
              <a:t>Fiabilidade elevada</a:t>
            </a:r>
          </a:p>
          <a:p>
            <a:pPr algn="ctr" eaLnBrk="1" hangingPunct="1"/>
            <a:r>
              <a:rPr lang="pt-BR" altLang="de-DE" sz="1800" dirty="0">
                <a:solidFill>
                  <a:srgbClr val="6E6452"/>
                </a:solidFill>
              </a:rPr>
              <a:t> do retorno económico por aumento de eficiência energética</a:t>
            </a:r>
          </a:p>
        </p:txBody>
      </p:sp>
      <p:sp>
        <p:nvSpPr>
          <p:cNvPr id="63" name="Elipse 9"/>
          <p:cNvSpPr/>
          <p:nvPr/>
        </p:nvSpPr>
        <p:spPr>
          <a:xfrm>
            <a:off x="3957822" y="4649855"/>
            <a:ext cx="439216" cy="36557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64" name="Elipse 9"/>
          <p:cNvSpPr/>
          <p:nvPr/>
        </p:nvSpPr>
        <p:spPr>
          <a:xfrm>
            <a:off x="2270428" y="4661429"/>
            <a:ext cx="439216" cy="36557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sp>
        <p:nvSpPr>
          <p:cNvPr id="65" name="Elipse 9"/>
          <p:cNvSpPr/>
          <p:nvPr/>
        </p:nvSpPr>
        <p:spPr>
          <a:xfrm>
            <a:off x="5575770" y="4686830"/>
            <a:ext cx="1012453" cy="40414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prstClr val="white"/>
              </a:solidFill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2BEDD15-AE10-4245-9877-C41EB8F2A65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8413" r="28393" b="46732"/>
          <a:stretch/>
        </p:blipFill>
        <p:spPr>
          <a:xfrm rot="1618295">
            <a:off x="6254957" y="1168126"/>
            <a:ext cx="2679956" cy="156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332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12" t="7618" r="2535" b="6045"/>
          <a:stretch/>
        </p:blipFill>
        <p:spPr>
          <a:xfrm>
            <a:off x="684000" y="1940363"/>
            <a:ext cx="7643982" cy="4076789"/>
          </a:xfrm>
          <a:prstGeom prst="rect">
            <a:avLst/>
          </a:prstGeom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-160071" y="976491"/>
            <a:ext cx="9540552" cy="1143000"/>
          </a:xfrm>
        </p:spPr>
        <p:txBody>
          <a:bodyPr>
            <a:normAutofit/>
          </a:bodyPr>
          <a:lstStyle/>
          <a:p>
            <a:pPr algn="ctr"/>
            <a:r>
              <a:rPr lang="es-MX" sz="3200" dirty="0"/>
              <a:t>Potencial de </a:t>
            </a:r>
            <a:r>
              <a:rPr lang="es-MX" sz="3200" dirty="0" err="1"/>
              <a:t>economia</a:t>
            </a:r>
            <a:r>
              <a:rPr lang="es-MX" sz="3200" dirty="0"/>
              <a:t> ($)</a:t>
            </a:r>
            <a:br>
              <a:rPr lang="es-MX" sz="3200" dirty="0"/>
            </a:br>
            <a:r>
              <a:rPr lang="es-MX" sz="3200" dirty="0"/>
              <a:t> por aumento de  </a:t>
            </a:r>
            <a:r>
              <a:rPr lang="es-MX" sz="3200" dirty="0" err="1"/>
              <a:t>eficiência</a:t>
            </a:r>
            <a:r>
              <a:rPr lang="es-MX" sz="3200" dirty="0"/>
              <a:t> </a:t>
            </a:r>
            <a:r>
              <a:rPr lang="es-MX" sz="3200" dirty="0" err="1"/>
              <a:t>electromecânica</a:t>
            </a:r>
            <a:endParaRPr lang="de-DE" sz="3600" dirty="0"/>
          </a:p>
        </p:txBody>
      </p:sp>
      <p:sp>
        <p:nvSpPr>
          <p:cNvPr id="2" name="1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s-MX"/>
          </a:p>
          <a:p>
            <a:pPr>
              <a:buNone/>
            </a:pPr>
            <a:endParaRPr lang="de-DE" sz="2400"/>
          </a:p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1036-AFD7-499A-AAE6-7C982552DD15}" type="slidenum">
              <a:rPr lang="es-MX" smtClean="0"/>
              <a:pPr/>
              <a:t>32</a:t>
            </a:fld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432012" y="5867980"/>
            <a:ext cx="8356387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Este gráfico pode ser expresado em económica/</a:t>
            </a:r>
            <a:r>
              <a:rPr lang="es-ES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poupança</a:t>
            </a:r>
            <a:r>
              <a:rPr lang="es-ES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energía (</a:t>
            </a:r>
            <a:r>
              <a:rPr lang="es-ES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kWh</a:t>
            </a: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 </a:t>
            </a:r>
            <a:r>
              <a:rPr lang="es-ES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ou</a:t>
            </a:r>
            <a:r>
              <a:rPr lang="es-ES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emissões</a:t>
            </a:r>
            <a:r>
              <a:rPr lang="es-ES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(ton de CO</a:t>
            </a:r>
            <a:r>
              <a:rPr lang="es-ES" sz="12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r>
              <a:rPr lang="es-ES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)</a:t>
            </a:r>
            <a:endParaRPr lang="es-ES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12362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/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25" t="6111" r="2070" b="1889"/>
          <a:stretch/>
        </p:blipFill>
        <p:spPr bwMode="auto">
          <a:xfrm>
            <a:off x="251520" y="1052736"/>
            <a:ext cx="8424936" cy="51845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Marcador de número de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1036-AFD7-499A-AAE6-7C982552DD15}" type="slidenum">
              <a:rPr lang="es-MX" smtClean="0"/>
              <a:pPr/>
              <a:t>33</a:t>
            </a:fld>
            <a:endParaRPr lang="es-MX"/>
          </a:p>
        </p:txBody>
      </p:sp>
      <p:sp>
        <p:nvSpPr>
          <p:cNvPr id="6" name="Elipse 5"/>
          <p:cNvSpPr/>
          <p:nvPr/>
        </p:nvSpPr>
        <p:spPr>
          <a:xfrm>
            <a:off x="755576" y="4005064"/>
            <a:ext cx="1656184" cy="75639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cxnSp>
        <p:nvCxnSpPr>
          <p:cNvPr id="7" name="Conector recto de flecha 6"/>
          <p:cNvCxnSpPr/>
          <p:nvPr/>
        </p:nvCxnSpPr>
        <p:spPr>
          <a:xfrm flipH="1">
            <a:off x="1410333" y="2691522"/>
            <a:ext cx="936103" cy="122983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6 Rectángulo"/>
          <p:cNvSpPr/>
          <p:nvPr/>
        </p:nvSpPr>
        <p:spPr>
          <a:xfrm>
            <a:off x="5153333" y="265168"/>
            <a:ext cx="3772577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Os </a:t>
            </a:r>
            <a:r>
              <a:rPr lang="es-ES" sz="2000" b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melhores</a:t>
            </a:r>
            <a:r>
              <a:rPr lang="es-ES" sz="2000" b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prestadores </a:t>
            </a:r>
            <a:r>
              <a:rPr lang="es-ES" sz="2000" b="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compartilharam</a:t>
            </a:r>
            <a:r>
              <a:rPr lang="es-ES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as </a:t>
            </a:r>
            <a:r>
              <a:rPr lang="es-ES" sz="2000" b="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suas</a:t>
            </a:r>
            <a:r>
              <a:rPr lang="es-ES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2000" b="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práticas</a:t>
            </a:r>
            <a:r>
              <a:rPr lang="es-ES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2000" b="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com</a:t>
            </a:r>
            <a:r>
              <a:rPr lang="es-ES" sz="20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os  </a:t>
            </a:r>
            <a:r>
              <a:rPr lang="es-ES" sz="2000" b="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demais</a:t>
            </a:r>
            <a:endParaRPr lang="es-ES" sz="2000" b="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6 Rectángulo"/>
          <p:cNvSpPr/>
          <p:nvPr/>
        </p:nvSpPr>
        <p:spPr>
          <a:xfrm>
            <a:off x="1592167" y="2150758"/>
            <a:ext cx="377257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Melhores</a:t>
            </a:r>
            <a:r>
              <a:rPr lang="es-ES" sz="2800" b="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prestadores</a:t>
            </a:r>
          </a:p>
        </p:txBody>
      </p:sp>
      <p:pic>
        <p:nvPicPr>
          <p:cNvPr id="9" name="Espaço Reservado para Conteúdo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0196956">
            <a:off x="2223781" y="307528"/>
            <a:ext cx="2317374" cy="131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738458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0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952" y="1654143"/>
            <a:ext cx="7549197" cy="4399773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15847" y="1065401"/>
            <a:ext cx="8048645" cy="763760"/>
          </a:xfrm>
        </p:spPr>
        <p:txBody>
          <a:bodyPr>
            <a:normAutofit fontScale="90000"/>
          </a:bodyPr>
          <a:lstStyle/>
          <a:p>
            <a:r>
              <a:rPr lang="es-MX" dirty="0" err="1"/>
              <a:t>Conformidade</a:t>
            </a:r>
            <a:r>
              <a:rPr lang="es-MX" dirty="0"/>
              <a:t> </a:t>
            </a:r>
            <a:r>
              <a:rPr lang="es-MX" dirty="0" err="1"/>
              <a:t>com</a:t>
            </a:r>
            <a:r>
              <a:rPr lang="es-MX" dirty="0"/>
              <a:t> a NOM006 (</a:t>
            </a:r>
            <a:r>
              <a:rPr lang="es-MX" dirty="0" err="1"/>
              <a:t>eficiência</a:t>
            </a:r>
            <a:r>
              <a:rPr lang="es-MX" dirty="0"/>
              <a:t> </a:t>
            </a:r>
            <a:r>
              <a:rPr lang="es-MX" dirty="0" err="1"/>
              <a:t>em</a:t>
            </a:r>
            <a:r>
              <a:rPr lang="es-MX" dirty="0"/>
              <a:t> </a:t>
            </a:r>
            <a:r>
              <a:rPr lang="es-MX" dirty="0" err="1"/>
              <a:t>operação</a:t>
            </a:r>
            <a:r>
              <a:rPr lang="es-MX" dirty="0"/>
              <a:t>)</a:t>
            </a:r>
            <a:endParaRPr lang="de-D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1036-AFD7-499A-AAE6-7C982552DD15}" type="slidenum">
              <a:rPr lang="es-MX" smtClean="0"/>
              <a:pPr/>
              <a:t>34</a:t>
            </a:fld>
            <a:endParaRPr lang="es-MX"/>
          </a:p>
        </p:txBody>
      </p:sp>
      <p:sp>
        <p:nvSpPr>
          <p:cNvPr id="7" name="6 Rectángulo"/>
          <p:cNvSpPr/>
          <p:nvPr/>
        </p:nvSpPr>
        <p:spPr>
          <a:xfrm>
            <a:off x="4420550" y="2189544"/>
            <a:ext cx="3559204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Cada ponto representa </a:t>
            </a:r>
            <a:r>
              <a:rPr lang="es-ES" sz="1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uma</a:t>
            </a:r>
            <a:r>
              <a:rPr lang="es-ES" sz="1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bomba </a:t>
            </a:r>
            <a:r>
              <a:rPr lang="es-ES" sz="1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ou</a:t>
            </a:r>
            <a:r>
              <a:rPr lang="es-ES" sz="1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16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um</a:t>
            </a:r>
            <a:r>
              <a:rPr lang="es-ES" sz="16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conjunto de bombas (</a:t>
            </a:r>
            <a:r>
              <a:rPr lang="es-ES" sz="1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uma</a:t>
            </a:r>
            <a:r>
              <a:rPr lang="es-E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</a:t>
            </a:r>
            <a:r>
              <a:rPr lang="es-ES" sz="1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fatura</a:t>
            </a:r>
            <a:r>
              <a:rPr lang="es-E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de </a:t>
            </a:r>
            <a:r>
              <a:rPr lang="es-ES" sz="16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eletricidade</a:t>
            </a:r>
            <a:r>
              <a:rPr lang="es-ES" sz="16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)</a:t>
            </a:r>
          </a:p>
        </p:txBody>
      </p:sp>
      <p:cxnSp>
        <p:nvCxnSpPr>
          <p:cNvPr id="8" name="Conector recto de flecha 7"/>
          <p:cNvCxnSpPr/>
          <p:nvPr/>
        </p:nvCxnSpPr>
        <p:spPr>
          <a:xfrm flipV="1">
            <a:off x="1514108" y="5122867"/>
            <a:ext cx="576064" cy="576064"/>
          </a:xfrm>
          <a:prstGeom prst="straightConnector1">
            <a:avLst/>
          </a:prstGeom>
          <a:ln w="1016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6 Rectángulo"/>
          <p:cNvSpPr/>
          <p:nvPr/>
        </p:nvSpPr>
        <p:spPr>
          <a:xfrm>
            <a:off x="0" y="6053916"/>
            <a:ext cx="658515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1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Valores que </a:t>
            </a:r>
            <a:r>
              <a:rPr lang="es-ES" sz="18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superam</a:t>
            </a:r>
            <a:r>
              <a:rPr lang="es-ES" sz="18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100% de eficiencia, </a:t>
            </a:r>
            <a:r>
              <a:rPr lang="es-ES" sz="1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derivam</a:t>
            </a:r>
            <a:r>
              <a:rPr lang="es-ES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de </a:t>
            </a:r>
            <a:r>
              <a:rPr lang="es-ES" sz="1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imprecisões</a:t>
            </a:r>
            <a:r>
              <a:rPr lang="es-ES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mas </a:t>
            </a:r>
            <a:r>
              <a:rPr lang="es-ES" sz="1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não</a:t>
            </a:r>
            <a:r>
              <a:rPr lang="es-ES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1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são</a:t>
            </a:r>
            <a:r>
              <a:rPr lang="es-ES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s-ES" sz="180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situações</a:t>
            </a:r>
            <a:r>
              <a:rPr lang="es-ES" sz="18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críticas </a:t>
            </a:r>
          </a:p>
        </p:txBody>
      </p:sp>
      <p:sp>
        <p:nvSpPr>
          <p:cNvPr id="14" name="13 Elipse"/>
          <p:cNvSpPr/>
          <p:nvPr/>
        </p:nvSpPr>
        <p:spPr>
          <a:xfrm>
            <a:off x="4714612" y="1599164"/>
            <a:ext cx="1853967" cy="44321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4200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11 Imagen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7321" y="1622129"/>
            <a:ext cx="7514891" cy="4770282"/>
          </a:xfrm>
          <a:prstGeom prst="rect">
            <a:avLst/>
          </a:prstGeom>
          <a:noFill/>
        </p:spPr>
      </p:pic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540238" y="1099543"/>
            <a:ext cx="8833520" cy="763760"/>
          </a:xfrm>
        </p:spPr>
        <p:txBody>
          <a:bodyPr>
            <a:normAutofit/>
          </a:bodyPr>
          <a:lstStyle/>
          <a:p>
            <a:r>
              <a:rPr lang="es-MX" sz="2800" dirty="0" err="1"/>
              <a:t>Conformidade</a:t>
            </a:r>
            <a:r>
              <a:rPr lang="es-MX" sz="2800" dirty="0"/>
              <a:t> </a:t>
            </a:r>
            <a:r>
              <a:rPr lang="es-MX" sz="2800" dirty="0" err="1"/>
              <a:t>com</a:t>
            </a:r>
            <a:r>
              <a:rPr lang="es-MX" sz="2800" dirty="0"/>
              <a:t> a NOM006 (</a:t>
            </a:r>
            <a:r>
              <a:rPr lang="es-MX" sz="2800" dirty="0" err="1"/>
              <a:t>eficiência</a:t>
            </a:r>
            <a:r>
              <a:rPr lang="es-MX" sz="2800" dirty="0"/>
              <a:t> </a:t>
            </a:r>
            <a:r>
              <a:rPr lang="es-MX" sz="2800" dirty="0" err="1"/>
              <a:t>em</a:t>
            </a:r>
            <a:r>
              <a:rPr lang="es-MX" sz="2800" dirty="0"/>
              <a:t> </a:t>
            </a:r>
            <a:r>
              <a:rPr lang="es-MX" sz="2800" dirty="0" err="1"/>
              <a:t>operação</a:t>
            </a:r>
            <a:r>
              <a:rPr lang="es-MX" sz="2800" dirty="0"/>
              <a:t>)</a:t>
            </a:r>
            <a:endParaRPr lang="de-DE" sz="28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AC1036-AFD7-499A-AAE6-7C982552DD15}" type="slidenum">
              <a:rPr lang="es-MX" smtClean="0"/>
              <a:pPr/>
              <a:t>35</a:t>
            </a:fld>
            <a:endParaRPr lang="es-MX"/>
          </a:p>
        </p:txBody>
      </p:sp>
      <p:sp>
        <p:nvSpPr>
          <p:cNvPr id="13" name="12 Rectángulo"/>
          <p:cNvSpPr/>
          <p:nvPr/>
        </p:nvSpPr>
        <p:spPr>
          <a:xfrm>
            <a:off x="4319435" y="2136349"/>
            <a:ext cx="3559204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A eficiencia de bombas </a:t>
            </a:r>
            <a:r>
              <a:rPr lang="es-ES" sz="20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com</a:t>
            </a:r>
            <a:r>
              <a:rPr lang="es-ES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motores  externos  </a:t>
            </a:r>
            <a:r>
              <a:rPr lang="es-ES" sz="20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são</a:t>
            </a:r>
            <a:r>
              <a:rPr lang="es-ES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menos dispersas que bombas sumergibles – </a:t>
            </a:r>
            <a:r>
              <a:rPr lang="es-ES" sz="2000" cap="none" spc="0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poços</a:t>
            </a:r>
            <a:r>
              <a:rPr lang="es-ES" sz="2000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7030A0"/>
                </a:solidFill>
              </a:rPr>
              <a:t> artesianos</a:t>
            </a:r>
            <a:endParaRPr lang="es-ES" sz="2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7030A0"/>
              </a:solidFill>
            </a:endParaRPr>
          </a:p>
        </p:txBody>
      </p:sp>
      <p:sp>
        <p:nvSpPr>
          <p:cNvPr id="15" name="14 Elipse"/>
          <p:cNvSpPr/>
          <p:nvPr/>
        </p:nvSpPr>
        <p:spPr>
          <a:xfrm>
            <a:off x="5922628" y="1644697"/>
            <a:ext cx="1300293" cy="4036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20290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1BAB63DF-E4F0-491C-89A0-E44073EB43A4}"/>
              </a:ext>
            </a:extLst>
          </p:cNvPr>
          <p:cNvSpPr/>
          <p:nvPr/>
        </p:nvSpPr>
        <p:spPr bwMode="auto">
          <a:xfrm>
            <a:off x="541911" y="1767837"/>
            <a:ext cx="2676777" cy="1255779"/>
          </a:xfrm>
          <a:prstGeom prst="rect">
            <a:avLst/>
          </a:prstGeom>
          <a:solidFill>
            <a:srgbClr val="CCAC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Consumo específico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571CD46-25BD-486A-90EE-C4FEA74FF2FD}"/>
              </a:ext>
            </a:extLst>
          </p:cNvPr>
          <p:cNvSpPr/>
          <p:nvPr/>
        </p:nvSpPr>
        <p:spPr bwMode="auto">
          <a:xfrm>
            <a:off x="734460" y="4357328"/>
            <a:ext cx="269887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3600" dirty="0">
                <a:solidFill>
                  <a:srgbClr val="C80A0A"/>
                </a:solidFill>
              </a:rPr>
              <a:t>(kWh/m</a:t>
            </a:r>
            <a:r>
              <a:rPr lang="pt-BR" sz="3600" baseline="30000" dirty="0">
                <a:solidFill>
                  <a:srgbClr val="C80A0A"/>
                </a:solidFill>
              </a:rPr>
              <a:t>3</a:t>
            </a:r>
            <a:r>
              <a:rPr lang="pt-BR" sz="3200" dirty="0">
                <a:solidFill>
                  <a:srgbClr val="C80A0A"/>
                </a:solidFill>
              </a:rPr>
              <a:t>)</a:t>
            </a:r>
            <a:endParaRPr kumimoji="0" lang="pt-BR" sz="32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9E15AE9-B9E1-417F-88D5-CECF3C31AA34}"/>
              </a:ext>
            </a:extLst>
          </p:cNvPr>
          <p:cNvSpPr/>
          <p:nvPr/>
        </p:nvSpPr>
        <p:spPr bwMode="auto">
          <a:xfrm>
            <a:off x="541911" y="3240161"/>
            <a:ext cx="2676777" cy="1125670"/>
          </a:xfrm>
          <a:prstGeom prst="rect">
            <a:avLst/>
          </a:prstGeom>
          <a:solidFill>
            <a:srgbClr val="7AB3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36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IN58 SNIS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EAABE80-AA51-44ED-A229-DE282646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4460" y="5132043"/>
            <a:ext cx="1899263" cy="153484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2767570-BEAC-4AD6-9680-358D3C06D5AB}"/>
              </a:ext>
            </a:extLst>
          </p:cNvPr>
          <p:cNvSpPr txBox="1">
            <a:spLocks/>
          </p:cNvSpPr>
          <p:nvPr/>
        </p:nvSpPr>
        <p:spPr bwMode="auto">
          <a:xfrm>
            <a:off x="3574856" y="4280989"/>
            <a:ext cx="5314251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4400" b="0" kern="0" dirty="0"/>
              <a:t>Não existem valores de referência que permitam fazer uma avaliação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61CE699-8CAC-4C7A-A30D-95EE2264D269}"/>
              </a:ext>
            </a:extLst>
          </p:cNvPr>
          <p:cNvSpPr/>
          <p:nvPr/>
        </p:nvSpPr>
        <p:spPr bwMode="auto">
          <a:xfrm rot="1569299">
            <a:off x="5997784" y="1212486"/>
            <a:ext cx="3036417" cy="1203520"/>
          </a:xfrm>
          <a:prstGeom prst="rect">
            <a:avLst/>
          </a:prstGeom>
          <a:solidFill>
            <a:srgbClr val="FB9A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Avaliação do valor atual</a:t>
            </a:r>
          </a:p>
        </p:txBody>
      </p:sp>
    </p:spTree>
    <p:extLst>
      <p:ext uri="{BB962C8B-B14F-4D97-AF65-F5344CB8AC3E}">
        <p14:creationId xmlns:p14="http://schemas.microsoft.com/office/powerpoint/2010/main" val="42819036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D5CE02CA-DF2D-4B90-9F14-048FE565D1D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034" y="629724"/>
            <a:ext cx="8055603" cy="510772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ABD9774-D9C0-4C32-A03F-436A121697B1}"/>
              </a:ext>
            </a:extLst>
          </p:cNvPr>
          <p:cNvSpPr txBox="1">
            <a:spLocks/>
          </p:cNvSpPr>
          <p:nvPr/>
        </p:nvSpPr>
        <p:spPr bwMode="auto">
          <a:xfrm>
            <a:off x="-40685" y="316523"/>
            <a:ext cx="8931087" cy="135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en-GB" sz="2800" b="0" kern="0" dirty="0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75BF1BC0-26C7-4316-B99A-E468CAA2C486}"/>
              </a:ext>
            </a:extLst>
          </p:cNvPr>
          <p:cNvSpPr txBox="1">
            <a:spLocks/>
          </p:cNvSpPr>
          <p:nvPr/>
        </p:nvSpPr>
        <p:spPr bwMode="auto">
          <a:xfrm>
            <a:off x="-126381" y="6007113"/>
            <a:ext cx="9102480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3200" b="0" kern="0" dirty="0"/>
              <a:t>Qual munícipio / elevatória tem o melhor desempenho energético? </a:t>
            </a:r>
          </a:p>
        </p:txBody>
      </p:sp>
    </p:spTree>
    <p:extLst>
      <p:ext uri="{BB962C8B-B14F-4D97-AF65-F5344CB8AC3E}">
        <p14:creationId xmlns:p14="http://schemas.microsoft.com/office/powerpoint/2010/main" val="228643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C63783E3-B572-486C-803D-0CBB860127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04099" y="2045210"/>
            <a:ext cx="4441372" cy="289560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5CE02CA-DF2D-4B90-9F14-048FE565D1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0628" y="2207218"/>
            <a:ext cx="4055757" cy="2571585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5D7E43AE-2B77-4F5A-9C4E-EAAEF2197AA6}"/>
              </a:ext>
            </a:extLst>
          </p:cNvPr>
          <p:cNvSpPr/>
          <p:nvPr/>
        </p:nvSpPr>
        <p:spPr>
          <a:xfrm>
            <a:off x="130628" y="5316247"/>
            <a:ext cx="4273471" cy="646331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0" dirty="0">
                <a:solidFill>
                  <a:schemeClr val="tx1"/>
                </a:solidFill>
              </a:rPr>
              <a:t>Benchmarking injusto</a:t>
            </a:r>
          </a:p>
          <a:p>
            <a:pPr algn="ctr"/>
            <a:r>
              <a:rPr lang="pt-BR" sz="1800" b="0" dirty="0">
                <a:solidFill>
                  <a:schemeClr val="tx1"/>
                </a:solidFill>
              </a:rPr>
              <a:t>Avaliação do desempenho - impossível</a:t>
            </a:r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A151318A-BD3E-43B4-BAC7-4DBDEA8F471E}"/>
              </a:ext>
            </a:extLst>
          </p:cNvPr>
          <p:cNvSpPr/>
          <p:nvPr/>
        </p:nvSpPr>
        <p:spPr>
          <a:xfrm>
            <a:off x="4702628" y="5316246"/>
            <a:ext cx="4273471" cy="646331"/>
          </a:xfrm>
          <a:prstGeom prst="rect">
            <a:avLst/>
          </a:prstGeom>
          <a:solidFill>
            <a:srgbClr val="FFCC66"/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0" dirty="0">
                <a:solidFill>
                  <a:schemeClr val="tx1"/>
                </a:solidFill>
              </a:rPr>
              <a:t>Benchmarking possível</a:t>
            </a:r>
          </a:p>
          <a:p>
            <a:pPr algn="ctr"/>
            <a:r>
              <a:rPr lang="pt-BR" sz="1800" b="0" dirty="0">
                <a:solidFill>
                  <a:schemeClr val="tx1"/>
                </a:solidFill>
              </a:rPr>
              <a:t>Avaliação do desempenho possível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ABD9774-D9C0-4C32-A03F-436A121697B1}"/>
              </a:ext>
            </a:extLst>
          </p:cNvPr>
          <p:cNvSpPr txBox="1">
            <a:spLocks/>
          </p:cNvSpPr>
          <p:nvPr/>
        </p:nvSpPr>
        <p:spPr bwMode="auto">
          <a:xfrm>
            <a:off x="45012" y="541323"/>
            <a:ext cx="8931087" cy="1354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GB" sz="2800" b="0" kern="0" dirty="0"/>
              <a:t>IN58 – </a:t>
            </a:r>
            <a:r>
              <a:rPr lang="en-GB" sz="2800" b="0" kern="0" dirty="0" err="1"/>
              <a:t>Consumo</a:t>
            </a:r>
            <a:r>
              <a:rPr lang="en-GB" sz="2800" b="0" kern="0" dirty="0"/>
              <a:t> </a:t>
            </a:r>
            <a:r>
              <a:rPr lang="en-GB" sz="2800" b="0" kern="0" dirty="0" err="1"/>
              <a:t>específico</a:t>
            </a:r>
            <a:r>
              <a:rPr lang="en-GB" sz="2800" b="0" kern="0" dirty="0"/>
              <a:t> de </a:t>
            </a:r>
            <a:r>
              <a:rPr lang="en-GB" sz="2800" b="0" kern="0" dirty="0" err="1"/>
              <a:t>energia</a:t>
            </a:r>
            <a:r>
              <a:rPr lang="en-GB" sz="2800" b="0" kern="0" dirty="0"/>
              <a:t> (kWh/m</a:t>
            </a:r>
            <a:r>
              <a:rPr lang="en-GB" sz="2800" b="0" kern="0" baseline="30000" dirty="0"/>
              <a:t>3</a:t>
            </a:r>
            <a:r>
              <a:rPr lang="en-GB" sz="2800" b="0" kern="0" dirty="0"/>
              <a:t>) 2015</a:t>
            </a:r>
          </a:p>
          <a:p>
            <a:pPr algn="ctr"/>
            <a:r>
              <a:rPr lang="en-GB" sz="2800" b="0" kern="0" dirty="0"/>
              <a:t>Benchmarking e </a:t>
            </a:r>
            <a:r>
              <a:rPr lang="en-GB" sz="2800" b="0" kern="0" dirty="0" err="1"/>
              <a:t>Avaliação</a:t>
            </a:r>
            <a:endParaRPr lang="en-GB" sz="2800" b="0" kern="0" dirty="0"/>
          </a:p>
        </p:txBody>
      </p:sp>
    </p:spTree>
    <p:extLst>
      <p:ext uri="{BB962C8B-B14F-4D97-AF65-F5344CB8AC3E}">
        <p14:creationId xmlns:p14="http://schemas.microsoft.com/office/powerpoint/2010/main" val="3413993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Indicadores de eficiência tipicamente utilizados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53886"/>
            <a:ext cx="8640960" cy="5726804"/>
          </a:xfrm>
        </p:spPr>
        <p:txBody>
          <a:bodyPr/>
          <a:lstStyle/>
          <a:p>
            <a:r>
              <a:rPr lang="pt-PT" dirty="0">
                <a:solidFill>
                  <a:schemeClr val="bg1">
                    <a:lumMod val="75000"/>
                  </a:schemeClr>
                </a:solidFill>
              </a:rPr>
              <a:t>Rendimento dos grupos eletrobomba [%]</a:t>
            </a:r>
          </a:p>
          <a:p>
            <a:r>
              <a:rPr lang="pt-PT" dirty="0"/>
              <a:t>Consumo específico de energia [</a:t>
            </a:r>
            <a:r>
              <a:rPr lang="pt-PT" dirty="0" err="1"/>
              <a:t>kWh</a:t>
            </a:r>
            <a:r>
              <a:rPr lang="pt-PT" dirty="0"/>
              <a:t>/m</a:t>
            </a:r>
            <a:r>
              <a:rPr lang="pt-PT" baseline="30000" dirty="0"/>
              <a:t>3</a:t>
            </a:r>
            <a:r>
              <a:rPr lang="pt-PT" dirty="0"/>
              <a:t>]</a:t>
            </a:r>
          </a:p>
          <a:p>
            <a:pPr marL="0" indent="0">
              <a:buNone/>
            </a:pPr>
            <a:endParaRPr lang="pt-PT" dirty="0"/>
          </a:p>
          <a:p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02074811"/>
              </p:ext>
            </p:extLst>
          </p:nvPr>
        </p:nvGraphicFramePr>
        <p:xfrm>
          <a:off x="1732012" y="2008872"/>
          <a:ext cx="568863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0492" y="4217019"/>
            <a:ext cx="32156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 err="1">
                <a:solidFill>
                  <a:schemeClr val="tx1"/>
                </a:solidFill>
              </a:rPr>
              <a:t>consumo+perdas</a:t>
            </a:r>
            <a:endParaRPr lang="pt-PT" sz="1800" dirty="0">
              <a:solidFill>
                <a:schemeClr val="tx1"/>
              </a:solidFill>
            </a:endParaRPr>
          </a:p>
          <a:p>
            <a:r>
              <a:rPr lang="pt-PT" sz="1800" dirty="0">
                <a:solidFill>
                  <a:schemeClr val="tx1"/>
                </a:solidFill>
                <a:sym typeface="Wingdings" pitchFamily="2" charset="2"/>
              </a:rPr>
              <a:t>não é sensível a medidas de redução de perdas de água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07362" y="4219334"/>
            <a:ext cx="16592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>
                <a:solidFill>
                  <a:schemeClr val="tx1"/>
                </a:solidFill>
                <a:sym typeface="Wingdings" pitchFamily="2" charset="2"/>
              </a:rPr>
              <a:t> sensível a medidas de redução de perdas de água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66588" y="4219334"/>
            <a:ext cx="23596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>
                <a:solidFill>
                  <a:schemeClr val="tx1"/>
                </a:solidFill>
                <a:sym typeface="Wingdings" pitchFamily="2" charset="2"/>
              </a:rPr>
              <a:t> sensível a medidas de redução de perdas e de redução de consumo autorizado não faturado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2224945"/>
            <a:ext cx="3707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800" dirty="0">
                <a:solidFill>
                  <a:schemeClr val="tx1"/>
                </a:solidFill>
                <a:sym typeface="Wingdings" pitchFamily="2" charset="2"/>
              </a:rPr>
              <a:t>depende muito da topografia</a:t>
            </a:r>
          </a:p>
          <a:p>
            <a:r>
              <a:rPr lang="pt-PT" sz="1800" dirty="0">
                <a:solidFill>
                  <a:schemeClr val="tx1"/>
                </a:solidFill>
                <a:sym typeface="Wingdings" pitchFamily="2" charset="2"/>
              </a:rPr>
              <a:t>difícil estabelecer valores de</a:t>
            </a:r>
          </a:p>
          <a:p>
            <a:r>
              <a:rPr lang="pt-PT" sz="1800" dirty="0">
                <a:solidFill>
                  <a:schemeClr val="tx1"/>
                </a:solidFill>
                <a:sym typeface="Wingdings" pitchFamily="2" charset="2"/>
              </a:rPr>
              <a:t> referência</a:t>
            </a:r>
          </a:p>
        </p:txBody>
      </p:sp>
    </p:spTree>
    <p:extLst>
      <p:ext uri="{BB962C8B-B14F-4D97-AF65-F5344CB8AC3E}">
        <p14:creationId xmlns:p14="http://schemas.microsoft.com/office/powerpoint/2010/main" val="2752698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tângulo 10">
            <a:extLst>
              <a:ext uri="{FF2B5EF4-FFF2-40B4-BE49-F238E27FC236}">
                <a16:creationId xmlns:a16="http://schemas.microsoft.com/office/drawing/2014/main" id="{1BAB63DF-E4F0-491C-89A0-E44073EB43A4}"/>
              </a:ext>
            </a:extLst>
          </p:cNvPr>
          <p:cNvSpPr/>
          <p:nvPr/>
        </p:nvSpPr>
        <p:spPr bwMode="auto">
          <a:xfrm>
            <a:off x="541911" y="1767837"/>
            <a:ext cx="2676777" cy="1255779"/>
          </a:xfrm>
          <a:prstGeom prst="rect">
            <a:avLst/>
          </a:prstGeom>
          <a:solidFill>
            <a:srgbClr val="CCAC7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400" b="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Consumo específico </a:t>
            </a:r>
          </a:p>
        </p:txBody>
      </p:sp>
      <p:sp>
        <p:nvSpPr>
          <p:cNvPr id="14" name="Retângulo 13">
            <a:extLst>
              <a:ext uri="{FF2B5EF4-FFF2-40B4-BE49-F238E27FC236}">
                <a16:creationId xmlns:a16="http://schemas.microsoft.com/office/drawing/2014/main" id="{8571CD46-25BD-486A-90EE-C4FEA74FF2FD}"/>
              </a:ext>
            </a:extLst>
          </p:cNvPr>
          <p:cNvSpPr/>
          <p:nvPr/>
        </p:nvSpPr>
        <p:spPr bwMode="auto">
          <a:xfrm>
            <a:off x="734460" y="4357328"/>
            <a:ext cx="2698878" cy="108557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r>
              <a:rPr lang="pt-BR" sz="3600" dirty="0">
                <a:solidFill>
                  <a:srgbClr val="C80A0A"/>
                </a:solidFill>
              </a:rPr>
              <a:t>(kWh/m</a:t>
            </a:r>
            <a:r>
              <a:rPr lang="pt-BR" sz="3600" baseline="30000" dirty="0">
                <a:solidFill>
                  <a:srgbClr val="C80A0A"/>
                </a:solidFill>
              </a:rPr>
              <a:t>3</a:t>
            </a:r>
            <a:r>
              <a:rPr lang="pt-BR" sz="3200" dirty="0">
                <a:solidFill>
                  <a:srgbClr val="C80A0A"/>
                </a:solidFill>
              </a:rPr>
              <a:t>)</a:t>
            </a:r>
            <a:endParaRPr kumimoji="0" lang="pt-BR" sz="3200" b="0" i="0" u="none" strike="noStrike" normalizeH="0" baseline="30000" dirty="0">
              <a:ln w="0"/>
              <a:solidFill>
                <a:srgbClr val="C80A0A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charset="0"/>
            </a:endParaRPr>
          </a:p>
        </p:txBody>
      </p:sp>
      <p:sp>
        <p:nvSpPr>
          <p:cNvPr id="20" name="Retângulo 19">
            <a:extLst>
              <a:ext uri="{FF2B5EF4-FFF2-40B4-BE49-F238E27FC236}">
                <a16:creationId xmlns:a16="http://schemas.microsoft.com/office/drawing/2014/main" id="{D9E15AE9-B9E1-417F-88D5-CECF3C31AA34}"/>
              </a:ext>
            </a:extLst>
          </p:cNvPr>
          <p:cNvSpPr/>
          <p:nvPr/>
        </p:nvSpPr>
        <p:spPr bwMode="auto">
          <a:xfrm>
            <a:off x="541911" y="3240161"/>
            <a:ext cx="2676777" cy="1125670"/>
          </a:xfrm>
          <a:prstGeom prst="rect">
            <a:avLst/>
          </a:prstGeom>
          <a:solidFill>
            <a:srgbClr val="7AB3A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3600" b="0" dirty="0">
                <a:solidFill>
                  <a:schemeClr val="bg1"/>
                </a:solidFill>
                <a:latin typeface="+mj-lt"/>
                <a:cs typeface="Times New Roman" panose="02020603050405020304" pitchFamily="18" charset="0"/>
              </a:rPr>
              <a:t>IN58 SNIS</a:t>
            </a:r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6EAABE80-AA51-44ED-A229-DE282646DC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34460" y="5132043"/>
            <a:ext cx="1899263" cy="1534842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92767570-BEAC-4AD6-9680-358D3C06D5AB}"/>
              </a:ext>
            </a:extLst>
          </p:cNvPr>
          <p:cNvSpPr txBox="1">
            <a:spLocks/>
          </p:cNvSpPr>
          <p:nvPr/>
        </p:nvSpPr>
        <p:spPr bwMode="auto">
          <a:xfrm>
            <a:off x="3645195" y="3493433"/>
            <a:ext cx="5314251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rgbClr val="6E645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pt-BR" sz="4400" b="0" kern="0" dirty="0"/>
              <a:t>m</a:t>
            </a:r>
            <a:r>
              <a:rPr lang="pt-BR" sz="4400" b="0" kern="0" baseline="30000" dirty="0"/>
              <a:t>3 </a:t>
            </a:r>
          </a:p>
          <a:p>
            <a:endParaRPr lang="pt-BR" sz="4400" b="0" kern="0" baseline="30000" dirty="0"/>
          </a:p>
          <a:p>
            <a:r>
              <a:rPr lang="pt-BR" sz="4400" b="0" kern="0" dirty="0"/>
              <a:t>Volume bombeado?</a:t>
            </a:r>
          </a:p>
          <a:p>
            <a:r>
              <a:rPr lang="pt-BR" sz="4400" b="0" kern="0" dirty="0"/>
              <a:t>Volume consumido?</a:t>
            </a:r>
          </a:p>
          <a:p>
            <a:r>
              <a:rPr lang="pt-BR" sz="4400" b="0" kern="0" dirty="0"/>
              <a:t>Volume faturado?</a:t>
            </a:r>
          </a:p>
          <a:p>
            <a:r>
              <a:rPr lang="pt-BR" sz="4400" b="0" kern="0" dirty="0"/>
              <a:t>Volume produzido?</a:t>
            </a:r>
          </a:p>
          <a:p>
            <a:endParaRPr lang="pt-BR" sz="4400" b="0" kern="0" dirty="0"/>
          </a:p>
          <a:p>
            <a:r>
              <a:rPr lang="pt-BR" sz="4400" b="0" kern="0" dirty="0"/>
              <a:t>Você decide!   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261CE699-8CAC-4C7A-A30D-95EE2264D269}"/>
              </a:ext>
            </a:extLst>
          </p:cNvPr>
          <p:cNvSpPr/>
          <p:nvPr/>
        </p:nvSpPr>
        <p:spPr bwMode="auto">
          <a:xfrm rot="1569299">
            <a:off x="6481361" y="438763"/>
            <a:ext cx="3036417" cy="1203520"/>
          </a:xfrm>
          <a:prstGeom prst="rect">
            <a:avLst/>
          </a:prstGeom>
          <a:solidFill>
            <a:srgbClr val="FB9A2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pt-BR" sz="2000" dirty="0">
                <a:solidFill>
                  <a:schemeClr val="tx1"/>
                </a:solidFill>
                <a:latin typeface="+mj-lt"/>
                <a:ea typeface="Times New Roman" panose="02020603050405020304" pitchFamily="18" charset="0"/>
                <a:cs typeface="Times New Roman" panose="02020603050405020304" pitchFamily="18" charset="0"/>
              </a:rPr>
              <a:t>Avaliação do valor atual</a:t>
            </a:r>
          </a:p>
        </p:txBody>
      </p:sp>
    </p:spTree>
    <p:extLst>
      <p:ext uri="{BB962C8B-B14F-4D97-AF65-F5344CB8AC3E}">
        <p14:creationId xmlns:p14="http://schemas.microsoft.com/office/powerpoint/2010/main" val="8301963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Indicadores de eficiência tipicamente utilizados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186543"/>
            <a:ext cx="8640960" cy="5694147"/>
          </a:xfrm>
        </p:spPr>
        <p:txBody>
          <a:bodyPr/>
          <a:lstStyle/>
          <a:p>
            <a:r>
              <a:rPr lang="pt-PT" dirty="0"/>
              <a:t>Rendimento dos grupos eletrobomba [%]</a:t>
            </a:r>
          </a:p>
          <a:p>
            <a:pPr lvl="1"/>
            <a:r>
              <a:rPr lang="pt-PT" dirty="0"/>
              <a:t>Necessário conhecer comportamento </a:t>
            </a:r>
            <a:r>
              <a:rPr lang="pt-PT" i="1" dirty="0"/>
              <a:t>in situ + </a:t>
            </a:r>
            <a:r>
              <a:rPr lang="pt-PT" dirty="0"/>
              <a:t>fazer</a:t>
            </a:r>
            <a:r>
              <a:rPr lang="pt-PT" i="1" dirty="0"/>
              <a:t> </a:t>
            </a:r>
            <a:r>
              <a:rPr lang="pt-PT" dirty="0"/>
              <a:t>manutenção periódica</a:t>
            </a:r>
          </a:p>
          <a:p>
            <a:pPr marL="0" indent="0">
              <a:buNone/>
            </a:pPr>
            <a:endParaRPr lang="pt-PT" dirty="0"/>
          </a:p>
          <a:p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09" t="29432" r="23069" b="30453"/>
          <a:stretch/>
        </p:blipFill>
        <p:spPr bwMode="auto">
          <a:xfrm>
            <a:off x="768830" y="2427733"/>
            <a:ext cx="7795780" cy="380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6367918"/>
            <a:ext cx="42484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100" dirty="0" err="1"/>
              <a:t>Fonte:http</a:t>
            </a:r>
            <a:r>
              <a:rPr lang="pt-PT" sz="1100" dirty="0"/>
              <a:t>://www.emanz.org.nz/system/files/PumpingSystems_AuditStd_v1.1_UpdatedJun2015.pdf</a:t>
            </a:r>
            <a:endParaRPr lang="en-GB" sz="1100" dirty="0"/>
          </a:p>
        </p:txBody>
      </p:sp>
    </p:spTree>
    <p:extLst>
      <p:ext uri="{BB962C8B-B14F-4D97-AF65-F5344CB8AC3E}">
        <p14:creationId xmlns:p14="http://schemas.microsoft.com/office/powerpoint/2010/main" val="1302216579"/>
      </p:ext>
    </p:extLst>
  </p:cSld>
  <p:clrMapOvr>
    <a:masterClrMapping/>
  </p:clrMapOvr>
</p:sld>
</file>

<file path=ppt/theme/theme1.xml><?xml version="1.0" encoding="utf-8"?>
<a:theme xmlns:a="http://schemas.openxmlformats.org/drawingml/2006/main" name="giz-powerpoint-leerfolie-en">
  <a:themeElements>
    <a:clrScheme name="GIZ">
      <a:dk1>
        <a:srgbClr val="000000"/>
      </a:dk1>
      <a:lt1>
        <a:srgbClr val="FFFFFF"/>
      </a:lt1>
      <a:dk2>
        <a:srgbClr val="6E6452"/>
      </a:dk2>
      <a:lt2>
        <a:srgbClr val="D2CDC8"/>
      </a:lt2>
      <a:accent1>
        <a:srgbClr val="C80F0F"/>
      </a:accent1>
      <a:accent2>
        <a:srgbClr val="4B859F"/>
      </a:accent2>
      <a:accent3>
        <a:srgbClr val="B498BA"/>
      </a:accent3>
      <a:accent4>
        <a:srgbClr val="F3BF49"/>
      </a:accent4>
      <a:accent5>
        <a:srgbClr val="94B322"/>
      </a:accent5>
      <a:accent6>
        <a:srgbClr val="B4E3ED"/>
      </a:accent6>
      <a:hlink>
        <a:srgbClr val="0000FF"/>
      </a:hlink>
      <a:folHlink>
        <a:srgbClr val="800080"/>
      </a:folHlink>
    </a:clrScheme>
    <a:fontScheme name="GIZ 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GTZ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200" b="1" i="0" u="none" strike="noStrike" cap="none" normalizeH="0" baseline="0" smtClean="0">
            <a:ln>
              <a:noFill/>
            </a:ln>
            <a:solidFill>
              <a:srgbClr val="999999"/>
            </a:solidFill>
            <a:effectLst/>
            <a:latin typeface="Arial" charset="0"/>
          </a:defRPr>
        </a:defPPr>
      </a:lstStyle>
    </a:ln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giz-powerpoint-leerfolie-en.potx</Template>
  <TotalTime>605</TotalTime>
  <Words>771</Words>
  <Application>Microsoft Office PowerPoint</Application>
  <PresentationFormat>Apresentação na tela (4:3)</PresentationFormat>
  <Paragraphs>170</Paragraphs>
  <Slides>35</Slides>
  <Notes>2</Notes>
  <HiddenSlides>2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35</vt:i4>
      </vt:variant>
    </vt:vector>
  </HeadingPairs>
  <TitlesOfParts>
    <vt:vector size="43" baseType="lpstr">
      <vt:lpstr>Arial</vt:lpstr>
      <vt:lpstr>Arial Narrow</vt:lpstr>
      <vt:lpstr>Cambria Math</vt:lpstr>
      <vt:lpstr>Constantia</vt:lpstr>
      <vt:lpstr>Lucida Grande</vt:lpstr>
      <vt:lpstr>Times New Roman</vt:lpstr>
      <vt:lpstr>Wingdings</vt:lpstr>
      <vt:lpstr>giz-powerpoint-leerfolie-en</vt:lpstr>
      <vt:lpstr>Apresentação do PowerPoint</vt:lpstr>
      <vt:lpstr>Indicadores de eficiência energética</vt:lpstr>
      <vt:lpstr>Apresentação do PowerPoint</vt:lpstr>
      <vt:lpstr>Apresentação do PowerPoint</vt:lpstr>
      <vt:lpstr>Apresentação do PowerPoint</vt:lpstr>
      <vt:lpstr>Apresentação do PowerPoint</vt:lpstr>
      <vt:lpstr>Indicadores de eficiência tipicamente utilizados</vt:lpstr>
      <vt:lpstr>Apresentação do PowerPoint</vt:lpstr>
      <vt:lpstr>Indicadores de eficiência tipicamente utilizados</vt:lpstr>
      <vt:lpstr>Apresentação do PowerPoint</vt:lpstr>
      <vt:lpstr>Apresentação do PowerPoint</vt:lpstr>
      <vt:lpstr>Ph5 - Consumo de energía estandarizado (kWh/m3x100m)  equivalente a (%)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Conversão de unidades (kWh/m3x100m) em (%) </vt:lpstr>
      <vt:lpstr>Conversão de unidades (kWh/m3x100m) en (%) </vt:lpstr>
      <vt:lpstr>Aplicação do indicador em Portugal  </vt:lpstr>
      <vt:lpstr>RASARP– Relatório Anual do Setor de Água e Resíduos em Portugal  Aspecto de Eficiência Energética</vt:lpstr>
      <vt:lpstr>Relatório 2009</vt:lpstr>
      <vt:lpstr>Indicador AA15 – kWh/(m3x100m)</vt:lpstr>
      <vt:lpstr>Indicador AA15 – kWh/(m3x100m)</vt:lpstr>
      <vt:lpstr>Aplicação do indicador no México  </vt:lpstr>
      <vt:lpstr>Aplicação do indicador no México  </vt:lpstr>
      <vt:lpstr>Comparação desempenho e potencial de poupança electromecânica</vt:lpstr>
      <vt:lpstr>Comparação desempenho e potencial de poupança electromecânica</vt:lpstr>
      <vt:lpstr>Fiabilidade da informação e o potencial de economia  eletromecânico</vt:lpstr>
      <vt:lpstr>Potencial de economia ($)  por aumento de  eficiência electromecânica</vt:lpstr>
      <vt:lpstr>Apresentação do PowerPoint</vt:lpstr>
      <vt:lpstr>Conformidade com a NOM006 (eficiência em operação)</vt:lpstr>
      <vt:lpstr>Conformidade com a NOM006 (eficiência em operação)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Boesl</dc:creator>
  <cp:keywords>GIZ-Leerfolie</cp:keywords>
  <cp:lastModifiedBy>Rita Cavaleiro de Ferreira</cp:lastModifiedBy>
  <cp:revision>939</cp:revision>
  <cp:lastPrinted>2016-03-10T21:34:51Z</cp:lastPrinted>
  <dcterms:created xsi:type="dcterms:W3CDTF">2013-04-11T11:34:12Z</dcterms:created>
  <dcterms:modified xsi:type="dcterms:W3CDTF">2018-05-25T13:12:18Z</dcterms:modified>
</cp:coreProperties>
</file>