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258" r:id="rId3"/>
    <p:sldId id="321" r:id="rId4"/>
    <p:sldId id="320" r:id="rId5"/>
    <p:sldId id="327" r:id="rId6"/>
    <p:sldId id="322" r:id="rId7"/>
    <p:sldId id="261" r:id="rId8"/>
    <p:sldId id="329" r:id="rId9"/>
    <p:sldId id="323" r:id="rId10"/>
    <p:sldId id="324" r:id="rId11"/>
    <p:sldId id="325" r:id="rId12"/>
    <p:sldId id="326" r:id="rId13"/>
    <p:sldId id="334" r:id="rId14"/>
    <p:sldId id="335" r:id="rId15"/>
    <p:sldId id="336" r:id="rId16"/>
    <p:sldId id="337" r:id="rId17"/>
    <p:sldId id="328" r:id="rId18"/>
    <p:sldId id="342" r:id="rId19"/>
    <p:sldId id="330" r:id="rId20"/>
    <p:sldId id="338" r:id="rId21"/>
    <p:sldId id="339" r:id="rId22"/>
    <p:sldId id="332" r:id="rId23"/>
    <p:sldId id="340" r:id="rId24"/>
    <p:sldId id="341" r:id="rId25"/>
    <p:sldId id="333" r:id="rId26"/>
    <p:sldId id="262" r:id="rId27"/>
    <p:sldId id="343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2844FFB-A510-42B5-9516-5400693B558F}">
          <p14:sldIdLst>
            <p14:sldId id="256"/>
            <p14:sldId id="258"/>
            <p14:sldId id="321"/>
            <p14:sldId id="320"/>
            <p14:sldId id="327"/>
            <p14:sldId id="322"/>
            <p14:sldId id="261"/>
            <p14:sldId id="329"/>
            <p14:sldId id="323"/>
            <p14:sldId id="324"/>
            <p14:sldId id="325"/>
            <p14:sldId id="326"/>
            <p14:sldId id="334"/>
            <p14:sldId id="335"/>
            <p14:sldId id="336"/>
            <p14:sldId id="337"/>
            <p14:sldId id="328"/>
            <p14:sldId id="342"/>
            <p14:sldId id="330"/>
            <p14:sldId id="338"/>
            <p14:sldId id="339"/>
            <p14:sldId id="332"/>
            <p14:sldId id="340"/>
            <p14:sldId id="341"/>
            <p14:sldId id="333"/>
          </p14:sldIdLst>
        </p14:section>
        <p14:section name="Seção sem Título" id="{A1B5CDFC-84DF-4D6F-8EF1-DB158ED04E79}">
          <p14:sldIdLst>
            <p14:sldId id="262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8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Waldo%20V\Documents\Gest&#227;o%20de%20Saneamento%20-%20uma%20vis&#227;o%20diferenciada\Impacto%20da%20conta%20de%20&#225;gua%20sobre%20a%20renda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Valor</a:t>
            </a:r>
            <a:r>
              <a:rPr lang="pt-BR" baseline="0"/>
              <a:t> da Conta x Impacto sobre a Renda Mensal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POPULAÇÂO!$AB$114</c:f>
              <c:strCache>
                <c:ptCount val="1"/>
                <c:pt idx="0">
                  <c:v>Valor da Conta Justa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POPULAÇÂO!$Z$116:$Z$122</c:f>
              <c:numCache>
                <c:formatCode>0</c:formatCode>
                <c:ptCount val="7"/>
                <c:pt idx="0">
                  <c:v>31</c:v>
                </c:pt>
                <c:pt idx="1">
                  <c:v>22</c:v>
                </c:pt>
                <c:pt idx="2">
                  <c:v>21</c:v>
                </c:pt>
                <c:pt idx="3">
                  <c:v>18</c:v>
                </c:pt>
                <c:pt idx="4">
                  <c:v>17</c:v>
                </c:pt>
                <c:pt idx="5">
                  <c:v>12</c:v>
                </c:pt>
                <c:pt idx="6">
                  <c:v>10</c:v>
                </c:pt>
              </c:numCache>
            </c:numRef>
          </c:cat>
          <c:val>
            <c:numRef>
              <c:f>POPULAÇÂO!$AB$116:$AB$122</c:f>
              <c:numCache>
                <c:formatCode>"R$"\ #,##0.00</c:formatCode>
                <c:ptCount val="7"/>
                <c:pt idx="0">
                  <c:v>419.71137641777995</c:v>
                </c:pt>
                <c:pt idx="1">
                  <c:v>238.54930683580051</c:v>
                </c:pt>
                <c:pt idx="2">
                  <c:v>114.03771955330798</c:v>
                </c:pt>
                <c:pt idx="3">
                  <c:v>65.451717159371981</c:v>
                </c:pt>
                <c:pt idx="4">
                  <c:v>34.886342702531095</c:v>
                </c:pt>
                <c:pt idx="5">
                  <c:v>24.293001196968</c:v>
                </c:pt>
                <c:pt idx="6">
                  <c:v>16.049310626849355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D2-4352-8C98-984C58D4AF2A}"/>
            </c:ext>
          </c:extLst>
        </c:ser>
        <c:ser>
          <c:idx val="2"/>
          <c:order val="1"/>
          <c:tx>
            <c:strRef>
              <c:f>POPULAÇÂO!$AC$114</c:f>
              <c:strCache>
                <c:ptCount val="1"/>
                <c:pt idx="0">
                  <c:v>Valor da Conta com a Tarifa Atual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POPULAÇÂO!$Z$116:$Z$122</c:f>
              <c:numCache>
                <c:formatCode>0</c:formatCode>
                <c:ptCount val="7"/>
                <c:pt idx="0">
                  <c:v>31</c:v>
                </c:pt>
                <c:pt idx="1">
                  <c:v>22</c:v>
                </c:pt>
                <c:pt idx="2">
                  <c:v>21</c:v>
                </c:pt>
                <c:pt idx="3">
                  <c:v>18</c:v>
                </c:pt>
                <c:pt idx="4">
                  <c:v>17</c:v>
                </c:pt>
                <c:pt idx="5">
                  <c:v>12</c:v>
                </c:pt>
                <c:pt idx="6">
                  <c:v>10</c:v>
                </c:pt>
              </c:numCache>
            </c:numRef>
          </c:cat>
          <c:val>
            <c:numRef>
              <c:f>POPULAÇÂO!$AC$116:$AC$122</c:f>
              <c:numCache>
                <c:formatCode>0.00</c:formatCode>
                <c:ptCount val="7"/>
                <c:pt idx="0">
                  <c:v>171.47</c:v>
                </c:pt>
                <c:pt idx="1">
                  <c:v>88.58</c:v>
                </c:pt>
                <c:pt idx="2">
                  <c:v>81.239999999999995</c:v>
                </c:pt>
                <c:pt idx="3">
                  <c:v>59.22</c:v>
                </c:pt>
                <c:pt idx="4">
                  <c:v>27.93</c:v>
                </c:pt>
                <c:pt idx="5">
                  <c:v>8.17</c:v>
                </c:pt>
                <c:pt idx="6">
                  <c:v>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D2-4352-8C98-984C58D4A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985344"/>
        <c:axId val="486983704"/>
      </c:lineChart>
      <c:catAx>
        <c:axId val="48698534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983704"/>
        <c:crosses val="autoZero"/>
        <c:auto val="1"/>
        <c:lblAlgn val="ctr"/>
        <c:lblOffset val="100"/>
        <c:noMultiLvlLbl val="0"/>
      </c:catAx>
      <c:valAx>
        <c:axId val="48698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98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Valor</a:t>
            </a:r>
            <a:r>
              <a:rPr lang="pt-BR" baseline="0"/>
              <a:t> da Conta x Impacto sobre a Renda Mensal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POPULAÇÂO!$AB$114</c:f>
              <c:strCache>
                <c:ptCount val="1"/>
                <c:pt idx="0">
                  <c:v>Valor da Conta Justa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POPULAÇÂO!$Z$116:$Z$122</c:f>
              <c:numCache>
                <c:formatCode>0</c:formatCode>
                <c:ptCount val="7"/>
                <c:pt idx="0">
                  <c:v>31</c:v>
                </c:pt>
                <c:pt idx="1">
                  <c:v>22</c:v>
                </c:pt>
                <c:pt idx="2">
                  <c:v>21</c:v>
                </c:pt>
                <c:pt idx="3">
                  <c:v>18</c:v>
                </c:pt>
                <c:pt idx="4">
                  <c:v>17</c:v>
                </c:pt>
                <c:pt idx="5">
                  <c:v>12</c:v>
                </c:pt>
                <c:pt idx="6">
                  <c:v>10</c:v>
                </c:pt>
              </c:numCache>
            </c:numRef>
          </c:cat>
          <c:val>
            <c:numRef>
              <c:f>POPULAÇÂO!$AB$116:$AB$122</c:f>
              <c:numCache>
                <c:formatCode>"R$"\ #,##0.00</c:formatCode>
                <c:ptCount val="7"/>
                <c:pt idx="0">
                  <c:v>419.71137641777995</c:v>
                </c:pt>
                <c:pt idx="1">
                  <c:v>238.54930683580051</c:v>
                </c:pt>
                <c:pt idx="2">
                  <c:v>114.03771955330798</c:v>
                </c:pt>
                <c:pt idx="3">
                  <c:v>65.451717159371981</c:v>
                </c:pt>
                <c:pt idx="4">
                  <c:v>34.886342702531095</c:v>
                </c:pt>
                <c:pt idx="5">
                  <c:v>24.293001196968</c:v>
                </c:pt>
                <c:pt idx="6">
                  <c:v>16.049310626849355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37-4387-B13D-DE7E071978F7}"/>
            </c:ext>
          </c:extLst>
        </c:ser>
        <c:ser>
          <c:idx val="2"/>
          <c:order val="1"/>
          <c:tx>
            <c:strRef>
              <c:f>POPULAÇÂO!$AC$114</c:f>
              <c:strCache>
                <c:ptCount val="1"/>
                <c:pt idx="0">
                  <c:v>Valor da Conta com a Tarifa Atual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POPULAÇÂO!$Z$116:$Z$122</c:f>
              <c:numCache>
                <c:formatCode>0</c:formatCode>
                <c:ptCount val="7"/>
                <c:pt idx="0">
                  <c:v>31</c:v>
                </c:pt>
                <c:pt idx="1">
                  <c:v>22</c:v>
                </c:pt>
                <c:pt idx="2">
                  <c:v>21</c:v>
                </c:pt>
                <c:pt idx="3">
                  <c:v>18</c:v>
                </c:pt>
                <c:pt idx="4">
                  <c:v>17</c:v>
                </c:pt>
                <c:pt idx="5">
                  <c:v>12</c:v>
                </c:pt>
                <c:pt idx="6">
                  <c:v>10</c:v>
                </c:pt>
              </c:numCache>
            </c:numRef>
          </c:cat>
          <c:val>
            <c:numRef>
              <c:f>POPULAÇÂO!$AC$165:$AC$171</c:f>
              <c:numCache>
                <c:formatCode>0.00</c:formatCode>
                <c:ptCount val="7"/>
                <c:pt idx="0">
                  <c:v>498.47038740000005</c:v>
                </c:pt>
                <c:pt idx="1">
                  <c:v>233.53363799999994</c:v>
                </c:pt>
                <c:pt idx="2">
                  <c:v>112.1507208</c:v>
                </c:pt>
                <c:pt idx="3">
                  <c:v>64.216065600000007</c:v>
                </c:pt>
                <c:pt idx="4">
                  <c:v>34.340000000000003</c:v>
                </c:pt>
                <c:pt idx="5">
                  <c:v>16.84</c:v>
                </c:pt>
                <c:pt idx="6">
                  <c:v>11.200000000000001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37-4387-B13D-DE7E07197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985344"/>
        <c:axId val="486983704"/>
      </c:lineChart>
      <c:catAx>
        <c:axId val="48698534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983704"/>
        <c:crosses val="autoZero"/>
        <c:auto val="1"/>
        <c:lblAlgn val="ctr"/>
        <c:lblOffset val="100"/>
        <c:noMultiLvlLbl val="0"/>
      </c:catAx>
      <c:valAx>
        <c:axId val="48698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98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Planilha1!$AG$46:$AG$62</cx:f>
        <cx:lvl ptCount="17">
          <cx:pt idx="0">Mexico</cx:pt>
          <cx:pt idx="1">Turquia</cx:pt>
          <cx:pt idx="2">Israel</cx:pt>
          <cx:pt idx="3">Brasil</cx:pt>
          <cx:pt idx="4">Coréia do Sul</cx:pt>
          <cx:pt idx="5">Polônia</cx:pt>
          <cx:pt idx="6">Portugal</cx:pt>
          <cx:pt idx="7">Estados Unidos</cx:pt>
          <cx:pt idx="8">Austrália</cx:pt>
          <cx:pt idx="9">Espanha</cx:pt>
          <cx:pt idx="10">Canadá</cx:pt>
          <cx:pt idx="11">Japão</cx:pt>
          <cx:pt idx="12">Itália</cx:pt>
          <cx:pt idx="13">Reino Unido</cx:pt>
          <cx:pt idx="14">França</cx:pt>
          <cx:pt idx="15">Alemanha</cx:pt>
          <cx:pt idx="16">Suécia</cx:pt>
        </cx:lvl>
      </cx:strDim>
      <cx:numDim type="val">
        <cx:f>Planilha1!$AH$46:$AH$62</cx:f>
        <cx:lvl ptCount="17" formatCode="0,0">
          <cx:pt idx="0">3.8999999999999999</cx:pt>
          <cx:pt idx="1">3.6000000000000001</cx:pt>
          <cx:pt idx="2">3.1000000000000001</cx:pt>
          <cx:pt idx="3">3</cx:pt>
          <cx:pt idx="4">2.7000000000000002</cx:pt>
          <cx:pt idx="5">2.7000000000000002</cx:pt>
          <cx:pt idx="6">2.6000000000000001</cx:pt>
          <cx:pt idx="7">2.6000000000000001</cx:pt>
          <cx:pt idx="8">2.6000000000000001</cx:pt>
          <cx:pt idx="9">2.5</cx:pt>
          <cx:pt idx="10">2.5</cx:pt>
          <cx:pt idx="11">2.3999999999999999</cx:pt>
          <cx:pt idx="12">2.2999999999999998</cx:pt>
          <cx:pt idx="13">2.2999999999999998</cx:pt>
          <cx:pt idx="14">2.2000000000000002</cx:pt>
          <cx:pt idx="15">2</cx:pt>
          <cx:pt idx="16">2</cx:pt>
        </cx:lvl>
      </cx:numDim>
    </cx:data>
  </cx:chartData>
  <cx:chart>
    <cx:title pos="t" align="ctr" overlay="0">
      <cx:tx>
        <cx:txData>
          <cx:v>Número médio de habitantes por domicílios particulares Brasil e países selecionados da OCDE 2014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0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r>
            <a:rPr kumimoji="0" lang="pt-BR" sz="10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 panose="020F0502020204030204"/>
            </a:rPr>
            <a:t>Número médio de habitantes por domicílios particulares Brasil e países selecionados da OCDE 2014</a:t>
          </a:r>
        </a:p>
      </cx:txPr>
    </cx:title>
    <cx:plotArea>
      <cx:plotAreaRegion>
        <cx:series layoutId="clusteredColumn" uniqueId="{01569718-E03F-4720-BBFF-9DD9B4447889}" formatIdx="0">
          <cx:dataLabels pos="inEnd">
            <cx:visibility seriesName="0" categoryName="0" value="1"/>
          </cx:dataLabels>
          <cx:dataId val="0"/>
          <cx:layoutPr>
            <cx:aggregation/>
          </cx:layoutPr>
        </cx:series>
      </cx:plotAreaRegion>
      <cx:axis id="0">
        <cx:catScaling gapWidth="0"/>
        <cx:title>
          <cx:tx>
            <cx:txData>
              <cx:v>Paises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pt-BR" sz="900" b="0" i="0" u="none" strike="noStrike" baseline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Calibri" panose="020F0502020204030204"/>
                </a:rPr>
                <a:t>Paises</a:t>
              </a:r>
            </a:p>
          </cx:txPr>
        </cx:title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700"/>
            </a:pPr>
            <a:endParaRPr lang="pt-BR" sz="700" b="0" i="0" u="none" strike="noStrike" baseline="0">
              <a:solidFill>
                <a:sysClr val="windowText" lastClr="000000">
                  <a:lumMod val="75000"/>
                  <a:lumOff val="25000"/>
                </a:sysClr>
              </a:solidFill>
              <a:latin typeface="Calibri"/>
            </a:endParaRPr>
          </a:p>
        </cx:txPr>
      </cx:axis>
      <cx:axis id="1" hidden="1">
        <cx:valScaling/>
        <cx:title>
          <cx:tx>
            <cx:txData>
              <cx:v>habitantes por domicilio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pt-BR" sz="900" b="0" i="0" u="none" strike="noStrike" baseline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Calibri" panose="020F0502020204030204"/>
                </a:rPr>
                <a:t>habitantes por domicilio</a:t>
              </a:r>
            </a:p>
          </cx:txPr>
        </cx:title>
        <cx:majorGridlines/>
        <cx:tickLabels/>
      </cx:axis>
    </cx:plotArea>
  </cx:chart>
  <cx:spPr>
    <a:solidFill>
      <a:schemeClr val="bg1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/>
    </cs:fontRef>
    <cs:defRPr sz="9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14/relationships/chartEx" Target="../charts/chartEx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040654-DA57-454F-9169-11283F098D3E}"/>
              </a:ext>
            </a:extLst>
          </p:cNvPr>
          <p:cNvSpPr txBox="1"/>
          <p:nvPr/>
        </p:nvSpPr>
        <p:spPr>
          <a:xfrm>
            <a:off x="755576" y="1604455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/>
              <a:t>Gestão Tarifária</a:t>
            </a:r>
          </a:p>
          <a:p>
            <a:r>
              <a:rPr lang="pt-BR" sz="7200" b="1" dirty="0"/>
              <a:t>Um novo paradigma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CA7D7B-D396-4D80-A68D-8A08D83C240E}"/>
              </a:ext>
            </a:extLst>
          </p:cNvPr>
          <p:cNvSpPr txBox="1"/>
          <p:nvPr/>
        </p:nvSpPr>
        <p:spPr>
          <a:xfrm>
            <a:off x="6444208" y="4828945"/>
            <a:ext cx="263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Eng. Waldo Villani Jr</a:t>
            </a:r>
          </a:p>
          <a:p>
            <a:pPr algn="ctr"/>
            <a:r>
              <a:rPr lang="pt-BR" dirty="0"/>
              <a:t>Fortaleza, 2018</a:t>
            </a:r>
          </a:p>
        </p:txBody>
      </p:sp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7D6386-F52D-41F8-9A08-7336D027F3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330" y="758402"/>
            <a:ext cx="7340120" cy="4643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23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BC1CA1-63BE-4F05-BE67-7C5F080E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42116"/>
            <a:ext cx="6912768" cy="478782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1DA318-4ECA-4061-95DA-3E6940F47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972" y="742115"/>
            <a:ext cx="1865778" cy="47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0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pic>
        <p:nvPicPr>
          <p:cNvPr id="3078" name="Imagem 550">
            <a:extLst>
              <a:ext uri="{FF2B5EF4-FFF2-40B4-BE49-F238E27FC236}">
                <a16:creationId xmlns:a16="http://schemas.microsoft.com/office/drawing/2014/main" id="{337A388F-C3EC-4A81-B682-47FE4DC7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16" y="804649"/>
            <a:ext cx="3248672" cy="33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58B70FA3-8F5C-42C0-9589-FE8B75A1C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271" y="651000"/>
            <a:ext cx="533127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b="1" i="1" u="sng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Os serviços de água e esgotos no Brasil, são precificados de forma irreal</a:t>
            </a:r>
            <a:r>
              <a:rPr kumimoji="0" lang="pt-PT" altLang="pt-BR" sz="2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Em 2014, principais dispêndios: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000" b="1" i="1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R$ 104,00/mês com telefone celular e internet; R$ 96,00/mês com teatro e cinema; R$ 82,00/mês com produtos de beleza e R$ 71,00/mês com moda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.(</a:t>
            </a:r>
            <a:r>
              <a:rPr lang="pt-BR" altLang="pt-BR" sz="2000" b="1" i="1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LucidaSansUnicode" charset="0"/>
              </a:rPr>
              <a:t>SPC Brasil)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ucidaSansUnicode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dirty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telefone celular: </a:t>
            </a:r>
            <a:r>
              <a:rPr lang="pt-BR" sz="2000" b="1" i="1" dirty="0"/>
              <a:t>R$ 104,00/mês (2,96% da renda média domiciliar).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i="1" dirty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água e esgoto: </a:t>
            </a:r>
            <a:r>
              <a:rPr lang="pt-BR" sz="2000" b="1" i="1" dirty="0"/>
              <a:t>R$ 41,00/mês (1,09% da renda média domiciliar</a:t>
            </a:r>
            <a:r>
              <a:rPr lang="pt-BR" sz="2000" dirty="0"/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i="1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0BCD3B5-0FF3-4D63-9BAF-DB7555D16D8C}"/>
              </a:ext>
            </a:extLst>
          </p:cNvPr>
          <p:cNvSpPr/>
          <p:nvPr/>
        </p:nvSpPr>
        <p:spPr>
          <a:xfrm>
            <a:off x="310272" y="4792276"/>
            <a:ext cx="8579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i="1" dirty="0"/>
              <a:t>Existe espaço suficiente para a cobrança de tarifas realistas para os serviços de água e esgoto. </a:t>
            </a:r>
            <a:endParaRPr lang="pt-BR" altLang="pt-BR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3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Política Tarifária PLANASA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198D1D1-2ED5-45DA-BEF3-E072877302FE}"/>
              </a:ext>
            </a:extLst>
          </p:cNvPr>
          <p:cNvSpPr/>
          <p:nvPr/>
        </p:nvSpPr>
        <p:spPr>
          <a:xfrm>
            <a:off x="431540" y="3630016"/>
            <a:ext cx="8676456" cy="1468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RO = DOM + DF ou RO &gt; DOM + DF</a:t>
            </a:r>
            <a:endParaRPr lang="pt-BR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 = Receita operacional, DOM = Despesas de Operação e Manutenção, DF = Despesas Financeiras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EBEA9C3-CD81-4A9C-B239-FE26AC68B8A5}"/>
              </a:ext>
            </a:extLst>
          </p:cNvPr>
          <p:cNvSpPr/>
          <p:nvPr/>
        </p:nvSpPr>
        <p:spPr>
          <a:xfrm>
            <a:off x="431540" y="758402"/>
            <a:ext cx="8280920" cy="2819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Assim, a Lei n° 6.528 estabelecia que: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tarifas obedecerão ao regime do serviço pelo custo, garantindo ao responsável pela execução dos serviços a remuneração de até 12 % (doze por cento) ao ano sobre o investimento reconhecido</a:t>
            </a: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”; (GN)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fixação tarifária levará em conta a viabilidade do equilíbrio econômico-financeiro das companhias estaduais de saneamento básico e a preservação dos aspectos sociais, de forma a assegurar o adequado atendimento dos usuários de menor consumo, com base na tarifa mínima”.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Política Tarifária PLANASA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9689BCA-BCC7-4676-AD55-0570330DA3B6}"/>
              </a:ext>
            </a:extLst>
          </p:cNvPr>
          <p:cNvSpPr/>
          <p:nvPr/>
        </p:nvSpPr>
        <p:spPr>
          <a:xfrm>
            <a:off x="591260" y="1123291"/>
            <a:ext cx="8020770" cy="3931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Decreto n° 82.587/78 estabeleceu os critérios gerais para a fixação da estrutura tarifária e para o cálculo do valor da tarifa pelo custo do serviço, de acordo com a seguinte forma: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i="1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 = DEX + DPA + i x (IR)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 = custo do serviço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DEX = despesas de exploração (manutenção e operação dos serviços)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DPA = depreciação, provisão para devedores duvidosos e amortização de despesas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 = investimento reconhecido (soma de imobilizações técnicas, ativo diferido e capital de movimento)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= taxa de remuneração do investimento reconhecido, de até 12 %, conforme estabelecido em lei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5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Política Tarifária PLANASA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DCE300D-D5E4-4DFC-B9BA-94BA336859A5}"/>
                  </a:ext>
                </a:extLst>
              </p:cNvPr>
              <p:cNvSpPr/>
              <p:nvPr/>
            </p:nvSpPr>
            <p:spPr>
              <a:xfrm>
                <a:off x="530642" y="1441913"/>
                <a:ext cx="8105496" cy="3346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tarifa média, necessária para que as CESB's pudessem obter receitas suficientes para cobrir seus custos e a remuneração do capital, era assim definida: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𝑻𝒎</m:t>
                    </m:r>
                    <m:r>
                      <a:rPr lang="pt-BR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pt-BR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𝑪𝑺</m:t>
                        </m:r>
                      </m:num>
                      <m:den>
                        <m:r>
                          <a:rPr lang="pt-BR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𝑽𝑭</m:t>
                        </m:r>
                      </m:den>
                    </m:f>
                  </m:oMath>
                </a14:m>
                <a:r>
                  <a:rPr lang="pt-BR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</a:t>
                </a: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Tarifa média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CS = Custo dos serviços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VF = volume de água faturável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 uma tarifa média </a:t>
                </a:r>
                <a:r>
                  <a:rPr lang="pt-BR" b="1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</a:t>
                </a: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 empresa deveria estar financeiramente equilibrada, gerando os recursos para a amortização dos investimentos existentes. 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DCE300D-D5E4-4DFC-B9BA-94BA336859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42" y="1441913"/>
                <a:ext cx="8105496" cy="3346622"/>
              </a:xfrm>
              <a:prstGeom prst="rect">
                <a:avLst/>
              </a:prstGeom>
              <a:blipFill>
                <a:blip r:embed="rId4"/>
                <a:stretch>
                  <a:fillRect l="-602" t="-911" r="-602" b="-20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02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27384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Política Tarifária PLANASA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5B143D8-AC72-4BA9-BAAD-A588EEF3F249}"/>
                  </a:ext>
                </a:extLst>
              </p:cNvPr>
              <p:cNvSpPr/>
              <p:nvPr/>
            </p:nvSpPr>
            <p:spPr>
              <a:xfrm>
                <a:off x="714976" y="937837"/>
                <a:ext cx="7961480" cy="451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Algebricamente a receita total é dada por </a:t>
                </a:r>
                <a:r>
                  <a:rPr lang="pt-BR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RT = </a:t>
                </a:r>
                <a:r>
                  <a:rPr lang="pt-BR" b="1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Tm</a:t>
                </a:r>
                <a:r>
                  <a:rPr lang="pt-BR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x VF</a:t>
                </a: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o serviço da dívida é</a:t>
                </a:r>
                <a:r>
                  <a:rPr lang="pt-B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SD = i x (</a:t>
                </a:r>
                <a:r>
                  <a:rPr lang="pt-BR" b="1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lR</a:t>
                </a:r>
                <a:r>
                  <a:rPr lang="pt-B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 a receita total é calculada por</a:t>
                </a:r>
                <a:r>
                  <a:rPr lang="pt-B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RT = DEX + DPA + SD</a:t>
                </a:r>
                <a:r>
                  <a:rPr lang="pt-B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tarifa média pode ser expressa por: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𝑻𝒎</m:t>
                      </m:r>
                      <m:r>
                        <a:rPr lang="pt-BR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𝑫𝑬𝑿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𝑫𝑷𝑨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(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𝑰𝑹</m:t>
                          </m:r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𝑽𝑭</m:t>
                          </m:r>
                        </m:den>
                      </m:f>
                    </m:oMath>
                  </m:oMathPara>
                </a14:m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</a:t>
                </a: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Tarifa média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DEX = despesas de exploração (manutenção e operação dos serviços)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DPA = depreciação, provisão para devedores duvidosos e amortização de despesas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SD = serviço da dívida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VF = volume de água faturável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5B143D8-AC72-4BA9-BAAD-A588EEF3F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76" y="937837"/>
                <a:ext cx="7961480" cy="4513095"/>
              </a:xfrm>
              <a:prstGeom prst="rect">
                <a:avLst/>
              </a:prstGeom>
              <a:blipFill>
                <a:blip r:embed="rId4"/>
                <a:stretch>
                  <a:fillRect l="-613" t="-676" r="-6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113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MÉTODO DE CÁLCULO</a:t>
            </a:r>
            <a:r>
              <a:rPr lang="pt-BR" sz="2000" dirty="0"/>
              <a:t>: </a:t>
            </a:r>
          </a:p>
          <a:p>
            <a:pPr algn="just"/>
            <a:r>
              <a:rPr lang="pt-BR" sz="2000" dirty="0"/>
              <a:t>mais indicado o </a:t>
            </a:r>
            <a:r>
              <a:rPr lang="pt-BR" sz="2000" b="1" i="1" dirty="0"/>
              <a:t>FCD – Fluxo de Caixa Descontado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36FF341-26A0-4D6F-A350-1AD840A3B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015" y="2156153"/>
            <a:ext cx="4830755" cy="212539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EAF108C-E5FF-4257-A955-779C88992990}"/>
              </a:ext>
            </a:extLst>
          </p:cNvPr>
          <p:cNvSpPr/>
          <p:nvPr/>
        </p:nvSpPr>
        <p:spPr>
          <a:xfrm>
            <a:off x="280046" y="2103480"/>
            <a:ext cx="3735295" cy="288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27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método do </a:t>
            </a:r>
            <a:r>
              <a:rPr lang="pt-BR" sz="1275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Fluxo de Caixa Descontado </a:t>
            </a:r>
            <a:r>
              <a:rPr lang="pt-BR" sz="127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utilizado para determinar o valor presente de uma empresa, um investimento ou um projeto com base no dinheiro que pode gerar no futuro. O FCD parte do pressuposto de que o investimento gera fluxo de caixa durante um determinado período.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27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grande vantagem do método de Fluxo de Caixa Descontado é que por meio de sua análise é possível reduzir um investimento a um Valor Presente Líquido (VPL). Se esse valor for positivo, o investimento deverá ser um gerador de dinheiro. Caso contrário, ou seja, se negativo, o investimento não renderá bons frutos e representará perda de dinheiro.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65A312D-EDF8-43D6-9B1D-101D6EB1D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741" y="4362236"/>
            <a:ext cx="1998233" cy="82678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6EAD24A-756B-4464-B722-4A1E50C5C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973" y="4362236"/>
            <a:ext cx="2865797" cy="8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620688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LIGAÇÕES e Economias:</a:t>
            </a:r>
            <a:r>
              <a:rPr lang="pt-BR" sz="20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34CC8CA-A7B5-41F7-8DD4-7A90D1C3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033024"/>
            <a:ext cx="5400600" cy="43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BLOCOS TARIFÁRIOS:</a:t>
            </a:r>
            <a:r>
              <a:rPr lang="pt-BR" sz="2000" dirty="0"/>
              <a:t> </a:t>
            </a:r>
          </a:p>
          <a:p>
            <a:pPr algn="just"/>
            <a:r>
              <a:rPr lang="pt-BR" sz="2000" dirty="0"/>
              <a:t>Residencial Social</a:t>
            </a:r>
          </a:p>
          <a:p>
            <a:pPr algn="just"/>
            <a:r>
              <a:rPr lang="pt-BR" sz="2000" dirty="0"/>
              <a:t>Residencial Padrão</a:t>
            </a:r>
          </a:p>
          <a:p>
            <a:pPr algn="just"/>
            <a:r>
              <a:rPr lang="pt-BR" sz="2000" dirty="0"/>
              <a:t>Comercial</a:t>
            </a:r>
          </a:p>
          <a:p>
            <a:pPr algn="just"/>
            <a:r>
              <a:rPr lang="pt-BR" sz="2000" dirty="0"/>
              <a:t>Industrial</a:t>
            </a:r>
          </a:p>
          <a:p>
            <a:pPr algn="just"/>
            <a:r>
              <a:rPr lang="pt-BR" sz="2000" dirty="0"/>
              <a:t>Público</a:t>
            </a:r>
          </a:p>
          <a:p>
            <a:pPr algn="just"/>
            <a:r>
              <a:rPr lang="pt-BR" sz="2000" dirty="0"/>
              <a:t>Mista</a:t>
            </a:r>
            <a:endParaRPr lang="pt-BR" sz="2000" b="1" i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B6C9BBD-710B-4ADE-9521-FD16D093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94265"/>
              </p:ext>
            </p:extLst>
          </p:nvPr>
        </p:nvGraphicFramePr>
        <p:xfrm>
          <a:off x="3527884" y="2441991"/>
          <a:ext cx="2088232" cy="3003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16760030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Faixa de consumo  Residencial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444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00 m³ a 10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155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 m³ a 15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6995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16 m³ a 25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5587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26 m³ a 30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202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 m³ a 35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179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36 m³ a 40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518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41 m³ a 50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0745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51 m³ a 80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160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81 m³ a 100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346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superior a 100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195586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1435A9F-AFCF-432A-B4CA-2B79E6F82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78210"/>
              </p:ext>
            </p:extLst>
          </p:nvPr>
        </p:nvGraphicFramePr>
        <p:xfrm>
          <a:off x="6282334" y="822471"/>
          <a:ext cx="2394121" cy="2504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4121">
                  <a:extLst>
                    <a:ext uri="{9D8B030D-6E8A-4147-A177-3AD203B41FA5}">
                      <a16:colId xmlns:a16="http://schemas.microsoft.com/office/drawing/2014/main" val="372167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Faixa de consumo Comercial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0393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00 m³ a 10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8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 m³ a 15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8404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16 m³ a 25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9845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26 m³ a 30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1482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 m³ a 35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022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36 m³ a 40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136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41 m³ a 50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853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superior a 50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6602405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265DDE2-7A8A-4DEA-9CA9-7735DBAB5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56813"/>
              </p:ext>
            </p:extLst>
          </p:nvPr>
        </p:nvGraphicFramePr>
        <p:xfrm>
          <a:off x="6282335" y="3429000"/>
          <a:ext cx="2412406" cy="2006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2406">
                  <a:extLst>
                    <a:ext uri="{9D8B030D-6E8A-4147-A177-3AD203B41FA5}">
                      <a16:colId xmlns:a16="http://schemas.microsoft.com/office/drawing/2014/main" val="3620409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Faixa de consumo Industrial - Público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5044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00 m³ a 10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608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 m³ a 15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795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16 m³ a 25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241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26 m³ a 30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653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 m³ a 50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339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superior a 50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860286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8D06D2E-2B40-4E94-83E3-C0234E4D0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27832"/>
              </p:ext>
            </p:extLst>
          </p:nvPr>
        </p:nvGraphicFramePr>
        <p:xfrm>
          <a:off x="3527884" y="864573"/>
          <a:ext cx="2088232" cy="1507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5764740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Faixa de consumo Residencial Social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099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00 m³ a 10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362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 m³ a 15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5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16 m³ a 25 m³/mês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8575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26 m³ a 30 m³/mês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3613906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678904-69D2-4894-8271-3604D35CACD4}"/>
              </a:ext>
            </a:extLst>
          </p:cNvPr>
          <p:cNvSpPr txBox="1"/>
          <p:nvPr/>
        </p:nvSpPr>
        <p:spPr>
          <a:xfrm>
            <a:off x="640886" y="3868169"/>
            <a:ext cx="2850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Relação Tarifa Água- Esgoto:</a:t>
            </a:r>
          </a:p>
          <a:p>
            <a:endParaRPr lang="pt-BR" dirty="0"/>
          </a:p>
          <a:p>
            <a:r>
              <a:rPr lang="pt-BR" dirty="0"/>
              <a:t>Água: 100% - 100%</a:t>
            </a:r>
          </a:p>
          <a:p>
            <a:r>
              <a:rPr lang="pt-BR" dirty="0"/>
              <a:t>Esgoto:  80% -150%</a:t>
            </a:r>
          </a:p>
        </p:txBody>
      </p:sp>
    </p:spTree>
    <p:extLst>
      <p:ext uri="{BB962C8B-B14F-4D97-AF65-F5344CB8AC3E}">
        <p14:creationId xmlns:p14="http://schemas.microsoft.com/office/powerpoint/2010/main" val="324744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899592" y="1224958"/>
            <a:ext cx="7588722" cy="3788218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IMPORTÂNCIA:</a:t>
            </a:r>
          </a:p>
          <a:p>
            <a:pPr algn="just"/>
            <a:r>
              <a:rPr lang="pt-BR" sz="2000" b="1" dirty="0"/>
              <a:t>95% dos recursos do prestador são providos pela tarifa;</a:t>
            </a:r>
            <a:endParaRPr lang="pt-BR" sz="2000" dirty="0"/>
          </a:p>
          <a:p>
            <a:pPr algn="just"/>
            <a:r>
              <a:rPr lang="pt-BR" sz="2000" b="1" dirty="0"/>
              <a:t>Dá sustentação às ações do prestador;</a:t>
            </a:r>
          </a:p>
          <a:p>
            <a:pPr algn="just"/>
            <a:r>
              <a:rPr lang="pt-BR" sz="2000" b="1" dirty="0"/>
              <a:t>Permite a prestação de serviço adequado;</a:t>
            </a:r>
          </a:p>
          <a:p>
            <a:pPr algn="just"/>
            <a:r>
              <a:rPr lang="pt-BR" sz="2000" b="1" dirty="0"/>
              <a:t>Permite a universalização dos serviços.</a:t>
            </a:r>
          </a:p>
          <a:p>
            <a:pPr algn="just"/>
            <a:endParaRPr lang="pt-BR" sz="2000" b="1" dirty="0"/>
          </a:p>
          <a:p>
            <a:pPr marL="0" indent="0" algn="just">
              <a:buNone/>
            </a:pPr>
            <a:r>
              <a:rPr lang="pt-BR" sz="2000" b="1" u="sng" dirty="0"/>
              <a:t>PROBLEMAS:</a:t>
            </a:r>
          </a:p>
          <a:p>
            <a:pPr algn="just"/>
            <a:r>
              <a:rPr lang="pt-BR" sz="2000" b="1" dirty="0"/>
              <a:t>Elevada ingerência política;</a:t>
            </a:r>
            <a:endParaRPr lang="pt-BR" sz="2000" dirty="0"/>
          </a:p>
          <a:p>
            <a:pPr algn="just"/>
            <a:r>
              <a:rPr lang="pt-BR" sz="2000" b="1" dirty="0"/>
              <a:t>Populismo tarifário;</a:t>
            </a:r>
          </a:p>
          <a:p>
            <a:pPr algn="just"/>
            <a:r>
              <a:rPr lang="pt-BR" sz="2000" b="1" dirty="0"/>
              <a:t>Preços com base nas companhias estaduais;</a:t>
            </a:r>
          </a:p>
          <a:p>
            <a:pPr algn="just"/>
            <a:r>
              <a:rPr lang="pt-BR" sz="2000" b="1" dirty="0"/>
              <a:t>Desconhecimento técnico para a sua formulação.</a:t>
            </a:r>
          </a:p>
          <a:p>
            <a:pPr algn="just"/>
            <a:endParaRPr lang="pt-BR" sz="2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211205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301546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74C172E0-4642-4FD6-BA83-16D2DBA8C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210147"/>
              </p:ext>
            </p:extLst>
          </p:nvPr>
        </p:nvGraphicFramePr>
        <p:xfrm>
          <a:off x="1510708" y="1002418"/>
          <a:ext cx="6120832" cy="1005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310">
                  <a:extLst>
                    <a:ext uri="{9D8B030D-6E8A-4147-A177-3AD203B41FA5}">
                      <a16:colId xmlns:a16="http://schemas.microsoft.com/office/drawing/2014/main" val="3907376951"/>
                    </a:ext>
                  </a:extLst>
                </a:gridCol>
                <a:gridCol w="1552658">
                  <a:extLst>
                    <a:ext uri="{9D8B030D-6E8A-4147-A177-3AD203B41FA5}">
                      <a16:colId xmlns:a16="http://schemas.microsoft.com/office/drawing/2014/main" val="3018786712"/>
                    </a:ext>
                  </a:extLst>
                </a:gridCol>
                <a:gridCol w="2724864">
                  <a:extLst>
                    <a:ext uri="{9D8B030D-6E8A-4147-A177-3AD203B41FA5}">
                      <a16:colId xmlns:a16="http://schemas.microsoft.com/office/drawing/2014/main" val="2306664789"/>
                    </a:ext>
                  </a:extLst>
                </a:gridCol>
              </a:tblGrid>
              <a:tr h="229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Faixa de consumo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Água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Coleta, Afastamento e Tratamento de Esgoto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5565758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00 m³ a 10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R$ 0,31/m³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R$ 0,38/m³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175349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11 m³ a 15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R$ 0,60/m³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R$ 0,67/m³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94433"/>
                  </a:ext>
                </a:extLst>
              </a:tr>
              <a:tr h="31613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Os consumos excedentes a 15 m³ são cobrados pela tarifa da categoria Residencial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48012"/>
                  </a:ext>
                </a:extLst>
              </a:tr>
            </a:tbl>
          </a:graphicData>
        </a:graphic>
      </p:graphicFrame>
      <p:sp>
        <p:nvSpPr>
          <p:cNvPr id="16" name="Rectangle 2">
            <a:extLst>
              <a:ext uri="{FF2B5EF4-FFF2-40B4-BE49-F238E27FC236}">
                <a16:creationId xmlns:a16="http://schemas.microsoft.com/office/drawing/2014/main" id="{B9E096F4-4A4F-485E-A1D9-D4E2DE23C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6505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- Categoria RESIDENCIAL SOCIAL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E6C77D68-45B1-4F3C-B174-7DC87A362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64764"/>
              </p:ext>
            </p:extLst>
          </p:nvPr>
        </p:nvGraphicFramePr>
        <p:xfrm>
          <a:off x="1490339" y="2305295"/>
          <a:ext cx="6118775" cy="2526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310">
                  <a:extLst>
                    <a:ext uri="{9D8B030D-6E8A-4147-A177-3AD203B41FA5}">
                      <a16:colId xmlns:a16="http://schemas.microsoft.com/office/drawing/2014/main" val="71305621"/>
                    </a:ext>
                  </a:extLst>
                </a:gridCol>
                <a:gridCol w="1580078">
                  <a:extLst>
                    <a:ext uri="{9D8B030D-6E8A-4147-A177-3AD203B41FA5}">
                      <a16:colId xmlns:a16="http://schemas.microsoft.com/office/drawing/2014/main" val="747959798"/>
                    </a:ext>
                  </a:extLst>
                </a:gridCol>
                <a:gridCol w="2695387">
                  <a:extLst>
                    <a:ext uri="{9D8B030D-6E8A-4147-A177-3AD203B41FA5}">
                      <a16:colId xmlns:a16="http://schemas.microsoft.com/office/drawing/2014/main" val="1198730358"/>
                    </a:ext>
                  </a:extLst>
                </a:gridCol>
              </a:tblGrid>
              <a:tr h="229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Faixa de consumo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Água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Coleta, Afastamento e Tratamento de Esgoto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2210612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00 m³ a 10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R$ 0,88/m³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R$ 1,13/m³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786827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11 m³ a 15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R$ 1,49/m³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R$ 1,93/m³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798070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16 m³ a 25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R$ 3,26/m³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R$ 4,08/m³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3315651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26 m³ a 30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R$ 4,20/m³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R$ 5,42m³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611955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31 m³ a 35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R$ 5,63/m³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R$ 7,14/m³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975500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36 m³ a 40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R$ 5,93/m³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R$ 7,54/m³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4989031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41 m³ a 50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R$ 7,45/m³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R$ 9,50/m³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63245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51 m³ a 80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R$ 9,57/m³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R$ 12,27/m³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4541187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81 m³ a 100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R$ 12,92/m³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R$ 15,51m³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340382"/>
                  </a:ext>
                </a:extLst>
              </a:tr>
              <a:tr h="229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superior a 100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R$ 13,05/m³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R$ 16,64/m³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923840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E3088419-F8F3-44C7-A3DF-1851AD6A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13" y="190795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- Categoria RESIDENCIAL NORMAL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5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-301546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EC450F8C-9EEE-4D5B-9C0F-92CC8DEF8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365437"/>
              </p:ext>
            </p:extLst>
          </p:nvPr>
        </p:nvGraphicFramePr>
        <p:xfrm>
          <a:off x="1314776" y="1096138"/>
          <a:ext cx="5901209" cy="1811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170">
                  <a:extLst>
                    <a:ext uri="{9D8B030D-6E8A-4147-A177-3AD203B41FA5}">
                      <a16:colId xmlns:a16="http://schemas.microsoft.com/office/drawing/2014/main" val="3386180145"/>
                    </a:ext>
                  </a:extLst>
                </a:gridCol>
                <a:gridCol w="1496947">
                  <a:extLst>
                    <a:ext uri="{9D8B030D-6E8A-4147-A177-3AD203B41FA5}">
                      <a16:colId xmlns:a16="http://schemas.microsoft.com/office/drawing/2014/main" val="869575918"/>
                    </a:ext>
                  </a:extLst>
                </a:gridCol>
                <a:gridCol w="2627092">
                  <a:extLst>
                    <a:ext uri="{9D8B030D-6E8A-4147-A177-3AD203B41FA5}">
                      <a16:colId xmlns:a16="http://schemas.microsoft.com/office/drawing/2014/main" val="3667322658"/>
                    </a:ext>
                  </a:extLst>
                </a:gridCol>
              </a:tblGrid>
              <a:tr h="201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Faixa de consumo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Água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Coleta, Afastamento e Tratamento de Esgoto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5741328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00 m³ a 10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R$ 2,56/m³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R$ 3,26/m³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5300310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11 m³ a 15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R$ 2,84/m³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R$ 3,63/m³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385968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16 m³ a 25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R$ 5,43/m³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R$ 6,87/m³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0877673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26 m³ a 30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R$ 6,33/m³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R$ 8,06/m³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761020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31 m³ a 35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R$ 8,87/m³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R$ 11,34/m³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9340234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36 m³ a 40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R$ 9,09/m³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R$ 11,60m³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941006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41 m³ a 50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R$ 12,89/m³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R$ 16,51/m³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403365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superior a 50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R$ 14,45/m³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R$ 18,43/m³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2235222"/>
                  </a:ext>
                </a:extLst>
              </a:tr>
            </a:tbl>
          </a:graphicData>
        </a:graphic>
      </p:graphicFrame>
      <p:sp>
        <p:nvSpPr>
          <p:cNvPr id="20" name="Rectangle 4">
            <a:extLst>
              <a:ext uri="{FF2B5EF4-FFF2-40B4-BE49-F238E27FC236}">
                <a16:creationId xmlns:a16="http://schemas.microsoft.com/office/drawing/2014/main" id="{48B6208F-F564-4EB6-AFB6-6EF504EC0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776" y="7608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- Categoria COMERCIAL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10213739-D701-411A-9026-8D8172DF5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080987"/>
              </p:ext>
            </p:extLst>
          </p:nvPr>
        </p:nvGraphicFramePr>
        <p:xfrm>
          <a:off x="1335088" y="3569622"/>
          <a:ext cx="5901209" cy="1409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170">
                  <a:extLst>
                    <a:ext uri="{9D8B030D-6E8A-4147-A177-3AD203B41FA5}">
                      <a16:colId xmlns:a16="http://schemas.microsoft.com/office/drawing/2014/main" val="1713900889"/>
                    </a:ext>
                  </a:extLst>
                </a:gridCol>
                <a:gridCol w="1496947">
                  <a:extLst>
                    <a:ext uri="{9D8B030D-6E8A-4147-A177-3AD203B41FA5}">
                      <a16:colId xmlns:a16="http://schemas.microsoft.com/office/drawing/2014/main" val="2608953093"/>
                    </a:ext>
                  </a:extLst>
                </a:gridCol>
                <a:gridCol w="2627092">
                  <a:extLst>
                    <a:ext uri="{9D8B030D-6E8A-4147-A177-3AD203B41FA5}">
                      <a16:colId xmlns:a16="http://schemas.microsoft.com/office/drawing/2014/main" val="4268744972"/>
                    </a:ext>
                  </a:extLst>
                </a:gridCol>
              </a:tblGrid>
              <a:tr h="201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Faixa de consumo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Água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Coleta, Afastamento e Tratamento de Esgoto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3600335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00 m³ a 10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R$ 3,11/m³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R$ 4,01/m³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750095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11 m³ a 15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R$ 4,80/m³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R$ 6,12/m³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876155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16 m³ a 25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R$ 5,87/m³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R$ 7,52/m³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266488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26 m³ a 30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R$ 7,87/m³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R$ 10,01/m³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5699900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31 m³ a 50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R$ 8,87/m³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R$ 14,33/m³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5983389"/>
                  </a:ext>
                </a:extLst>
              </a:tr>
              <a:tr h="201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superior a 50 m³/mês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R$ 14,45/m³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R$ 20,31/m³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0768651"/>
                  </a:ext>
                </a:extLst>
              </a:tr>
            </a:tbl>
          </a:graphicData>
        </a:graphic>
      </p:graphicFrame>
      <p:sp>
        <p:nvSpPr>
          <p:cNvPr id="22" name="Rectangle 5">
            <a:extLst>
              <a:ext uri="{FF2B5EF4-FFF2-40B4-BE49-F238E27FC236}">
                <a16:creationId xmlns:a16="http://schemas.microsoft.com/office/drawing/2014/main" id="{B0439D78-1C53-4888-BA74-2C7E23ED2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776" y="3184834"/>
            <a:ext cx="24322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- Categoria INDUSTRIAL PÚBLICA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5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BLOCOS TARIFÁRIOS e a CONTA MÉDIA:</a:t>
            </a:r>
            <a:r>
              <a:rPr lang="pt-BR" sz="20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pic>
        <p:nvPicPr>
          <p:cNvPr id="12" name="Espaço Reservado para Conteúdo 8">
            <a:extLst>
              <a:ext uri="{FF2B5EF4-FFF2-40B4-BE49-F238E27FC236}">
                <a16:creationId xmlns:a16="http://schemas.microsoft.com/office/drawing/2014/main" id="{2AA0D973-6C6E-448F-94C9-3E61F5D5696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04" y="2011537"/>
            <a:ext cx="4658960" cy="16972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EB07158-0726-40EE-B6CF-2C0B08847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926219"/>
              </p:ext>
            </p:extLst>
          </p:nvPr>
        </p:nvGraphicFramePr>
        <p:xfrm>
          <a:off x="827584" y="1340769"/>
          <a:ext cx="7330599" cy="4039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6389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BLOCOS TARIFÁRIOS NOVA VISÃO:</a:t>
            </a:r>
            <a:r>
              <a:rPr lang="pt-BR" sz="20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72E240-D7EB-4A79-AB97-072DF412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42" y="1353344"/>
            <a:ext cx="6152948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7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BLOCOS TARIFÁRIOS NOVA VISÃO:</a:t>
            </a:r>
            <a:r>
              <a:rPr lang="pt-BR" sz="20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0575A07-B19C-4F4E-8560-E8A950EEB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83" y="1287321"/>
            <a:ext cx="3836707" cy="195132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50D0E4-0044-4A2C-AAC8-2C38E98B5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716" y="1252007"/>
            <a:ext cx="3829991" cy="19866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6F062B-74C8-4310-93E8-FBA0537A1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92" y="3354459"/>
            <a:ext cx="3836708" cy="19881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B0C7BD-EB31-4E01-A835-E4892EEB9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960" y="3375553"/>
            <a:ext cx="3825317" cy="19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u="sng" dirty="0"/>
              <a:t>BLOCOS TARIFÁRIOS REVISTOS e a CONTA MÉDIA:</a:t>
            </a:r>
            <a:r>
              <a:rPr lang="pt-BR" sz="2000" dirty="0"/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037DA5C-72F9-45F1-A73F-1622438204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792233"/>
              </p:ext>
            </p:extLst>
          </p:nvPr>
        </p:nvGraphicFramePr>
        <p:xfrm>
          <a:off x="349054" y="1340769"/>
          <a:ext cx="753531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AD4F1F58-0E8F-4948-84EC-C02D6E24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523" y="1916832"/>
            <a:ext cx="5374384" cy="2057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1172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58B87-F175-4BE0-9520-A37518E2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0957D1-F2E8-4C99-86A8-C3266C79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" y="0"/>
            <a:ext cx="9115828" cy="6858000"/>
          </a:xfrm>
          <a:prstGeom prst="rect">
            <a:avLst/>
          </a:prstGeom>
        </p:spPr>
      </p:pic>
      <p:pic>
        <p:nvPicPr>
          <p:cNvPr id="5" name="Picture 3" descr="Z:\Documentos\2018\48º Congresso da Assemae\Peças Gráficas\Template Power Point\banner 730x124 (2) - Cópia.jpg">
            <a:extLst>
              <a:ext uri="{FF2B5EF4-FFF2-40B4-BE49-F238E27FC236}">
                <a16:creationId xmlns:a16="http://schemas.microsoft.com/office/drawing/2014/main" id="{5CB1D5A5-7C02-4CCD-AA51-C4D05784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B4D14E35-99F4-4D6C-94B0-21C71F9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71"/>
            <a:ext cx="8229600" cy="4525963"/>
          </a:xfrm>
        </p:spPr>
        <p:txBody>
          <a:bodyPr/>
          <a:lstStyle/>
          <a:p>
            <a:r>
              <a:rPr lang="pt-BR" dirty="0"/>
              <a:t>Justiça tarifária se faz com técnica e não com política populista!</a:t>
            </a:r>
          </a:p>
          <a:p>
            <a:r>
              <a:rPr lang="pt-BR" dirty="0"/>
              <a:t>Sustentabilidade econômico financeira é possível com: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b="1" i="1" dirty="0"/>
              <a:t>Redução de custos supérfluos; 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b="1" i="1" dirty="0"/>
              <a:t>Política tarifária adequada e 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b="1" i="1" dirty="0"/>
              <a:t> Gestão continuada</a:t>
            </a:r>
            <a:r>
              <a:rPr lang="pt-BR" dirty="0"/>
              <a:t>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A2365C1-67EF-4284-92FA-7B168EDC7B7F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363385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58B87-F175-4BE0-9520-A37518E2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0957D1-F2E8-4C99-86A8-C3266C79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" y="0"/>
            <a:ext cx="9115828" cy="6858000"/>
          </a:xfrm>
          <a:prstGeom prst="rect">
            <a:avLst/>
          </a:prstGeom>
        </p:spPr>
      </p:pic>
      <p:pic>
        <p:nvPicPr>
          <p:cNvPr id="5" name="Picture 3" descr="Z:\Documentos\2018\48º Congresso da Assemae\Peças Gráficas\Template Power Point\banner 730x124 (2) - Cópia.jpg">
            <a:extLst>
              <a:ext uri="{FF2B5EF4-FFF2-40B4-BE49-F238E27FC236}">
                <a16:creationId xmlns:a16="http://schemas.microsoft.com/office/drawing/2014/main" id="{5CB1D5A5-7C02-4CCD-AA51-C4D05784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B4D14E35-99F4-4D6C-94B0-21C71F9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52138"/>
            <a:ext cx="8229600" cy="1143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/>
              <a:t>Obrigado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A2365C1-67EF-4284-92FA-7B168EDC7B7F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8375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/>
              <a:t>HISTÓRICO MUNDIAL: </a:t>
            </a:r>
          </a:p>
          <a:p>
            <a:pPr algn="just"/>
            <a:r>
              <a:rPr lang="pt-BR" sz="2000" dirty="0"/>
              <a:t>Antiguidade - Grécia e Roma;</a:t>
            </a:r>
          </a:p>
          <a:p>
            <a:pPr algn="just"/>
            <a:r>
              <a:rPr lang="pt-BR" sz="2000" dirty="0"/>
              <a:t>Renascimento - retomada do conceito romano;</a:t>
            </a:r>
          </a:p>
          <a:p>
            <a:pPr algn="just"/>
            <a:r>
              <a:rPr lang="pt-BR" sz="2000" dirty="0"/>
              <a:t>Século XX - Estruturação e conceito de produto;</a:t>
            </a:r>
          </a:p>
          <a:p>
            <a:pPr algn="just"/>
            <a:r>
              <a:rPr lang="pt-BR" sz="2000" dirty="0"/>
              <a:t>Século XXI – Conceito de produto social, escassez de oferta e mudanças climáticas </a:t>
            </a:r>
          </a:p>
          <a:p>
            <a:pPr marL="0" indent="0" algn="just">
              <a:buNone/>
            </a:pPr>
            <a:endParaRPr lang="pt-BR" sz="800" b="1" u="sng" dirty="0"/>
          </a:p>
          <a:p>
            <a:pPr marL="0" indent="0" algn="just">
              <a:buNone/>
            </a:pPr>
            <a:r>
              <a:rPr lang="pt-BR" sz="2000" b="1" dirty="0"/>
              <a:t>HISTÓRICO NACIONAL: </a:t>
            </a:r>
          </a:p>
          <a:p>
            <a:pPr algn="just"/>
            <a:r>
              <a:rPr lang="pt-BR" sz="2000" dirty="0"/>
              <a:t>Descobrimento até 1º Império</a:t>
            </a:r>
          </a:p>
          <a:p>
            <a:pPr algn="just"/>
            <a:r>
              <a:rPr lang="pt-BR" sz="2000" b="1" i="1" dirty="0"/>
              <a:t>2º Império </a:t>
            </a:r>
          </a:p>
          <a:p>
            <a:pPr algn="just"/>
            <a:r>
              <a:rPr lang="pt-BR" sz="2000" b="1" i="1" dirty="0"/>
              <a:t>Período Republicano (1889 a 1968)</a:t>
            </a:r>
          </a:p>
          <a:p>
            <a:pPr algn="just"/>
            <a:r>
              <a:rPr lang="pt-BR" sz="2000" b="1" i="1" dirty="0"/>
              <a:t>Planasa (1968 a 1986)</a:t>
            </a:r>
          </a:p>
          <a:p>
            <a:pPr algn="just"/>
            <a:r>
              <a:rPr lang="pt-BR" sz="2000" b="1" i="1" dirty="0"/>
              <a:t>Pós Planasa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161567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333890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/>
              <a:t>AMPARO LEGAL: </a:t>
            </a:r>
          </a:p>
          <a:p>
            <a:pPr algn="just"/>
            <a:r>
              <a:rPr lang="pt-BR" sz="2000" dirty="0"/>
              <a:t>Art. 175. Incumbe ao poder público, na forma da lei, diretamente ou sob regime de concessão ou permissão, sempre através de licitação, a prestação de serviços públicos.</a:t>
            </a:r>
          </a:p>
          <a:p>
            <a:pPr marL="0" indent="0" algn="just">
              <a:buNone/>
            </a:pPr>
            <a:r>
              <a:rPr lang="pt-BR" sz="2000" dirty="0"/>
              <a:t>       Parágrafo único. A lei disporá sobre:</a:t>
            </a:r>
          </a:p>
          <a:p>
            <a:pPr marL="400050" lvl="1" indent="0" algn="just">
              <a:buNone/>
            </a:pPr>
            <a:r>
              <a:rPr lang="pt-BR" sz="2000" dirty="0"/>
              <a:t>I -  o regime das empresas concessionárias e permissionárias de serviços públicos, o caráter especial de seu contrato e de sua prorrogação, bem como as condições de caducidade, fiscalização e rescisão da concessão ou permissão</a:t>
            </a:r>
          </a:p>
          <a:p>
            <a:pPr marL="400050" lvl="1" indent="0" algn="just">
              <a:buNone/>
            </a:pPr>
            <a:r>
              <a:rPr lang="pt-BR" sz="2000" dirty="0"/>
              <a:t>II -  os direitos dos usuários;</a:t>
            </a:r>
          </a:p>
          <a:p>
            <a:pPr marL="400050" lvl="1" indent="0" algn="just">
              <a:buNone/>
            </a:pPr>
            <a:r>
              <a:rPr lang="pt-BR" sz="2000" dirty="0"/>
              <a:t>III -  política tarifária;</a:t>
            </a:r>
          </a:p>
          <a:p>
            <a:pPr marL="400050" lvl="1" indent="0" algn="just">
              <a:buNone/>
            </a:pPr>
            <a:r>
              <a:rPr lang="pt-BR" sz="2000" dirty="0"/>
              <a:t>IV -  a obrigação de manter serviço adequado.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424905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339231" y="768764"/>
            <a:ext cx="8524827" cy="4621922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/>
              <a:t>AMPARO LEGAL: </a:t>
            </a:r>
          </a:p>
          <a:p>
            <a:pPr marL="0" indent="0" algn="ctr">
              <a:buNone/>
            </a:pPr>
            <a:r>
              <a:rPr lang="pt-BR" sz="2000" b="1" dirty="0"/>
              <a:t>Art. 29 – Lei 11.445/2007</a:t>
            </a:r>
          </a:p>
          <a:p>
            <a:pPr marL="0" indent="0" algn="just" defTabSz="342900">
              <a:buNone/>
            </a:pPr>
            <a:r>
              <a:rPr lang="pt-BR" sz="1600" dirty="0"/>
              <a:t>........</a:t>
            </a:r>
          </a:p>
          <a:p>
            <a:pPr marL="0" indent="0" algn="just" defTabSz="342900">
              <a:buNone/>
            </a:pPr>
            <a:r>
              <a:rPr lang="pt-BR" sz="1600" dirty="0"/>
              <a:t>§ 1º  Observado o disposto nos incisos I a III do caput deste artigo, a instituição das tarifas, preços públicos e taxas para os serviços de saneamento básico observará as seguintes diretrizes: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I - prioridade para atendimento das funções essenciais relacionadas à saúde pública;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II - ampliação do acesso dos cidadãos e localidades de baixa renda aos serviços;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III </a:t>
            </a:r>
            <a:r>
              <a:rPr lang="pt-BR" sz="1600" b="1" i="1" dirty="0"/>
              <a:t>- geração dos recursos necessários para realização dos investimentos, objetivando o cumprimento das metas e objetivos do serviço</a:t>
            </a:r>
            <a:r>
              <a:rPr lang="pt-BR" sz="1600" dirty="0"/>
              <a:t>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IV - inibição do consumo supérfluo e do desperdício de recursos;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V - recuperação dos custos incorridos na prestação do serviço, em regime de eficiência;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VI - remuneração adequada do capital investido pelos prestadores dos serviços;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VII - estímulo ao uso de tecnologias modernas e eficientes, compatíveis com os níveis exigidos de qualidade, continuidade e segurança na prestação dos serviços;</a:t>
            </a:r>
          </a:p>
          <a:p>
            <a:pPr marL="0" indent="0" algn="just" defTabSz="342900">
              <a:spcBef>
                <a:spcPts val="450"/>
              </a:spcBef>
              <a:buNone/>
            </a:pPr>
            <a:r>
              <a:rPr lang="pt-BR" sz="1600" dirty="0"/>
              <a:t>VIII - incentivo à eficiência dos prestadores dos serviços.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1962388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A92EE36-9E8A-474C-BC89-A51F86C8DBEB}"/>
              </a:ext>
            </a:extLst>
          </p:cNvPr>
          <p:cNvSpPr txBox="1">
            <a:spLocks/>
          </p:cNvSpPr>
          <p:nvPr/>
        </p:nvSpPr>
        <p:spPr>
          <a:xfrm>
            <a:off x="714976" y="895310"/>
            <a:ext cx="7961480" cy="4405898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b="1" dirty="0"/>
              <a:t>FOCO: </a:t>
            </a:r>
          </a:p>
          <a:p>
            <a:pPr algn="just"/>
            <a:r>
              <a:rPr lang="pt-BR" sz="2400" dirty="0"/>
              <a:t>Sustentabilidade econômico financeira do prestador de serviços;</a:t>
            </a:r>
          </a:p>
          <a:p>
            <a:pPr algn="just"/>
            <a:r>
              <a:rPr lang="pt-BR" sz="2400" dirty="0"/>
              <a:t>Regulação econômica.</a:t>
            </a:r>
          </a:p>
          <a:p>
            <a:pPr algn="just"/>
            <a:endParaRPr lang="pt-BR" sz="2400" dirty="0"/>
          </a:p>
          <a:p>
            <a:pPr marL="0" indent="0" algn="just">
              <a:buNone/>
            </a:pPr>
            <a:r>
              <a:rPr lang="pt-BR" sz="2400" b="1" dirty="0"/>
              <a:t>METAS: </a:t>
            </a:r>
          </a:p>
          <a:p>
            <a:pPr algn="just"/>
            <a:r>
              <a:rPr lang="pt-BR" sz="2400" dirty="0"/>
              <a:t>Formação dos preços adequados para os serviços;</a:t>
            </a:r>
          </a:p>
          <a:p>
            <a:pPr algn="just"/>
            <a:r>
              <a:rPr lang="pt-BR" sz="2400" dirty="0"/>
              <a:t>Formação dos blocos tarifários com progressividade equilibrada;</a:t>
            </a:r>
          </a:p>
          <a:p>
            <a:pPr algn="just"/>
            <a:r>
              <a:rPr lang="pt-BR" sz="2400" dirty="0"/>
              <a:t>Política tarifária x capacidade de pagamento dos usuários  </a:t>
            </a:r>
            <a:endParaRPr lang="pt-BR" sz="24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Gestão Tarifária</a:t>
            </a:r>
          </a:p>
        </p:txBody>
      </p:sp>
    </p:spTree>
    <p:extLst>
      <p:ext uri="{BB962C8B-B14F-4D97-AF65-F5344CB8AC3E}">
        <p14:creationId xmlns:p14="http://schemas.microsoft.com/office/powerpoint/2010/main" val="394156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3D5D9C-8744-41AD-B9D0-C3BC7509219F}"/>
              </a:ext>
            </a:extLst>
          </p:cNvPr>
          <p:cNvSpPr/>
          <p:nvPr/>
        </p:nvSpPr>
        <p:spPr>
          <a:xfrm>
            <a:off x="714976" y="642031"/>
            <a:ext cx="3554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</a:rPr>
              <a:t>O consumo médio per capita (SNIS)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8FE4B1A-A1BC-4679-B445-F84DDB3E5E9B}"/>
              </a:ext>
            </a:extLst>
          </p:cNvPr>
          <p:cNvSpPr/>
          <p:nvPr/>
        </p:nvSpPr>
        <p:spPr>
          <a:xfrm>
            <a:off x="410574" y="1027378"/>
            <a:ext cx="42705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quota per capita deve satisfazer a todos os consumos residenciais, comerciais e industriais de uma cidade, sendo esse parâmetro influenciados por diversos fatores tais como:</a:t>
            </a:r>
          </a:p>
          <a:p>
            <a:r>
              <a:rPr lang="pt-BR" dirty="0"/>
              <a:t>a) nível socioeconômico da população abastecida;</a:t>
            </a:r>
          </a:p>
          <a:p>
            <a:r>
              <a:rPr lang="pt-BR" dirty="0"/>
              <a:t>b) industrialização;</a:t>
            </a:r>
          </a:p>
          <a:p>
            <a:r>
              <a:rPr lang="pt-BR" dirty="0"/>
              <a:t>c) clima;</a:t>
            </a:r>
          </a:p>
          <a:p>
            <a:r>
              <a:rPr lang="pt-BR" dirty="0"/>
              <a:t>d) porte, características e topografia da cidade;</a:t>
            </a:r>
          </a:p>
          <a:p>
            <a:r>
              <a:rPr lang="pt-BR" dirty="0"/>
              <a:t>e) percentual de hidrometração e custo da tarifa;</a:t>
            </a:r>
          </a:p>
          <a:p>
            <a:r>
              <a:rPr lang="pt-BR" dirty="0"/>
              <a:t>f) existência de rede coletora de esgotos;</a:t>
            </a:r>
          </a:p>
          <a:p>
            <a:r>
              <a:rPr lang="pt-BR" dirty="0"/>
              <a:t>g) administração do sistema de abastecimento de água.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2F36220-5CA7-4275-8258-8C227C087F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71" y="1631716"/>
            <a:ext cx="4052266" cy="3086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10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6FED6F0-C658-46C6-9A91-6AEC249E1C05}"/>
              </a:ext>
            </a:extLst>
          </p:cNvPr>
          <p:cNvSpPr/>
          <p:nvPr/>
        </p:nvSpPr>
        <p:spPr>
          <a:xfrm>
            <a:off x="1361285" y="3751352"/>
            <a:ext cx="6480720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da classe E (04%), consumo médio = 113 L/hab.dia;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da classe D (32 %), consumo médio = 113 L/hab.dia;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da classe C (37 %), consumo médio = 129 L/hab.dia;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da classe B (13 %), consumo médio = 134 L/hab.dia;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da classe A (14 %), consumo médio = 174 L/hab.dia;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0E46E65-AA99-4360-9819-44398E23D7A6}"/>
              </a:ext>
            </a:extLst>
          </p:cNvPr>
          <p:cNvSpPr/>
          <p:nvPr/>
        </p:nvSpPr>
        <p:spPr>
          <a:xfrm>
            <a:off x="935090" y="804675"/>
            <a:ext cx="7553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i="1" dirty="0"/>
              <a:t>CONSUMO POR CASSE SOCIAL:</a:t>
            </a:r>
          </a:p>
          <a:p>
            <a:pPr algn="just"/>
            <a:endParaRPr lang="pt-BR" b="1" i="1" dirty="0"/>
          </a:p>
          <a:p>
            <a:pPr algn="just"/>
            <a:r>
              <a:rPr lang="pt-BR" b="1" i="1" dirty="0"/>
              <a:t>Classe Social pelo Novo Critério Brasil (ABEP) -  </a:t>
            </a: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</a:rPr>
              <a:t>A1, A2, B1, B2, C1, C2, D, E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pt-BR" b="1" i="1" dirty="0"/>
              <a:t>Critério por Faixas de Salário-Mínimo (IBGE) </a:t>
            </a: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565A960-B088-4E2D-918A-34E4392B9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31258"/>
              </p:ext>
            </p:extLst>
          </p:nvPr>
        </p:nvGraphicFramePr>
        <p:xfrm>
          <a:off x="1634925" y="2060848"/>
          <a:ext cx="5933440" cy="1537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7130">
                  <a:extLst>
                    <a:ext uri="{9D8B030D-6E8A-4147-A177-3AD203B41FA5}">
                      <a16:colId xmlns:a16="http://schemas.microsoft.com/office/drawing/2014/main" val="181236502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184592899"/>
                    </a:ext>
                  </a:extLst>
                </a:gridCol>
                <a:gridCol w="2515870">
                  <a:extLst>
                    <a:ext uri="{9D8B030D-6E8A-4147-A177-3AD203B41FA5}">
                      <a16:colId xmlns:a16="http://schemas.microsoft.com/office/drawing/2014/main" val="3105709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Classe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Número de Salários-mínimos (SM)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Renda Familiar (R$)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841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Acima de 20 SM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Acima de R$ 19.080,01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000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B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 10 a 20 SM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R$ 9.540,01 a 19.080,00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597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C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 4 a 10 SM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R$ 4.770,01 a 9.5401,00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053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 2 a 4 SM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R$ 1.908,01 a 4.770,00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9358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Até 2 SM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Até R$ 1.9908,00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056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865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CB2B436-FF36-4E0B-9705-3E872C9F80E1}"/>
              </a:ext>
            </a:extLst>
          </p:cNvPr>
          <p:cNvSpPr txBox="1">
            <a:spLocks/>
          </p:cNvSpPr>
          <p:nvPr/>
        </p:nvSpPr>
        <p:spPr>
          <a:xfrm>
            <a:off x="714976" y="262625"/>
            <a:ext cx="7773338" cy="49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Conceitos Básicos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3D5D9C-8744-41AD-B9D0-C3BC7509219F}"/>
              </a:ext>
            </a:extLst>
          </p:cNvPr>
          <p:cNvSpPr/>
          <p:nvPr/>
        </p:nvSpPr>
        <p:spPr>
          <a:xfrm>
            <a:off x="714976" y="642031"/>
            <a:ext cx="4012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Características dos domicílios brasileiros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8A28B7-8A64-4E52-AC12-600EF3E3E95F}"/>
              </a:ext>
            </a:extLst>
          </p:cNvPr>
          <p:cNvSpPr/>
          <p:nvPr/>
        </p:nvSpPr>
        <p:spPr>
          <a:xfrm>
            <a:off x="899592" y="1011363"/>
            <a:ext cx="7773338" cy="232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i="1" dirty="0"/>
              <a:t>A taxa de ocupação domiciliar, calculada pela PNAD em 2014, foi de</a:t>
            </a:r>
            <a:r>
              <a:rPr lang="pt-BR" dirty="0"/>
              <a:t> </a:t>
            </a:r>
            <a:r>
              <a:rPr lang="pt-BR" b="1" i="1" dirty="0"/>
              <a:t>3,026 pessoas por domicílio</a:t>
            </a:r>
            <a:r>
              <a:rPr lang="pt-BR" i="1" dirty="0"/>
              <a:t>, </a:t>
            </a:r>
            <a:r>
              <a:rPr lang="pt-BR" b="1" i="1" dirty="0"/>
              <a:t>indicando que houve uma redução de 9,67% em relação ao verificado em 2010.</a:t>
            </a:r>
            <a:r>
              <a:rPr lang="pt-BR" dirty="0"/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/>
              <a:t>Entre as Unidades da Federação, os pontos extremos eram os </a:t>
            </a:r>
            <a:r>
              <a:rPr lang="pt-BR" b="1" i="1" dirty="0"/>
              <a:t>Estados do Amazonas, com uma média de 3,38 moradores por domicílio particular, e do Rio Grande do Sul, com 2,64 moradores por domicílio particular.</a:t>
            </a:r>
            <a:endParaRPr lang="pt-BR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LucidaSansUnicode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EB78C5D8-FAFE-421A-AB99-08F1E2F10F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55434978"/>
                  </p:ext>
                </p:extLst>
              </p:nvPr>
            </p:nvGraphicFramePr>
            <p:xfrm>
              <a:off x="2564130" y="2983582"/>
              <a:ext cx="4015740" cy="25336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EB78C5D8-FAFE-421A-AB99-08F1E2F10F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4130" y="2983582"/>
                <a:ext cx="4015740" cy="2533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311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2137</Words>
  <Application>Microsoft Office PowerPoint</Application>
  <PresentationFormat>Apresentação na tela (4:3)</PresentationFormat>
  <Paragraphs>315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LucidaSansUnicode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Waldo Villani Jr</cp:lastModifiedBy>
  <cp:revision>39</cp:revision>
  <dcterms:created xsi:type="dcterms:W3CDTF">2018-05-02T19:43:05Z</dcterms:created>
  <dcterms:modified xsi:type="dcterms:W3CDTF">2018-05-28T16:26:42Z</dcterms:modified>
</cp:coreProperties>
</file>