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5"/>
  </p:handoutMasterIdLst>
  <p:sldIdLst>
    <p:sldId id="256" r:id="rId2"/>
    <p:sldId id="310" r:id="rId3"/>
    <p:sldId id="325" r:id="rId4"/>
    <p:sldId id="328" r:id="rId5"/>
    <p:sldId id="329" r:id="rId6"/>
    <p:sldId id="290" r:id="rId7"/>
    <p:sldId id="259" r:id="rId8"/>
    <p:sldId id="294" r:id="rId9"/>
    <p:sldId id="296" r:id="rId10"/>
    <p:sldId id="312" r:id="rId11"/>
    <p:sldId id="313" r:id="rId12"/>
    <p:sldId id="311" r:id="rId13"/>
    <p:sldId id="330" r:id="rId14"/>
    <p:sldId id="309" r:id="rId15"/>
    <p:sldId id="308" r:id="rId16"/>
    <p:sldId id="331" r:id="rId17"/>
    <p:sldId id="289" r:id="rId18"/>
    <p:sldId id="291" r:id="rId19"/>
    <p:sldId id="292" r:id="rId20"/>
    <p:sldId id="293" r:id="rId21"/>
    <p:sldId id="295" r:id="rId22"/>
    <p:sldId id="332" r:id="rId23"/>
    <p:sldId id="297" r:id="rId24"/>
    <p:sldId id="298" r:id="rId25"/>
    <p:sldId id="301" r:id="rId26"/>
    <p:sldId id="302" r:id="rId27"/>
    <p:sldId id="303" r:id="rId28"/>
    <p:sldId id="304" r:id="rId29"/>
    <p:sldId id="306" r:id="rId30"/>
    <p:sldId id="307" r:id="rId31"/>
    <p:sldId id="319" r:id="rId32"/>
    <p:sldId id="320" r:id="rId33"/>
    <p:sldId id="326" r:id="rId34"/>
    <p:sldId id="321" r:id="rId35"/>
    <p:sldId id="316" r:id="rId36"/>
    <p:sldId id="322" r:id="rId37"/>
    <p:sldId id="323" r:id="rId38"/>
    <p:sldId id="324" r:id="rId39"/>
    <p:sldId id="317" r:id="rId40"/>
    <p:sldId id="333" r:id="rId41"/>
    <p:sldId id="318" r:id="rId42"/>
    <p:sldId id="315" r:id="rId43"/>
    <p:sldId id="288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rja%20e%20Moraes\Dropbox\Dados%20bahia-Saneamento\PNA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rja%20e%20Moraes\Dropbox\Dados%20bahia-Saneamento\PNA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'[tabela261 (1).xlsx]Tabela'!$C$6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1347962382445138E-2"/>
                  <c:y val="-6.94444444444445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079140282155102E-2"/>
                  <c:y val="1.04165692159766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415537181401019E-2"/>
                  <c:y val="7.92079207920792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1764134442526403E-3"/>
                  <c:y val="1.05610561056105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5532203795381858E-2"/>
                  <c:y val="1.58415841584158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020399429143771E-2"/>
                  <c:y val="2.92902991086510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'[tabela261 (1).xlsx]Tabela'!$B$7:$B$12</c:f>
              <c:strCache>
                <c:ptCount val="6"/>
                <c:pt idx="0">
                  <c:v>Brasil</c:v>
                </c:pt>
                <c:pt idx="1">
                  <c:v>Norte</c:v>
                </c:pt>
                <c:pt idx="2">
                  <c:v>Nordeste</c:v>
                </c:pt>
                <c:pt idx="3">
                  <c:v>Sudeste</c:v>
                </c:pt>
                <c:pt idx="4">
                  <c:v>Sul</c:v>
                </c:pt>
                <c:pt idx="5">
                  <c:v>Centro-Oeste</c:v>
                </c:pt>
              </c:strCache>
            </c:strRef>
          </c:cat>
          <c:val>
            <c:numRef>
              <c:f>'[tabela261 (1).xlsx]Tabela'!$C$7:$C$12</c:f>
              <c:numCache>
                <c:formatCode>_-* #,##0_-;\-* #,##0_-;_-* "-"??_-;_-@_-</c:formatCode>
                <c:ptCount val="6"/>
                <c:pt idx="0">
                  <c:v>204860</c:v>
                </c:pt>
                <c:pt idx="1">
                  <c:v>17524</c:v>
                </c:pt>
                <c:pt idx="2">
                  <c:v>56641</c:v>
                </c:pt>
                <c:pt idx="3">
                  <c:v>85916</c:v>
                </c:pt>
                <c:pt idx="4">
                  <c:v>29290</c:v>
                </c:pt>
                <c:pt idx="5">
                  <c:v>15489</c:v>
                </c:pt>
              </c:numCache>
            </c:numRef>
          </c:val>
        </c:ser>
        <c:ser>
          <c:idx val="1"/>
          <c:order val="1"/>
          <c:tx>
            <c:strRef>
              <c:f>'[tabela261 (1).xlsx]Tabela'!$D$6</c:f>
              <c:strCache>
                <c:ptCount val="1"/>
                <c:pt idx="0">
                  <c:v>Urbana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519774011299435E-2"/>
                  <c:y val="-3.182833602004998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079096045197741E-2"/>
                  <c:y val="-1.04166666666666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825060442801338E-2"/>
                  <c:y val="1.84818481848183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2937853107344548E-2"/>
                  <c:y val="6.94444444444444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6023867088382289E-2"/>
                  <c:y val="-2.77778644006132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'[tabela261 (1).xlsx]Tabela'!$B$7:$B$12</c:f>
              <c:strCache>
                <c:ptCount val="6"/>
                <c:pt idx="0">
                  <c:v>Brasil</c:v>
                </c:pt>
                <c:pt idx="1">
                  <c:v>Norte</c:v>
                </c:pt>
                <c:pt idx="2">
                  <c:v>Nordeste</c:v>
                </c:pt>
                <c:pt idx="3">
                  <c:v>Sudeste</c:v>
                </c:pt>
                <c:pt idx="4">
                  <c:v>Sul</c:v>
                </c:pt>
                <c:pt idx="5">
                  <c:v>Centro-Oeste</c:v>
                </c:pt>
              </c:strCache>
            </c:strRef>
          </c:cat>
          <c:val>
            <c:numRef>
              <c:f>'[tabela261 (1).xlsx]Tabela'!$D$7:$D$12</c:f>
              <c:numCache>
                <c:formatCode>_-* #,##0_-;\-* #,##0_-;_-* "-"??_-;_-@_-</c:formatCode>
                <c:ptCount val="6"/>
                <c:pt idx="0">
                  <c:v>173566</c:v>
                </c:pt>
                <c:pt idx="1">
                  <c:v>13145</c:v>
                </c:pt>
                <c:pt idx="2">
                  <c:v>41414</c:v>
                </c:pt>
                <c:pt idx="3">
                  <c:v>80020</c:v>
                </c:pt>
                <c:pt idx="4">
                  <c:v>25076</c:v>
                </c:pt>
                <c:pt idx="5">
                  <c:v>13911</c:v>
                </c:pt>
              </c:numCache>
            </c:numRef>
          </c:val>
        </c:ser>
        <c:ser>
          <c:idx val="2"/>
          <c:order val="2"/>
          <c:tx>
            <c:strRef>
              <c:f>'[tabela261 (1).xlsx]Tabela'!$E$6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7874268161877477E-3"/>
                  <c:y val="5.28052805280528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559322033898263E-2"/>
                  <c:y val="6.94444444444431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8587570621468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011904915330855E-2"/>
                  <c:y val="1.58415841584159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039548022598870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80872352744212E-2"/>
                  <c:y val="2.64026402640264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'[tabela261 (1).xlsx]Tabela'!$B$7:$B$12</c:f>
              <c:strCache>
                <c:ptCount val="6"/>
                <c:pt idx="0">
                  <c:v>Brasil</c:v>
                </c:pt>
                <c:pt idx="1">
                  <c:v>Norte</c:v>
                </c:pt>
                <c:pt idx="2">
                  <c:v>Nordeste</c:v>
                </c:pt>
                <c:pt idx="3">
                  <c:v>Sudeste</c:v>
                </c:pt>
                <c:pt idx="4">
                  <c:v>Sul</c:v>
                </c:pt>
                <c:pt idx="5">
                  <c:v>Centro-Oeste</c:v>
                </c:pt>
              </c:strCache>
            </c:strRef>
          </c:cat>
          <c:val>
            <c:numRef>
              <c:f>'[tabela261 (1).xlsx]Tabela'!$E$7:$E$12</c:f>
              <c:numCache>
                <c:formatCode>_-* #,##0_-;\-* #,##0_-;_-* "-"??_-;_-@_-</c:formatCode>
                <c:ptCount val="6"/>
                <c:pt idx="0">
                  <c:v>31294</c:v>
                </c:pt>
                <c:pt idx="1">
                  <c:v>4379</c:v>
                </c:pt>
                <c:pt idx="2">
                  <c:v>15227</c:v>
                </c:pt>
                <c:pt idx="3">
                  <c:v>5897</c:v>
                </c:pt>
                <c:pt idx="4">
                  <c:v>4214</c:v>
                </c:pt>
                <c:pt idx="5">
                  <c:v>1578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42913728"/>
        <c:axId val="1742914272"/>
      </c:barChart>
      <c:catAx>
        <c:axId val="1742913728"/>
        <c:scaling>
          <c:orientation val="minMax"/>
        </c:scaling>
        <c:delete val="0"/>
        <c:axPos val="b"/>
        <c:title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2914272"/>
        <c:crosses val="autoZero"/>
        <c:auto val="1"/>
        <c:lblAlgn val="ctr"/>
        <c:lblOffset val="100"/>
        <c:noMultiLvlLbl val="0"/>
      </c:catAx>
      <c:valAx>
        <c:axId val="1742914272"/>
        <c:scaling>
          <c:orientation val="minMax"/>
          <c:max val="23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/>
                  <a:t>Habitantes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291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'[tabela1955 (19).xlsx]Tabela'!$C$33</c:f>
              <c:strCache>
                <c:ptCount val="1"/>
                <c:pt idx="0">
                  <c:v>Brasil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cat>
            <c:numRef>
              <c:f>'[tabela1955 (19).xlsx]Tabela'!$D$32:$Q$32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'[tabela1955 (19).xlsx]Tabela'!$D$33:$Q$33</c:f>
              <c:numCache>
                <c:formatCode>_-* #,##0.0_-;\-* #,##0.0_-;_-* "-"??_-;_-@_-</c:formatCode>
                <c:ptCount val="14"/>
                <c:pt idx="0">
                  <c:v>85.578406319306595</c:v>
                </c:pt>
                <c:pt idx="1">
                  <c:v>87.099570081334406</c:v>
                </c:pt>
                <c:pt idx="2">
                  <c:v>87.813593684520512</c:v>
                </c:pt>
                <c:pt idx="3">
                  <c:v>87.535109860327083</c:v>
                </c:pt>
                <c:pt idx="4">
                  <c:v>88.276850674816757</c:v>
                </c:pt>
                <c:pt idx="5">
                  <c:v>89.460117121694253</c:v>
                </c:pt>
                <c:pt idx="6">
                  <c:v>90.416721788596377</c:v>
                </c:pt>
                <c:pt idx="7">
                  <c:v>91.433430133689143</c:v>
                </c:pt>
                <c:pt idx="8">
                  <c:v>92.094241650833752</c:v>
                </c:pt>
                <c:pt idx="9">
                  <c:v>93.391708018223468</c:v>
                </c:pt>
                <c:pt idx="10">
                  <c:v>94.025331227427742</c:v>
                </c:pt>
                <c:pt idx="11">
                  <c:v>94.221039146191316</c:v>
                </c:pt>
                <c:pt idx="12">
                  <c:v>94.903845204112883</c:v>
                </c:pt>
                <c:pt idx="13">
                  <c:v>95.073828858188804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'[tabela1955 (19).xlsx]Tabela'!$C$34</c:f>
              <c:strCache>
                <c:ptCount val="1"/>
                <c:pt idx="0">
                  <c:v>Nordeste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6034537829130096E-2"/>
                  <c:y val="7.72008901307731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2202625634188903E-2"/>
                  <c:y val="8.80332596391029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'[tabela1955 (19).xlsx]Tabela'!$D$32:$Q$32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'[tabela1955 (19).xlsx]Tabela'!$D$34:$Q$34</c:f>
              <c:numCache>
                <c:formatCode>_-* #,##0.0_-;\-* #,##0.0_-;_-* "-"??_-;_-@_-</c:formatCode>
                <c:ptCount val="14"/>
                <c:pt idx="0">
                  <c:v>65.154826958105645</c:v>
                </c:pt>
                <c:pt idx="1">
                  <c:v>67.634788510290036</c:v>
                </c:pt>
                <c:pt idx="2">
                  <c:v>69.444937395247948</c:v>
                </c:pt>
                <c:pt idx="3">
                  <c:v>70.770790284221604</c:v>
                </c:pt>
                <c:pt idx="4">
                  <c:v>72.000771010023129</c:v>
                </c:pt>
                <c:pt idx="5">
                  <c:v>74.833425609499997</c:v>
                </c:pt>
                <c:pt idx="6">
                  <c:v>77.757429294264242</c:v>
                </c:pt>
                <c:pt idx="7">
                  <c:v>80.136935049386409</c:v>
                </c:pt>
                <c:pt idx="8">
                  <c:v>81.562546371865267</c:v>
                </c:pt>
                <c:pt idx="9">
                  <c:v>84.728965139624023</c:v>
                </c:pt>
                <c:pt idx="10">
                  <c:v>86.073864972947547</c:v>
                </c:pt>
                <c:pt idx="11">
                  <c:v>86.14705407297069</c:v>
                </c:pt>
                <c:pt idx="12">
                  <c:v>87.825482542907551</c:v>
                </c:pt>
                <c:pt idx="13">
                  <c:v>88.026984436142143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'[tabela1955 (19).xlsx]Tabela'!$C$35</c:f>
              <c:strCache>
                <c:ptCount val="1"/>
                <c:pt idx="0">
                  <c:v>Sudeste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cat>
            <c:numRef>
              <c:f>'[tabela1955 (19).xlsx]Tabela'!$D$32:$Q$32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'[tabela1955 (19).xlsx]Tabela'!$D$35:$Q$35</c:f>
              <c:numCache>
                <c:formatCode>_-* #,##0.0_-;\-* #,##0.0_-;_-* "-"??_-;_-@_-</c:formatCode>
                <c:ptCount val="14"/>
                <c:pt idx="0">
                  <c:v>96.46279048013578</c:v>
                </c:pt>
                <c:pt idx="1">
                  <c:v>97.082315664400284</c:v>
                </c:pt>
                <c:pt idx="2">
                  <c:v>97.460379573468998</c:v>
                </c:pt>
                <c:pt idx="3">
                  <c:v>97.935525467440371</c:v>
                </c:pt>
                <c:pt idx="4">
                  <c:v>97.963847116194756</c:v>
                </c:pt>
                <c:pt idx="5">
                  <c:v>98.186067075096318</c:v>
                </c:pt>
                <c:pt idx="6">
                  <c:v>98.470071238090469</c:v>
                </c:pt>
                <c:pt idx="7">
                  <c:v>98.303405572755423</c:v>
                </c:pt>
                <c:pt idx="8">
                  <c:v>98.560074571947212</c:v>
                </c:pt>
                <c:pt idx="9">
                  <c:v>98.84349147391525</c:v>
                </c:pt>
                <c:pt idx="10">
                  <c:v>98.628809361427187</c:v>
                </c:pt>
                <c:pt idx="11">
                  <c:v>98.759281664412967</c:v>
                </c:pt>
                <c:pt idx="12">
                  <c:v>98.851778214373951</c:v>
                </c:pt>
                <c:pt idx="13">
                  <c:v>98.965074173577847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2914816"/>
        <c:axId val="1742915360"/>
      </c:lineChart>
      <c:catAx>
        <c:axId val="174291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2915360"/>
        <c:crosses val="autoZero"/>
        <c:auto val="1"/>
        <c:lblAlgn val="ctr"/>
        <c:lblOffset val="100"/>
        <c:noMultiLvlLbl val="0"/>
      </c:catAx>
      <c:valAx>
        <c:axId val="1742915360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/>
                  <a:t>% da população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crossAx val="17429148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43977682709898"/>
          <c:y val="6.6319467972856552E-2"/>
          <c:w val="0.69453193350831144"/>
          <c:h val="0.60348461650627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'AA ESTADOS'!$AI$2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3.5995418864569701E-17"/>
                  <c:y val="7.08539943974471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487728306222568E-2"/>
                  <c:y val="7.08539943974473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268183294603673E-3"/>
                  <c:y val="1.0654799395506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'AA ESTADOS'!$AJ$1:$AL$1</c:f>
              <c:strCache>
                <c:ptCount val="3"/>
                <c:pt idx="0">
                  <c:v>Pop. total</c:v>
                </c:pt>
                <c:pt idx="1">
                  <c:v>Pop. urbana</c:v>
                </c:pt>
                <c:pt idx="2">
                  <c:v>Pop. rural</c:v>
                </c:pt>
              </c:strCache>
            </c:strRef>
          </c:cat>
          <c:val>
            <c:numRef>
              <c:f>'AA ESTADOS'!$AJ$2:$AL$2</c:f>
              <c:numCache>
                <c:formatCode>_-* #,##0_-;\-* #,##0_-;_-* "-"??_-;_-@_-</c:formatCode>
                <c:ptCount val="3"/>
                <c:pt idx="0">
                  <c:v>10048000</c:v>
                </c:pt>
                <c:pt idx="1">
                  <c:v>2598000</c:v>
                </c:pt>
                <c:pt idx="2">
                  <c:v>7450000</c:v>
                </c:pt>
              </c:numCache>
            </c:numRef>
          </c:val>
        </c:ser>
        <c:ser>
          <c:idx val="1"/>
          <c:order val="1"/>
          <c:tx>
            <c:strRef>
              <c:f>'AA ESTADOS'!$AI$3</c:f>
              <c:strCache>
                <c:ptCount val="1"/>
                <c:pt idx="0">
                  <c:v>Nordeste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5707273317841469E-2"/>
                  <c:y val="7.08539943974473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481844938108059E-2"/>
                  <c:y val="-2.50991908426359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30477412987334E-2"/>
                  <c:y val="-5.3400471779115412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'AA ESTADOS'!$AJ$1:$AL$1</c:f>
              <c:strCache>
                <c:ptCount val="3"/>
                <c:pt idx="0">
                  <c:v>Pop. total</c:v>
                </c:pt>
                <c:pt idx="1">
                  <c:v>Pop. urbana</c:v>
                </c:pt>
                <c:pt idx="2">
                  <c:v>Pop. rural</c:v>
                </c:pt>
              </c:strCache>
            </c:strRef>
          </c:cat>
          <c:val>
            <c:numRef>
              <c:f>'AA ESTADOS'!$AJ$3:$AL$3</c:f>
              <c:numCache>
                <c:formatCode>_-* #,##0_-;\-* #,##0_-;_-* "-"??_-;_-@_-</c:formatCode>
                <c:ptCount val="3"/>
                <c:pt idx="0">
                  <c:v>6759000</c:v>
                </c:pt>
                <c:pt idx="1">
                  <c:v>1325000</c:v>
                </c:pt>
                <c:pt idx="2">
                  <c:v>5434000</c:v>
                </c:pt>
              </c:numCache>
            </c:numRef>
          </c:val>
        </c:ser>
        <c:ser>
          <c:idx val="2"/>
          <c:order val="2"/>
          <c:tx>
            <c:strRef>
              <c:f>'AA ESTADOS'!$AI$4</c:f>
              <c:strCache>
                <c:ptCount val="1"/>
                <c:pt idx="0">
                  <c:v>% do deficit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'AA ESTADOS'!$AJ$1:$AL$1</c:f>
              <c:strCache>
                <c:ptCount val="3"/>
                <c:pt idx="0">
                  <c:v>Pop. total</c:v>
                </c:pt>
                <c:pt idx="1">
                  <c:v>Pop. urbana</c:v>
                </c:pt>
                <c:pt idx="2">
                  <c:v>Pop. rural</c:v>
                </c:pt>
              </c:strCache>
            </c:strRef>
          </c:cat>
          <c:val>
            <c:numRef>
              <c:f>'AA ESTADOS'!$AJ$4:$AL$4</c:f>
              <c:numCache>
                <c:formatCode>_-* #,##0.0_-;\-* #,##0.0_-;_-* "-"??_-;_-@_-</c:formatCode>
                <c:ptCount val="3"/>
                <c:pt idx="0">
                  <c:v>67.267117834394909</c:v>
                </c:pt>
                <c:pt idx="1">
                  <c:v>51.000769822940725</c:v>
                </c:pt>
                <c:pt idx="2">
                  <c:v>72.939597315436245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42918080"/>
        <c:axId val="1742918624"/>
      </c:barChart>
      <c:catAx>
        <c:axId val="174291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2918624"/>
        <c:crosses val="autoZero"/>
        <c:auto val="1"/>
        <c:lblAlgn val="ctr"/>
        <c:lblOffset val="100"/>
        <c:noMultiLvlLbl val="0"/>
      </c:catAx>
      <c:valAx>
        <c:axId val="17429186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b="0" i="0"/>
                  <a:t>Pop. sem canalização interna</a:t>
                </a:r>
              </a:p>
            </c:rich>
          </c:tx>
          <c:layout>
            <c:manualLayout>
              <c:xMode val="edge"/>
              <c:yMode val="edge"/>
              <c:x val="0.19683748893263359"/>
              <c:y val="0.184646746042252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crossAx val="174291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Sheet6!$B$1</c:f>
              <c:strCache>
                <c:ptCount val="1"/>
                <c:pt idx="0">
                  <c:v>Urbana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Sheet6!$A$2:$A$28</c:f>
              <c:strCache>
                <c:ptCount val="27"/>
                <c:pt idx="0">
                  <c:v>Espírito Santos</c:v>
                </c:pt>
                <c:pt idx="1">
                  <c:v>Distrito Federal</c:v>
                </c:pt>
                <c:pt idx="2">
                  <c:v>Minas Gerais</c:v>
                </c:pt>
                <c:pt idx="3">
                  <c:v>Paraná</c:v>
                </c:pt>
                <c:pt idx="4">
                  <c:v>Rondônia</c:v>
                </c:pt>
                <c:pt idx="5">
                  <c:v>Rio Grande do Sul</c:v>
                </c:pt>
                <c:pt idx="6">
                  <c:v>Santa Catarina</c:v>
                </c:pt>
                <c:pt idx="7">
                  <c:v>São Paulo</c:v>
                </c:pt>
                <c:pt idx="8">
                  <c:v>Tocantis</c:v>
                </c:pt>
                <c:pt idx="9">
                  <c:v>Mato Grosso do Sul</c:v>
                </c:pt>
                <c:pt idx="10">
                  <c:v>Rio Grande do Norte</c:v>
                </c:pt>
                <c:pt idx="11">
                  <c:v>Mato Grosso</c:v>
                </c:pt>
                <c:pt idx="12">
                  <c:v>Roraima</c:v>
                </c:pt>
                <c:pt idx="13">
                  <c:v>Sergipe</c:v>
                </c:pt>
                <c:pt idx="14">
                  <c:v>Goiás</c:v>
                </c:pt>
                <c:pt idx="15">
                  <c:v>Rio de Janeiro</c:v>
                </c:pt>
                <c:pt idx="16">
                  <c:v>Paraíba</c:v>
                </c:pt>
                <c:pt idx="17">
                  <c:v>Bahia</c:v>
                </c:pt>
                <c:pt idx="18">
                  <c:v>Piaui</c:v>
                </c:pt>
                <c:pt idx="19">
                  <c:v>Ceará</c:v>
                </c:pt>
                <c:pt idx="20">
                  <c:v>Pernambuco</c:v>
                </c:pt>
                <c:pt idx="21">
                  <c:v>Alagoas</c:v>
                </c:pt>
                <c:pt idx="22">
                  <c:v>Amazonas</c:v>
                </c:pt>
                <c:pt idx="23">
                  <c:v>Pará</c:v>
                </c:pt>
                <c:pt idx="24">
                  <c:v>Acre</c:v>
                </c:pt>
                <c:pt idx="25">
                  <c:v>Amapá</c:v>
                </c:pt>
                <c:pt idx="26">
                  <c:v>Maranhão</c:v>
                </c:pt>
              </c:strCache>
            </c:strRef>
          </c:cat>
          <c:val>
            <c:numRef>
              <c:f>Sheet6!$B$2:$B$28</c:f>
              <c:numCache>
                <c:formatCode>_-* #,##0.0_-;\-* #,##0.0_-;_-* "-"??_-;_-@_-</c:formatCode>
                <c:ptCount val="27"/>
                <c:pt idx="0">
                  <c:v>99.880167765128817</c:v>
                </c:pt>
                <c:pt idx="1">
                  <c:v>99.856011519078464</c:v>
                </c:pt>
                <c:pt idx="2">
                  <c:v>99.78306787691956</c:v>
                </c:pt>
                <c:pt idx="3">
                  <c:v>99.722050648548489</c:v>
                </c:pt>
                <c:pt idx="4">
                  <c:v>99.704579025110789</c:v>
                </c:pt>
                <c:pt idx="5">
                  <c:v>99.643941774007743</c:v>
                </c:pt>
                <c:pt idx="6">
                  <c:v>99.472016895459348</c:v>
                </c:pt>
                <c:pt idx="7">
                  <c:v>99.462327886481049</c:v>
                </c:pt>
                <c:pt idx="8">
                  <c:v>99.237933954276031</c:v>
                </c:pt>
                <c:pt idx="9">
                  <c:v>99.152901313002957</c:v>
                </c:pt>
                <c:pt idx="10">
                  <c:v>99.057670561628342</c:v>
                </c:pt>
                <c:pt idx="11">
                  <c:v>98.948554262110406</c:v>
                </c:pt>
                <c:pt idx="12">
                  <c:v>98.798076923076934</c:v>
                </c:pt>
                <c:pt idx="13">
                  <c:v>98.680075424261474</c:v>
                </c:pt>
                <c:pt idx="14">
                  <c:v>98.648423160353744</c:v>
                </c:pt>
                <c:pt idx="15">
                  <c:v>98.526485948768965</c:v>
                </c:pt>
                <c:pt idx="16">
                  <c:v>98.300818124606664</c:v>
                </c:pt>
                <c:pt idx="17">
                  <c:v>98.101942612724997</c:v>
                </c:pt>
                <c:pt idx="18">
                  <c:v>98.09213587715216</c:v>
                </c:pt>
                <c:pt idx="19">
                  <c:v>97.598760650658406</c:v>
                </c:pt>
                <c:pt idx="20">
                  <c:v>96.793667829353367</c:v>
                </c:pt>
                <c:pt idx="21">
                  <c:v>96.263200649878144</c:v>
                </c:pt>
                <c:pt idx="22">
                  <c:v>95.821980018165306</c:v>
                </c:pt>
                <c:pt idx="23">
                  <c:v>94.998213647731333</c:v>
                </c:pt>
                <c:pt idx="24">
                  <c:v>92.077464788732399</c:v>
                </c:pt>
                <c:pt idx="25">
                  <c:v>91.141141141141148</c:v>
                </c:pt>
                <c:pt idx="26">
                  <c:v>88.185140073081598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34752864"/>
        <c:axId val="1684544320"/>
      </c:barChart>
      <c:catAx>
        <c:axId val="1634752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4544320"/>
        <c:crosses val="autoZero"/>
        <c:auto val="1"/>
        <c:lblAlgn val="ctr"/>
        <c:lblOffset val="100"/>
        <c:noMultiLvlLbl val="0"/>
      </c:catAx>
      <c:valAx>
        <c:axId val="1684544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475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Sheet6!$C$32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Sheet6!$A$33:$A$59</c:f>
              <c:strCache>
                <c:ptCount val="27"/>
                <c:pt idx="0">
                  <c:v>Rio Grande do Sul</c:v>
                </c:pt>
                <c:pt idx="1">
                  <c:v>Mato Grosso do Sul</c:v>
                </c:pt>
                <c:pt idx="2">
                  <c:v>Santa Catarina</c:v>
                </c:pt>
                <c:pt idx="3">
                  <c:v>Paraná</c:v>
                </c:pt>
                <c:pt idx="4">
                  <c:v>Goiás</c:v>
                </c:pt>
                <c:pt idx="5">
                  <c:v>Rondônia</c:v>
                </c:pt>
                <c:pt idx="6">
                  <c:v>Espírito Santos</c:v>
                </c:pt>
                <c:pt idx="7">
                  <c:v>São Paulo</c:v>
                </c:pt>
                <c:pt idx="8">
                  <c:v>Minas Gerais</c:v>
                </c:pt>
                <c:pt idx="9">
                  <c:v>Mato Grosso</c:v>
                </c:pt>
                <c:pt idx="10">
                  <c:v>Rio de Janeiro</c:v>
                </c:pt>
                <c:pt idx="11">
                  <c:v>Distrito Federal</c:v>
                </c:pt>
                <c:pt idx="12">
                  <c:v>Tocantis</c:v>
                </c:pt>
                <c:pt idx="13">
                  <c:v>Rio Grande do Norte</c:v>
                </c:pt>
                <c:pt idx="14">
                  <c:v>Bahia</c:v>
                </c:pt>
                <c:pt idx="15">
                  <c:v>Sergipe</c:v>
                </c:pt>
                <c:pt idx="16">
                  <c:v>Piaui</c:v>
                </c:pt>
                <c:pt idx="17">
                  <c:v>Pará</c:v>
                </c:pt>
                <c:pt idx="18">
                  <c:v>Amapá</c:v>
                </c:pt>
                <c:pt idx="19">
                  <c:v>Ceará</c:v>
                </c:pt>
                <c:pt idx="20">
                  <c:v>Paraíba</c:v>
                </c:pt>
                <c:pt idx="21">
                  <c:v>Roraima</c:v>
                </c:pt>
                <c:pt idx="22">
                  <c:v>Alagoas</c:v>
                </c:pt>
                <c:pt idx="23">
                  <c:v>Maranhão</c:v>
                </c:pt>
                <c:pt idx="24">
                  <c:v>Pernambuco</c:v>
                </c:pt>
                <c:pt idx="25">
                  <c:v>Acre</c:v>
                </c:pt>
                <c:pt idx="26">
                  <c:v>Amazonas</c:v>
                </c:pt>
              </c:strCache>
            </c:strRef>
          </c:cat>
          <c:val>
            <c:numRef>
              <c:f>Sheet6!$C$33:$C$59</c:f>
              <c:numCache>
                <c:formatCode>_-* #,##0.0_-;\-* #,##0.0_-;_-* "-"??_-;_-@_-</c:formatCode>
                <c:ptCount val="27"/>
                <c:pt idx="0">
                  <c:v>98.692810457516345</c:v>
                </c:pt>
                <c:pt idx="1">
                  <c:v>98.6013986013986</c:v>
                </c:pt>
                <c:pt idx="2">
                  <c:v>98.468468468468473</c:v>
                </c:pt>
                <c:pt idx="3">
                  <c:v>97.87384833451452</c:v>
                </c:pt>
                <c:pt idx="4">
                  <c:v>96.903460837887067</c:v>
                </c:pt>
                <c:pt idx="5">
                  <c:v>96.882494004796158</c:v>
                </c:pt>
                <c:pt idx="6">
                  <c:v>94.75465313028765</c:v>
                </c:pt>
                <c:pt idx="7">
                  <c:v>94.433529796987557</c:v>
                </c:pt>
                <c:pt idx="8">
                  <c:v>93.439185140802877</c:v>
                </c:pt>
                <c:pt idx="9">
                  <c:v>90.984974958263777</c:v>
                </c:pt>
                <c:pt idx="10">
                  <c:v>90.617848970251714</c:v>
                </c:pt>
                <c:pt idx="11">
                  <c:v>87.31343283582089</c:v>
                </c:pt>
                <c:pt idx="12">
                  <c:v>77.300613496932513</c:v>
                </c:pt>
                <c:pt idx="13">
                  <c:v>72.081218274111677</c:v>
                </c:pt>
                <c:pt idx="14">
                  <c:v>71.188597607533723</c:v>
                </c:pt>
                <c:pt idx="15">
                  <c:v>70.687022900763367</c:v>
                </c:pt>
                <c:pt idx="16">
                  <c:v>67.965779467680605</c:v>
                </c:pt>
                <c:pt idx="17">
                  <c:v>66.937669376693762</c:v>
                </c:pt>
                <c:pt idx="18">
                  <c:v>65.048543689320397</c:v>
                </c:pt>
                <c:pt idx="19">
                  <c:v>63.205233033524124</c:v>
                </c:pt>
                <c:pt idx="20">
                  <c:v>62.090680100755669</c:v>
                </c:pt>
                <c:pt idx="21">
                  <c:v>61.250000000000007</c:v>
                </c:pt>
                <c:pt idx="22">
                  <c:v>60.84959816303099</c:v>
                </c:pt>
                <c:pt idx="23">
                  <c:v>59.798994974874375</c:v>
                </c:pt>
                <c:pt idx="24">
                  <c:v>52.757158006362673</c:v>
                </c:pt>
                <c:pt idx="25">
                  <c:v>45.454545454545453</c:v>
                </c:pt>
                <c:pt idx="26">
                  <c:v>45.151033386327505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42907200"/>
        <c:axId val="1742905568"/>
      </c:barChart>
      <c:catAx>
        <c:axId val="1742907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2905568"/>
        <c:crosses val="autoZero"/>
        <c:auto val="1"/>
        <c:lblAlgn val="ctr"/>
        <c:lblOffset val="100"/>
        <c:noMultiLvlLbl val="0"/>
      </c:catAx>
      <c:valAx>
        <c:axId val="1742905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290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'[tabela1956 (9).xlsx]Tabela 1'!$M$12</c:f>
              <c:strCache>
                <c:ptCount val="1"/>
                <c:pt idx="0">
                  <c:v>Brasil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cat>
            <c:numRef>
              <c:f>'[tabela1956 (9).xlsx]Tabela 1'!$N$11:$S$11</c:f>
              <c:numCache>
                <c:formatCode>General</c:formatCode>
                <c:ptCount val="6"/>
                <c:pt idx="0">
                  <c:v>2009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'[tabela1956 (9).xlsx]Tabela 1'!$N$12:$S$12</c:f>
              <c:numCache>
                <c:formatCode>_-* #,##0.0_-;\-* #,##0.0_-;_-* "-"??_-;_-@_-</c:formatCode>
                <c:ptCount val="6"/>
                <c:pt idx="0">
                  <c:v>73.293845382013572</c:v>
                </c:pt>
                <c:pt idx="1">
                  <c:v>78.043048516329833</c:v>
                </c:pt>
                <c:pt idx="2">
                  <c:v>78.385167154362065</c:v>
                </c:pt>
                <c:pt idx="3">
                  <c:v>76.745902773861829</c:v>
                </c:pt>
                <c:pt idx="4">
                  <c:v>77.263850240323805</c:v>
                </c:pt>
                <c:pt idx="5">
                  <c:v>81.223483918795054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'[tabela1956 (9).xlsx]Tabela 1'!$M$13</c:f>
              <c:strCache>
                <c:ptCount val="1"/>
                <c:pt idx="0">
                  <c:v>Nordeste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106694415691986E-2"/>
                  <c:y val="7.76548194194939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281317477376001E-2"/>
                  <c:y val="5.63440615859326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'[tabela1956 (9).xlsx]Tabela 1'!$N$11:$S$11</c:f>
              <c:numCache>
                <c:formatCode>General</c:formatCode>
                <c:ptCount val="6"/>
                <c:pt idx="0">
                  <c:v>2009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'[tabela1956 (9).xlsx]Tabela 1'!$N$13:$S$13</c:f>
              <c:numCache>
                <c:formatCode>_-* #,##0.0_-;\-* #,##0.0_-;_-* "-"??_-;_-@_-</c:formatCode>
                <c:ptCount val="6"/>
                <c:pt idx="0">
                  <c:v>56.899481865284976</c:v>
                </c:pt>
                <c:pt idx="1">
                  <c:v>64.962219645784188</c:v>
                </c:pt>
                <c:pt idx="2">
                  <c:v>65.403334571255442</c:v>
                </c:pt>
                <c:pt idx="3">
                  <c:v>61.167282077058402</c:v>
                </c:pt>
                <c:pt idx="4">
                  <c:v>63.624985777676649</c:v>
                </c:pt>
                <c:pt idx="5">
                  <c:v>67.965563262467342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'[tabela1956 (9).xlsx]Tabela 1'!$M$14</c:f>
              <c:strCache>
                <c:ptCount val="1"/>
                <c:pt idx="0">
                  <c:v>Sudeste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cat>
            <c:numRef>
              <c:f>'[tabela1956 (9).xlsx]Tabela 1'!$N$11:$S$11</c:f>
              <c:numCache>
                <c:formatCode>General</c:formatCode>
                <c:ptCount val="6"/>
                <c:pt idx="0">
                  <c:v>2009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'[tabela1956 (9).xlsx]Tabela 1'!$N$14:$S$14</c:f>
              <c:numCache>
                <c:formatCode>_-* #,##0.0_-;\-* #,##0.0_-;_-* "-"??_-;_-@_-</c:formatCode>
                <c:ptCount val="6"/>
                <c:pt idx="0">
                  <c:v>88.283429192071296</c:v>
                </c:pt>
                <c:pt idx="1">
                  <c:v>90.623258968582704</c:v>
                </c:pt>
                <c:pt idx="2">
                  <c:v>91.918038697271967</c:v>
                </c:pt>
                <c:pt idx="3">
                  <c:v>91.835957036366665</c:v>
                </c:pt>
                <c:pt idx="4">
                  <c:v>91.32944565114741</c:v>
                </c:pt>
                <c:pt idx="5">
                  <c:v>92.491447584235445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2910464"/>
        <c:axId val="1742909376"/>
      </c:lineChart>
      <c:catAx>
        <c:axId val="174291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2909376"/>
        <c:crosses val="autoZero"/>
        <c:auto val="1"/>
        <c:lblAlgn val="ctr"/>
        <c:lblOffset val="100"/>
        <c:noMultiLvlLbl val="0"/>
      </c:catAx>
      <c:valAx>
        <c:axId val="17429093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b="0"/>
                  <a:t>%</a:t>
                </a:r>
                <a:r>
                  <a:rPr lang="pt-BR" sz="1400" b="0" baseline="0"/>
                  <a:t> de moradores </a:t>
                </a:r>
                <a:endParaRPr lang="pt-BR" sz="1400" b="0"/>
              </a:p>
            </c:rich>
          </c:tx>
          <c:layout>
            <c:manualLayout>
              <c:xMode val="edge"/>
              <c:yMode val="edge"/>
              <c:x val="0.10649627263045794"/>
              <c:y val="0.238636733397539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crossAx val="17429104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'[tabela4020 (1).xlsx]Pessoas de 15 anos ou mais d...'!$V$9</c:f>
              <c:strCache>
                <c:ptCount val="1"/>
                <c:pt idx="0">
                  <c:v>Nordeste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-5.0925337632079971E-17"/>
                  <c:y val="-6.19823563721201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3333333333333332E-3"/>
                  <c:y val="-3.58103674540682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111111111111112E-2"/>
                  <c:y val="-1.44757946923301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'[tabela4020 (1).xlsx]Pessoas de 15 anos ou mais d...'!$U$10:$U$13</c:f>
              <c:strCache>
                <c:ptCount val="4"/>
                <c:pt idx="0">
                  <c:v>Drenagem pluvial</c:v>
                </c:pt>
                <c:pt idx="1">
                  <c:v>Resíduos sólidos</c:v>
                </c:pt>
                <c:pt idx="2">
                  <c:v>Água e esgoto</c:v>
                </c:pt>
                <c:pt idx="3">
                  <c:v>Total</c:v>
                </c:pt>
              </c:strCache>
            </c:strRef>
          </c:cat>
          <c:val>
            <c:numRef>
              <c:f>'[tabela4020 (1).xlsx]Pessoas de 15 anos ou mais d...'!$V$10:$V$13</c:f>
              <c:numCache>
                <c:formatCode>_(* #,##0.00_);_(* \(#,##0.00\);_(* "-"??_);_(@_)</c:formatCode>
                <c:ptCount val="4"/>
                <c:pt idx="0">
                  <c:v>9.3176000000000005</c:v>
                </c:pt>
                <c:pt idx="1">
                  <c:v>5.2522000000000002</c:v>
                </c:pt>
                <c:pt idx="2">
                  <c:v>60.91</c:v>
                </c:pt>
                <c:pt idx="3">
                  <c:v>75.479799999999997</c:v>
                </c:pt>
              </c:numCache>
            </c:numRef>
          </c:val>
        </c:ser>
        <c:ser>
          <c:idx val="1"/>
          <c:order val="1"/>
          <c:tx>
            <c:strRef>
              <c:f>'[tabela4020 (1).xlsx]Pessoas de 15 anos ou mais d...'!$W$9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2.5462668816039986E-17"/>
                  <c:y val="-1.18609652960046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3333333333333835E-3"/>
                  <c:y val="-4.99544327792359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1.43055555555555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3333333333333332E-3"/>
                  <c:y val="4.1666666666665076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'[tabela4020 (1).xlsx]Pessoas de 15 anos ou mais d...'!$U$10:$U$13</c:f>
              <c:strCache>
                <c:ptCount val="4"/>
                <c:pt idx="0">
                  <c:v>Drenagem pluvial</c:v>
                </c:pt>
                <c:pt idx="1">
                  <c:v>Resíduos sólidos</c:v>
                </c:pt>
                <c:pt idx="2">
                  <c:v>Água e esgoto</c:v>
                </c:pt>
                <c:pt idx="3">
                  <c:v>Total</c:v>
                </c:pt>
              </c:strCache>
            </c:strRef>
          </c:cat>
          <c:val>
            <c:numRef>
              <c:f>'[tabela4020 (1).xlsx]Pessoas de 15 anos ou mais d...'!$W$10:$W$13</c:f>
              <c:numCache>
                <c:formatCode>_(* #,##0.00_);_(* \(#,##0.00\);_(* "-"??_);_(@_)</c:formatCode>
                <c:ptCount val="4"/>
                <c:pt idx="0">
                  <c:v>55.133710000000001</c:v>
                </c:pt>
                <c:pt idx="1">
                  <c:v>16.471900000000002</c:v>
                </c:pt>
                <c:pt idx="2">
                  <c:v>262.94</c:v>
                </c:pt>
                <c:pt idx="3">
                  <c:v>334.54561000000001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42912640"/>
        <c:axId val="1742907744"/>
      </c:barChart>
      <c:catAx>
        <c:axId val="174291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2907744"/>
        <c:crosses val="autoZero"/>
        <c:auto val="1"/>
        <c:lblAlgn val="ctr"/>
        <c:lblOffset val="100"/>
        <c:noMultiLvlLbl val="0"/>
      </c:catAx>
      <c:valAx>
        <c:axId val="17429077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174291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6.0185185185185182E-2"/>
          <c:w val="0.93888888888888888"/>
          <c:h val="0.747167906095071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R$</c:v>
                </c:pt>
              </c:strCache>
            </c:strRef>
          </c:tx>
          <c:spPr>
            <a:gradFill>
              <a:gsLst>
                <a:gs pos="0">
                  <a:schemeClr val="accent5"/>
                </a:gs>
                <a:gs pos="100000">
                  <a:schemeClr val="accent5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Estruturais</c:v>
                </c:pt>
                <c:pt idx="1">
                  <c:v>Estruturantes</c:v>
                </c:pt>
                <c:pt idx="2">
                  <c:v>Total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283.8</c:v>
                </c:pt>
                <c:pt idx="1">
                  <c:v>224.7</c:v>
                </c:pt>
                <c:pt idx="2">
                  <c:v>508.5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overlap val="40"/>
        <c:axId val="1742917536"/>
        <c:axId val="1742903392"/>
      </c:barChart>
      <c:catAx>
        <c:axId val="174291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2903392"/>
        <c:crosses val="autoZero"/>
        <c:auto val="1"/>
        <c:lblAlgn val="ctr"/>
        <c:lblOffset val="100"/>
        <c:noMultiLvlLbl val="0"/>
      </c:catAx>
      <c:valAx>
        <c:axId val="1742903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4291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8573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20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1043608" y="2994583"/>
            <a:ext cx="7200800" cy="5414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b="1" dirty="0" smtClean="0"/>
              <a:t>Profa. Dra. Patrícia </a:t>
            </a:r>
            <a:r>
              <a:rPr lang="pt-BR" b="1" dirty="0"/>
              <a:t>Campos </a:t>
            </a:r>
            <a:r>
              <a:rPr lang="pt-BR" b="1" dirty="0" smtClean="0"/>
              <a:t>Borja</a:t>
            </a:r>
          </a:p>
          <a:p>
            <a:pPr marL="0" indent="0" algn="ctr">
              <a:buNone/>
            </a:pPr>
            <a:r>
              <a:rPr lang="pt-BR" b="1" dirty="0" smtClean="0"/>
              <a:t>   Universidade Federal da Bahia</a:t>
            </a:r>
            <a:endParaRPr lang="pt-BR" dirty="0"/>
          </a:p>
          <a:p>
            <a:pPr algn="r"/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323528" y="463302"/>
            <a:ext cx="8640960" cy="2387600"/>
          </a:xfrm>
        </p:spPr>
        <p:txBody>
          <a:bodyPr anchor="ctr" anchorCtr="0">
            <a:normAutofit/>
          </a:bodyPr>
          <a:lstStyle/>
          <a:p>
            <a:r>
              <a:rPr lang="pt-BR" b="1" dirty="0" smtClean="0">
                <a:latin typeface="+mn-lt"/>
              </a:rPr>
              <a:t>ESTRATÉGIAS PARA O DESENVOLVER O SANEAMENTO NO NORDESTE: OPORTUNIDADES E DESAFIOS</a:t>
            </a:r>
            <a:endParaRPr lang="pt-BR" sz="33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149080"/>
            <a:ext cx="864096" cy="127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4853" y="2060848"/>
            <a:ext cx="4104456" cy="49006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Aumento da concentração de terra no Brasil</a:t>
            </a:r>
            <a:endParaRPr lang="pt-BR" dirty="0"/>
          </a:p>
        </p:txBody>
      </p:sp>
      <p:pic>
        <p:nvPicPr>
          <p:cNvPr id="6146" name="Picture 2" descr="Resultado de imagem para concentraÃ§Ã£o de terra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" r="33878" b="4984"/>
          <a:stretch/>
        </p:blipFill>
        <p:spPr bwMode="auto">
          <a:xfrm>
            <a:off x="154904" y="116632"/>
            <a:ext cx="4769949" cy="567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411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879532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Conflitos pelo uso da água aumenta. CPT.</a:t>
            </a:r>
            <a:endParaRPr lang="pt-BR" dirty="0"/>
          </a:p>
        </p:txBody>
      </p:sp>
      <p:pic>
        <p:nvPicPr>
          <p:cNvPr id="7170" name="Picture 2" descr="Resultado de imagem para conflitos pela Ã¡gua c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390" y="1417638"/>
            <a:ext cx="59055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16200000">
            <a:off x="6215593" y="308926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dirty="0" smtClean="0">
                <a:solidFill>
                  <a:schemeClr val="bg1"/>
                </a:solidFill>
                <a:latin typeface="Georgia" panose="02040502050405020303" pitchFamily="18" charset="0"/>
              </a:rPr>
              <a:t>http</a:t>
            </a:r>
            <a:r>
              <a:rPr lang="pt-BR" sz="1100" dirty="0">
                <a:solidFill>
                  <a:schemeClr val="bg1"/>
                </a:solidFill>
                <a:latin typeface="Georgia" panose="02040502050405020303" pitchFamily="18" charset="0"/>
              </a:rPr>
              <a:t>://</a:t>
            </a:r>
            <a:r>
              <a:rPr lang="pt-BR" sz="11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www1.folha.uol.com.br/cotidiano/2015/03/1603417-conflitos-pela-agua-batem-recorde-no-pais.shtml</a:t>
            </a:r>
            <a:endParaRPr lang="pt-B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1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2" y="274638"/>
            <a:ext cx="8572500" cy="626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219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política de saneamento básico no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5465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Marco legal</a:t>
            </a:r>
            <a:endParaRPr lang="pt-B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24744"/>
            <a:ext cx="6840760" cy="4525963"/>
          </a:xfrm>
        </p:spPr>
        <p:txBody>
          <a:bodyPr>
            <a:normAutofit/>
          </a:bodyPr>
          <a:lstStyle/>
          <a:p>
            <a:r>
              <a:rPr lang="pt-BR" sz="2800" dirty="0"/>
              <a:t>Amplia o conceito de </a:t>
            </a:r>
            <a:r>
              <a:rPr lang="pt-BR" sz="2800" dirty="0" smtClean="0"/>
              <a:t>saneamento básico</a:t>
            </a:r>
          </a:p>
          <a:p>
            <a:r>
              <a:rPr lang="pt-BR" sz="2800" dirty="0" smtClean="0"/>
              <a:t>Define </a:t>
            </a:r>
            <a:r>
              <a:rPr lang="pt-BR" sz="2800" dirty="0"/>
              <a:t>princípios para a prestação dos </a:t>
            </a:r>
            <a:r>
              <a:rPr lang="pt-BR" sz="2800" dirty="0" smtClean="0"/>
              <a:t>serviços</a:t>
            </a:r>
          </a:p>
          <a:p>
            <a:r>
              <a:rPr lang="pt-BR" sz="2800" dirty="0" smtClean="0"/>
              <a:t>O protagonista </a:t>
            </a:r>
            <a:r>
              <a:rPr lang="pt-BR" sz="2800" dirty="0"/>
              <a:t>é o titular dos </a:t>
            </a:r>
            <a:r>
              <a:rPr lang="pt-BR" sz="2800" dirty="0" smtClean="0"/>
              <a:t>serviços</a:t>
            </a:r>
          </a:p>
          <a:p>
            <a:r>
              <a:rPr lang="pt-BR" sz="2800" dirty="0" smtClean="0"/>
              <a:t>Inaugura </a:t>
            </a:r>
            <a:r>
              <a:rPr lang="pt-BR" sz="2800" dirty="0"/>
              <a:t>a era do </a:t>
            </a:r>
            <a:r>
              <a:rPr lang="pt-BR" sz="2800" dirty="0" smtClean="0"/>
              <a:t>planejamento </a:t>
            </a:r>
            <a:r>
              <a:rPr lang="pt-BR" sz="2800" dirty="0"/>
              <a:t>em </a:t>
            </a:r>
            <a:r>
              <a:rPr lang="pt-BR" sz="2800" dirty="0" smtClean="0"/>
              <a:t>saneamento</a:t>
            </a:r>
          </a:p>
          <a:p>
            <a:r>
              <a:rPr lang="pt-BR" sz="2800" dirty="0" smtClean="0"/>
              <a:t>Define </a:t>
            </a:r>
            <a:r>
              <a:rPr lang="pt-BR" sz="2800" dirty="0"/>
              <a:t>as funções de </a:t>
            </a:r>
            <a:r>
              <a:rPr lang="pt-BR" sz="2800" dirty="0" smtClean="0"/>
              <a:t>gestão</a:t>
            </a:r>
          </a:p>
          <a:p>
            <a:r>
              <a:rPr lang="pt-BR" sz="2800" dirty="0" smtClean="0"/>
              <a:t>Define </a:t>
            </a:r>
            <a:r>
              <a:rPr lang="pt-BR" sz="2800" dirty="0"/>
              <a:t>regras para a delegação dos </a:t>
            </a:r>
            <a:r>
              <a:rPr lang="pt-BR" sz="2800" dirty="0" smtClean="0"/>
              <a:t>serviços </a:t>
            </a:r>
            <a:endParaRPr lang="pt-BR" sz="2800" dirty="0"/>
          </a:p>
        </p:txBody>
      </p:sp>
      <p:pic>
        <p:nvPicPr>
          <p:cNvPr id="4098" name="Picture 2" descr="Resultado de imagem para quatro componentes do sanea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929136" cy="257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0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8221"/>
            <a:ext cx="8172450" cy="1412875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</a:rPr>
              <a:t>As funções de gestão do saneamento básico</a:t>
            </a:r>
            <a:endParaRPr lang="en-US" sz="28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5626" r="53516" b="17188"/>
          <a:stretch>
            <a:fillRect/>
          </a:stretch>
        </p:blipFill>
        <p:spPr bwMode="auto">
          <a:xfrm>
            <a:off x="2267744" y="908720"/>
            <a:ext cx="4318570" cy="454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292080" y="1171731"/>
            <a:ext cx="37799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pt-BR" sz="28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(Lei </a:t>
            </a:r>
            <a:r>
              <a:rPr lang="pt-BR" sz="28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n. 11.445/2007</a:t>
            </a:r>
            <a:r>
              <a:rPr lang="pt-BR" sz="28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712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O cenário do acesso aos serviços e ações de saneamento básico no Nordeste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724722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1867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Abastecimento de água: Acesso à canalização interna de moradores de DPP. PNAD, 2015</a:t>
            </a:r>
            <a:endParaRPr lang="pt-BR" sz="3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111405"/>
              </p:ext>
            </p:extLst>
          </p:nvPr>
        </p:nvGraphicFramePr>
        <p:xfrm>
          <a:off x="179512" y="1259632"/>
          <a:ext cx="8640960" cy="4689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30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116632"/>
            <a:ext cx="8686800" cy="114300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Abastecimento de água: Moradores de DPP sem canalização interna. PNAD, 2015</a:t>
            </a:r>
            <a:endParaRPr lang="pt-BR" sz="32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07581"/>
              </p:ext>
            </p:extLst>
          </p:nvPr>
        </p:nvGraphicFramePr>
        <p:xfrm>
          <a:off x="755576" y="1259633"/>
          <a:ext cx="7560839" cy="4401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90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pt-BR" dirty="0"/>
              <a:t>Abastecimento de </a:t>
            </a:r>
            <a:r>
              <a:rPr lang="pt-BR" dirty="0" smtClean="0"/>
              <a:t>água. PNAD, 2015</a:t>
            </a:r>
            <a:endParaRPr lang="pt-BR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863328"/>
            <a:ext cx="9153525" cy="5510213"/>
            <a:chOff x="0" y="0"/>
            <a:chExt cx="9153525" cy="5510213"/>
          </a:xfrm>
          <a:solidFill>
            <a:schemeClr val="bg1"/>
          </a:solidFill>
        </p:grpSpPr>
        <p:graphicFrame>
          <p:nvGraphicFramePr>
            <p:cNvPr id="5" name="Chart 4"/>
            <p:cNvGraphicFramePr/>
            <p:nvPr>
              <p:extLst>
                <p:ext uri="{D42A27DB-BD31-4B8C-83A1-F6EECF244321}">
                  <p14:modId xmlns:p14="http://schemas.microsoft.com/office/powerpoint/2010/main" val="2231615525"/>
                </p:ext>
              </p:extLst>
            </p:nvPr>
          </p:nvGraphicFramePr>
          <p:xfrm>
            <a:off x="0" y="0"/>
            <a:ext cx="4572000" cy="55102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2671982248"/>
                </p:ext>
              </p:extLst>
            </p:nvPr>
          </p:nvGraphicFramePr>
          <p:xfrm>
            <a:off x="4581525" y="0"/>
            <a:ext cx="4572000" cy="55102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529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O Nordeste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4" y="606698"/>
            <a:ext cx="9324528" cy="4811142"/>
          </a:xfrm>
        </p:spPr>
        <p:txBody>
          <a:bodyPr>
            <a:noAutofit/>
          </a:bodyPr>
          <a:lstStyle/>
          <a:p>
            <a:pPr marL="252000">
              <a:spcBef>
                <a:spcPts val="0"/>
              </a:spcBef>
            </a:pPr>
            <a:r>
              <a:rPr lang="pt-BR" sz="2800" dirty="0" smtClean="0"/>
              <a:t>O desenvolviento do Nordeste é produto do modelo de desenvolvimento do capitalismo periférico brasileiro, sulbalterno ao grande Capital, concentrador de riqueza e produtor de desigualdades e exclusão. </a:t>
            </a:r>
          </a:p>
          <a:p>
            <a:pPr marL="252000">
              <a:spcBef>
                <a:spcPts val="0"/>
              </a:spcBef>
            </a:pPr>
            <a:endParaRPr lang="pt-BR" sz="2800" dirty="0" smtClean="0"/>
          </a:p>
          <a:p>
            <a:pPr marL="252000">
              <a:spcBef>
                <a:spcPts val="0"/>
              </a:spcBef>
            </a:pPr>
            <a:r>
              <a:rPr lang="pt-BR" sz="2800" dirty="0" smtClean="0"/>
              <a:t>O modo de produção concentrador, inicialmente focado  na região Sudeste, assume hoje uma nova fase marcada pela chamada “desconcentração concentrada”, que insere a região Centro-Oeste e cidades médias e aposta </a:t>
            </a:r>
            <a:r>
              <a:rPr lang="pt-BR" sz="2800" dirty="0"/>
              <a:t>nas </a:t>
            </a:r>
            <a:r>
              <a:rPr lang="pt-BR" sz="2800" dirty="0" smtClean="0"/>
              <a:t>commodities e no agronegócio.   </a:t>
            </a:r>
          </a:p>
          <a:p>
            <a:pPr marL="252000">
              <a:spcBef>
                <a:spcPts val="0"/>
              </a:spcBef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202290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46528"/>
            <a:ext cx="8686800" cy="1143000"/>
          </a:xfrm>
        </p:spPr>
        <p:txBody>
          <a:bodyPr>
            <a:noAutofit/>
          </a:bodyPr>
          <a:lstStyle/>
          <a:p>
            <a:r>
              <a:rPr lang="pt-BR" sz="3600" dirty="0" smtClean="0"/>
              <a:t>Esgotamento sanitário: acesso a solução adequada. </a:t>
            </a:r>
            <a:r>
              <a:rPr lang="pt-BR" sz="3600" dirty="0"/>
              <a:t>PNAD, 2015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981552"/>
              </p:ext>
            </p:extLst>
          </p:nvPr>
        </p:nvGraphicFramePr>
        <p:xfrm>
          <a:off x="755576" y="1417638"/>
          <a:ext cx="7272808" cy="4171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7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-171400"/>
            <a:ext cx="8686800" cy="1143000"/>
          </a:xfrm>
        </p:spPr>
        <p:txBody>
          <a:bodyPr>
            <a:normAutofit/>
          </a:bodyPr>
          <a:lstStyle/>
          <a:p>
            <a:r>
              <a:rPr lang="pt-BR" sz="3500" dirty="0" smtClean="0"/>
              <a:t>Resíduos Sólidos. Plansab/MCidades, 2014.</a:t>
            </a:r>
            <a:endParaRPr lang="pt-BR" sz="3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290" t="32258" r="48425" b="10781"/>
          <a:stretch/>
        </p:blipFill>
        <p:spPr>
          <a:xfrm>
            <a:off x="2843808" y="764704"/>
            <a:ext cx="3708920" cy="51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9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113879" y="188640"/>
            <a:ext cx="6995120" cy="813075"/>
          </a:xfrm>
        </p:spPr>
        <p:txBody>
          <a:bodyPr>
            <a:noAutofit/>
          </a:bodyPr>
          <a:lstStyle/>
          <a:p>
            <a:r>
              <a:rPr lang="pt-BR" sz="3500" b="1" dirty="0">
                <a:latin typeface="+mn-lt"/>
              </a:rPr>
              <a:t>POLÍTICAS PÚBLICAS DE SANEAMENTO NO MEIO RURAL</a:t>
            </a:r>
            <a:endParaRPr lang="pt-BR" sz="3500" dirty="0"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76" y="2337975"/>
            <a:ext cx="3883230" cy="31291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742" y="1241522"/>
            <a:ext cx="46408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/>
              <a:t>Entre os vazio e novas experiências: </a:t>
            </a:r>
            <a:r>
              <a:rPr lang="pt-BR" sz="2500" dirty="0" smtClean="0"/>
              <a:t>a convivência </a:t>
            </a:r>
            <a:r>
              <a:rPr lang="pt-BR" sz="2500" dirty="0" smtClean="0"/>
              <a:t>com o </a:t>
            </a:r>
            <a:r>
              <a:rPr lang="pt-BR" sz="2500" dirty="0" smtClean="0"/>
              <a:t>Semiárido</a:t>
            </a:r>
            <a:endParaRPr lang="pt-BR" sz="2500" dirty="0"/>
          </a:p>
        </p:txBody>
      </p:sp>
      <p:pic>
        <p:nvPicPr>
          <p:cNvPr id="3074" name="Picture 2" descr="Resultado de imagem para carros pipa seca norde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39" y="2415912"/>
            <a:ext cx="4104456" cy="307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43301" y="1131851"/>
            <a:ext cx="406853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/>
              <a:t>As permanências e contradições. A moeda do carro pipa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6460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926" t="42997" r="15349" b="13582"/>
          <a:stretch/>
        </p:blipFill>
        <p:spPr>
          <a:xfrm>
            <a:off x="96942" y="1700808"/>
            <a:ext cx="8589858" cy="309634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500" i="1" dirty="0" smtClean="0"/>
              <a:t>Deficit </a:t>
            </a:r>
            <a:r>
              <a:rPr lang="pt-BR" sz="3500" dirty="0" smtClean="0"/>
              <a:t>e investimentos. Plansab/MCidades, 2014.</a:t>
            </a:r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val="33252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775" t="37394" r="15350" b="7979"/>
          <a:stretch/>
        </p:blipFill>
        <p:spPr>
          <a:xfrm>
            <a:off x="1683693" y="926860"/>
            <a:ext cx="6272683" cy="2718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350" t="47199" r="16138" b="6579"/>
          <a:stretch/>
        </p:blipFill>
        <p:spPr>
          <a:xfrm>
            <a:off x="1691680" y="3649017"/>
            <a:ext cx="6264696" cy="237626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652222"/>
          </a:xfrm>
        </p:spPr>
        <p:txBody>
          <a:bodyPr>
            <a:normAutofit fontScale="90000"/>
          </a:bodyPr>
          <a:lstStyle/>
          <a:p>
            <a:r>
              <a:rPr lang="pt-BR" sz="3500" i="1" dirty="0" smtClean="0"/>
              <a:t>Deficit </a:t>
            </a:r>
            <a:r>
              <a:rPr lang="pt-BR" sz="3500" dirty="0" smtClean="0"/>
              <a:t>e investimentos. Plansab/MCidades, 2014.</a:t>
            </a:r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val="19164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563" t="16383" r="14563" b="6580"/>
          <a:stretch/>
        </p:blipFill>
        <p:spPr>
          <a:xfrm>
            <a:off x="-65434" y="692696"/>
            <a:ext cx="9190837" cy="56166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07904" y="6673334"/>
            <a:ext cx="2539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Plansab/Mcidades,  </a:t>
            </a:r>
            <a:r>
              <a:rPr lang="pt-BR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77061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288" t="17785" r="19287" b="7980"/>
          <a:stretch/>
        </p:blipFill>
        <p:spPr>
          <a:xfrm>
            <a:off x="45763" y="404664"/>
            <a:ext cx="9052474" cy="615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66449" y="6501066"/>
            <a:ext cx="2539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Plansab/Mcidades,  </a:t>
            </a:r>
            <a:r>
              <a:rPr lang="pt-BR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6353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853" t="43504" r="19492" b="13899"/>
          <a:stretch/>
        </p:blipFill>
        <p:spPr>
          <a:xfrm>
            <a:off x="323528" y="1484785"/>
            <a:ext cx="8712968" cy="33843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0152" y="4969873"/>
            <a:ext cx="2539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Plansab/Mcidades,  </a:t>
            </a:r>
            <a:r>
              <a:rPr lang="pt-BR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5097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Os investimentos. Plansab/Mcidades, 2014.</a:t>
            </a:r>
            <a:endParaRPr lang="pt-BR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735865"/>
              </p:ext>
            </p:extLst>
          </p:nvPr>
        </p:nvGraphicFramePr>
        <p:xfrm>
          <a:off x="1403648" y="1631156"/>
          <a:ext cx="5987752" cy="3814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08104" y="12618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Em bilhões de reais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883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4" t="31244" r="22324" b="11040"/>
          <a:stretch/>
        </p:blipFill>
        <p:spPr bwMode="auto">
          <a:xfrm>
            <a:off x="827584" y="1052736"/>
            <a:ext cx="7632848" cy="442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755576" y="188640"/>
            <a:ext cx="565785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pt-BR" sz="3675" b="1" dirty="0">
                <a:solidFill>
                  <a:srgbClr val="C00000"/>
                </a:solidFill>
                <a:effectLst/>
              </a:rPr>
              <a:t>INVESTIMENTOS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907704" cy="7647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ctangle 2"/>
          <p:cNvSpPr/>
          <p:nvPr/>
        </p:nvSpPr>
        <p:spPr>
          <a:xfrm rot="16200000">
            <a:off x="7407584" y="4010017"/>
            <a:ext cx="2539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Plansab/Mcidades,  </a:t>
            </a:r>
            <a:r>
              <a:rPr lang="pt-BR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7609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 Nordeste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964488" cy="4525963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Esse desenvolvimento subalterno e periférico, hoje </a:t>
            </a:r>
            <a:r>
              <a:rPr lang="pt-BR" dirty="0"/>
              <a:t>sob recortes de um ultraneoliberalismo que fragiliza a soberania nacional e os avanços democráticos, faz avançar a apropriação privada do patrimônio público </a:t>
            </a:r>
            <a:r>
              <a:rPr lang="pt-BR" dirty="0" smtClean="0"/>
              <a:t>e, </a:t>
            </a:r>
            <a:r>
              <a:rPr lang="pt-BR" dirty="0"/>
              <a:t>no caso do </a:t>
            </a:r>
            <a:r>
              <a:rPr lang="pt-BR" dirty="0" smtClean="0"/>
              <a:t>saneamento, </a:t>
            </a:r>
            <a:r>
              <a:rPr lang="pt-BR" dirty="0"/>
              <a:t>das </a:t>
            </a:r>
            <a:r>
              <a:rPr lang="pt-BR" dirty="0" smtClean="0"/>
              <a:t>CIAs </a:t>
            </a:r>
            <a:r>
              <a:rPr lang="pt-BR" dirty="0"/>
              <a:t>e </a:t>
            </a:r>
            <a:r>
              <a:rPr lang="pt-BR" dirty="0" smtClean="0"/>
              <a:t>dos </a:t>
            </a:r>
            <a:r>
              <a:rPr lang="pt-BR" dirty="0" smtClean="0"/>
              <a:t>recursos </a:t>
            </a:r>
            <a:r>
              <a:rPr lang="pt-BR" dirty="0"/>
              <a:t>do OGU e dos fundos </a:t>
            </a:r>
            <a:r>
              <a:rPr lang="pt-BR" dirty="0" smtClean="0"/>
              <a:t>públicos que entre 2003 e 2016 fez o Brasil dar alguns passos para processos de inclusão e reparação social.</a:t>
            </a:r>
          </a:p>
          <a:p>
            <a:r>
              <a:rPr lang="pt-BR" dirty="0" smtClean="0"/>
              <a:t>Foi no âmbito de uma conciliação de classes que se pôde ver políticas públicas que passaram a priorizar o Nordeste brasileiro.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3595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9" name="Título 1"/>
          <p:cNvSpPr>
            <a:spLocks noGrp="1"/>
          </p:cNvSpPr>
          <p:nvPr>
            <p:ph type="title"/>
          </p:nvPr>
        </p:nvSpPr>
        <p:spPr>
          <a:xfrm>
            <a:off x="1468760" y="476672"/>
            <a:ext cx="6199584" cy="7905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altLang="pt-BR" sz="2850" dirty="0"/>
              <a:t>Investimentos </a:t>
            </a:r>
            <a:r>
              <a:rPr lang="pt-BR" altLang="pt-BR" sz="2850" dirty="0" smtClean="0"/>
              <a:t>em bilhões de reais entre </a:t>
            </a:r>
            <a:r>
              <a:rPr lang="pt-BR" altLang="pt-BR" sz="2850" dirty="0"/>
              <a:t>2014 a </a:t>
            </a:r>
            <a:r>
              <a:rPr lang="pt-BR" altLang="pt-BR" sz="2850" dirty="0" smtClean="0"/>
              <a:t>2033 – </a:t>
            </a:r>
            <a:r>
              <a:rPr lang="pt-BR" altLang="pt-BR" sz="2850" b="1" dirty="0" smtClean="0"/>
              <a:t>Saneamento</a:t>
            </a:r>
            <a:r>
              <a:rPr lang="pt-BR" altLang="pt-BR" sz="2850" dirty="0" smtClean="0"/>
              <a:t> </a:t>
            </a:r>
            <a:r>
              <a:rPr lang="pt-BR" altLang="pt-BR" sz="2850" dirty="0" smtClean="0"/>
              <a:t>Básico - Plansab 2014</a:t>
            </a:r>
            <a:endParaRPr lang="pt-BR" altLang="pt-BR" sz="285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38795"/>
              </p:ext>
            </p:extLst>
          </p:nvPr>
        </p:nvGraphicFramePr>
        <p:xfrm>
          <a:off x="1172977" y="1700808"/>
          <a:ext cx="6408712" cy="3898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 rot="16200000">
            <a:off x="6799295" y="4144434"/>
            <a:ext cx="2539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Plansab/Mcidades,  </a:t>
            </a:r>
            <a:r>
              <a:rPr lang="pt-BR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7017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6136" y="1988840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Em 2017: Diminuição de 23% dos recursos.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013" t="26188" r="27162" b="12183"/>
          <a:stretch/>
        </p:blipFill>
        <p:spPr>
          <a:xfrm>
            <a:off x="7441" y="404663"/>
            <a:ext cx="6075086" cy="43113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486916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Fonte&gt; Mcidade, 2017.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196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201" t="16384" r="11413" b="5178"/>
          <a:stretch/>
        </p:blipFill>
        <p:spPr>
          <a:xfrm>
            <a:off x="0" y="526254"/>
            <a:ext cx="9144000" cy="527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tângulo 1"/>
          <p:cNvSpPr>
            <a:spLocks noChangeArrowheads="1"/>
          </p:cNvSpPr>
          <p:nvPr/>
        </p:nvSpPr>
        <p:spPr bwMode="auto">
          <a:xfrm>
            <a:off x="539750" y="5411788"/>
            <a:ext cx="8424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latin typeface="Verdana" panose="020B0604030504040204" pitchFamily="34" charset="0"/>
              </a:rPr>
              <a:t>Fonte: Brasil, </a:t>
            </a:r>
            <a:r>
              <a:rPr lang="pt-BR" altLang="pt-BR" sz="1800" dirty="0" smtClean="0">
                <a:latin typeface="Verdana" panose="020B0604030504040204" pitchFamily="34" charset="0"/>
              </a:rPr>
              <a:t>2015.</a:t>
            </a:r>
            <a:endParaRPr lang="pt-BR" altLang="pt-BR" sz="18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dirty="0">
              <a:latin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1651" t="36141" r="40550" b="22281"/>
          <a:stretch/>
        </p:blipFill>
        <p:spPr>
          <a:xfrm>
            <a:off x="971600" y="0"/>
            <a:ext cx="7200800" cy="541178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04936" y="5862754"/>
            <a:ext cx="86944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R$ 208,36 bilhões para o pagamento da despesa com “Juros e Encargos da Dívida” e o valor de R$ 753,85 bilhões para o pagamento de “Amortizações/Refinanciamento da Dívida”</a:t>
            </a:r>
          </a:p>
        </p:txBody>
      </p:sp>
    </p:spTree>
    <p:extLst>
      <p:ext uri="{BB962C8B-B14F-4D97-AF65-F5344CB8AC3E}">
        <p14:creationId xmlns:p14="http://schemas.microsoft.com/office/powerpoint/2010/main" val="9914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075" y="46038"/>
            <a:ext cx="8229600" cy="1143000"/>
          </a:xfrm>
        </p:spPr>
        <p:txBody>
          <a:bodyPr/>
          <a:lstStyle/>
          <a:p>
            <a:r>
              <a:rPr lang="pt-BR" dirty="0" smtClean="0"/>
              <a:t>Investimentos atuais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5" y="1189038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“O </a:t>
            </a:r>
            <a:r>
              <a:rPr lang="pt-BR" dirty="0"/>
              <a:t>total desembolsado para fazer frente aos investimentos previstos no Plansab é de R$ 56,4 bilhões contra uma necessidade de investimentos de R$ 88,4 bilhões para o período de 2014 a </a:t>
            </a:r>
            <a:r>
              <a:rPr lang="pt-BR" dirty="0" smtClean="0"/>
              <a:t>2018 (63,8%)” (MCidades, 20016).</a:t>
            </a:r>
          </a:p>
          <a:p>
            <a:endParaRPr lang="pt-BR" dirty="0" smtClean="0"/>
          </a:p>
          <a:p>
            <a:r>
              <a:rPr lang="pt-BR" dirty="0" smtClean="0"/>
              <a:t>PAC </a:t>
            </a:r>
            <a:r>
              <a:rPr lang="pt-BR" dirty="0"/>
              <a:t>1 </a:t>
            </a:r>
            <a:r>
              <a:rPr lang="pt-BR" dirty="0" smtClean="0"/>
              <a:t>+ </a:t>
            </a:r>
            <a:r>
              <a:rPr lang="pt-BR" dirty="0"/>
              <a:t>PAC 2 </a:t>
            </a:r>
            <a:r>
              <a:rPr lang="pt-BR" dirty="0" smtClean="0"/>
              <a:t>= R</a:t>
            </a:r>
            <a:r>
              <a:rPr lang="pt-BR" dirty="0"/>
              <a:t>$ 95,3 </a:t>
            </a:r>
            <a:r>
              <a:rPr lang="pt-BR" dirty="0" smtClean="0"/>
              <a:t>bilhões (R</a:t>
            </a:r>
            <a:r>
              <a:rPr lang="pt-BR" dirty="0"/>
              <a:t>$ 89,1 bilhões </a:t>
            </a:r>
            <a:r>
              <a:rPr lang="pt-BR" dirty="0" smtClean="0"/>
              <a:t>contratados </a:t>
            </a:r>
            <a:r>
              <a:rPr lang="pt-BR" dirty="0"/>
              <a:t>(94,9%) e </a:t>
            </a:r>
            <a:r>
              <a:rPr lang="pt-BR" dirty="0" smtClean="0"/>
              <a:t>R</a:t>
            </a:r>
            <a:r>
              <a:rPr lang="pt-BR" dirty="0"/>
              <a:t>$ 49,1 bilhões estão executados (52,3%). </a:t>
            </a:r>
            <a:r>
              <a:rPr lang="pt-BR" dirty="0" smtClean="0"/>
              <a:t>Saldo </a:t>
            </a:r>
            <a:r>
              <a:rPr lang="pt-BR" dirty="0"/>
              <a:t>a executar de R$ 40,0 </a:t>
            </a:r>
            <a:r>
              <a:rPr lang="pt-BR" dirty="0" smtClean="0"/>
              <a:t>bilhões.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1618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46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Os descaminhos do saneamento público pós-golpe de 2016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9324528" cy="4525963"/>
          </a:xfrm>
        </p:spPr>
        <p:txBody>
          <a:bodyPr>
            <a:normAutofit/>
          </a:bodyPr>
          <a:lstStyle/>
          <a:p>
            <a:r>
              <a:rPr lang="pt-BR" sz="2800" dirty="0"/>
              <a:t>Teto do gasto </a:t>
            </a:r>
            <a:r>
              <a:rPr lang="pt-BR" sz="2800" dirty="0" smtClean="0"/>
              <a:t>Público por 20 anos</a:t>
            </a:r>
            <a:endParaRPr lang="pt-BR" sz="2800" dirty="0"/>
          </a:p>
          <a:p>
            <a:r>
              <a:rPr lang="pt-BR" sz="2800" dirty="0" smtClean="0"/>
              <a:t>Amplo Programa de Privatização (PPI) via BNDES com  adesão de alguns estados (80% financiado pelo Poder Público).</a:t>
            </a:r>
          </a:p>
          <a:p>
            <a:r>
              <a:rPr lang="pt-BR" sz="2800" dirty="0" smtClean="0"/>
              <a:t>Privatização e Ponte para o Futuro: ataque ao subsídio cruzado e a Lei de Consórcio</a:t>
            </a:r>
          </a:p>
          <a:p>
            <a:r>
              <a:rPr lang="pt-BR" sz="2800" dirty="0" smtClean="0"/>
              <a:t>Revisão da Lei Nacional de Saneamento Básico</a:t>
            </a:r>
          </a:p>
          <a:p>
            <a:r>
              <a:rPr lang="pt-BR" sz="2800" dirty="0" smtClean="0"/>
              <a:t>Fragilização do Controle Social (Conferência das Cidades e Conselho das Cidades)</a:t>
            </a:r>
          </a:p>
        </p:txBody>
      </p:sp>
    </p:spTree>
    <p:extLst>
      <p:ext uri="{BB962C8B-B14F-4D97-AF65-F5344CB8AC3E}">
        <p14:creationId xmlns:p14="http://schemas.microsoft.com/office/powerpoint/2010/main" val="9105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04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Privatização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04" y="2276872"/>
            <a:ext cx="8388424" cy="1612774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As </a:t>
            </a:r>
            <a:r>
              <a:rPr lang="pt-BR" sz="3600" dirty="0"/>
              <a:t>experiências em </a:t>
            </a:r>
            <a:r>
              <a:rPr lang="pt-BR" sz="3600" dirty="0" smtClean="0"/>
              <a:t>nível </a:t>
            </a:r>
            <a:r>
              <a:rPr lang="pt-BR" sz="3600" dirty="0"/>
              <a:t>mundial já </a:t>
            </a:r>
            <a:r>
              <a:rPr lang="pt-BR" sz="3600" dirty="0" smtClean="0"/>
              <a:t>demostraram </a:t>
            </a:r>
            <a:r>
              <a:rPr lang="pt-BR" sz="3600" dirty="0"/>
              <a:t>que não é o </a:t>
            </a:r>
            <a:r>
              <a:rPr lang="pt-BR" sz="3600" dirty="0" smtClean="0"/>
              <a:t>caminho.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3934320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3" y="-14265"/>
            <a:ext cx="9144000" cy="5140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7687" t="42898" r="13707" b="24741"/>
          <a:stretch/>
        </p:blipFill>
        <p:spPr>
          <a:xfrm>
            <a:off x="5916165" y="3689648"/>
            <a:ext cx="3240361" cy="31683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5126725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http://remunicipalisation.org/front/page/home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49" y="4366347"/>
            <a:ext cx="5883572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 retomada dos serviços privatizados pelo mundo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6395407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88" t="16384" r="26375" b="5178"/>
          <a:stretch/>
        </p:blipFill>
        <p:spPr>
          <a:xfrm>
            <a:off x="0" y="1127447"/>
            <a:ext cx="4536504" cy="2988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563" t="20586" r="31100" b="10781"/>
          <a:stretch/>
        </p:blipFill>
        <p:spPr>
          <a:xfrm>
            <a:off x="4716016" y="1113309"/>
            <a:ext cx="4248472" cy="301703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43651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quem interessa criar um mercado da água no Brasil?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1352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Caminhos e desafios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56" y="980728"/>
            <a:ext cx="8825644" cy="4813995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Tornar a água e o saneamento básico um direito social e uma função pública do Estado Brasileiro.</a:t>
            </a:r>
          </a:p>
          <a:p>
            <a:r>
              <a:rPr lang="pt-BR" dirty="0" smtClean="0"/>
              <a:t>Retomar a luta pela Reforma Sanitária, defender o SUS e pela Reforma Urbana.</a:t>
            </a:r>
          </a:p>
          <a:p>
            <a:r>
              <a:rPr lang="pt-BR" dirty="0" smtClean="0"/>
              <a:t>Garantir recursos continuados do OG (Federal, Estadual e Municipal).</a:t>
            </a:r>
          </a:p>
          <a:p>
            <a:r>
              <a:rPr lang="pt-BR" dirty="0" smtClean="0"/>
              <a:t>Criar o Fundo Nacional de Saneamento Básico</a:t>
            </a:r>
          </a:p>
          <a:p>
            <a:r>
              <a:rPr lang="pt-BR" dirty="0" smtClean="0"/>
              <a:t>Garantir os investimentos para as ações estruturantes.</a:t>
            </a:r>
          </a:p>
        </p:txBody>
      </p:sp>
    </p:spTree>
    <p:extLst>
      <p:ext uri="{BB962C8B-B14F-4D97-AF65-F5344CB8AC3E}">
        <p14:creationId xmlns:p14="http://schemas.microsoft.com/office/powerpoint/2010/main" val="311141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4820" y="332656"/>
            <a:ext cx="8229600" cy="4525963"/>
          </a:xfrm>
        </p:spPr>
        <p:txBody>
          <a:bodyPr/>
          <a:lstStyle/>
          <a:p>
            <a:r>
              <a:rPr lang="pt-BR" dirty="0" smtClean="0"/>
              <a:t>Então existe uma Determinação Social e Política para as iniquidades presentes no Nordeste Brasileiro e vulnerabilização da nossa população que tem vínculos o caráter do capitalismo brasileiro  </a:t>
            </a:r>
            <a:endParaRPr lang="pt-BR" dirty="0"/>
          </a:p>
        </p:txBody>
      </p:sp>
      <p:pic>
        <p:nvPicPr>
          <p:cNvPr id="2050" name="Picture 2" descr="Resultado de imagem para desigualdade brasil regiÃµ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02" y="2060848"/>
            <a:ext cx="7725619" cy="424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6541586" y="3517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900" dirty="0"/>
              <a:t>https://www.google.com.br/search?biw=1366&amp;bih=613&amp;tbm=isch&amp;sa=1&amp;ei=PucMW56_EYLHwAT3xIDgCA&amp;q=desigualdade+brasil+regi%C3%B5es&amp;oq=desigualdade+brasil+regi%C3%B5es&amp;gs_l=img.3...231929.241874.0.242556.22.20.2.0.0.0.267.2371.0j13j1.14.0....0...1c.1.64.img..7.0.0....0.MRNYtqjvmcA#imgrc=IfgSWZFBPkidqM:</a:t>
            </a:r>
          </a:p>
        </p:txBody>
      </p:sp>
    </p:spTree>
    <p:extLst>
      <p:ext uri="{BB962C8B-B14F-4D97-AF65-F5344CB8AC3E}">
        <p14:creationId xmlns:p14="http://schemas.microsoft.com/office/powerpoint/2010/main" val="8411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Implementar ações de fortalecimento do Poder </a:t>
            </a:r>
            <a:r>
              <a:rPr lang="pt-BR" dirty="0" smtClean="0"/>
              <a:t>Local.</a:t>
            </a:r>
          </a:p>
          <a:p>
            <a:r>
              <a:rPr lang="pt-BR" dirty="0" smtClean="0"/>
              <a:t>Definir de forma democrática a repartição do orçamento público para enfrentar as inequidades no saneamento (territorial, de gênero, cor, </a:t>
            </a:r>
            <a:r>
              <a:rPr lang="pt-BR" dirty="0" smtClean="0"/>
              <a:t>escolaridade </a:t>
            </a:r>
            <a:r>
              <a:rPr lang="pt-BR" dirty="0" smtClean="0"/>
              <a:t>etc.)</a:t>
            </a:r>
            <a:endParaRPr lang="pt-BR" dirty="0"/>
          </a:p>
          <a:p>
            <a:r>
              <a:rPr lang="pt-BR" dirty="0"/>
              <a:t>Avançar nas formulações das políticas municipais e na elaboração dos planos de saneamento básico participativo.</a:t>
            </a:r>
          </a:p>
          <a:p>
            <a:endParaRPr lang="pt-B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Caminhos e desafios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1330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5325"/>
            <a:ext cx="8686800" cy="4525963"/>
          </a:xfrm>
        </p:spPr>
        <p:txBody>
          <a:bodyPr/>
          <a:lstStyle/>
          <a:p>
            <a:r>
              <a:rPr lang="pt-BR" dirty="0" smtClean="0"/>
              <a:t>Avançar nas </a:t>
            </a:r>
            <a:r>
              <a:rPr lang="pt-BR" dirty="0" smtClean="0"/>
              <a:t>Parcerias Público-Público </a:t>
            </a:r>
            <a:r>
              <a:rPr lang="pt-BR" dirty="0" smtClean="0"/>
              <a:t>via Termos de Cooperação ou Consócios Públicos.</a:t>
            </a:r>
          </a:p>
          <a:p>
            <a:r>
              <a:rPr lang="pt-BR" dirty="0" smtClean="0"/>
              <a:t>Qualificar o gasto público (Vide PAC Saneamento) </a:t>
            </a:r>
          </a:p>
          <a:p>
            <a:r>
              <a:rPr lang="pt-BR" dirty="0" smtClean="0"/>
              <a:t>Avançar no PNRS e em um modelo de gestão e financiamento do saneamento rural.</a:t>
            </a:r>
          </a:p>
          <a:p>
            <a:r>
              <a:rPr lang="pt-BR" dirty="0" smtClean="0"/>
              <a:t>Desonerar a área de saneamento (PIS e COFINS)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51699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Caminhos pela sociedade organizada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Fórum </a:t>
            </a:r>
            <a:r>
              <a:rPr lang="pt-BR" dirty="0"/>
              <a:t>Alternativo Mundial da Água</a:t>
            </a:r>
          </a:p>
          <a:p>
            <a:r>
              <a:rPr lang="pt-BR" dirty="0" smtClean="0"/>
              <a:t>Observatório </a:t>
            </a:r>
            <a:r>
              <a:rPr lang="pt-BR" dirty="0"/>
              <a:t>Nacional </a:t>
            </a:r>
            <a:r>
              <a:rPr lang="pt-BR" dirty="0" smtClean="0"/>
              <a:t>dos Direitos </a:t>
            </a:r>
            <a:r>
              <a:rPr lang="pt-BR" dirty="0"/>
              <a:t>à Água e ao Saneamento – </a:t>
            </a:r>
            <a:r>
              <a:rPr lang="pt-BR" dirty="0" smtClean="0"/>
              <a:t>ONDAS</a:t>
            </a:r>
          </a:p>
          <a:p>
            <a:r>
              <a:rPr lang="pt-BR" dirty="0" smtClean="0"/>
              <a:t>Frente Nacional pelo Saneameto Ambiental – FNSA</a:t>
            </a:r>
          </a:p>
          <a:p>
            <a:r>
              <a:rPr lang="pt-BR" dirty="0" smtClean="0"/>
              <a:t>Fortalecer a atuação da Assemae em defesa do saneamento público frente a sua história de liderança e protagonismo na área </a:t>
            </a:r>
            <a:r>
              <a:rPr lang="pt-BR" dirty="0" smtClean="0"/>
              <a:t>de </a:t>
            </a:r>
            <a:r>
              <a:rPr lang="pt-BR" dirty="0" smtClean="0"/>
              <a:t>saneamento no Brasil</a:t>
            </a:r>
          </a:p>
        </p:txBody>
      </p:sp>
    </p:spTree>
    <p:extLst>
      <p:ext uri="{BB962C8B-B14F-4D97-AF65-F5344CB8AC3E}">
        <p14:creationId xmlns:p14="http://schemas.microsoft.com/office/powerpoint/2010/main" val="35883153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/>
          <a:lstStyle/>
          <a:p>
            <a:r>
              <a:rPr lang="pt-BR" b="1" dirty="0" smtClean="0"/>
              <a:t>OBRIGADA!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924944"/>
            <a:ext cx="6275040" cy="8926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dirty="0" smtClean="0"/>
              <a:t>Contato</a:t>
            </a:r>
          </a:p>
          <a:p>
            <a:pPr marL="0" indent="0" algn="ctr">
              <a:buNone/>
            </a:pPr>
            <a:r>
              <a:rPr lang="pt-BR" sz="3600" dirty="0" smtClean="0"/>
              <a:t>borja@ufba.br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1418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528" y="1417638"/>
            <a:ext cx="5616624" cy="45259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Assim, os males do saneamento do Nordeste são os males das políticas públicas excludentes e produtoras de desigualdades.</a:t>
            </a:r>
          </a:p>
          <a:p>
            <a:r>
              <a:rPr lang="pt-BR" sz="2800" dirty="0" smtClean="0"/>
              <a:t>Os males do saneamento do Nordeste são os mesmos da saúde, educação.....</a:t>
            </a:r>
            <a:endParaRPr lang="pt-BR" sz="2800" dirty="0"/>
          </a:p>
        </p:txBody>
      </p:sp>
      <p:pic>
        <p:nvPicPr>
          <p:cNvPr id="2050" name="Picture 2" descr="Resultado de imagem para saneamento inadequ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3696345" cy="231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56422" y="466033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https://www.google.com.br/search?biw=1366&amp;bih=662&amp;tbm=isch&amp;sa=1&amp;ei=fCoNW67THMK7wATIvr64AQ&amp;q=saneqamento+i+nadequado+nordeste&amp;oq=saneqamento+i+nadequado+nordeste&amp;gs_l=img.3...14007.15965.0.16362.9.9.0.0.0.0.273.1012.0j5j1.6.0....0...1c.1.64.img..3.0.0....0.z5fwFMjxr2k#imgrc=pl6_UUXOvtTjFM:</a:t>
            </a:r>
          </a:p>
        </p:txBody>
      </p:sp>
    </p:spTree>
    <p:extLst>
      <p:ext uri="{BB962C8B-B14F-4D97-AF65-F5344CB8AC3E}">
        <p14:creationId xmlns:p14="http://schemas.microsoft.com/office/powerpoint/2010/main" val="4348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125375"/>
              </p:ext>
            </p:extLst>
          </p:nvPr>
        </p:nvGraphicFramePr>
        <p:xfrm>
          <a:off x="666923" y="836712"/>
          <a:ext cx="7936806" cy="4666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2"/>
          <p:cNvSpPr txBox="1"/>
          <p:nvPr/>
        </p:nvSpPr>
        <p:spPr>
          <a:xfrm>
            <a:off x="4860032" y="1124745"/>
            <a:ext cx="3528392" cy="13681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>
                <a:solidFill>
                  <a:schemeClr val="bg1"/>
                </a:solidFill>
              </a:rPr>
              <a:t>Nordeste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48,7</a:t>
            </a:r>
            <a:r>
              <a:rPr lang="pt-BR" sz="2000" b="1" dirty="0">
                <a:solidFill>
                  <a:schemeClr val="bg1"/>
                </a:solidFill>
              </a:rPr>
              <a:t>% da população rural do País</a:t>
            </a:r>
          </a:p>
          <a:p>
            <a:r>
              <a:rPr lang="pt-BR" sz="2000" b="1" dirty="0" smtClean="0">
                <a:solidFill>
                  <a:schemeClr val="bg1"/>
                </a:solidFill>
              </a:rPr>
              <a:t>27,6</a:t>
            </a:r>
            <a:r>
              <a:rPr lang="pt-BR" sz="2000" b="1" dirty="0">
                <a:solidFill>
                  <a:schemeClr val="bg1"/>
                </a:solidFill>
              </a:rPr>
              <a:t>% da população total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6923" y="13062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População (IBGE-PNAD, 2015)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83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99992" y="764704"/>
            <a:ext cx="3970784" cy="452596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Região Nordeste concentra em torno de 89,5</a:t>
            </a:r>
            <a:r>
              <a:rPr lang="pt-BR" dirty="0" smtClean="0"/>
              <a:t>% do Semiárido</a:t>
            </a:r>
          </a:p>
          <a:p>
            <a:r>
              <a:rPr lang="pt-BR" dirty="0" smtClean="0"/>
              <a:t>Região marcada pela irregularidade de chuvas, secas </a:t>
            </a:r>
            <a:r>
              <a:rPr lang="pt-BR" dirty="0" smtClean="0"/>
              <a:t>prolongadas </a:t>
            </a:r>
            <a:endParaRPr lang="pt-BR" dirty="0" smtClean="0"/>
          </a:p>
          <a:p>
            <a:r>
              <a:rPr lang="pt-BR" dirty="0"/>
              <a:t>M</a:t>
            </a:r>
            <a:r>
              <a:rPr lang="pt-BR" dirty="0" smtClean="0"/>
              <a:t>udanças climáticas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801" t="16383" r="44487" b="6580"/>
          <a:stretch/>
        </p:blipFill>
        <p:spPr>
          <a:xfrm>
            <a:off x="0" y="0"/>
            <a:ext cx="4042792" cy="570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pt-BR" dirty="0" smtClean="0"/>
              <a:t>Economia e renda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763" t="19185" r="28738" b="23387"/>
          <a:stretch/>
        </p:blipFill>
        <p:spPr>
          <a:xfrm>
            <a:off x="251520" y="1408211"/>
            <a:ext cx="4500500" cy="4613013"/>
          </a:xfrm>
          <a:prstGeom prst="rect">
            <a:avLst/>
          </a:prstGeom>
        </p:spPr>
      </p:pic>
      <p:pic>
        <p:nvPicPr>
          <p:cNvPr id="1026" name="Picture 2" descr="p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03648"/>
            <a:ext cx="4068602" cy="461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836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350" t="21987" r="40550" b="9381"/>
          <a:stretch/>
        </p:blipFill>
        <p:spPr>
          <a:xfrm>
            <a:off x="1475656" y="288847"/>
            <a:ext cx="5904656" cy="516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569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1059</Words>
  <Application>Microsoft Office PowerPoint</Application>
  <PresentationFormat>On-screen Show (4:3)</PresentationFormat>
  <Paragraphs>129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Georgia</vt:lpstr>
      <vt:lpstr>Verdana</vt:lpstr>
      <vt:lpstr>Tema do Office</vt:lpstr>
      <vt:lpstr>ESTRATÉGIAS PARA O DESENVOLVER O SANEAMENTO NO NORDESTE: OPORTUNIDADES E DESAFIOS</vt:lpstr>
      <vt:lpstr>O Nordeste</vt:lpstr>
      <vt:lpstr>O Nordeste</vt:lpstr>
      <vt:lpstr>PowerPoint Presentation</vt:lpstr>
      <vt:lpstr>PowerPoint Presentation</vt:lpstr>
      <vt:lpstr>População (IBGE-PNAD, 2015)</vt:lpstr>
      <vt:lpstr>PowerPoint Presentation</vt:lpstr>
      <vt:lpstr>Economia e renda</vt:lpstr>
      <vt:lpstr>PowerPoint Presentation</vt:lpstr>
      <vt:lpstr>Aumento da concentração de terra no Brasil</vt:lpstr>
      <vt:lpstr>Conflitos pelo uso da água aumenta. CPT.</vt:lpstr>
      <vt:lpstr>PowerPoint Presentation</vt:lpstr>
      <vt:lpstr>A política de saneamento básico no Brasil</vt:lpstr>
      <vt:lpstr>Marco legal</vt:lpstr>
      <vt:lpstr>As funções de gestão do saneamento básico</vt:lpstr>
      <vt:lpstr>PowerPoint Presentation</vt:lpstr>
      <vt:lpstr>Abastecimento de água: Acesso à canalização interna de moradores de DPP. PNAD, 2015</vt:lpstr>
      <vt:lpstr>Abastecimento de água: Moradores de DPP sem canalização interna. PNAD, 2015</vt:lpstr>
      <vt:lpstr>Abastecimento de água. PNAD, 2015</vt:lpstr>
      <vt:lpstr>Esgotamento sanitário: acesso a solução adequada. PNAD, 2015</vt:lpstr>
      <vt:lpstr>Resíduos Sólidos. Plansab/MCidades, 2014.</vt:lpstr>
      <vt:lpstr>POLÍTICAS PÚBLICAS DE SANEAMENTO NO MEIO RURAL</vt:lpstr>
      <vt:lpstr>Deficit e investimentos. Plansab/MCidades, 2014.</vt:lpstr>
      <vt:lpstr>Deficit e investimentos. Plansab/MCidades, 2014.</vt:lpstr>
      <vt:lpstr>PowerPoint Presentation</vt:lpstr>
      <vt:lpstr>PowerPoint Presentation</vt:lpstr>
      <vt:lpstr>PowerPoint Presentation</vt:lpstr>
      <vt:lpstr>Os investimentos. Plansab/Mcidades, 2014.</vt:lpstr>
      <vt:lpstr>PowerPoint Presentation</vt:lpstr>
      <vt:lpstr>Investimentos em bilhões de reais entre 2014 a 2033 – Saneamento Básico - Plansab 2014</vt:lpstr>
      <vt:lpstr>Em 2017: Diminuição de 23% dos recursos.</vt:lpstr>
      <vt:lpstr>PowerPoint Presentation</vt:lpstr>
      <vt:lpstr>PowerPoint Presentation</vt:lpstr>
      <vt:lpstr>Investimentos atuais</vt:lpstr>
      <vt:lpstr>Os descaminhos do saneamento público pós-golpe de 2016</vt:lpstr>
      <vt:lpstr>Privatização</vt:lpstr>
      <vt:lpstr>PowerPoint Presentation</vt:lpstr>
      <vt:lpstr>A quem interessa criar um mercado da água no Brasil?</vt:lpstr>
      <vt:lpstr>Caminhos e desafios</vt:lpstr>
      <vt:lpstr>Caminhos e desafios</vt:lpstr>
      <vt:lpstr>PowerPoint Presentation</vt:lpstr>
      <vt:lpstr>Caminhos pela sociedade organizada</vt:lpstr>
      <vt:lpstr>OBRIGADA!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Borja e Moraes</cp:lastModifiedBy>
  <cp:revision>124</cp:revision>
  <dcterms:created xsi:type="dcterms:W3CDTF">2018-05-02T19:43:05Z</dcterms:created>
  <dcterms:modified xsi:type="dcterms:W3CDTF">2018-05-29T11:09:19Z</dcterms:modified>
</cp:coreProperties>
</file>