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0"/>
  </p:handoutMasterIdLst>
  <p:sldIdLst>
    <p:sldId id="256" r:id="rId2"/>
    <p:sldId id="260" r:id="rId3"/>
    <p:sldId id="262" r:id="rId4"/>
    <p:sldId id="264" r:id="rId5"/>
    <p:sldId id="258" r:id="rId6"/>
    <p:sldId id="265" r:id="rId7"/>
    <p:sldId id="266" r:id="rId8"/>
    <p:sldId id="270" r:id="rId9"/>
    <p:sldId id="267" r:id="rId10"/>
    <p:sldId id="268" r:id="rId11"/>
    <p:sldId id="269" r:id="rId12"/>
    <p:sldId id="261" r:id="rId13"/>
    <p:sldId id="274" r:id="rId14"/>
    <p:sldId id="273" r:id="rId15"/>
    <p:sldId id="271" r:id="rId16"/>
    <p:sldId id="263" r:id="rId17"/>
    <p:sldId id="275" r:id="rId18"/>
    <p:sldId id="272" r:id="rId19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1" d="100"/>
          <a:sy n="71" d="100"/>
        </p:scale>
        <p:origin x="-2706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8AA22-89A4-4CA1-A2D4-78FB884F934E}" type="datetimeFigureOut">
              <a:rPr lang="pt-BR" smtClean="0"/>
              <a:pPr/>
              <a:t>26/05/2018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C3A9E8-EF9C-4540-ACF4-4051308097D5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165080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pPr/>
              <a:t>26/05/2018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02523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pPr/>
              <a:t>26/05/2018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95381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pPr/>
              <a:t>26/05/2018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91142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pPr/>
              <a:t>26/05/2018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26933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pPr/>
              <a:t>26/05/2018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35335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pPr/>
              <a:t>26/05/2018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2746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pPr/>
              <a:t>26/05/2018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22077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pPr/>
              <a:t>26/05/2018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9908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pPr/>
              <a:t>26/05/2018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68107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pPr/>
              <a:t>26/05/2018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24891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pPr/>
              <a:t>26/05/2018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81768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C5135-C6EC-4FEB-97E1-E7A17BEAE96C}" type="datetimeFigureOut">
              <a:rPr lang="pt-BR" smtClean="0"/>
              <a:pPr/>
              <a:t>26/05/2018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E68D5-6873-41D9-9B60-358195EC3482}" type="slidenum">
              <a:rPr lang="pt-BR" smtClean="0"/>
              <a:pPr/>
              <a:t>‹nº›</a:t>
            </a:fld>
            <a:endParaRPr lang="pt-BR" dirty="0"/>
          </a:p>
        </p:txBody>
      </p:sp>
      <p:pic>
        <p:nvPicPr>
          <p:cNvPr id="7" name="Picture 3" descr="Z:\Documentos\2018\48º Congresso da Assemae\Peças Gráficas\Template Power Point\banner 730x124 (2) - Cópia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3"/>
            <a:ext cx="9180512" cy="140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Z:\Documentos\2018\48º Congresso da Assemae\Peças Gráficas\Template Power Point\fundo power point.jp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36512" y="0"/>
            <a:ext cx="9180512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9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>
            <a:spLocks noGrp="1"/>
          </p:cNvSpPr>
          <p:nvPr>
            <p:ph type="subTitle" idx="4294967295"/>
          </p:nvPr>
        </p:nvSpPr>
        <p:spPr>
          <a:xfrm>
            <a:off x="683568" y="3789040"/>
            <a:ext cx="7776864" cy="1655762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pt-BR" sz="2400" b="1" dirty="0"/>
              <a:t>Milena Rossetti</a:t>
            </a:r>
          </a:p>
          <a:p>
            <a:pPr algn="l">
              <a:buNone/>
            </a:pPr>
            <a:r>
              <a:rPr lang="pt-BR" sz="2400" b="1" dirty="0"/>
              <a:t>Monique da Silva Campagnoni</a:t>
            </a:r>
          </a:p>
          <a:p>
            <a:pPr algn="l">
              <a:buNone/>
            </a:pPr>
            <a:r>
              <a:rPr lang="pt-BR" sz="2400" b="1" dirty="0"/>
              <a:t>Lucas Muller Robaldo dos Santos</a:t>
            </a:r>
          </a:p>
          <a:p>
            <a:pPr algn="l">
              <a:buNone/>
            </a:pPr>
            <a:endParaRPr lang="pt-BR" sz="2400" dirty="0"/>
          </a:p>
        </p:txBody>
      </p:sp>
      <p:sp>
        <p:nvSpPr>
          <p:cNvPr id="5" name="Título 1"/>
          <p:cNvSpPr>
            <a:spLocks noGrp="1"/>
          </p:cNvSpPr>
          <p:nvPr>
            <p:ph type="ctrTitle" idx="4294967295"/>
          </p:nvPr>
        </p:nvSpPr>
        <p:spPr>
          <a:xfrm>
            <a:off x="683568" y="1124744"/>
            <a:ext cx="7956376" cy="2387600"/>
          </a:xfrm>
        </p:spPr>
        <p:txBody>
          <a:bodyPr anchor="ctr" anchorCtr="0">
            <a:normAutofit/>
          </a:bodyPr>
          <a:lstStyle/>
          <a:p>
            <a:r>
              <a:rPr lang="pt-BR" sz="3200" b="1" dirty="0"/>
              <a:t>GUARDE A CHUVA – PROGRAMA DE EDUCAÇÃO AMBIENTAL PARA FOMENTAR A CULTURA DO USO DA ÁGUA DA CHUVA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602150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4474840" cy="5026570"/>
          </a:xfrm>
        </p:spPr>
        <p:txBody>
          <a:bodyPr>
            <a:normAutofit/>
          </a:bodyPr>
          <a:lstStyle/>
          <a:p>
            <a:r>
              <a:rPr lang="pt-BR" sz="4000" i="1" dirty="0"/>
              <a:t>“Cultura é a natureza humana construída pelo próprio ser humano.”</a:t>
            </a:r>
            <a:br>
              <a:rPr lang="pt-BR" i="1" dirty="0"/>
            </a:br>
            <a:br>
              <a:rPr lang="pt-BR" sz="800" i="1" dirty="0"/>
            </a:br>
            <a:r>
              <a:rPr lang="pt-BR" sz="2000" i="1" dirty="0"/>
              <a:t>Carlos Geraldo Espinheira, 2007</a:t>
            </a:r>
          </a:p>
        </p:txBody>
      </p:sp>
      <p:pic>
        <p:nvPicPr>
          <p:cNvPr id="3074" name="Picture 2" descr="K:\EDUCAÇÃO AMBIENTAL\Assemae\2018\fotos\DSCF406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34430" r="12913"/>
          <a:stretch>
            <a:fillRect/>
          </a:stretch>
        </p:blipFill>
        <p:spPr bwMode="auto">
          <a:xfrm>
            <a:off x="4860032" y="620688"/>
            <a:ext cx="3744416" cy="39999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600" dirty="0"/>
              <a:t>Instalação e doação de cisternas para a rede pública de ensino de Novo Hamburgo.</a:t>
            </a:r>
          </a:p>
        </p:txBody>
      </p:sp>
      <p:pic>
        <p:nvPicPr>
          <p:cNvPr id="5" name="Espaço Reservado para Conteúdo 4" descr="WP_20170410_00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9613" t="19553" r="35455"/>
          <a:stretch>
            <a:fillRect/>
          </a:stretch>
        </p:blipFill>
        <p:spPr>
          <a:xfrm>
            <a:off x="683568" y="1844824"/>
            <a:ext cx="3240360" cy="3258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3" descr="K:\GUARDE A CHUVA\CISTERNAS ENTREGUES\EMEF Ana Néri\Fotos da entrega\DSCF56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1883" t="23766" r="976"/>
          <a:stretch>
            <a:fillRect/>
          </a:stretch>
        </p:blipFill>
        <p:spPr bwMode="auto">
          <a:xfrm>
            <a:off x="4283968" y="1844824"/>
            <a:ext cx="4616184" cy="26907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GUARDE A CHUVA\CISTERNAS ENTREGUES\EMEI João Vidal Campanhoni\Fotos da Instalação  22-03-17\20170322_1411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3480386" cy="2088232"/>
          </a:xfrm>
          <a:prstGeom prst="rect">
            <a:avLst/>
          </a:prstGeom>
          <a:noFill/>
        </p:spPr>
      </p:pic>
      <p:pic>
        <p:nvPicPr>
          <p:cNvPr id="7" name="Espaço Reservado para Conteúdo 4" descr="DSC_0137.JPG"/>
          <p:cNvPicPr>
            <a:picLocks noChangeAspect="1"/>
          </p:cNvPicPr>
          <p:nvPr/>
        </p:nvPicPr>
        <p:blipFill>
          <a:blip r:embed="rId3" cstate="print">
            <a:grayscl/>
          </a:blip>
          <a:srcRect t="13341" r="3657" b="9950"/>
          <a:stretch>
            <a:fillRect/>
          </a:stretch>
        </p:blipFill>
        <p:spPr>
          <a:xfrm>
            <a:off x="0" y="3501008"/>
            <a:ext cx="3563888" cy="1884660"/>
          </a:xfrm>
          <a:prstGeom prst="rect">
            <a:avLst/>
          </a:prstGeom>
        </p:spPr>
      </p:pic>
      <p:pic>
        <p:nvPicPr>
          <p:cNvPr id="8" name="Espaço Reservado para Conteúdo 6" descr="DSCF4050.JPG"/>
          <p:cNvPicPr>
            <a:picLocks noChangeAspect="1"/>
          </p:cNvPicPr>
          <p:nvPr/>
        </p:nvPicPr>
        <p:blipFill>
          <a:blip r:embed="rId4" cstate="print">
            <a:grayscl/>
          </a:blip>
          <a:srcRect t="24153" r="16926"/>
          <a:stretch>
            <a:fillRect/>
          </a:stretch>
        </p:blipFill>
        <p:spPr>
          <a:xfrm>
            <a:off x="5220072" y="260648"/>
            <a:ext cx="3923928" cy="2015199"/>
          </a:xfrm>
          <a:prstGeom prst="rect">
            <a:avLst/>
          </a:prstGeom>
        </p:spPr>
      </p:pic>
      <p:pic>
        <p:nvPicPr>
          <p:cNvPr id="9" name="Espaço Reservado para Conteúdo 8" descr="DSCF40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6096" y="3429000"/>
            <a:ext cx="3707904" cy="2085696"/>
          </a:xfrm>
          <a:prstGeom prst="rect">
            <a:avLst/>
          </a:prstGeom>
        </p:spPr>
      </p:pic>
      <p:pic>
        <p:nvPicPr>
          <p:cNvPr id="14" name="Espaço Reservado para Conteúdo 18" descr="DSCF9124.JPG"/>
          <p:cNvPicPr>
            <a:picLocks noChangeAspect="1"/>
          </p:cNvPicPr>
          <p:nvPr/>
        </p:nvPicPr>
        <p:blipFill>
          <a:blip r:embed="rId6" cstate="print"/>
          <a:srcRect l="28784" t="12478" r="19509" b="4613"/>
          <a:stretch>
            <a:fillRect/>
          </a:stretch>
        </p:blipFill>
        <p:spPr>
          <a:xfrm>
            <a:off x="3275856" y="1340768"/>
            <a:ext cx="2529571" cy="2704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Conteúdo 14" descr="DSCF6863.JPG"/>
          <p:cNvPicPr>
            <a:picLocks noChangeAspect="1"/>
          </p:cNvPicPr>
          <p:nvPr/>
        </p:nvPicPr>
        <p:blipFill>
          <a:blip r:embed="rId2" cstate="print"/>
          <a:srcRect t="21150"/>
          <a:stretch>
            <a:fillRect/>
          </a:stretch>
        </p:blipFill>
        <p:spPr>
          <a:xfrm>
            <a:off x="4644008" y="620688"/>
            <a:ext cx="4499992" cy="2365495"/>
          </a:xfrm>
          <a:prstGeom prst="rect">
            <a:avLst/>
          </a:prstGeom>
        </p:spPr>
      </p:pic>
      <p:pic>
        <p:nvPicPr>
          <p:cNvPr id="2050" name="Picture 2" descr="K:\EDUCAÇÃO AMBIENTAL\PALESTRAS\PLANILHAS DE AGENDAMENTOS DE PALESTRAS\2016- Palestras de Educação Ambiental\fotos\9 - Setembro\Samuel Dietsch\DSCF5284.JPG"/>
          <p:cNvPicPr>
            <a:picLocks noChangeAspect="1" noChangeArrowheads="1"/>
          </p:cNvPicPr>
          <p:nvPr/>
        </p:nvPicPr>
        <p:blipFill>
          <a:blip r:embed="rId3" cstate="print"/>
          <a:srcRect t="17357"/>
          <a:stretch>
            <a:fillRect/>
          </a:stretch>
        </p:blipFill>
        <p:spPr bwMode="auto">
          <a:xfrm>
            <a:off x="0" y="620688"/>
            <a:ext cx="4355976" cy="2399928"/>
          </a:xfrm>
          <a:prstGeom prst="rect">
            <a:avLst/>
          </a:prstGeom>
          <a:noFill/>
        </p:spPr>
      </p:pic>
      <p:pic>
        <p:nvPicPr>
          <p:cNvPr id="7" name="Espaço Reservado para Conteúdo 3" descr="DSCF9267.JPG"/>
          <p:cNvPicPr>
            <a:picLocks noChangeAspect="1"/>
          </p:cNvPicPr>
          <p:nvPr/>
        </p:nvPicPr>
        <p:blipFill>
          <a:blip r:embed="rId4" cstate="print"/>
          <a:srcRect t="24126"/>
          <a:stretch>
            <a:fillRect/>
          </a:stretch>
        </p:blipFill>
        <p:spPr>
          <a:xfrm>
            <a:off x="0" y="3140968"/>
            <a:ext cx="4413135" cy="2232248"/>
          </a:xfrm>
          <a:prstGeom prst="rect">
            <a:avLst/>
          </a:prstGeom>
        </p:spPr>
      </p:pic>
      <p:pic>
        <p:nvPicPr>
          <p:cNvPr id="8" name="Espaço Reservado para Conteúdo 5" descr="DSCF7173.JPG"/>
          <p:cNvPicPr>
            <a:picLocks noChangeAspect="1"/>
          </p:cNvPicPr>
          <p:nvPr/>
        </p:nvPicPr>
        <p:blipFill>
          <a:blip r:embed="rId5" cstate="print"/>
          <a:srcRect t="16897" b="8272"/>
          <a:stretch>
            <a:fillRect/>
          </a:stretch>
        </p:blipFill>
        <p:spPr>
          <a:xfrm>
            <a:off x="4669407" y="3140968"/>
            <a:ext cx="4474593" cy="223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EDUCAÇÃO AMBIENTAL\PALESTRAS\PLANILHAS DE AGENDAMENTOS DE PALESTRAS\2016- Palestras de Educação Ambiental\fotos\9 - Setembro\Monteiro Lobato\DSCF5294.JPG"/>
          <p:cNvPicPr>
            <a:picLocks noChangeAspect="1" noChangeArrowheads="1"/>
          </p:cNvPicPr>
          <p:nvPr/>
        </p:nvPicPr>
        <p:blipFill>
          <a:blip r:embed="rId2" cstate="print"/>
          <a:srcRect t="25194"/>
          <a:stretch>
            <a:fillRect/>
          </a:stretch>
        </p:blipFill>
        <p:spPr bwMode="auto">
          <a:xfrm>
            <a:off x="0" y="1556792"/>
            <a:ext cx="4716016" cy="2351923"/>
          </a:xfrm>
          <a:prstGeom prst="rect">
            <a:avLst/>
          </a:prstGeom>
          <a:noFill/>
        </p:spPr>
      </p:pic>
      <p:pic>
        <p:nvPicPr>
          <p:cNvPr id="3" name="Espaço Reservado para Conteúdo 10" descr="DSCF4917.JPG"/>
          <p:cNvPicPr>
            <a:picLocks noChangeAspect="1"/>
          </p:cNvPicPr>
          <p:nvPr/>
        </p:nvPicPr>
        <p:blipFill>
          <a:blip r:embed="rId3" cstate="print">
            <a:grayscl/>
          </a:blip>
          <a:srcRect r="9259"/>
          <a:stretch>
            <a:fillRect/>
          </a:stretch>
        </p:blipFill>
        <p:spPr>
          <a:xfrm>
            <a:off x="4932040" y="260648"/>
            <a:ext cx="3528392" cy="2592288"/>
          </a:xfrm>
          <a:prstGeom prst="rect">
            <a:avLst/>
          </a:prstGeom>
        </p:spPr>
      </p:pic>
      <p:pic>
        <p:nvPicPr>
          <p:cNvPr id="4" name="Espaço Reservado para Conteúdo 12" descr="DSCF4992.JPG"/>
          <p:cNvPicPr>
            <a:picLocks noChangeAspect="1"/>
          </p:cNvPicPr>
          <p:nvPr/>
        </p:nvPicPr>
        <p:blipFill>
          <a:blip r:embed="rId4" cstate="print"/>
          <a:srcRect r="9971"/>
          <a:stretch>
            <a:fillRect/>
          </a:stretch>
        </p:blipFill>
        <p:spPr>
          <a:xfrm>
            <a:off x="4932040" y="2996952"/>
            <a:ext cx="3384376" cy="25061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Resultados</a:t>
            </a:r>
          </a:p>
        </p:txBody>
      </p:sp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</p:nvPr>
        </p:nvGraphicFramePr>
        <p:xfrm>
          <a:off x="144017" y="1556792"/>
          <a:ext cx="8892479" cy="34563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1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1763">
                <a:tc>
                  <a:txBody>
                    <a:bodyPr/>
                    <a:lstStyle/>
                    <a:p>
                      <a:r>
                        <a:rPr lang="pt-BR" sz="2400" dirty="0"/>
                        <a:t>Atividades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5547">
                <a:tc>
                  <a:txBody>
                    <a:bodyPr/>
                    <a:lstStyle/>
                    <a:p>
                      <a:r>
                        <a:rPr lang="pt-BR" sz="2400" dirty="0"/>
                        <a:t>Cisternas</a:t>
                      </a:r>
                      <a:r>
                        <a:rPr lang="pt-BR" sz="2400" baseline="0" dirty="0"/>
                        <a:t> instaladas na Comusa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5547">
                <a:tc>
                  <a:txBody>
                    <a:bodyPr/>
                    <a:lstStyle/>
                    <a:p>
                      <a:r>
                        <a:rPr lang="pt-BR" sz="2400" dirty="0"/>
                        <a:t>Cisternas instaladas em escolas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1763">
                <a:tc>
                  <a:txBody>
                    <a:bodyPr/>
                    <a:lstStyle/>
                    <a:p>
                      <a:r>
                        <a:rPr lang="pt-BR" sz="2400" dirty="0"/>
                        <a:t>Capacitações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1763">
                <a:tc>
                  <a:txBody>
                    <a:bodyPr/>
                    <a:lstStyle/>
                    <a:p>
                      <a:r>
                        <a:rPr lang="pt-BR" sz="2400" dirty="0"/>
                        <a:t>Atividades educativas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-109314"/>
            <a:ext cx="7931224" cy="1162050"/>
          </a:xfrm>
        </p:spPr>
        <p:txBody>
          <a:bodyPr/>
          <a:lstStyle/>
          <a:p>
            <a:pPr algn="ctr"/>
            <a:r>
              <a:rPr lang="pt-BR" sz="4400" dirty="0"/>
              <a:t>Resultados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half" idx="2"/>
          </p:nvPr>
        </p:nvSpPr>
        <p:spPr>
          <a:xfrm>
            <a:off x="179512" y="1651126"/>
            <a:ext cx="3456384" cy="300201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pt-BR" sz="2400" dirty="0"/>
              <a:t> A cisterna se tornou importante componente pedagógico nas práticas de Educação Ambiental.</a:t>
            </a:r>
          </a:p>
          <a:p>
            <a:pPr>
              <a:buFont typeface="Wingdings" pitchFamily="2" charset="2"/>
              <a:buChar char="ü"/>
            </a:pPr>
            <a:r>
              <a:rPr lang="pt-BR" sz="2400" dirty="0"/>
              <a:t> É instrumento gerador do debate do debate acerca da situação hídrica. </a:t>
            </a:r>
          </a:p>
        </p:txBody>
      </p:sp>
      <p:pic>
        <p:nvPicPr>
          <p:cNvPr id="8" name="Espaço Reservado para Conteúdo 7" descr="DSC_01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80730" y="1502047"/>
            <a:ext cx="5111750" cy="339511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Palavras finais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340768"/>
            <a:ext cx="8568952" cy="4708527"/>
          </a:xfrm>
        </p:spPr>
        <p:txBody>
          <a:bodyPr>
            <a:normAutofit/>
          </a:bodyPr>
          <a:lstStyle/>
          <a:p>
            <a:pPr marL="265113" indent="-265113" algn="just">
              <a:buNone/>
            </a:pPr>
            <a:r>
              <a:rPr lang="pt-BR" sz="2200" i="1" dirty="0"/>
              <a:t>“ Art. 2o  - </a:t>
            </a:r>
            <a:r>
              <a:rPr lang="pt-BR" sz="2200" b="1" i="1" dirty="0"/>
              <a:t>A educação ambiental </a:t>
            </a:r>
            <a:r>
              <a:rPr lang="pt-BR" sz="2200" i="1" dirty="0"/>
              <a:t>é um componente essencial e permanente da educação nacional, </a:t>
            </a:r>
            <a:r>
              <a:rPr lang="pt-BR" sz="2200" b="1" i="1" dirty="0"/>
              <a:t>devendo estar presente</a:t>
            </a:r>
            <a:r>
              <a:rPr lang="pt-BR" sz="2200" i="1" dirty="0"/>
              <a:t>, de forma articulada, em todos os níveis e modalidades do processo educativo, </a:t>
            </a:r>
            <a:r>
              <a:rPr lang="pt-BR" sz="2200" b="1" i="1" dirty="0"/>
              <a:t>em caráter formal e não-forma</a:t>
            </a:r>
            <a:r>
              <a:rPr lang="pt-BR" sz="2200" i="1" dirty="0"/>
              <a:t>l.”</a:t>
            </a:r>
          </a:p>
          <a:p>
            <a:pPr marL="265113" indent="-265113" algn="r">
              <a:buNone/>
            </a:pPr>
            <a:r>
              <a:rPr lang="pt-BR" i="1" dirty="0"/>
              <a:t>							</a:t>
            </a:r>
            <a:r>
              <a:rPr lang="pt-BR" sz="2200" dirty="0"/>
              <a:t>(PNEA, 1995)</a:t>
            </a:r>
            <a:endParaRPr lang="pt-BR" sz="2200" i="1" dirty="0"/>
          </a:p>
          <a:p>
            <a:pPr algn="just">
              <a:buNone/>
            </a:pPr>
            <a:r>
              <a:rPr lang="pt-BR" sz="2200" dirty="0"/>
              <a:t> </a:t>
            </a:r>
          </a:p>
          <a:p>
            <a:pPr algn="just">
              <a:buNone/>
            </a:pPr>
            <a:r>
              <a:rPr lang="pt-BR" sz="2200" i="1" dirty="0"/>
              <a:t>“... na promoção da mudança ambiental, </a:t>
            </a:r>
            <a:r>
              <a:rPr lang="pt-BR" sz="2200" b="1" i="1" dirty="0"/>
              <a:t>a educação </a:t>
            </a:r>
            <a:r>
              <a:rPr lang="pt-BR" sz="2200" i="1" dirty="0"/>
              <a:t>assume posição de destaque para... propiciar os </a:t>
            </a:r>
            <a:r>
              <a:rPr lang="pt-BR" sz="2200" b="1" i="1" dirty="0"/>
              <a:t>processos de mudanças culturais </a:t>
            </a:r>
            <a:r>
              <a:rPr lang="pt-BR" sz="2200" i="1" dirty="0"/>
              <a:t>em direção a instauração de uma ética ecológica...”</a:t>
            </a:r>
          </a:p>
          <a:p>
            <a:pPr algn="r">
              <a:buNone/>
            </a:pPr>
            <a:r>
              <a:rPr lang="pt-BR" sz="2200" i="1" dirty="0"/>
              <a:t>(</a:t>
            </a:r>
            <a:r>
              <a:rPr lang="pt-BR" sz="2200" dirty="0"/>
              <a:t>PRONEA, 2003 – página 05)</a:t>
            </a:r>
            <a:endParaRPr lang="pt-BR" sz="2200" i="1" dirty="0"/>
          </a:p>
          <a:p>
            <a:pPr marL="265113" indent="-265113" algn="just">
              <a:buNone/>
            </a:pPr>
            <a:br>
              <a:rPr lang="pt-BR" sz="2200" i="1" dirty="0"/>
            </a:br>
            <a:endParaRPr lang="pt-BR" sz="22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rossetti\Desktop\2016-04-06-EMEI Bem Te Vi (42)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626" b="-121"/>
          <a:stretch>
            <a:fillRect/>
          </a:stretch>
        </p:blipFill>
        <p:spPr bwMode="auto">
          <a:xfrm>
            <a:off x="2123728" y="407146"/>
            <a:ext cx="4968552" cy="35979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792288" y="4005064"/>
            <a:ext cx="5486400" cy="864096"/>
          </a:xfrm>
        </p:spPr>
        <p:txBody>
          <a:bodyPr>
            <a:normAutofit/>
          </a:bodyPr>
          <a:lstStyle/>
          <a:p>
            <a:pPr algn="ctr"/>
            <a:r>
              <a:rPr lang="pt-BR" sz="3600" dirty="0"/>
              <a:t>Grata pela atenção!</a:t>
            </a: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half" idx="2"/>
          </p:nvPr>
        </p:nvSpPr>
        <p:spPr>
          <a:xfrm>
            <a:off x="1893912" y="4869160"/>
            <a:ext cx="5486400" cy="804862"/>
          </a:xfrm>
        </p:spPr>
        <p:txBody>
          <a:bodyPr>
            <a:normAutofit/>
          </a:bodyPr>
          <a:lstStyle/>
          <a:p>
            <a:pPr algn="ctr"/>
            <a:r>
              <a:rPr lang="pt-BR" sz="2800" dirty="0"/>
              <a:t>socioambiental@comusa.rs.gov.br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4572000" y="332656"/>
            <a:ext cx="4499992" cy="331236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NOVO HAMBURGO</a:t>
            </a:r>
            <a:b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 Localização:</a:t>
            </a:r>
            <a:r>
              <a:rPr kumimoji="0" lang="pt-BR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região</a:t>
            </a:r>
            <a:r>
              <a:rPr kumimoji="0" lang="pt-BR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metropolitana.</a:t>
            </a:r>
            <a:b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 População: 238.940 habitantes (IBGE, 2010).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dirty="0">
                <a:latin typeface="+mj-lt"/>
                <a:ea typeface="+mj-ea"/>
                <a:cs typeface="+mj-cs"/>
              </a:rPr>
              <a:t>- Predominantemente urbana, 98% abastecida pela Comusa – Rio dos Sinos.</a:t>
            </a:r>
            <a:b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22210" t="12041" r="13497"/>
          <a:stretch>
            <a:fillRect/>
          </a:stretch>
        </p:blipFill>
        <p:spPr bwMode="auto">
          <a:xfrm>
            <a:off x="133404" y="507485"/>
            <a:ext cx="4222572" cy="44336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Espaço Reservado para Conteúdo 8" descr="N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8480" y="3267811"/>
            <a:ext cx="4087976" cy="20333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395537" y="44624"/>
            <a:ext cx="8424936" cy="187220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ZH, 14/12/2011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pt-BR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“O corte diário é feito em rodízio entre os bairros no final da noite e madrugada. O nível do Rio dos Sinos na área de captação está em 2,25 metros, apenas 10 centímetros acima da medição de alerta.”</a:t>
            </a:r>
          </a:p>
        </p:txBody>
      </p:sp>
      <p:pic>
        <p:nvPicPr>
          <p:cNvPr id="17410" name="Picture 2" descr="http://www.comusa.rs.gov.br/_common/admin/scripts/ckfinder/userfiles/images/Figura%20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600" y="1628800"/>
            <a:ext cx="7344816" cy="37847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4608512"/>
          </a:xfrm>
        </p:spPr>
        <p:txBody>
          <a:bodyPr/>
          <a:lstStyle/>
          <a:p>
            <a:pPr algn="just">
              <a:buFont typeface="Wingdings" pitchFamily="2" charset="2"/>
              <a:buChar char="ü"/>
            </a:pPr>
            <a:r>
              <a:rPr lang="pt-BR" dirty="0"/>
              <a:t>Cada novo contexto ambiental nasce com a necessidade de adaptação das espécies a ele.</a:t>
            </a:r>
          </a:p>
          <a:p>
            <a:pPr algn="just">
              <a:buFont typeface="Wingdings" pitchFamily="2" charset="2"/>
              <a:buChar char="ü"/>
            </a:pPr>
            <a:endParaRPr lang="pt-BR" dirty="0"/>
          </a:p>
          <a:p>
            <a:pPr algn="just">
              <a:buFont typeface="Wingdings" pitchFamily="2" charset="2"/>
              <a:buChar char="ü"/>
            </a:pPr>
            <a:r>
              <a:rPr lang="pt-BR" dirty="0"/>
              <a:t>O consumo elevado de água pela população  de Novo Hamburgo sugere que essa população não está preparada para o enfrentamento da instabilidade hídrica.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489648" y="1484784"/>
            <a:ext cx="4474840" cy="295232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t-BR" dirty="0"/>
              <a:t>	O objetivo do Programa é fomentar o aproveitamento da água da chuva para fins não potáveis.</a:t>
            </a:r>
          </a:p>
        </p:txBody>
      </p:sp>
      <p:pic>
        <p:nvPicPr>
          <p:cNvPr id="5" name="Imagem 4" descr="K:\ADMINISTRATIVO\LOGOS\2014\Programa Guarde a Chuva - log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4392488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3487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/>
          <p:cNvSpPr>
            <a:spLocks noGrp="1"/>
          </p:cNvSpPr>
          <p:nvPr>
            <p:ph type="body" sz="half" idx="2"/>
          </p:nvPr>
        </p:nvSpPr>
        <p:spPr>
          <a:xfrm>
            <a:off x="251520" y="404664"/>
            <a:ext cx="8784976" cy="1584176"/>
          </a:xfrm>
        </p:spPr>
        <p:txBody>
          <a:bodyPr>
            <a:noAutofit/>
          </a:bodyPr>
          <a:lstStyle/>
          <a:p>
            <a:pPr algn="ctr">
              <a:buFont typeface="Wingdings" pitchFamily="2" charset="2"/>
              <a:buChar char="ü"/>
            </a:pPr>
            <a:r>
              <a:rPr lang="pt-BR" sz="2800" dirty="0"/>
              <a:t> Elaboração de cartilha informativa sobre as formas de captação, armazenamento e usos da água da chuva.</a:t>
            </a:r>
          </a:p>
        </p:txBody>
      </p:sp>
      <p:pic>
        <p:nvPicPr>
          <p:cNvPr id="7" name="Espaço Reservado para Conteúdo 3" descr="guarde a chuva.png"/>
          <p:cNvPicPr>
            <a:picLocks noChangeAspect="1"/>
          </p:cNvPicPr>
          <p:nvPr/>
        </p:nvPicPr>
        <p:blipFill>
          <a:blip r:embed="rId2" cstate="print"/>
          <a:srcRect l="5688" t="2223" r="5585" b="5499"/>
          <a:stretch>
            <a:fillRect/>
          </a:stretch>
        </p:blipFill>
        <p:spPr>
          <a:xfrm>
            <a:off x="107504" y="1700808"/>
            <a:ext cx="4745080" cy="3528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1967" t="24880" r="26531" b="11281"/>
          <a:stretch>
            <a:fillRect/>
          </a:stretch>
        </p:blipFill>
        <p:spPr bwMode="auto">
          <a:xfrm>
            <a:off x="5760640" y="3326972"/>
            <a:ext cx="3347864" cy="23342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1967" t="16480" r="26531" b="20000"/>
          <a:stretch>
            <a:fillRect/>
          </a:stretch>
        </p:blipFill>
        <p:spPr bwMode="auto">
          <a:xfrm>
            <a:off x="4594748" y="1484784"/>
            <a:ext cx="3217612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DSCF12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80730" y="1196752"/>
            <a:ext cx="5111750" cy="287535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512" y="1196752"/>
            <a:ext cx="3456383" cy="3528392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ü"/>
            </a:pPr>
            <a:r>
              <a:rPr lang="pt-BR" sz="2800" dirty="0"/>
              <a:t> Confecção de maquete demonstrando os possíveis usos da água da chuva. </a:t>
            </a:r>
          </a:p>
          <a:p>
            <a:endParaRPr lang="pt-BR" sz="2800" dirty="0"/>
          </a:p>
          <a:p>
            <a:pPr>
              <a:buFont typeface="Wingdings" pitchFamily="2" charset="2"/>
              <a:buChar char="ü"/>
            </a:pPr>
            <a:r>
              <a:rPr lang="pt-BR" sz="2800" dirty="0"/>
              <a:t> Exposição da maquete e material informativo em eventos.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708722" y="1124744"/>
            <a:ext cx="5111750" cy="3697468"/>
          </a:xfrm>
          <a:prstGeom prst="rect">
            <a:avLst/>
          </a:prstGeom>
          <a:ln w="12700" cap="rnd">
            <a:solidFill>
              <a:schemeClr val="accent5">
                <a:lumMod val="75000"/>
              </a:schemeClr>
            </a:solidFill>
            <a:prstDash val="sysDash"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Espaço Reservado para Texto 7"/>
          <p:cNvSpPr>
            <a:spLocks noGrp="1"/>
          </p:cNvSpPr>
          <p:nvPr>
            <p:ph type="body" sz="half" idx="2"/>
          </p:nvPr>
        </p:nvSpPr>
        <p:spPr>
          <a:xfrm>
            <a:off x="323528" y="1579118"/>
            <a:ext cx="3008313" cy="2497954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Char char="ü"/>
            </a:pPr>
            <a:r>
              <a:rPr lang="pt-BR" sz="2800" dirty="0"/>
              <a:t> Criação de um modelo de cisterna de baixo custo e fácil produção.</a:t>
            </a:r>
          </a:p>
          <a:p>
            <a:pPr algn="ctr"/>
            <a:endParaRPr lang="pt-BR" sz="2800" dirty="0"/>
          </a:p>
        </p:txBody>
      </p:sp>
      <p:pic>
        <p:nvPicPr>
          <p:cNvPr id="5" name="Imagem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996952"/>
            <a:ext cx="1111175" cy="55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/>
          <p:cNvSpPr>
            <a:spLocks noGrp="1"/>
          </p:cNvSpPr>
          <p:nvPr>
            <p:ph type="body" sz="half" idx="2"/>
          </p:nvPr>
        </p:nvSpPr>
        <p:spPr>
          <a:xfrm>
            <a:off x="5292080" y="2564904"/>
            <a:ext cx="3600400" cy="2746847"/>
          </a:xfrm>
        </p:spPr>
        <p:txBody>
          <a:bodyPr>
            <a:normAutofit/>
          </a:bodyPr>
          <a:lstStyle/>
          <a:p>
            <a:endParaRPr lang="pt-BR" sz="2800" dirty="0"/>
          </a:p>
          <a:p>
            <a:pPr>
              <a:buFont typeface="Wingdings" pitchFamily="2" charset="2"/>
              <a:buChar char="ü"/>
            </a:pPr>
            <a:r>
              <a:rPr lang="pt-BR" sz="2800" dirty="0"/>
              <a:t>Apresentação da minicisterna de 200L em escolas, feiras, eventos...</a:t>
            </a:r>
          </a:p>
        </p:txBody>
      </p:sp>
      <p:pic>
        <p:nvPicPr>
          <p:cNvPr id="3075" name="Picture 3" descr="K:\EDUCAÇÃO AMBIENTAL\PALESTRAS\PLANILHAS DE AGENDAMENTOS DE PALESTRAS\2016- Palestras de Educação Ambiental\fotos\10 - Outubro\Cras\DSCF5608.JPG"/>
          <p:cNvPicPr>
            <a:picLocks noChangeAspect="1" noChangeArrowheads="1"/>
          </p:cNvPicPr>
          <p:nvPr/>
        </p:nvPicPr>
        <p:blipFill>
          <a:blip r:embed="rId2" cstate="print"/>
          <a:srcRect l="13462" t="20192" r="5769"/>
          <a:stretch>
            <a:fillRect/>
          </a:stretch>
        </p:blipFill>
        <p:spPr bwMode="auto">
          <a:xfrm>
            <a:off x="0" y="2132856"/>
            <a:ext cx="5028415" cy="3312368"/>
          </a:xfrm>
          <a:prstGeom prst="rect">
            <a:avLst/>
          </a:prstGeom>
          <a:noFill/>
        </p:spPr>
      </p:pic>
      <p:pic>
        <p:nvPicPr>
          <p:cNvPr id="3074" name="Picture 2" descr="K:\EDUCAÇÃO AMBIENTAL\PALESTRAS\PLANILHAS DE AGENDAMENTOS DE PALESTRAS\2016- Palestras de Educação Ambiental\fotos\6 - Junho\2016-06-03 Ginástica\DSCF4498.JPG"/>
          <p:cNvPicPr>
            <a:picLocks noChangeAspect="1" noChangeArrowheads="1"/>
          </p:cNvPicPr>
          <p:nvPr/>
        </p:nvPicPr>
        <p:blipFill>
          <a:blip r:embed="rId3" cstate="print"/>
          <a:srcRect t="27907" r="10077"/>
          <a:stretch>
            <a:fillRect/>
          </a:stretch>
        </p:blipFill>
        <p:spPr bwMode="auto">
          <a:xfrm>
            <a:off x="3995936" y="0"/>
            <a:ext cx="4850087" cy="259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1259</TotalTime>
  <Words>292</Words>
  <Application>Microsoft Office PowerPoint</Application>
  <PresentationFormat>Apresentação na tela (4:3)</PresentationFormat>
  <Paragraphs>65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2" baseType="lpstr">
      <vt:lpstr>Arial</vt:lpstr>
      <vt:lpstr>Calibri</vt:lpstr>
      <vt:lpstr>Wingdings</vt:lpstr>
      <vt:lpstr>Tema do Office</vt:lpstr>
      <vt:lpstr>GUARDE A CHUVA – PROGRAMA DE EDUCAÇÃO AMBIENTAL PARA FOMENTAR A CULTURA DO USO DA ÁGUA DA CHUVA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“Cultura é a natureza humana construída pelo próprio ser humano.”  Carlos Geraldo Espinheira, 2007</vt:lpstr>
      <vt:lpstr>Instalação e doação de cisternas para a rede pública de ensino de Novo Hamburgo.</vt:lpstr>
      <vt:lpstr>Apresentação do PowerPoint</vt:lpstr>
      <vt:lpstr>Apresentação do PowerPoint</vt:lpstr>
      <vt:lpstr>Apresentação do PowerPoint</vt:lpstr>
      <vt:lpstr>Resultados</vt:lpstr>
      <vt:lpstr>Resultados</vt:lpstr>
      <vt:lpstr>Palavras finais</vt:lpstr>
      <vt:lpstr>Grata pela atenção!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Gabriel Silva</dc:creator>
  <cp:lastModifiedBy>Milena Rossetti</cp:lastModifiedBy>
  <cp:revision>111</cp:revision>
  <dcterms:created xsi:type="dcterms:W3CDTF">2018-05-02T19:43:05Z</dcterms:created>
  <dcterms:modified xsi:type="dcterms:W3CDTF">2018-05-27T00:36:21Z</dcterms:modified>
</cp:coreProperties>
</file>