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22/05/2018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22/05/2018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22/05/2018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22/05/2018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22/05/2018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fontScale="55000" lnSpcReduction="20000"/>
          </a:bodyPr>
          <a:lstStyle/>
          <a:p>
            <a:pPr marL="0" indent="0" algn="l">
              <a:buNone/>
            </a:pPr>
            <a:r>
              <a:rPr lang="pt-BR" sz="2800" b="1" dirty="0" smtClean="0"/>
              <a:t>Autores</a:t>
            </a:r>
            <a:r>
              <a:rPr lang="pt-BR" sz="2800" b="1" dirty="0" smtClean="0"/>
              <a:t>:</a:t>
            </a:r>
          </a:p>
          <a:p>
            <a:r>
              <a:rPr lang="pt-BR" sz="2800" b="1" dirty="0"/>
              <a:t>SAULO BRUNO SILVEIRA E </a:t>
            </a:r>
            <a:r>
              <a:rPr lang="pt-BR" sz="2800" b="1" dirty="0" smtClean="0"/>
              <a:t>SOUZA1</a:t>
            </a:r>
          </a:p>
          <a:p>
            <a:r>
              <a:rPr lang="pt-BR" sz="2800" b="1" dirty="0" smtClean="0"/>
              <a:t>BRUNO </a:t>
            </a:r>
            <a:r>
              <a:rPr lang="pt-BR" sz="2800" b="1" dirty="0"/>
              <a:t>ARAÚJO DA </a:t>
            </a:r>
            <a:r>
              <a:rPr lang="pt-BR" sz="2800" b="1" dirty="0" smtClean="0"/>
              <a:t>SILVA</a:t>
            </a:r>
          </a:p>
          <a:p>
            <a:r>
              <a:rPr lang="pt-BR" sz="2800" b="1" dirty="0" smtClean="0"/>
              <a:t>KARLA </a:t>
            </a:r>
            <a:r>
              <a:rPr lang="pt-BR" sz="2800" b="1" dirty="0"/>
              <a:t>ALCIONE DA SILVA </a:t>
            </a:r>
            <a:r>
              <a:rPr lang="pt-BR" sz="2800" b="1" dirty="0" smtClean="0"/>
              <a:t>CRUVINEL</a:t>
            </a:r>
          </a:p>
          <a:p>
            <a:r>
              <a:rPr lang="pt-BR" sz="2800" b="1" dirty="0" smtClean="0"/>
              <a:t>RICARDO </a:t>
            </a:r>
            <a:r>
              <a:rPr lang="pt-BR" sz="2800" b="1" dirty="0"/>
              <a:t>PRADO ABREU </a:t>
            </a:r>
            <a:r>
              <a:rPr lang="pt-BR" sz="2800" b="1" dirty="0" smtClean="0"/>
              <a:t>REIS</a:t>
            </a:r>
          </a:p>
          <a:p>
            <a:r>
              <a:rPr lang="pt-BR" sz="2800" b="1" dirty="0" smtClean="0"/>
              <a:t>GIOVANA </a:t>
            </a:r>
            <a:r>
              <a:rPr lang="pt-BR" sz="2800" b="1" dirty="0"/>
              <a:t>CARLA ELIAS </a:t>
            </a:r>
            <a:r>
              <a:rPr lang="pt-BR" sz="2800" b="1" dirty="0" smtClean="0"/>
              <a:t>FLEURY</a:t>
            </a:r>
            <a:endParaRPr lang="pt-BR" sz="2800" b="1" dirty="0"/>
          </a:p>
          <a:p>
            <a:pPr algn="l"/>
            <a:endParaRPr lang="pt-BR" sz="2800" b="1" dirty="0" smtClean="0"/>
          </a:p>
          <a:p>
            <a:pPr algn="l"/>
            <a:endParaRPr lang="pt-BR" sz="2800" dirty="0"/>
          </a:p>
        </p:txBody>
      </p:sp>
      <p:sp>
        <p:nvSpPr>
          <p:cNvPr id="5" name="Título 1"/>
          <p:cNvSpPr>
            <a:spLocks noGrp="1"/>
          </p:cNvSpPr>
          <p:nvPr>
            <p:ph type="ctrTitle" idx="4294967295"/>
          </p:nvPr>
        </p:nvSpPr>
        <p:spPr>
          <a:xfrm>
            <a:off x="683568" y="1124744"/>
            <a:ext cx="7956376" cy="2387600"/>
          </a:xfrm>
        </p:spPr>
        <p:txBody>
          <a:bodyPr anchor="ctr" anchorCtr="0">
            <a:normAutofit fontScale="90000"/>
          </a:bodyPr>
          <a:lstStyle/>
          <a:p>
            <a:r>
              <a:rPr lang="pt-BR" b="1" cap="all" dirty="0"/>
              <a:t>DIAGNÓSTICO DA UNIDADE DE DISPOSIÇÃO DE RESÍDUOS SÓLIDOS URBANOS DO MUNICÍPIO DE TEREZÓPOLIS DE GOIÁS</a:t>
            </a:r>
          </a:p>
        </p:txBody>
      </p:sp>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2983" y="4656871"/>
            <a:ext cx="4373999" cy="964701"/>
          </a:xfrm>
        </p:spPr>
        <p:txBody>
          <a:bodyPr>
            <a:normAutofit/>
          </a:bodyPr>
          <a:lstStyle/>
          <a:p>
            <a:pPr marL="0" indent="0" algn="ctr">
              <a:buNone/>
            </a:pPr>
            <a:r>
              <a:rPr lang="pt-BR" sz="1800" dirty="0" smtClean="0"/>
              <a:t>Depósitos irregulares </a:t>
            </a:r>
            <a:r>
              <a:rPr lang="pt-BR" sz="1800" dirty="0"/>
              <a:t>de resíduos, incluindo pneus, material de informática, tintas, lâmpadas e solventes</a:t>
            </a:r>
          </a:p>
        </p:txBody>
      </p:sp>
      <p:sp>
        <p:nvSpPr>
          <p:cNvPr id="6" name="Espaço Reservado para Conteúdo 2"/>
          <p:cNvSpPr txBox="1">
            <a:spLocks/>
          </p:cNvSpPr>
          <p:nvPr/>
        </p:nvSpPr>
        <p:spPr>
          <a:xfrm>
            <a:off x="3919128" y="1394360"/>
            <a:ext cx="5014392" cy="1065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Vista interna do galpão onde ao fundo são acondicionados os matérias coletados</a:t>
            </a:r>
            <a:endParaRPr lang="pt-BR" sz="1800" dirty="0"/>
          </a:p>
        </p:txBody>
      </p:sp>
      <p:pic>
        <p:nvPicPr>
          <p:cNvPr id="4098" name="Picture 2" descr="Slid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80" y="1369565"/>
            <a:ext cx="3302160" cy="323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Slid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91120"/>
            <a:ext cx="3837112" cy="287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31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2198575" y="4784946"/>
            <a:ext cx="4373999" cy="964701"/>
          </a:xfrm>
        </p:spPr>
        <p:txBody>
          <a:bodyPr>
            <a:normAutofit/>
          </a:bodyPr>
          <a:lstStyle/>
          <a:p>
            <a:pPr marL="0" indent="0" algn="ctr">
              <a:buNone/>
            </a:pPr>
            <a:r>
              <a:rPr lang="pt-BR" sz="1800" dirty="0"/>
              <a:t>Saída do aterro controlado</a:t>
            </a:r>
          </a:p>
        </p:txBody>
      </p:sp>
      <p:pic>
        <p:nvPicPr>
          <p:cNvPr id="5122" name="Picture 2" descr="Slid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75" y="1318786"/>
            <a:ext cx="46577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93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5" name="Espaço Reservado para Conteúdo 2"/>
          <p:cNvSpPr txBox="1">
            <a:spLocks/>
          </p:cNvSpPr>
          <p:nvPr/>
        </p:nvSpPr>
        <p:spPr>
          <a:xfrm>
            <a:off x="139480" y="1864224"/>
            <a:ext cx="9036496" cy="3659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200" dirty="0" smtClean="0"/>
              <a:t>Controle de pessoal / Fluxo de visitantes (frequência);</a:t>
            </a:r>
          </a:p>
          <a:p>
            <a:r>
              <a:rPr lang="pt-BR" sz="2200" dirty="0" smtClean="0"/>
              <a:t>Pesquisa e prevenção de incômodos à vizinhança;</a:t>
            </a:r>
          </a:p>
          <a:p>
            <a:r>
              <a:rPr lang="pt-BR" sz="2200" dirty="0" smtClean="0"/>
              <a:t>Monitoramento Geotécnico:</a:t>
            </a:r>
          </a:p>
          <a:p>
            <a:r>
              <a:rPr lang="pt-BR" sz="2200" dirty="0" smtClean="0"/>
              <a:t>Marcos superficiais;</a:t>
            </a:r>
          </a:p>
          <a:p>
            <a:r>
              <a:rPr lang="pt-BR" sz="2200" dirty="0" smtClean="0"/>
              <a:t>Pluviômetro;</a:t>
            </a:r>
          </a:p>
          <a:p>
            <a:r>
              <a:rPr lang="pt-BR" sz="2200" dirty="0" smtClean="0"/>
              <a:t>Análises ambientais:</a:t>
            </a:r>
          </a:p>
          <a:p>
            <a:r>
              <a:rPr lang="pt-BR" sz="2200" dirty="0" smtClean="0"/>
              <a:t>Das águas subterrâneas (montante e jusante);</a:t>
            </a:r>
          </a:p>
          <a:p>
            <a:r>
              <a:rPr lang="pt-BR" sz="2200" dirty="0" smtClean="0"/>
              <a:t>De efluentes (percolado), bruto e tratado;</a:t>
            </a:r>
          </a:p>
          <a:p>
            <a:r>
              <a:rPr lang="pt-BR" sz="2200" dirty="0" smtClean="0"/>
              <a:t>Treinamento aos funcionários que trabalham diretamente com a operação e manutenção do aterro;</a:t>
            </a:r>
          </a:p>
        </p:txBody>
      </p:sp>
      <p:sp>
        <p:nvSpPr>
          <p:cNvPr id="7" name="Espaço Reservado para Conteúdo 2"/>
          <p:cNvSpPr txBox="1">
            <a:spLocks/>
          </p:cNvSpPr>
          <p:nvPr/>
        </p:nvSpPr>
        <p:spPr>
          <a:xfrm>
            <a:off x="179512" y="1357507"/>
            <a:ext cx="3312368" cy="5067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200" b="1" dirty="0" smtClean="0"/>
              <a:t>Problemas de Gestão</a:t>
            </a:r>
          </a:p>
        </p:txBody>
      </p:sp>
    </p:spTree>
    <p:extLst>
      <p:ext uri="{BB962C8B-B14F-4D97-AF65-F5344CB8AC3E}">
        <p14:creationId xmlns:p14="http://schemas.microsoft.com/office/powerpoint/2010/main" val="33363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171187" y="1988840"/>
            <a:ext cx="9144000" cy="4176464"/>
          </a:xfrm>
        </p:spPr>
        <p:txBody>
          <a:bodyPr>
            <a:noAutofit/>
          </a:bodyPr>
          <a:lstStyle/>
          <a:p>
            <a:r>
              <a:rPr lang="pt-BR" sz="2200" dirty="0" smtClean="0"/>
              <a:t>Averiguação </a:t>
            </a:r>
            <a:r>
              <a:rPr lang="pt-BR" sz="2200" dirty="0"/>
              <a:t>da atual distância até o lençol freático na situação mais desfavorável do ano;</a:t>
            </a:r>
          </a:p>
          <a:p>
            <a:r>
              <a:rPr lang="pt-BR" sz="2200" dirty="0" smtClean="0"/>
              <a:t>Uniformes </a:t>
            </a:r>
            <a:r>
              <a:rPr lang="pt-BR" sz="2200" dirty="0"/>
              <a:t>e equipamentos de proteção individual dos catadores de resíduos que fazem a busca, seleção e triagem dos materiais recicláveis;</a:t>
            </a:r>
          </a:p>
          <a:p>
            <a:r>
              <a:rPr lang="pt-BR" sz="2200" dirty="0" smtClean="0"/>
              <a:t>Controle </a:t>
            </a:r>
            <a:r>
              <a:rPr lang="pt-BR" sz="2200" dirty="0"/>
              <a:t>de entrada de resíduos na área através da identificação do tipo de resíduo e pesagem do caminhão obtendo volume (m³), peso(t) e vala de destino;</a:t>
            </a:r>
          </a:p>
          <a:p>
            <a:r>
              <a:rPr lang="pt-BR" sz="2200" dirty="0" smtClean="0"/>
              <a:t>Poços </a:t>
            </a:r>
            <a:r>
              <a:rPr lang="pt-BR" sz="2200" dirty="0"/>
              <a:t>de Monitoramento</a:t>
            </a:r>
          </a:p>
        </p:txBody>
      </p:sp>
      <p:sp>
        <p:nvSpPr>
          <p:cNvPr id="7" name="Espaço Reservado para Conteúdo 2"/>
          <p:cNvSpPr txBox="1">
            <a:spLocks/>
          </p:cNvSpPr>
          <p:nvPr/>
        </p:nvSpPr>
        <p:spPr>
          <a:xfrm>
            <a:off x="179512" y="1357507"/>
            <a:ext cx="3312368" cy="5067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200" b="1" dirty="0" smtClean="0"/>
              <a:t>Problemas de Gestão</a:t>
            </a:r>
          </a:p>
        </p:txBody>
      </p:sp>
    </p:spTree>
    <p:extLst>
      <p:ext uri="{BB962C8B-B14F-4D97-AF65-F5344CB8AC3E}">
        <p14:creationId xmlns:p14="http://schemas.microsoft.com/office/powerpoint/2010/main" val="150895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5" name="Espaço Reservado para Conteúdo 2"/>
          <p:cNvSpPr txBox="1">
            <a:spLocks/>
          </p:cNvSpPr>
          <p:nvPr/>
        </p:nvSpPr>
        <p:spPr>
          <a:xfrm>
            <a:off x="827584" y="2204864"/>
            <a:ext cx="7488832" cy="38752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200" dirty="0" smtClean="0"/>
              <a:t>Controle </a:t>
            </a:r>
            <a:r>
              <a:rPr lang="pt-BR" sz="2200" dirty="0"/>
              <a:t>contra contaminação do solo, subsolo, lençol freático, poluição atmosférica e limpeza da área;</a:t>
            </a:r>
          </a:p>
          <a:p>
            <a:r>
              <a:rPr lang="pt-BR" sz="2200" dirty="0" smtClean="0"/>
              <a:t>Controle </a:t>
            </a:r>
            <a:r>
              <a:rPr lang="pt-BR" sz="2200" dirty="0"/>
              <a:t>de gases explosivos;</a:t>
            </a:r>
          </a:p>
          <a:p>
            <a:r>
              <a:rPr lang="pt-BR" sz="2200" dirty="0" smtClean="0"/>
              <a:t>Sistema </a:t>
            </a:r>
            <a:r>
              <a:rPr lang="pt-BR" sz="2200" dirty="0"/>
              <a:t>de drenagem de águas pluviais;</a:t>
            </a:r>
          </a:p>
          <a:p>
            <a:r>
              <a:rPr lang="pt-BR" sz="2200" dirty="0" smtClean="0"/>
              <a:t>Controle </a:t>
            </a:r>
            <a:r>
              <a:rPr lang="pt-BR" sz="2200" dirty="0"/>
              <a:t>de presença de aves e outros animais;</a:t>
            </a:r>
          </a:p>
          <a:p>
            <a:r>
              <a:rPr lang="pt-BR" sz="2200" dirty="0" smtClean="0"/>
              <a:t>Licenciamento </a:t>
            </a:r>
            <a:r>
              <a:rPr lang="pt-BR" sz="2200" dirty="0"/>
              <a:t>Ambiental;</a:t>
            </a:r>
          </a:p>
          <a:p>
            <a:r>
              <a:rPr lang="pt-BR" sz="2200" dirty="0" smtClean="0"/>
              <a:t>Limpeza </a:t>
            </a:r>
            <a:r>
              <a:rPr lang="pt-BR" sz="2200" dirty="0"/>
              <a:t>da área do aterro (vegetação, mato);</a:t>
            </a:r>
          </a:p>
          <a:p>
            <a:r>
              <a:rPr lang="pt-BR" sz="2200" dirty="0" smtClean="0"/>
              <a:t>Tratamento </a:t>
            </a:r>
            <a:r>
              <a:rPr lang="pt-BR" sz="2200" dirty="0"/>
              <a:t>de chorume;</a:t>
            </a:r>
          </a:p>
        </p:txBody>
      </p:sp>
      <p:sp>
        <p:nvSpPr>
          <p:cNvPr id="7" name="Espaço Reservado para Conteúdo 2"/>
          <p:cNvSpPr txBox="1">
            <a:spLocks/>
          </p:cNvSpPr>
          <p:nvPr/>
        </p:nvSpPr>
        <p:spPr>
          <a:xfrm>
            <a:off x="179512" y="1357507"/>
            <a:ext cx="3312368" cy="5067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200" b="1" dirty="0" smtClean="0"/>
              <a:t>Problemas Operacionais</a:t>
            </a:r>
          </a:p>
        </p:txBody>
      </p:sp>
    </p:spTree>
    <p:extLst>
      <p:ext uri="{BB962C8B-B14F-4D97-AF65-F5344CB8AC3E}">
        <p14:creationId xmlns:p14="http://schemas.microsoft.com/office/powerpoint/2010/main" val="355814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fontScale="90000"/>
          </a:bodyPr>
          <a:lstStyle/>
          <a:p>
            <a:r>
              <a:rPr lang="pt-BR" b="1" dirty="0"/>
              <a:t>CONCLUSÃO</a:t>
            </a:r>
            <a:r>
              <a:rPr lang="pt-BR" dirty="0"/>
              <a:t/>
            </a:r>
            <a:br>
              <a:rPr lang="pt-BR" dirty="0"/>
            </a:br>
            <a:endParaRPr lang="pt-BR" dirty="0"/>
          </a:p>
        </p:txBody>
      </p:sp>
      <p:sp>
        <p:nvSpPr>
          <p:cNvPr id="5" name="Espaço Reservado para Conteúdo 2"/>
          <p:cNvSpPr txBox="1">
            <a:spLocks/>
          </p:cNvSpPr>
          <p:nvPr/>
        </p:nvSpPr>
        <p:spPr>
          <a:xfrm>
            <a:off x="28092" y="2060848"/>
            <a:ext cx="896448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200" dirty="0"/>
              <a:t>A pesquisa permitiu entender a importância de políticas públicas voltadas para os resíduos sólidos, visto que o crescimento desordenado das cidades e a escassez de áreas adequadas para a disposição final dos mesmos são resultados da falta de planejamento urbano da maioria das cidades, proporcionando o aumento da degradação ambiental</a:t>
            </a:r>
            <a:r>
              <a:rPr lang="pt-BR" sz="2200" dirty="0" smtClean="0"/>
              <a:t>.</a:t>
            </a:r>
            <a:endParaRPr lang="pt-BR" sz="2200" dirty="0"/>
          </a:p>
        </p:txBody>
      </p:sp>
    </p:spTree>
    <p:extLst>
      <p:ext uri="{BB962C8B-B14F-4D97-AF65-F5344CB8AC3E}">
        <p14:creationId xmlns:p14="http://schemas.microsoft.com/office/powerpoint/2010/main" val="82665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fontScale="90000"/>
          </a:bodyPr>
          <a:lstStyle/>
          <a:p>
            <a:r>
              <a:rPr lang="pt-BR" b="1" dirty="0"/>
              <a:t>CONCLUSÃO</a:t>
            </a:r>
            <a:r>
              <a:rPr lang="pt-BR" dirty="0"/>
              <a:t/>
            </a:r>
            <a:br>
              <a:rPr lang="pt-BR" dirty="0"/>
            </a:br>
            <a:endParaRPr lang="pt-BR" dirty="0"/>
          </a:p>
        </p:txBody>
      </p:sp>
      <p:sp>
        <p:nvSpPr>
          <p:cNvPr id="5" name="Espaço Reservado para Conteúdo 2"/>
          <p:cNvSpPr txBox="1">
            <a:spLocks/>
          </p:cNvSpPr>
          <p:nvPr/>
        </p:nvSpPr>
        <p:spPr>
          <a:xfrm>
            <a:off x="0" y="836712"/>
            <a:ext cx="89644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2200" dirty="0" smtClean="0"/>
          </a:p>
          <a:p>
            <a:r>
              <a:rPr lang="pt-BR" sz="2200" dirty="0" smtClean="0"/>
              <a:t>O </a:t>
            </a:r>
            <a:r>
              <a:rPr lang="pt-BR" sz="2200" dirty="0"/>
              <a:t>estudo de levantamento das condições de disposição dos resíduos sólidos da cidade de Teresópolis de Goiás apontaram várias falas estruturais e de processos, sendo propostas ações para a minimização dos problemas. A pesquisa permitiu entender a importância de políticas públicas voltadas para os resíduos sólidos, visto que o crescimento desordenado das cidades e a escassez de áreas adequadas para a disposição final dos mesmos são resultados da falta de planejamento urbano da maioria das cidades, proporcionando o aumento da degradação ambiental. </a:t>
            </a:r>
          </a:p>
        </p:txBody>
      </p:sp>
    </p:spTree>
    <p:extLst>
      <p:ext uri="{BB962C8B-B14F-4D97-AF65-F5344CB8AC3E}">
        <p14:creationId xmlns:p14="http://schemas.microsoft.com/office/powerpoint/2010/main" val="128389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INTRODUÇÃO/OBJETIVOS</a:t>
            </a:r>
            <a:endParaRPr lang="pt-BR" dirty="0"/>
          </a:p>
        </p:txBody>
      </p:sp>
      <p:sp>
        <p:nvSpPr>
          <p:cNvPr id="3" name="Espaço Reservado para Conteúdo 2"/>
          <p:cNvSpPr>
            <a:spLocks noGrp="1"/>
          </p:cNvSpPr>
          <p:nvPr>
            <p:ph idx="1"/>
          </p:nvPr>
        </p:nvSpPr>
        <p:spPr>
          <a:xfrm>
            <a:off x="457200" y="1600203"/>
            <a:ext cx="8229600" cy="3773014"/>
          </a:xfrm>
        </p:spPr>
        <p:txBody>
          <a:bodyPr>
            <a:normAutofit fontScale="77500" lnSpcReduction="20000"/>
          </a:bodyPr>
          <a:lstStyle/>
          <a:p>
            <a:r>
              <a:rPr lang="pt-BR" dirty="0"/>
              <a:t>O município estudado neste trabalho foi Teresópolis de Goiás, localizado próximo do Município de Goiânia, Capital do Estado de Goiás, com uma distância entre as cidades de 27 km, pela Rodovia BR 153. </a:t>
            </a:r>
            <a:endParaRPr lang="pt-BR" dirty="0" smtClean="0"/>
          </a:p>
          <a:p>
            <a:r>
              <a:rPr lang="pt-BR" dirty="0"/>
              <a:t>Assim, essa pesquisa teve como objetivo, realizar diagnostico ambiental do sistema de disposição do lixo urbano de Teresópolis de Goiás, tendo, como aspectos específicos de avaliação, a situação </a:t>
            </a:r>
            <a:r>
              <a:rPr lang="pt-BR" dirty="0" err="1"/>
              <a:t>socio-ambiental</a:t>
            </a:r>
            <a:r>
              <a:rPr lang="pt-BR" dirty="0"/>
              <a:t> do local, os procedimentos operacionais utilizados atualmente e os conflitos com os conceitos do projeto concebido como aterro controlado. </a:t>
            </a:r>
          </a:p>
          <a:p>
            <a:endParaRPr lang="pt-BR" dirty="0"/>
          </a:p>
        </p:txBody>
      </p:sp>
    </p:spTree>
    <p:extLst>
      <p:ext uri="{BB962C8B-B14F-4D97-AF65-F5344CB8AC3E}">
        <p14:creationId xmlns:p14="http://schemas.microsoft.com/office/powerpoint/2010/main" val="413487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MATERIAL E </a:t>
            </a:r>
            <a:r>
              <a:rPr lang="pt-BR" b="1" dirty="0" smtClean="0"/>
              <a:t>MÉTODOS</a:t>
            </a:r>
            <a:endParaRPr lang="pt-BR" dirty="0"/>
          </a:p>
        </p:txBody>
      </p:sp>
      <p:sp>
        <p:nvSpPr>
          <p:cNvPr id="3" name="Espaço Reservado para Conteúdo 2"/>
          <p:cNvSpPr>
            <a:spLocks noGrp="1"/>
          </p:cNvSpPr>
          <p:nvPr>
            <p:ph idx="1"/>
          </p:nvPr>
        </p:nvSpPr>
        <p:spPr>
          <a:xfrm>
            <a:off x="457200" y="1600203"/>
            <a:ext cx="8229600" cy="3773014"/>
          </a:xfrm>
        </p:spPr>
        <p:txBody>
          <a:bodyPr>
            <a:normAutofit fontScale="70000" lnSpcReduction="20000"/>
          </a:bodyPr>
          <a:lstStyle/>
          <a:p>
            <a:r>
              <a:rPr lang="pt-BR" dirty="0"/>
              <a:t>Este trabalho foi realizado em três fases. Na primeira fase, buscou-se as informações para fundamentação teórica sobre a temática relacionada ao gerenciamento de resíduos sólidos urbanos, com foco principal os municípios de pequena população.</a:t>
            </a:r>
          </a:p>
          <a:p>
            <a:r>
              <a:rPr lang="pt-BR" dirty="0"/>
              <a:t>A segunda fase consistiu da análise do histórico do processo de licenciamento ambiental do município, que foi disponibilizado pela então, na época, Secretaria Estadual do Meio Ambiente e Recursos Hídricos (SEMARH-GO</a:t>
            </a:r>
            <a:r>
              <a:rPr lang="pt-BR" dirty="0" smtClean="0"/>
              <a:t>).</a:t>
            </a:r>
          </a:p>
          <a:p>
            <a:r>
              <a:rPr lang="pt-BR" dirty="0"/>
              <a:t>A terceira e última fase, faz referência a visita na área do lixão do Município de Teresópolis de Goiás, realizadas uma no fim do mês de outubro e outra no início do mês de novembro de 2013.</a:t>
            </a:r>
            <a:endParaRPr lang="pt-BR" dirty="0"/>
          </a:p>
        </p:txBody>
      </p:sp>
    </p:spTree>
    <p:extLst>
      <p:ext uri="{BB962C8B-B14F-4D97-AF65-F5344CB8AC3E}">
        <p14:creationId xmlns:p14="http://schemas.microsoft.com/office/powerpoint/2010/main" val="229659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457200" y="1600203"/>
            <a:ext cx="8229600" cy="3773014"/>
          </a:xfrm>
        </p:spPr>
        <p:txBody>
          <a:bodyPr>
            <a:normAutofit fontScale="85000" lnSpcReduction="20000"/>
          </a:bodyPr>
          <a:lstStyle/>
          <a:p>
            <a:r>
              <a:rPr lang="pt-BR" dirty="0"/>
              <a:t>Observou-se no levantamento junto ao órgão ambiental estadual a existência de um processo de licenciamento ambiental que se iniciou com a indicação de áreas para implantação de um aterro controlado. </a:t>
            </a:r>
            <a:r>
              <a:rPr lang="pt-BR" dirty="0" smtClean="0"/>
              <a:t>Houve dificuldades na aquisição da área. </a:t>
            </a:r>
          </a:p>
          <a:p>
            <a:r>
              <a:rPr lang="pt-BR" dirty="0" smtClean="0"/>
              <a:t>A </a:t>
            </a:r>
            <a:r>
              <a:rPr lang="pt-BR" dirty="0"/>
              <a:t>área adquirida possuía afastamento de dois quilômetros do perímetro urbano; área rural de acordo com parcelamento do uso do solo da época; fora da zona de expansão urbana da cidade; área total livre de 8.954 hectares;</a:t>
            </a:r>
          </a:p>
          <a:p>
            <a:pPr marL="0" indent="0">
              <a:buNone/>
            </a:pPr>
            <a:endParaRPr lang="pt-BR" dirty="0"/>
          </a:p>
        </p:txBody>
      </p:sp>
    </p:spTree>
    <p:extLst>
      <p:ext uri="{BB962C8B-B14F-4D97-AF65-F5344CB8AC3E}">
        <p14:creationId xmlns:p14="http://schemas.microsoft.com/office/powerpoint/2010/main" val="1500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457200" y="1600203"/>
            <a:ext cx="8229600" cy="3773014"/>
          </a:xfrm>
        </p:spPr>
        <p:txBody>
          <a:bodyPr>
            <a:normAutofit fontScale="77500" lnSpcReduction="20000"/>
          </a:bodyPr>
          <a:lstStyle/>
          <a:p>
            <a:r>
              <a:rPr lang="pt-BR" dirty="0"/>
              <a:t>Um projeto foi então implantado após a aquisição da área e em um relatório de vistoria, após um ano de aquisição da área constava as seguintes informações: Cerca viva de sanção do campo, guarita, </a:t>
            </a:r>
            <a:r>
              <a:rPr lang="pt-BR" dirty="0" err="1"/>
              <a:t>cercamento</a:t>
            </a:r>
            <a:r>
              <a:rPr lang="pt-BR" dirty="0"/>
              <a:t> com divisão em 10 fios e altura de 1,80 metros, duas trincheiras abertas recebendo resíduos sólidos e o acesso facilitado ao local. Pela normalidade da atuação do aterro controlado, tendo em vista algumas dificuldades operacionais que um município de pequeno porte possui na construção de uma obra de porte maior, o mesmo recebeu a licença de funcionamento, também chamada de licença de operação.</a:t>
            </a:r>
          </a:p>
          <a:p>
            <a:pPr marL="0" indent="0">
              <a:buNone/>
            </a:pPr>
            <a:endParaRPr lang="pt-BR" dirty="0"/>
          </a:p>
        </p:txBody>
      </p:sp>
    </p:spTree>
    <p:extLst>
      <p:ext uri="{BB962C8B-B14F-4D97-AF65-F5344CB8AC3E}">
        <p14:creationId xmlns:p14="http://schemas.microsoft.com/office/powerpoint/2010/main" val="221074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457200" y="1600203"/>
            <a:ext cx="8229600" cy="3773014"/>
          </a:xfrm>
        </p:spPr>
        <p:txBody>
          <a:bodyPr>
            <a:normAutofit fontScale="62500" lnSpcReduction="20000"/>
          </a:bodyPr>
          <a:lstStyle/>
          <a:p>
            <a:r>
              <a:rPr lang="pt-BR" dirty="0"/>
              <a:t>Após este fato, houve uma advertência a respeito de irregularidades na operação do aterro, que iriam se prolongar até os tempos atuais, como, os depósitos irregulares de lixo, e o não tratamento do chorume.</a:t>
            </a:r>
          </a:p>
          <a:p>
            <a:r>
              <a:rPr lang="pt-BR" dirty="0"/>
              <a:t>O projeto do aterro controlado foi entregue na SEMARH e analisado, tendo como base a NBR 8849 (1985) e literaturas pertinentes ao assunto.</a:t>
            </a:r>
          </a:p>
          <a:p>
            <a:r>
              <a:rPr lang="pt-BR" dirty="0"/>
              <a:t>De acordo com as características gerais da população daquele município e amostragem de outras cidades de médio e pequeno porte próximas, pode-se definir que a produção de lixo era de aproximadamente 0,65kg/</a:t>
            </a:r>
            <a:r>
              <a:rPr lang="pt-BR" dirty="0" err="1"/>
              <a:t>hab</a:t>
            </a:r>
            <a:r>
              <a:rPr lang="pt-BR" dirty="0"/>
              <a:t>/dia sendo as classes dominantes média-baixa e baixa.</a:t>
            </a:r>
          </a:p>
          <a:p>
            <a:r>
              <a:rPr lang="pt-BR" dirty="0"/>
              <a:t>O valor total geral de construção do aterro especificada em projeto foi de R$152.775,00 (valores do ano de 2000) em uma construção com tempo de execução prevista para 2 meses</a:t>
            </a:r>
            <a:r>
              <a:rPr lang="pt-BR" dirty="0" smtClean="0"/>
              <a:t>.</a:t>
            </a:r>
            <a:endParaRPr lang="pt-BR" dirty="0"/>
          </a:p>
        </p:txBody>
      </p:sp>
    </p:spTree>
    <p:extLst>
      <p:ext uri="{BB962C8B-B14F-4D97-AF65-F5344CB8AC3E}">
        <p14:creationId xmlns:p14="http://schemas.microsoft.com/office/powerpoint/2010/main" val="265310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630049" y="4713143"/>
            <a:ext cx="3250704" cy="964701"/>
          </a:xfrm>
        </p:spPr>
        <p:txBody>
          <a:bodyPr>
            <a:normAutofit fontScale="55000" lnSpcReduction="20000"/>
          </a:bodyPr>
          <a:lstStyle/>
          <a:p>
            <a:pPr marL="0" indent="0" algn="ctr">
              <a:buNone/>
            </a:pPr>
            <a:r>
              <a:rPr lang="pt-BR" dirty="0"/>
              <a:t>Irregularidade da base da trincheira, por consequência, o represamento de águas pluviais</a:t>
            </a:r>
          </a:p>
        </p:txBody>
      </p:sp>
      <p:pic>
        <p:nvPicPr>
          <p:cNvPr id="1026" name="Picture 2" descr="Imag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41" y="1340768"/>
            <a:ext cx="2880320" cy="33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lid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141" y="2348880"/>
            <a:ext cx="4296291" cy="3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Conteúdo 2"/>
          <p:cNvSpPr txBox="1">
            <a:spLocks/>
          </p:cNvSpPr>
          <p:nvPr/>
        </p:nvSpPr>
        <p:spPr>
          <a:xfrm>
            <a:off x="4572000" y="1417638"/>
            <a:ext cx="3559063" cy="964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Entrada do aterro de </a:t>
            </a:r>
            <a:r>
              <a:rPr lang="pt-BR" sz="1800" dirty="0" err="1"/>
              <a:t>Terezópolis</a:t>
            </a:r>
            <a:r>
              <a:rPr lang="pt-BR" sz="1800" dirty="0"/>
              <a:t> de Goiás, que funciona atualmente como lixão a céu aberto</a:t>
            </a:r>
            <a:endParaRPr lang="pt-BR" sz="1800" dirty="0"/>
          </a:p>
        </p:txBody>
      </p:sp>
    </p:spTree>
    <p:extLst>
      <p:ext uri="{BB962C8B-B14F-4D97-AF65-F5344CB8AC3E}">
        <p14:creationId xmlns:p14="http://schemas.microsoft.com/office/powerpoint/2010/main" val="14805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395536" y="4914300"/>
            <a:ext cx="4373999" cy="964701"/>
          </a:xfrm>
        </p:spPr>
        <p:txBody>
          <a:bodyPr>
            <a:normAutofit/>
          </a:bodyPr>
          <a:lstStyle/>
          <a:p>
            <a:pPr marL="0" indent="0" algn="ctr">
              <a:buNone/>
            </a:pPr>
            <a:r>
              <a:rPr lang="pt-BR" sz="1800" dirty="0" smtClean="0"/>
              <a:t>Existência de pouco </a:t>
            </a:r>
            <a:r>
              <a:rPr lang="pt-BR" sz="1800" dirty="0"/>
              <a:t>material de cobertura </a:t>
            </a:r>
            <a:r>
              <a:rPr lang="pt-BR" sz="1800" dirty="0" smtClean="0"/>
              <a:t>para </a:t>
            </a:r>
            <a:r>
              <a:rPr lang="pt-BR" sz="1800" dirty="0"/>
              <a:t>ser preenchido na vala</a:t>
            </a:r>
          </a:p>
        </p:txBody>
      </p:sp>
      <p:sp>
        <p:nvSpPr>
          <p:cNvPr id="6" name="Espaço Reservado para Conteúdo 2"/>
          <p:cNvSpPr txBox="1">
            <a:spLocks/>
          </p:cNvSpPr>
          <p:nvPr/>
        </p:nvSpPr>
        <p:spPr>
          <a:xfrm>
            <a:off x="6202116" y="1297218"/>
            <a:ext cx="2118903" cy="964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smtClean="0"/>
              <a:t>Dreno da trincheira</a:t>
            </a:r>
            <a:endParaRPr lang="pt-BR" sz="1800" dirty="0"/>
          </a:p>
        </p:txBody>
      </p:sp>
      <p:pic>
        <p:nvPicPr>
          <p:cNvPr id="2050" name="Picture 2" descr="Slid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9" y="1268760"/>
            <a:ext cx="4875821" cy="366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906" y="1779569"/>
            <a:ext cx="2268525" cy="392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55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23850"/>
            <a:ext cx="8229600" cy="1143000"/>
          </a:xfrm>
        </p:spPr>
        <p:txBody>
          <a:bodyPr>
            <a:normAutofit/>
          </a:bodyPr>
          <a:lstStyle/>
          <a:p>
            <a:r>
              <a:rPr lang="pt-BR" b="1" dirty="0"/>
              <a:t>RESULTADOS/DISCUSSÃO</a:t>
            </a:r>
            <a:endParaRPr lang="pt-BR" dirty="0"/>
          </a:p>
        </p:txBody>
      </p:sp>
      <p:sp>
        <p:nvSpPr>
          <p:cNvPr id="3" name="Espaço Reservado para Conteúdo 2"/>
          <p:cNvSpPr>
            <a:spLocks noGrp="1"/>
          </p:cNvSpPr>
          <p:nvPr>
            <p:ph idx="1"/>
          </p:nvPr>
        </p:nvSpPr>
        <p:spPr>
          <a:xfrm>
            <a:off x="-2983" y="4656871"/>
            <a:ext cx="4373999" cy="964701"/>
          </a:xfrm>
        </p:spPr>
        <p:txBody>
          <a:bodyPr>
            <a:normAutofit/>
          </a:bodyPr>
          <a:lstStyle/>
          <a:p>
            <a:pPr marL="0" indent="0" algn="ctr">
              <a:buNone/>
            </a:pPr>
            <a:r>
              <a:rPr lang="pt-BR" sz="1800" dirty="0"/>
              <a:t>L</a:t>
            </a:r>
            <a:r>
              <a:rPr lang="pt-BR" sz="1800" dirty="0" smtClean="0"/>
              <a:t>agoa </a:t>
            </a:r>
            <a:r>
              <a:rPr lang="pt-BR" sz="1800" dirty="0"/>
              <a:t>facultativa </a:t>
            </a:r>
            <a:r>
              <a:rPr lang="pt-BR" sz="1800" dirty="0" smtClean="0"/>
              <a:t>sem funcionamento: ausência de manta PEAD. </a:t>
            </a:r>
            <a:endParaRPr lang="pt-BR" sz="1800" dirty="0"/>
          </a:p>
        </p:txBody>
      </p:sp>
      <p:sp>
        <p:nvSpPr>
          <p:cNvPr id="6" name="Espaço Reservado para Conteúdo 2"/>
          <p:cNvSpPr txBox="1">
            <a:spLocks/>
          </p:cNvSpPr>
          <p:nvPr/>
        </p:nvSpPr>
        <p:spPr>
          <a:xfrm>
            <a:off x="4067944" y="1196752"/>
            <a:ext cx="5014392" cy="1065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Área interna do aterro tomada pela vegetação natural, bem como o depósito de resíduos em área imprópria, próximo a área de proteção ambiental.</a:t>
            </a:r>
            <a:endParaRPr lang="pt-BR" sz="1800" dirty="0"/>
          </a:p>
        </p:txBody>
      </p:sp>
      <p:pic>
        <p:nvPicPr>
          <p:cNvPr id="3074" name="Picture 2" descr="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3" y="1656084"/>
            <a:ext cx="3886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lid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018" y="2178246"/>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49463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1038</Words>
  <Application>Microsoft Office PowerPoint</Application>
  <PresentationFormat>Apresentação na tela (4:3)</PresentationFormat>
  <Paragraphs>69</Paragraphs>
  <Slides>16</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16</vt:i4>
      </vt:variant>
    </vt:vector>
  </HeadingPairs>
  <TitlesOfParts>
    <vt:vector size="19" baseType="lpstr">
      <vt:lpstr>Arial</vt:lpstr>
      <vt:lpstr>Calibri</vt:lpstr>
      <vt:lpstr>Tema do Office</vt:lpstr>
      <vt:lpstr>DIAGNÓSTICO DA UNIDADE DE DISPOSIÇÃO DE RESÍDUOS SÓLIDOS URBANOS DO MUNICÍPIO DE TEREZÓPOLIS DE GOIÁS</vt:lpstr>
      <vt:lpstr>INTRODUÇÃO/OBJETIVOS</vt:lpstr>
      <vt:lpstr>MATERIAL E MÉTODOS</vt:lpstr>
      <vt:lpstr>RESULTADOS/DISCUSSÃO</vt:lpstr>
      <vt:lpstr>RESULTADOS/DISCUSSÃO</vt:lpstr>
      <vt:lpstr>RESULTADOS/DISCUSSÃO</vt:lpstr>
      <vt:lpstr>RESULTADOS/DISCUSSÃO</vt:lpstr>
      <vt:lpstr>RESULTADOS/DISCUSSÃO</vt:lpstr>
      <vt:lpstr>RESULTADOS/DISCUSSÃO</vt:lpstr>
      <vt:lpstr>RESULTADOS/DISCUSSÃO</vt:lpstr>
      <vt:lpstr>RESULTADOS/DISCUSSÃO</vt:lpstr>
      <vt:lpstr>RESULTADOS/DISCUSSÃO</vt:lpstr>
      <vt:lpstr>RESULTADOS/DISCUSSÃO</vt:lpstr>
      <vt:lpstr>RESULTADOS/DISCUSSÃO</vt:lpstr>
      <vt:lpstr>CONCLUSÃO </vt:lpstr>
      <vt:lpstr>CONCLUSÃO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Usuário do Windows</cp:lastModifiedBy>
  <cp:revision>14</cp:revision>
  <dcterms:created xsi:type="dcterms:W3CDTF">2018-05-02T19:43:05Z</dcterms:created>
  <dcterms:modified xsi:type="dcterms:W3CDTF">2018-05-22T22:07:12Z</dcterms:modified>
</cp:coreProperties>
</file>