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59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EFB1B-4038-4BBC-8971-7799590638A2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C6A9-FEDC-4920-ACCC-EC9369B335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95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COTA 84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51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144</a:t>
            </a:r>
            <a:r>
              <a:rPr lang="pt-BR" baseline="0" dirty="0" smtClean="0"/>
              <a:t> LEITURAS/DIA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19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144</a:t>
            </a:r>
            <a:r>
              <a:rPr lang="pt-BR" baseline="0" dirty="0" smtClean="0"/>
              <a:t> LEITURAS/DIA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46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COTA 40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25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COTA 40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COTA 40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28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COTA 40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4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COTA 40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6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144</a:t>
            </a:r>
            <a:r>
              <a:rPr lang="pt-BR" baseline="0" dirty="0" smtClean="0"/>
              <a:t> LEITURAS/DIA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72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144</a:t>
            </a:r>
            <a:r>
              <a:rPr lang="pt-BR" baseline="0" dirty="0" smtClean="0"/>
              <a:t> LEITURAS/DIA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511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144</a:t>
            </a:r>
            <a:r>
              <a:rPr lang="pt-BR" baseline="0" dirty="0" smtClean="0"/>
              <a:t> LEITURAS/DIA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C6A9-FEDC-4920-ACCC-EC9369B335C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50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r>
              <a:rPr lang="pt-BR" sz="2800" b="1" dirty="0" err="1" smtClean="0"/>
              <a:t>Éverson</a:t>
            </a:r>
            <a:r>
              <a:rPr lang="pt-BR" sz="2800" b="1" dirty="0" smtClean="0"/>
              <a:t> </a:t>
            </a:r>
            <a:r>
              <a:rPr lang="pt-BR" sz="2800" b="1" dirty="0"/>
              <a:t>Gardel de Melo</a:t>
            </a:r>
            <a:endParaRPr lang="pt-BR" sz="2800" dirty="0"/>
          </a:p>
          <a:p>
            <a:r>
              <a:rPr lang="pt-BR" sz="2800" b="1" dirty="0"/>
              <a:t>João Carlos Prestes</a:t>
            </a:r>
            <a:endParaRPr lang="pt-BR" sz="2800" dirty="0"/>
          </a:p>
          <a:p>
            <a:pPr algn="l"/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SETORIZAÇÃO COMO FERRAMENTA PARA O ABASTECIMENTO PLENO E EFICIENTE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DE PRESSÕES NA REDE DE DISTRIBUIÇÃO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USO DE REGISTRADORES DE PRESSÃO;</a:t>
            </a:r>
          </a:p>
          <a:p>
            <a:r>
              <a:rPr lang="pt-BR" dirty="0" smtClean="0"/>
              <a:t>INSTALAÇÃO DE VRP;</a:t>
            </a:r>
          </a:p>
          <a:p>
            <a:r>
              <a:rPr lang="pt-BR" dirty="0" smtClean="0"/>
              <a:t>MODULAÇÃO DO RECALQUE.</a:t>
            </a:r>
            <a:r>
              <a:rPr lang="pt-BR" dirty="0" smtClean="0"/>
              <a:t>  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40497"/>
              </p:ext>
            </p:extLst>
          </p:nvPr>
        </p:nvGraphicFramePr>
        <p:xfrm>
          <a:off x="1" y="-24530"/>
          <a:ext cx="9143999" cy="5517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221"/>
                <a:gridCol w="1831586"/>
                <a:gridCol w="1410748"/>
                <a:gridCol w="1275444"/>
              </a:tblGrid>
              <a:tr h="14330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Parâmetro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2016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2017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Resultado (%)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92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Tempo máximo de indisponibilidade (horas)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-96,9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72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Vol. médio de água micromedida (m</a:t>
                      </a:r>
                      <a:r>
                        <a:rPr lang="pt-BR" sz="1100" baseline="30000">
                          <a:effectLst/>
                        </a:rPr>
                        <a:t>3</a:t>
                      </a:r>
                      <a:r>
                        <a:rPr lang="pt-BR" sz="1100">
                          <a:effectLst/>
                        </a:rPr>
                        <a:t>/ano)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41012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43187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5,1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30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Consumo de energia elétrica na Elevatória Booster Unisinos (kwh/mês)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1482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1121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-24,4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47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Pressão média do sistema (mca)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20,5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19,75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-3,7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HÁ FÓRMULA PRONTA PARA EFICIÊNCIA ENERGÉTICA E REDUÇÃO DE PERDAS;</a:t>
            </a:r>
          </a:p>
          <a:p>
            <a:r>
              <a:rPr lang="pt-BR" dirty="0" smtClean="0"/>
              <a:t>É NECESSÁRIO UMA </a:t>
            </a:r>
            <a:r>
              <a:rPr lang="pt-BR" dirty="0"/>
              <a:t>COMBINAÇÃO DE AÇÕES </a:t>
            </a:r>
            <a:r>
              <a:rPr lang="pt-BR" dirty="0" smtClean="0"/>
              <a:t>;</a:t>
            </a:r>
          </a:p>
          <a:p>
            <a:r>
              <a:rPr lang="pt-BR" dirty="0" smtClean="0"/>
              <a:t>MÉTODO DE TRABALHO APLICÁVEL EM OUTROS SISTEMAS;</a:t>
            </a:r>
          </a:p>
          <a:p>
            <a:r>
              <a:rPr lang="pt-BR" dirty="0" smtClean="0"/>
              <a:t>CONTRIBUIÇÃO PARA A SUSTENTABILIDADE.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519785" y="1398179"/>
            <a:ext cx="2104429" cy="1052214"/>
          </a:xfrm>
          <a:custGeom>
            <a:avLst/>
            <a:gdLst>
              <a:gd name="connsiteX0" fmla="*/ 0 w 2104429"/>
              <a:gd name="connsiteY0" fmla="*/ 105221 h 1052214"/>
              <a:gd name="connsiteX1" fmla="*/ 105221 w 2104429"/>
              <a:gd name="connsiteY1" fmla="*/ 0 h 1052214"/>
              <a:gd name="connsiteX2" fmla="*/ 1999208 w 2104429"/>
              <a:gd name="connsiteY2" fmla="*/ 0 h 1052214"/>
              <a:gd name="connsiteX3" fmla="*/ 2104429 w 2104429"/>
              <a:gd name="connsiteY3" fmla="*/ 105221 h 1052214"/>
              <a:gd name="connsiteX4" fmla="*/ 2104429 w 2104429"/>
              <a:gd name="connsiteY4" fmla="*/ 946993 h 1052214"/>
              <a:gd name="connsiteX5" fmla="*/ 1999208 w 2104429"/>
              <a:gd name="connsiteY5" fmla="*/ 1052214 h 1052214"/>
              <a:gd name="connsiteX6" fmla="*/ 105221 w 2104429"/>
              <a:gd name="connsiteY6" fmla="*/ 1052214 h 1052214"/>
              <a:gd name="connsiteX7" fmla="*/ 0 w 2104429"/>
              <a:gd name="connsiteY7" fmla="*/ 946993 h 1052214"/>
              <a:gd name="connsiteX8" fmla="*/ 0 w 2104429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429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1999208" y="0"/>
                </a:lnTo>
                <a:cubicBezTo>
                  <a:pt x="2057320" y="0"/>
                  <a:pt x="2104429" y="47109"/>
                  <a:pt x="2104429" y="105221"/>
                </a:cubicBezTo>
                <a:lnTo>
                  <a:pt x="2104429" y="946993"/>
                </a:lnTo>
                <a:cubicBezTo>
                  <a:pt x="2104429" y="1005105"/>
                  <a:pt x="2057320" y="1052214"/>
                  <a:pt x="1999208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18" tIns="107018" rIns="107018" bIns="10701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REDUÇÃO DA CAPTAÇÃO DE ÁGUA</a:t>
            </a:r>
            <a:endParaRPr lang="pt-BR" sz="2000" kern="1200" dirty="0"/>
          </a:p>
        </p:txBody>
      </p:sp>
      <p:sp>
        <p:nvSpPr>
          <p:cNvPr id="8" name="Forma livre 7"/>
          <p:cNvSpPr/>
          <p:nvPr/>
        </p:nvSpPr>
        <p:spPr>
          <a:xfrm rot="3600000">
            <a:off x="4892523" y="3244862"/>
            <a:ext cx="1096445" cy="368275"/>
          </a:xfrm>
          <a:custGeom>
            <a:avLst/>
            <a:gdLst>
              <a:gd name="connsiteX0" fmla="*/ 0 w 1096445"/>
              <a:gd name="connsiteY0" fmla="*/ 184138 h 368275"/>
              <a:gd name="connsiteX1" fmla="*/ 184138 w 1096445"/>
              <a:gd name="connsiteY1" fmla="*/ 0 h 368275"/>
              <a:gd name="connsiteX2" fmla="*/ 184138 w 1096445"/>
              <a:gd name="connsiteY2" fmla="*/ 73655 h 368275"/>
              <a:gd name="connsiteX3" fmla="*/ 912308 w 1096445"/>
              <a:gd name="connsiteY3" fmla="*/ 73655 h 368275"/>
              <a:gd name="connsiteX4" fmla="*/ 912308 w 1096445"/>
              <a:gd name="connsiteY4" fmla="*/ 0 h 368275"/>
              <a:gd name="connsiteX5" fmla="*/ 1096445 w 1096445"/>
              <a:gd name="connsiteY5" fmla="*/ 184138 h 368275"/>
              <a:gd name="connsiteX6" fmla="*/ 912308 w 1096445"/>
              <a:gd name="connsiteY6" fmla="*/ 368275 h 368275"/>
              <a:gd name="connsiteX7" fmla="*/ 912308 w 1096445"/>
              <a:gd name="connsiteY7" fmla="*/ 294620 h 368275"/>
              <a:gd name="connsiteX8" fmla="*/ 184138 w 1096445"/>
              <a:gd name="connsiteY8" fmla="*/ 294620 h 368275"/>
              <a:gd name="connsiteX9" fmla="*/ 184138 w 1096445"/>
              <a:gd name="connsiteY9" fmla="*/ 368275 h 368275"/>
              <a:gd name="connsiteX10" fmla="*/ 0 w 1096445"/>
              <a:gd name="connsiteY10" fmla="*/ 184138 h 3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6445" h="368275">
                <a:moveTo>
                  <a:pt x="0" y="184138"/>
                </a:moveTo>
                <a:lnTo>
                  <a:pt x="184138" y="0"/>
                </a:lnTo>
                <a:lnTo>
                  <a:pt x="184138" y="73655"/>
                </a:lnTo>
                <a:lnTo>
                  <a:pt x="912308" y="73655"/>
                </a:lnTo>
                <a:lnTo>
                  <a:pt x="912308" y="0"/>
                </a:lnTo>
                <a:lnTo>
                  <a:pt x="1096445" y="184138"/>
                </a:lnTo>
                <a:lnTo>
                  <a:pt x="912308" y="368275"/>
                </a:lnTo>
                <a:lnTo>
                  <a:pt x="912308" y="294620"/>
                </a:lnTo>
                <a:lnTo>
                  <a:pt x="184138" y="294620"/>
                </a:lnTo>
                <a:lnTo>
                  <a:pt x="184138" y="368275"/>
                </a:lnTo>
                <a:lnTo>
                  <a:pt x="0" y="18413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2" tIns="73653" rIns="110482" bIns="736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500" kern="1200"/>
          </a:p>
        </p:txBody>
      </p:sp>
      <p:sp>
        <p:nvSpPr>
          <p:cNvPr id="9" name="Forma livre 8"/>
          <p:cNvSpPr/>
          <p:nvPr/>
        </p:nvSpPr>
        <p:spPr>
          <a:xfrm>
            <a:off x="5257278" y="4407605"/>
            <a:ext cx="2104429" cy="1052214"/>
          </a:xfrm>
          <a:custGeom>
            <a:avLst/>
            <a:gdLst>
              <a:gd name="connsiteX0" fmla="*/ 0 w 2104429"/>
              <a:gd name="connsiteY0" fmla="*/ 105221 h 1052214"/>
              <a:gd name="connsiteX1" fmla="*/ 105221 w 2104429"/>
              <a:gd name="connsiteY1" fmla="*/ 0 h 1052214"/>
              <a:gd name="connsiteX2" fmla="*/ 1999208 w 2104429"/>
              <a:gd name="connsiteY2" fmla="*/ 0 h 1052214"/>
              <a:gd name="connsiteX3" fmla="*/ 2104429 w 2104429"/>
              <a:gd name="connsiteY3" fmla="*/ 105221 h 1052214"/>
              <a:gd name="connsiteX4" fmla="*/ 2104429 w 2104429"/>
              <a:gd name="connsiteY4" fmla="*/ 946993 h 1052214"/>
              <a:gd name="connsiteX5" fmla="*/ 1999208 w 2104429"/>
              <a:gd name="connsiteY5" fmla="*/ 1052214 h 1052214"/>
              <a:gd name="connsiteX6" fmla="*/ 105221 w 2104429"/>
              <a:gd name="connsiteY6" fmla="*/ 1052214 h 1052214"/>
              <a:gd name="connsiteX7" fmla="*/ 0 w 2104429"/>
              <a:gd name="connsiteY7" fmla="*/ 946993 h 1052214"/>
              <a:gd name="connsiteX8" fmla="*/ 0 w 2104429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429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1999208" y="0"/>
                </a:lnTo>
                <a:cubicBezTo>
                  <a:pt x="2057320" y="0"/>
                  <a:pt x="2104429" y="47109"/>
                  <a:pt x="2104429" y="105221"/>
                </a:cubicBezTo>
                <a:lnTo>
                  <a:pt x="2104429" y="946993"/>
                </a:lnTo>
                <a:cubicBezTo>
                  <a:pt x="2104429" y="1005105"/>
                  <a:pt x="2057320" y="1052214"/>
                  <a:pt x="1999208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18" tIns="107018" rIns="107018" bIns="10701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REDUÇÃO DO CONSUMO ENERGÉTICO</a:t>
            </a:r>
            <a:endParaRPr lang="pt-BR" sz="20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4023777" y="4749574"/>
            <a:ext cx="1096446" cy="368276"/>
          </a:xfrm>
          <a:custGeom>
            <a:avLst/>
            <a:gdLst>
              <a:gd name="connsiteX0" fmla="*/ 0 w 1096445"/>
              <a:gd name="connsiteY0" fmla="*/ 184138 h 368275"/>
              <a:gd name="connsiteX1" fmla="*/ 184138 w 1096445"/>
              <a:gd name="connsiteY1" fmla="*/ 0 h 368275"/>
              <a:gd name="connsiteX2" fmla="*/ 184138 w 1096445"/>
              <a:gd name="connsiteY2" fmla="*/ 73655 h 368275"/>
              <a:gd name="connsiteX3" fmla="*/ 912308 w 1096445"/>
              <a:gd name="connsiteY3" fmla="*/ 73655 h 368275"/>
              <a:gd name="connsiteX4" fmla="*/ 912308 w 1096445"/>
              <a:gd name="connsiteY4" fmla="*/ 0 h 368275"/>
              <a:gd name="connsiteX5" fmla="*/ 1096445 w 1096445"/>
              <a:gd name="connsiteY5" fmla="*/ 184138 h 368275"/>
              <a:gd name="connsiteX6" fmla="*/ 912308 w 1096445"/>
              <a:gd name="connsiteY6" fmla="*/ 368275 h 368275"/>
              <a:gd name="connsiteX7" fmla="*/ 912308 w 1096445"/>
              <a:gd name="connsiteY7" fmla="*/ 294620 h 368275"/>
              <a:gd name="connsiteX8" fmla="*/ 184138 w 1096445"/>
              <a:gd name="connsiteY8" fmla="*/ 294620 h 368275"/>
              <a:gd name="connsiteX9" fmla="*/ 184138 w 1096445"/>
              <a:gd name="connsiteY9" fmla="*/ 368275 h 368275"/>
              <a:gd name="connsiteX10" fmla="*/ 0 w 1096445"/>
              <a:gd name="connsiteY10" fmla="*/ 184138 h 3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6445" h="368275">
                <a:moveTo>
                  <a:pt x="1096445" y="184137"/>
                </a:moveTo>
                <a:lnTo>
                  <a:pt x="912307" y="368274"/>
                </a:lnTo>
                <a:lnTo>
                  <a:pt x="912307" y="294619"/>
                </a:lnTo>
                <a:lnTo>
                  <a:pt x="184137" y="294619"/>
                </a:lnTo>
                <a:lnTo>
                  <a:pt x="184137" y="368274"/>
                </a:lnTo>
                <a:lnTo>
                  <a:pt x="0" y="184137"/>
                </a:lnTo>
                <a:lnTo>
                  <a:pt x="184137" y="1"/>
                </a:lnTo>
                <a:lnTo>
                  <a:pt x="184137" y="73656"/>
                </a:lnTo>
                <a:lnTo>
                  <a:pt x="912307" y="73656"/>
                </a:lnTo>
                <a:lnTo>
                  <a:pt x="912307" y="1"/>
                </a:lnTo>
                <a:lnTo>
                  <a:pt x="1096445" y="18413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2" tIns="73656" rIns="110484" bIns="7365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500" kern="1200"/>
          </a:p>
        </p:txBody>
      </p:sp>
      <p:sp>
        <p:nvSpPr>
          <p:cNvPr id="11" name="Forma livre 10"/>
          <p:cNvSpPr/>
          <p:nvPr/>
        </p:nvSpPr>
        <p:spPr>
          <a:xfrm>
            <a:off x="1782291" y="4407605"/>
            <a:ext cx="2104429" cy="1052214"/>
          </a:xfrm>
          <a:custGeom>
            <a:avLst/>
            <a:gdLst>
              <a:gd name="connsiteX0" fmla="*/ 0 w 2104429"/>
              <a:gd name="connsiteY0" fmla="*/ 105221 h 1052214"/>
              <a:gd name="connsiteX1" fmla="*/ 105221 w 2104429"/>
              <a:gd name="connsiteY1" fmla="*/ 0 h 1052214"/>
              <a:gd name="connsiteX2" fmla="*/ 1999208 w 2104429"/>
              <a:gd name="connsiteY2" fmla="*/ 0 h 1052214"/>
              <a:gd name="connsiteX3" fmla="*/ 2104429 w 2104429"/>
              <a:gd name="connsiteY3" fmla="*/ 105221 h 1052214"/>
              <a:gd name="connsiteX4" fmla="*/ 2104429 w 2104429"/>
              <a:gd name="connsiteY4" fmla="*/ 946993 h 1052214"/>
              <a:gd name="connsiteX5" fmla="*/ 1999208 w 2104429"/>
              <a:gd name="connsiteY5" fmla="*/ 1052214 h 1052214"/>
              <a:gd name="connsiteX6" fmla="*/ 105221 w 2104429"/>
              <a:gd name="connsiteY6" fmla="*/ 1052214 h 1052214"/>
              <a:gd name="connsiteX7" fmla="*/ 0 w 2104429"/>
              <a:gd name="connsiteY7" fmla="*/ 946993 h 1052214"/>
              <a:gd name="connsiteX8" fmla="*/ 0 w 2104429"/>
              <a:gd name="connsiteY8" fmla="*/ 105221 h 10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429" h="1052214">
                <a:moveTo>
                  <a:pt x="0" y="105221"/>
                </a:moveTo>
                <a:cubicBezTo>
                  <a:pt x="0" y="47109"/>
                  <a:pt x="47109" y="0"/>
                  <a:pt x="105221" y="0"/>
                </a:cubicBezTo>
                <a:lnTo>
                  <a:pt x="1999208" y="0"/>
                </a:lnTo>
                <a:cubicBezTo>
                  <a:pt x="2057320" y="0"/>
                  <a:pt x="2104429" y="47109"/>
                  <a:pt x="2104429" y="105221"/>
                </a:cubicBezTo>
                <a:lnTo>
                  <a:pt x="2104429" y="946993"/>
                </a:lnTo>
                <a:cubicBezTo>
                  <a:pt x="2104429" y="1005105"/>
                  <a:pt x="2057320" y="1052214"/>
                  <a:pt x="1999208" y="1052214"/>
                </a:cubicBezTo>
                <a:lnTo>
                  <a:pt x="105221" y="1052214"/>
                </a:lnTo>
                <a:cubicBezTo>
                  <a:pt x="47109" y="1052214"/>
                  <a:pt x="0" y="1005105"/>
                  <a:pt x="0" y="946993"/>
                </a:cubicBezTo>
                <a:lnTo>
                  <a:pt x="0" y="1052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018" tIns="107018" rIns="107018" bIns="10701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/>
              <a:t>AUMENTO DA OFERTA</a:t>
            </a:r>
            <a:endParaRPr lang="pt-BR" sz="2000" kern="1200" dirty="0"/>
          </a:p>
        </p:txBody>
      </p:sp>
      <p:sp>
        <p:nvSpPr>
          <p:cNvPr id="12" name="Forma livre 11"/>
          <p:cNvSpPr/>
          <p:nvPr/>
        </p:nvSpPr>
        <p:spPr>
          <a:xfrm rot="18000000">
            <a:off x="3155030" y="3244862"/>
            <a:ext cx="1096445" cy="368275"/>
          </a:xfrm>
          <a:custGeom>
            <a:avLst/>
            <a:gdLst>
              <a:gd name="connsiteX0" fmla="*/ 0 w 1096445"/>
              <a:gd name="connsiteY0" fmla="*/ 184138 h 368275"/>
              <a:gd name="connsiteX1" fmla="*/ 184138 w 1096445"/>
              <a:gd name="connsiteY1" fmla="*/ 0 h 368275"/>
              <a:gd name="connsiteX2" fmla="*/ 184138 w 1096445"/>
              <a:gd name="connsiteY2" fmla="*/ 73655 h 368275"/>
              <a:gd name="connsiteX3" fmla="*/ 912308 w 1096445"/>
              <a:gd name="connsiteY3" fmla="*/ 73655 h 368275"/>
              <a:gd name="connsiteX4" fmla="*/ 912308 w 1096445"/>
              <a:gd name="connsiteY4" fmla="*/ 0 h 368275"/>
              <a:gd name="connsiteX5" fmla="*/ 1096445 w 1096445"/>
              <a:gd name="connsiteY5" fmla="*/ 184138 h 368275"/>
              <a:gd name="connsiteX6" fmla="*/ 912308 w 1096445"/>
              <a:gd name="connsiteY6" fmla="*/ 368275 h 368275"/>
              <a:gd name="connsiteX7" fmla="*/ 912308 w 1096445"/>
              <a:gd name="connsiteY7" fmla="*/ 294620 h 368275"/>
              <a:gd name="connsiteX8" fmla="*/ 184138 w 1096445"/>
              <a:gd name="connsiteY8" fmla="*/ 294620 h 368275"/>
              <a:gd name="connsiteX9" fmla="*/ 184138 w 1096445"/>
              <a:gd name="connsiteY9" fmla="*/ 368275 h 368275"/>
              <a:gd name="connsiteX10" fmla="*/ 0 w 1096445"/>
              <a:gd name="connsiteY10" fmla="*/ 184138 h 3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6445" h="368275">
                <a:moveTo>
                  <a:pt x="0" y="184138"/>
                </a:moveTo>
                <a:lnTo>
                  <a:pt x="184138" y="0"/>
                </a:lnTo>
                <a:lnTo>
                  <a:pt x="184138" y="73655"/>
                </a:lnTo>
                <a:lnTo>
                  <a:pt x="912308" y="73655"/>
                </a:lnTo>
                <a:lnTo>
                  <a:pt x="912308" y="0"/>
                </a:lnTo>
                <a:lnTo>
                  <a:pt x="1096445" y="184138"/>
                </a:lnTo>
                <a:lnTo>
                  <a:pt x="912308" y="368275"/>
                </a:lnTo>
                <a:lnTo>
                  <a:pt x="912308" y="294620"/>
                </a:lnTo>
                <a:lnTo>
                  <a:pt x="184138" y="294620"/>
                </a:lnTo>
                <a:lnTo>
                  <a:pt x="184138" y="368275"/>
                </a:lnTo>
                <a:lnTo>
                  <a:pt x="0" y="18413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482" tIns="73655" rIns="110482" bIns="7365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500" kern="1200"/>
          </a:p>
        </p:txBody>
      </p:sp>
    </p:spTree>
    <p:extLst>
      <p:ext uri="{BB962C8B-B14F-4D97-AF65-F5344CB8AC3E}">
        <p14:creationId xmlns:p14="http://schemas.microsoft.com/office/powerpoint/2010/main" val="16734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 </a:t>
            </a:r>
            <a:r>
              <a:rPr lang="pt-BR" i="1" dirty="0"/>
              <a:t>AZEVEDO NETTO</a:t>
            </a:r>
            <a:r>
              <a:rPr lang="pt-BR" dirty="0"/>
              <a:t>, J. M., et </a:t>
            </a:r>
            <a:r>
              <a:rPr lang="pt-BR" dirty="0" err="1"/>
              <a:t>alli</a:t>
            </a:r>
            <a:r>
              <a:rPr lang="pt-BR" dirty="0"/>
              <a:t>. - "Manual de </a:t>
            </a:r>
            <a:r>
              <a:rPr lang="pt-BR" i="1" dirty="0"/>
              <a:t>Hidráulica</a:t>
            </a:r>
            <a:r>
              <a:rPr lang="pt-BR" dirty="0"/>
              <a:t>", Ed. Edgard </a:t>
            </a:r>
            <a:r>
              <a:rPr lang="pt-BR" dirty="0" err="1"/>
              <a:t>Blucher</a:t>
            </a:r>
            <a:r>
              <a:rPr lang="pt-BR" dirty="0"/>
              <a:t> </a:t>
            </a:r>
            <a:r>
              <a:rPr lang="pt-BR" dirty="0" err="1"/>
              <a:t>Ltda</a:t>
            </a:r>
            <a:r>
              <a:rPr lang="pt-BR" dirty="0"/>
              <a:t>, 9ª Edição, São Paulo, 2015.</a:t>
            </a:r>
          </a:p>
          <a:p>
            <a:r>
              <a:rPr lang="pt-BR" dirty="0"/>
              <a:t>BAGGIO, M. Como Formular e Executar Estratégia de Combate às Perdas, com Foco em Resultados? 1º Seminário Nacional de Gestão e Controle de Perdas de Água - ABES, Porto Alegre, 2015 </a:t>
            </a:r>
          </a:p>
          <a:p>
            <a:r>
              <a:rPr lang="pt-BR" dirty="0"/>
              <a:t>GOMES, A. Montagem de Programas de Desenvolvimento Operacional, Seminário de Gestão Organizacional e Instrumentos de Planejamento, Controle e Avaliação, Ministério das Cidades, 2012 </a:t>
            </a:r>
          </a:p>
          <a:p>
            <a:r>
              <a:rPr lang="en-US" dirty="0"/>
              <a:t>LAMBERT, A.; </a:t>
            </a:r>
            <a:r>
              <a:rPr lang="en-US" dirty="0" err="1"/>
              <a:t>Hirner</a:t>
            </a:r>
            <a:r>
              <a:rPr lang="en-US" dirty="0"/>
              <a:t>, W. Losses from Water Supply Systems: Standard Terminology and Recommended Performance Measures. </a:t>
            </a:r>
            <a:r>
              <a:rPr lang="pt-BR" dirty="0"/>
              <a:t>EUA: IWA, 2000.</a:t>
            </a:r>
          </a:p>
          <a:p>
            <a:r>
              <a:rPr lang="pt-BR" dirty="0"/>
              <a:t>MACHADO, R.R.-”O Controle de Pressões nas Redes de Água como Instrumento para o Combate a Desperdícios com Foco na Sustentabilidade. Rio de Janeiro-RJ: Abes-</a:t>
            </a:r>
            <a:r>
              <a:rPr lang="pt-BR" dirty="0" err="1"/>
              <a:t>dn</a:t>
            </a:r>
            <a:r>
              <a:rPr lang="pt-BR" dirty="0"/>
              <a:t>, 2016. Disponível em &lt;http://abes-dn.org.br/?p=4184&gt; Acessado em 05/02/2018.</a:t>
            </a:r>
          </a:p>
          <a:p>
            <a:r>
              <a:rPr lang="pt-BR" dirty="0"/>
              <a:t>SILVA, B. [et al]. Controle de Perdas de Água em Sistemas de Distribuição. São Paulo – SP: Escola Politécnica de São Paulo, 2003. Disponível em &lt;http://200.144.189.97/phd/LeArq.aspx?id_arq=5067&gt; Acessado em 08/09/2013.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9600" dirty="0" smtClean="0"/>
              <a:t>OBRIGADO!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30452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DA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 smtClean="0"/>
              <a:t>CONTEXTUALIZAÇÃO/PROBLEMATIZAÇÃO;</a:t>
            </a:r>
          </a:p>
          <a:p>
            <a:r>
              <a:rPr lang="pt-BR" dirty="0" smtClean="0"/>
              <a:t>HIPÓTESES;</a:t>
            </a:r>
          </a:p>
          <a:p>
            <a:r>
              <a:rPr lang="pt-BR" dirty="0" smtClean="0"/>
              <a:t>DESCRIÇÃO DO MÉTODO UTILIZADO;</a:t>
            </a:r>
          </a:p>
          <a:p>
            <a:r>
              <a:rPr lang="pt-BR" dirty="0" smtClean="0"/>
              <a:t>RESULTADOS/DISCUSSÃO;</a:t>
            </a:r>
          </a:p>
          <a:p>
            <a:r>
              <a:rPr lang="pt-BR" dirty="0" smtClean="0"/>
              <a:t>CONCLUSÃO;</a:t>
            </a:r>
          </a:p>
          <a:p>
            <a:r>
              <a:rPr lang="pt-BR" dirty="0" smtClean="0"/>
              <a:t>REFERÊNCIAS.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r>
              <a:rPr lang="pt-BR" dirty="0" smtClean="0"/>
              <a:t>4384 m</a:t>
            </a:r>
          </a:p>
          <a:p>
            <a:r>
              <a:rPr lang="pt-BR" dirty="0" smtClean="0"/>
              <a:t>PVC</a:t>
            </a:r>
            <a:r>
              <a:rPr lang="pt-BR" dirty="0" smtClean="0"/>
              <a:t>, ferro fundido;</a:t>
            </a:r>
          </a:p>
          <a:p>
            <a:r>
              <a:rPr lang="pt-BR" dirty="0" smtClean="0"/>
              <a:t>215 ligações de água;</a:t>
            </a:r>
          </a:p>
          <a:p>
            <a:r>
              <a:rPr lang="pt-BR" dirty="0" smtClean="0"/>
              <a:t>Cotas topográficas  &gt; 40&lt;85m;</a:t>
            </a:r>
          </a:p>
          <a:p>
            <a:r>
              <a:rPr lang="pt-BR" dirty="0" smtClean="0"/>
              <a:t>41012 m³/ano;</a:t>
            </a:r>
          </a:p>
          <a:p>
            <a:r>
              <a:rPr lang="pt-BR" dirty="0" smtClean="0"/>
              <a:t>Potência de bombeamento 1,47 </a:t>
            </a:r>
            <a:r>
              <a:rPr lang="pt-BR" dirty="0" err="1" smtClean="0"/>
              <a:t>kw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2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                      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-26" r="-9" b="-26"/>
          <a:stretch>
            <a:fillRect/>
          </a:stretch>
        </p:blipFill>
        <p:spPr bwMode="auto">
          <a:xfrm>
            <a:off x="136498" y="1628800"/>
            <a:ext cx="8871004" cy="368113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55576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COTA 84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                     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-23" r="-9" b="-23"/>
          <a:stretch>
            <a:fillRect/>
          </a:stretch>
        </p:blipFill>
        <p:spPr bwMode="auto">
          <a:xfrm>
            <a:off x="386282" y="1696551"/>
            <a:ext cx="8371435" cy="3580318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COTA 40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HIPÓTESES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BOMBEAMENTO INSUFICIENTE;</a:t>
            </a:r>
          </a:p>
          <a:p>
            <a:r>
              <a:rPr lang="pt-BR" dirty="0" smtClean="0"/>
              <a:t>GRANDE VOLUME DE PERDAS FÍSICAS;</a:t>
            </a:r>
            <a:r>
              <a:rPr lang="pt-BR" dirty="0" smtClean="0"/>
              <a:t>  </a:t>
            </a:r>
          </a:p>
          <a:p>
            <a:r>
              <a:rPr lang="pt-BR" dirty="0" smtClean="0"/>
              <a:t> INCERTEZA DOS LIMITES DO SETOR.                          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6250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Losango 6"/>
          <p:cNvSpPr/>
          <p:nvPr/>
        </p:nvSpPr>
        <p:spPr>
          <a:xfrm>
            <a:off x="2540000" y="1397000"/>
            <a:ext cx="4064000" cy="4064000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o 4"/>
          <p:cNvGrpSpPr/>
          <p:nvPr/>
        </p:nvGrpSpPr>
        <p:grpSpPr>
          <a:xfrm>
            <a:off x="2926080" y="1783080"/>
            <a:ext cx="3291840" cy="3291840"/>
            <a:chOff x="2926080" y="1783080"/>
            <a:chExt cx="3291840" cy="3291840"/>
          </a:xfrm>
        </p:grpSpPr>
        <p:sp>
          <p:nvSpPr>
            <p:cNvPr id="9" name="Forma livre 8"/>
            <p:cNvSpPr/>
            <p:nvPr/>
          </p:nvSpPr>
          <p:spPr>
            <a:xfrm>
              <a:off x="2926080" y="1783080"/>
              <a:ext cx="1584960" cy="1584960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711" tIns="130711" rIns="130711" bIns="1307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ANÁLISE DA ELEVATÓRIA DE RECALQUE</a:t>
              </a:r>
              <a:endParaRPr lang="pt-BR" sz="14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632960" y="1783080"/>
              <a:ext cx="1584960" cy="1584960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711" tIns="130711" rIns="130711" bIns="1307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DELIMITAÇÃO DO SETOR DE DISTRIBUIÇÃO</a:t>
              </a:r>
              <a:endParaRPr lang="pt-BR" sz="1400" kern="120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926080" y="3489960"/>
              <a:ext cx="1584960" cy="1584960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711" tIns="130711" rIns="130711" bIns="1307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IMPLEMENTAÇÃO DOS SETORES DE MANOBRA</a:t>
              </a:r>
              <a:endParaRPr lang="pt-BR" sz="1400" kern="1200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632960" y="3489960"/>
              <a:ext cx="1584960" cy="1584960"/>
            </a:xfrm>
            <a:custGeom>
              <a:avLst/>
              <a:gdLst>
                <a:gd name="connsiteX0" fmla="*/ 0 w 1584960"/>
                <a:gd name="connsiteY0" fmla="*/ 264165 h 1584960"/>
                <a:gd name="connsiteX1" fmla="*/ 264165 w 1584960"/>
                <a:gd name="connsiteY1" fmla="*/ 0 h 1584960"/>
                <a:gd name="connsiteX2" fmla="*/ 1320795 w 1584960"/>
                <a:gd name="connsiteY2" fmla="*/ 0 h 1584960"/>
                <a:gd name="connsiteX3" fmla="*/ 1584960 w 1584960"/>
                <a:gd name="connsiteY3" fmla="*/ 264165 h 1584960"/>
                <a:gd name="connsiteX4" fmla="*/ 1584960 w 1584960"/>
                <a:gd name="connsiteY4" fmla="*/ 1320795 h 1584960"/>
                <a:gd name="connsiteX5" fmla="*/ 1320795 w 1584960"/>
                <a:gd name="connsiteY5" fmla="*/ 1584960 h 1584960"/>
                <a:gd name="connsiteX6" fmla="*/ 264165 w 1584960"/>
                <a:gd name="connsiteY6" fmla="*/ 1584960 h 1584960"/>
                <a:gd name="connsiteX7" fmla="*/ 0 w 1584960"/>
                <a:gd name="connsiteY7" fmla="*/ 1320795 h 1584960"/>
                <a:gd name="connsiteX8" fmla="*/ 0 w 1584960"/>
                <a:gd name="connsiteY8" fmla="*/ 264165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1584960">
                  <a:moveTo>
                    <a:pt x="0" y="264165"/>
                  </a:moveTo>
                  <a:cubicBezTo>
                    <a:pt x="0" y="118271"/>
                    <a:pt x="118271" y="0"/>
                    <a:pt x="264165" y="0"/>
                  </a:cubicBezTo>
                  <a:lnTo>
                    <a:pt x="1320795" y="0"/>
                  </a:lnTo>
                  <a:cubicBezTo>
                    <a:pt x="1466689" y="0"/>
                    <a:pt x="1584960" y="118271"/>
                    <a:pt x="1584960" y="264165"/>
                  </a:cubicBezTo>
                  <a:lnTo>
                    <a:pt x="1584960" y="1320795"/>
                  </a:lnTo>
                  <a:cubicBezTo>
                    <a:pt x="1584960" y="1466689"/>
                    <a:pt x="1466689" y="1584960"/>
                    <a:pt x="1320795" y="1584960"/>
                  </a:cubicBezTo>
                  <a:lnTo>
                    <a:pt x="264165" y="1584960"/>
                  </a:lnTo>
                  <a:cubicBezTo>
                    <a:pt x="118271" y="1584960"/>
                    <a:pt x="0" y="1466689"/>
                    <a:pt x="0" y="1320795"/>
                  </a:cubicBezTo>
                  <a:lnTo>
                    <a:pt x="0" y="2641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711" tIns="130711" rIns="130711" bIns="13071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/>
                <a:t>CONTROLE DE PRESSÕES NA REDE DE DISTRIBUIÇÃO</a:t>
              </a:r>
              <a:endParaRPr lang="pt-BR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1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Losango 6"/>
          <p:cNvSpPr/>
          <p:nvPr/>
        </p:nvSpPr>
        <p:spPr>
          <a:xfrm>
            <a:off x="2540000" y="1397000"/>
            <a:ext cx="4064000" cy="4064000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vre 8"/>
          <p:cNvSpPr/>
          <p:nvPr/>
        </p:nvSpPr>
        <p:spPr>
          <a:xfrm>
            <a:off x="2926080" y="1783080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711" tIns="130711" rIns="130711" bIns="1307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 smtClean="0"/>
              <a:t>ANÁLISE DA ELEVATÓRIA DE RECALQUE</a:t>
            </a:r>
            <a:endParaRPr lang="pt-BR" sz="14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4632960" y="1783080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711" tIns="130711" rIns="130711" bIns="1307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 smtClean="0"/>
              <a:t>DELIMITAÇÃO DO SETOR DE DISTRIBUIÇÃO</a:t>
            </a:r>
            <a:endParaRPr lang="pt-BR" sz="14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2926080" y="3489960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711" tIns="130711" rIns="130711" bIns="1307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 smtClean="0"/>
              <a:t>IMPLEMENTAÇÃO DOS SETORES DE MANOBRA</a:t>
            </a:r>
            <a:endParaRPr lang="pt-BR" sz="1400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4632960" y="3489960"/>
            <a:ext cx="1584960" cy="158496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711" tIns="130711" rIns="130711" bIns="13071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 smtClean="0"/>
              <a:t>CONTROLE DE PRESSÕES NA REDE DE DISTRIBUIÇÃO</a:t>
            </a:r>
            <a:endParaRPr lang="pt-BR" sz="1400" kern="1200" dirty="0"/>
          </a:p>
        </p:txBody>
      </p:sp>
    </p:spTree>
    <p:extLst>
      <p:ext uri="{BB962C8B-B14F-4D97-AF65-F5344CB8AC3E}">
        <p14:creationId xmlns:p14="http://schemas.microsoft.com/office/powerpoint/2010/main" val="1030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IMPLEMENTAÇÃO DOS SETORES DE MANOBRA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-27" r="-29" b="-27"/>
          <a:stretch>
            <a:fillRect/>
          </a:stretch>
        </p:blipFill>
        <p:spPr bwMode="auto">
          <a:xfrm>
            <a:off x="1475656" y="1390774"/>
            <a:ext cx="6912767" cy="3845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514</Words>
  <Application>Microsoft Office PowerPoint</Application>
  <PresentationFormat>Apresentação na tela (4:3)</PresentationFormat>
  <Paragraphs>121</Paragraphs>
  <Slides>15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Tema do Office</vt:lpstr>
      <vt:lpstr>SETORIZAÇÃO COMO FERRAMENTA PARA O ABASTECIMENTO PLENO E EFICIENTE</vt:lpstr>
      <vt:lpstr>ETAPAS DA APRESENTAÇÃO</vt:lpstr>
      <vt:lpstr>CONTEXTUALIZAÇÃO</vt:lpstr>
      <vt:lpstr>PROBLEMATIZAÇÃO</vt:lpstr>
      <vt:lpstr>PROBLEMATIZAÇÃO</vt:lpstr>
      <vt:lpstr>HIPÓTESES</vt:lpstr>
      <vt:lpstr>O MÉTODO</vt:lpstr>
      <vt:lpstr>O MÉTODO</vt:lpstr>
      <vt:lpstr>IMPLEMENTAÇÃO DOS SETORES DE MANOBRA</vt:lpstr>
      <vt:lpstr>CONTROLE DE PRESSÕES NA REDE DE DISTRIBUIÇÃO</vt:lpstr>
      <vt:lpstr>RESULTADOS/DISCUSSÃO</vt:lpstr>
      <vt:lpstr>CONCLUSÃO</vt:lpstr>
      <vt:lpstr>CONCLUSÃO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Gardel</cp:lastModifiedBy>
  <cp:revision>29</cp:revision>
  <dcterms:created xsi:type="dcterms:W3CDTF">2018-05-02T19:43:05Z</dcterms:created>
  <dcterms:modified xsi:type="dcterms:W3CDTF">2018-05-29T04:59:44Z</dcterms:modified>
</cp:coreProperties>
</file>