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65" r:id="rId3"/>
    <p:sldId id="285" r:id="rId4"/>
    <p:sldId id="297" r:id="rId5"/>
    <p:sldId id="258" r:id="rId6"/>
    <p:sldId id="262" r:id="rId7"/>
    <p:sldId id="283" r:id="rId8"/>
    <p:sldId id="288" r:id="rId9"/>
    <p:sldId id="298" r:id="rId10"/>
    <p:sldId id="275" r:id="rId11"/>
    <p:sldId id="299" r:id="rId12"/>
    <p:sldId id="300" r:id="rId13"/>
    <p:sldId id="294" r:id="rId14"/>
    <p:sldId id="296" r:id="rId15"/>
    <p:sldId id="301" r:id="rId16"/>
    <p:sldId id="302" r:id="rId17"/>
    <p:sldId id="295" r:id="rId18"/>
    <p:sldId id="271" r:id="rId19"/>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1" d="100"/>
          <a:sy n="41" d="100"/>
        </p:scale>
        <p:origin x="-1266" y="-9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p:cViewPr varScale="1">
        <p:scale>
          <a:sx n="71" d="100"/>
          <a:sy n="71" d="100"/>
        </p:scale>
        <p:origin x="-2706"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F48AA22-89A4-4CA1-A2D4-78FB884F934E}" type="datetimeFigureOut">
              <a:rPr lang="pt-BR" smtClean="0"/>
              <a:pPr/>
              <a:t>29/05/2018</a:t>
            </a:fld>
            <a:endParaRPr lang="pt-BR"/>
          </a:p>
        </p:txBody>
      </p:sp>
      <p:sp>
        <p:nvSpPr>
          <p:cNvPr id="4" name="Espaço Reservado para Rodapé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FC3A9E8-EF9C-4540-ACF4-4051308097D5}" type="slidenum">
              <a:rPr lang="pt-BR" smtClean="0"/>
              <a:pPr/>
              <a:t>‹#›</a:t>
            </a:fld>
            <a:endParaRPr lang="pt-BR"/>
          </a:p>
        </p:txBody>
      </p:sp>
    </p:spTree>
    <p:extLst>
      <p:ext uri="{BB962C8B-B14F-4D97-AF65-F5344CB8AC3E}">
        <p14:creationId xmlns="" xmlns:p14="http://schemas.microsoft.com/office/powerpoint/2010/main" val="35165080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23152F-3C08-408D-95D0-DCEBC9AB0D4F}" type="datetimeFigureOut">
              <a:rPr lang="pt-BR" smtClean="0"/>
              <a:pPr/>
              <a:t>29/05/2018</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151514-F05E-443C-9168-507CE806040A}" type="slidenum">
              <a:rPr lang="pt-BR" smtClean="0"/>
              <a:pPr/>
              <a:t>‹#›</a:t>
            </a:fld>
            <a:endParaRPr lang="pt-BR"/>
          </a:p>
        </p:txBody>
      </p:sp>
    </p:spTree>
    <p:extLst>
      <p:ext uri="{BB962C8B-B14F-4D97-AF65-F5344CB8AC3E}">
        <p14:creationId xmlns="" xmlns:p14="http://schemas.microsoft.com/office/powerpoint/2010/main" val="1611185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7">
            <a:extLst>
              <a:ext uri="{FF2B5EF4-FFF2-40B4-BE49-F238E27FC236}">
                <a16:creationId xmlns="" xmlns:a16="http://schemas.microsoft.com/office/drawing/2014/main" id="{0F18F911-3050-49D2-BCB6-4722EA1CD15F}"/>
              </a:ext>
            </a:extLst>
          </p:cNvPr>
          <p:cNvSpPr>
            <a:spLocks noGrp="1" noChangeArrowheads="1"/>
          </p:cNvSpPr>
          <p:nvPr>
            <p:ph type="sldNum" sz="quarter"/>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lnSpc>
                <a:spcPct val="93000"/>
              </a:lnSpc>
              <a:buClr>
                <a:srgbClr val="000000"/>
              </a:buClr>
              <a:buSzPct val="100000"/>
              <a:buFont typeface="Times New Roman" panose="02020603050405020304" pitchFamily="18"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panose="020B0604020202020204" pitchFamily="34" charset="0"/>
                <a:ea typeface="Microsoft YaHei" panose="020B0503020204020204" pitchFamily="34" charset="-122"/>
              </a:defRPr>
            </a:lvl5pPr>
            <a:lvl6pPr marL="2204550" indent="-200414" defTabSz="393869"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panose="020B0604020202020204" pitchFamily="34" charset="0"/>
                <a:ea typeface="Microsoft YaHei" panose="020B0503020204020204" pitchFamily="34" charset="-122"/>
              </a:defRPr>
            </a:lvl6pPr>
            <a:lvl7pPr marL="2605377" indent="-200414" defTabSz="393869"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panose="020B0604020202020204" pitchFamily="34" charset="0"/>
                <a:ea typeface="Microsoft YaHei" panose="020B0503020204020204" pitchFamily="34" charset="-122"/>
              </a:defRPr>
            </a:lvl7pPr>
            <a:lvl8pPr marL="3006204" indent="-200414" defTabSz="393869"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panose="020B0604020202020204" pitchFamily="34" charset="0"/>
                <a:ea typeface="Microsoft YaHei" panose="020B0503020204020204" pitchFamily="34" charset="-122"/>
              </a:defRPr>
            </a:lvl8pPr>
            <a:lvl9pPr marL="3407032" indent="-200414" defTabSz="393869"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defRPr>
                <a:solidFill>
                  <a:schemeClr val="bg1"/>
                </a:solidFill>
                <a:latin typeface="Arial" panose="020B0604020202020204" pitchFamily="34" charset="0"/>
                <a:ea typeface="Microsoft YaHei" panose="020B0503020204020204" pitchFamily="34" charset="-122"/>
              </a:defRPr>
            </a:lvl9pPr>
          </a:lstStyle>
          <a:p>
            <a:pPr>
              <a:lnSpc>
                <a:spcPct val="95000"/>
              </a:lnSpc>
              <a:buClrTx/>
              <a:buFontTx/>
              <a:buNone/>
            </a:pPr>
            <a:fld id="{27A417AE-EB20-4B99-A1E5-FE5CD8C0B0E1}" type="slidenum">
              <a:rPr lang="pt-BR" altLang="pt-BR">
                <a:solidFill>
                  <a:srgbClr val="000000"/>
                </a:solidFill>
                <a:latin typeface="Times New Roman" panose="02020603050405020304" pitchFamily="18" charset="0"/>
                <a:ea typeface="Arial Unicode MS" pitchFamily="34" charset="-128"/>
              </a:rPr>
              <a:pPr>
                <a:lnSpc>
                  <a:spcPct val="95000"/>
                </a:lnSpc>
                <a:buClrTx/>
                <a:buFontTx/>
                <a:buNone/>
              </a:pPr>
              <a:t>6</a:t>
            </a:fld>
            <a:endParaRPr lang="pt-BR" altLang="pt-BR">
              <a:solidFill>
                <a:srgbClr val="000000"/>
              </a:solidFill>
              <a:latin typeface="Times New Roman" panose="02020603050405020304" pitchFamily="18" charset="0"/>
              <a:ea typeface="Arial Unicode MS" pitchFamily="34" charset="-128"/>
            </a:endParaRPr>
          </a:p>
        </p:txBody>
      </p:sp>
      <p:sp>
        <p:nvSpPr>
          <p:cNvPr id="15363" name="Rectangle 1">
            <a:extLst>
              <a:ext uri="{FF2B5EF4-FFF2-40B4-BE49-F238E27FC236}">
                <a16:creationId xmlns="" xmlns:a16="http://schemas.microsoft.com/office/drawing/2014/main" id="{C86B7916-362D-4819-95E1-B7190D1CA06B}"/>
              </a:ext>
            </a:extLst>
          </p:cNvPr>
          <p:cNvSpPr>
            <a:spLocks noGrp="1" noRot="1" noChangeAspect="1" noChangeArrowheads="1" noTextEdit="1"/>
          </p:cNvSpPr>
          <p:nvPr>
            <p:ph type="sldImg"/>
          </p:nvPr>
        </p:nvSpPr>
        <p:spPr>
          <a:xfrm>
            <a:off x="1144588" y="695325"/>
            <a:ext cx="4568825" cy="3427413"/>
          </a:xfrm>
          <a:solidFill>
            <a:srgbClr val="FFFFFF"/>
          </a:solidFill>
          <a:ln>
            <a:solidFill>
              <a:srgbClr val="000000"/>
            </a:solidFill>
            <a:miter lim="800000"/>
            <a:headEnd/>
            <a:tailEnd/>
          </a:ln>
        </p:spPr>
      </p:sp>
      <p:sp>
        <p:nvSpPr>
          <p:cNvPr id="15364" name="Rectangle 2">
            <a:extLst>
              <a:ext uri="{FF2B5EF4-FFF2-40B4-BE49-F238E27FC236}">
                <a16:creationId xmlns="" xmlns:a16="http://schemas.microsoft.com/office/drawing/2014/main" id="{9DD55137-6F22-4F38-B2EB-1805150092E8}"/>
              </a:ext>
            </a:extLst>
          </p:cNvPr>
          <p:cNvSpPr>
            <a:spLocks noGrp="1" noChangeArrowheads="1"/>
          </p:cNvSpPr>
          <p:nvPr>
            <p:ph type="body" idx="1"/>
          </p:nvPr>
        </p:nvSpPr>
        <p:spPr>
          <a:xfrm>
            <a:off x="685512" y="4343230"/>
            <a:ext cx="5486976" cy="4115139"/>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pt-BR" altLang="pt-BR">
              <a:latin typeface="Times New Roman" panose="02020603050405020304" pitchFamily="18" charset="0"/>
            </a:endParaRPr>
          </a:p>
        </p:txBody>
      </p:sp>
    </p:spTree>
    <p:extLst>
      <p:ext uri="{BB962C8B-B14F-4D97-AF65-F5344CB8AC3E}">
        <p14:creationId xmlns="" xmlns:p14="http://schemas.microsoft.com/office/powerpoint/2010/main" val="500362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677C5135-C6EC-4FEB-97E1-E7A17BEAE96C}" type="datetimeFigureOut">
              <a:rPr lang="pt-BR" smtClean="0"/>
              <a:pPr/>
              <a:t>29/05/2018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B1E68D5-6873-41D9-9B60-358195EC3482}" type="slidenum">
              <a:rPr lang="pt-BR" smtClean="0"/>
              <a:pPr/>
              <a:t>‹#›</a:t>
            </a:fld>
            <a:endParaRPr lang="pt-BR"/>
          </a:p>
        </p:txBody>
      </p:sp>
    </p:spTree>
    <p:extLst>
      <p:ext uri="{BB962C8B-B14F-4D97-AF65-F5344CB8AC3E}">
        <p14:creationId xmlns="" xmlns:p14="http://schemas.microsoft.com/office/powerpoint/2010/main" val="802523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677C5135-C6EC-4FEB-97E1-E7A17BEAE96C}" type="datetimeFigureOut">
              <a:rPr lang="pt-BR" smtClean="0"/>
              <a:pPr/>
              <a:t>29/05/2018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B1E68D5-6873-41D9-9B60-358195EC3482}" type="slidenum">
              <a:rPr lang="pt-BR" smtClean="0"/>
              <a:pPr/>
              <a:t>‹#›</a:t>
            </a:fld>
            <a:endParaRPr lang="pt-BR"/>
          </a:p>
        </p:txBody>
      </p:sp>
    </p:spTree>
    <p:extLst>
      <p:ext uri="{BB962C8B-B14F-4D97-AF65-F5344CB8AC3E}">
        <p14:creationId xmlns="" xmlns:p14="http://schemas.microsoft.com/office/powerpoint/2010/main" val="1495381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40"/>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677C5135-C6EC-4FEB-97E1-E7A17BEAE96C}" type="datetimeFigureOut">
              <a:rPr lang="pt-BR" smtClean="0"/>
              <a:pPr/>
              <a:t>29/05/2018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B1E68D5-6873-41D9-9B60-358195EC3482}" type="slidenum">
              <a:rPr lang="pt-BR" smtClean="0"/>
              <a:pPr/>
              <a:t>‹#›</a:t>
            </a:fld>
            <a:endParaRPr lang="pt-BR"/>
          </a:p>
        </p:txBody>
      </p:sp>
    </p:spTree>
    <p:extLst>
      <p:ext uri="{BB962C8B-B14F-4D97-AF65-F5344CB8AC3E}">
        <p14:creationId xmlns="" xmlns:p14="http://schemas.microsoft.com/office/powerpoint/2010/main" val="1791142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677C5135-C6EC-4FEB-97E1-E7A17BEAE96C}" type="datetimeFigureOut">
              <a:rPr lang="pt-BR" smtClean="0"/>
              <a:pPr/>
              <a:t>29/05/2018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B1E68D5-6873-41D9-9B60-358195EC3482}" type="slidenum">
              <a:rPr lang="pt-BR" smtClean="0"/>
              <a:pPr/>
              <a:t>‹#›</a:t>
            </a:fld>
            <a:endParaRPr lang="pt-BR"/>
          </a:p>
        </p:txBody>
      </p:sp>
    </p:spTree>
    <p:extLst>
      <p:ext uri="{BB962C8B-B14F-4D97-AF65-F5344CB8AC3E}">
        <p14:creationId xmlns="" xmlns:p14="http://schemas.microsoft.com/office/powerpoint/2010/main" val="526933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677C5135-C6EC-4FEB-97E1-E7A17BEAE96C}" type="datetimeFigureOut">
              <a:rPr lang="pt-BR" smtClean="0"/>
              <a:pPr/>
              <a:t>29/05/2018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B1E68D5-6873-41D9-9B60-358195EC3482}" type="slidenum">
              <a:rPr lang="pt-BR" smtClean="0"/>
              <a:pPr/>
              <a:t>‹#›</a:t>
            </a:fld>
            <a:endParaRPr lang="pt-BR"/>
          </a:p>
        </p:txBody>
      </p:sp>
    </p:spTree>
    <p:extLst>
      <p:ext uri="{BB962C8B-B14F-4D97-AF65-F5344CB8AC3E}">
        <p14:creationId xmlns="" xmlns:p14="http://schemas.microsoft.com/office/powerpoint/2010/main" val="1835335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1"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677C5135-C6EC-4FEB-97E1-E7A17BEAE96C}" type="datetimeFigureOut">
              <a:rPr lang="pt-BR" smtClean="0"/>
              <a:pPr/>
              <a:t>29/05/2018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B1E68D5-6873-41D9-9B60-358195EC3482}" type="slidenum">
              <a:rPr lang="pt-BR" smtClean="0"/>
              <a:pPr/>
              <a:t>‹#›</a:t>
            </a:fld>
            <a:endParaRPr lang="pt-BR"/>
          </a:p>
        </p:txBody>
      </p:sp>
    </p:spTree>
    <p:extLst>
      <p:ext uri="{BB962C8B-B14F-4D97-AF65-F5344CB8AC3E}">
        <p14:creationId xmlns="" xmlns:p14="http://schemas.microsoft.com/office/powerpoint/2010/main" val="352746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677C5135-C6EC-4FEB-97E1-E7A17BEAE96C}" type="datetimeFigureOut">
              <a:rPr lang="pt-BR" smtClean="0"/>
              <a:pPr/>
              <a:t>29/05/2018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AB1E68D5-6873-41D9-9B60-358195EC3482}" type="slidenum">
              <a:rPr lang="pt-BR" smtClean="0"/>
              <a:pPr/>
              <a:t>‹#›</a:t>
            </a:fld>
            <a:endParaRPr lang="pt-BR"/>
          </a:p>
        </p:txBody>
      </p:sp>
    </p:spTree>
    <p:extLst>
      <p:ext uri="{BB962C8B-B14F-4D97-AF65-F5344CB8AC3E}">
        <p14:creationId xmlns="" xmlns:p14="http://schemas.microsoft.com/office/powerpoint/2010/main" val="1222077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677C5135-C6EC-4FEB-97E1-E7A17BEAE96C}" type="datetimeFigureOut">
              <a:rPr lang="pt-BR" smtClean="0"/>
              <a:pPr/>
              <a:t>29/05/2018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AB1E68D5-6873-41D9-9B60-358195EC3482}" type="slidenum">
              <a:rPr lang="pt-BR" smtClean="0"/>
              <a:pPr/>
              <a:t>‹#›</a:t>
            </a:fld>
            <a:endParaRPr lang="pt-BR"/>
          </a:p>
        </p:txBody>
      </p:sp>
    </p:spTree>
    <p:extLst>
      <p:ext uri="{BB962C8B-B14F-4D97-AF65-F5344CB8AC3E}">
        <p14:creationId xmlns="" xmlns:p14="http://schemas.microsoft.com/office/powerpoint/2010/main" val="3859908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677C5135-C6EC-4FEB-97E1-E7A17BEAE96C}" type="datetimeFigureOut">
              <a:rPr lang="pt-BR" smtClean="0"/>
              <a:pPr/>
              <a:t>29/05/2018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AB1E68D5-6873-41D9-9B60-358195EC3482}" type="slidenum">
              <a:rPr lang="pt-BR" smtClean="0"/>
              <a:pPr/>
              <a:t>‹#›</a:t>
            </a:fld>
            <a:endParaRPr lang="pt-BR"/>
          </a:p>
        </p:txBody>
      </p:sp>
    </p:spTree>
    <p:extLst>
      <p:ext uri="{BB962C8B-B14F-4D97-AF65-F5344CB8AC3E}">
        <p14:creationId xmlns="" xmlns:p14="http://schemas.microsoft.com/office/powerpoint/2010/main" val="2868107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677C5135-C6EC-4FEB-97E1-E7A17BEAE96C}" type="datetimeFigureOut">
              <a:rPr lang="pt-BR" smtClean="0"/>
              <a:pPr/>
              <a:t>29/05/2018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B1E68D5-6873-41D9-9B60-358195EC3482}" type="slidenum">
              <a:rPr lang="pt-BR" smtClean="0"/>
              <a:pPr/>
              <a:t>‹#›</a:t>
            </a:fld>
            <a:endParaRPr lang="pt-BR"/>
          </a:p>
        </p:txBody>
      </p:sp>
    </p:spTree>
    <p:extLst>
      <p:ext uri="{BB962C8B-B14F-4D97-AF65-F5344CB8AC3E}">
        <p14:creationId xmlns="" xmlns:p14="http://schemas.microsoft.com/office/powerpoint/2010/main" val="3524891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677C5135-C6EC-4FEB-97E1-E7A17BEAE96C}" type="datetimeFigureOut">
              <a:rPr lang="pt-BR" smtClean="0"/>
              <a:pPr/>
              <a:t>29/05/2018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B1E68D5-6873-41D9-9B60-358195EC3482}" type="slidenum">
              <a:rPr lang="pt-BR" smtClean="0"/>
              <a:pPr/>
              <a:t>‹#›</a:t>
            </a:fld>
            <a:endParaRPr lang="pt-BR"/>
          </a:p>
        </p:txBody>
      </p:sp>
    </p:spTree>
    <p:extLst>
      <p:ext uri="{BB962C8B-B14F-4D97-AF65-F5344CB8AC3E}">
        <p14:creationId xmlns="" xmlns:p14="http://schemas.microsoft.com/office/powerpoint/2010/main" val="3881768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7C5135-C6EC-4FEB-97E1-E7A17BEAE96C}" type="datetimeFigureOut">
              <a:rPr lang="pt-BR" smtClean="0"/>
              <a:pPr/>
              <a:t>29/05/2018</a:t>
            </a:fld>
            <a:endParaRPr lang="pt-BR"/>
          </a:p>
        </p:txBody>
      </p:sp>
      <p:sp>
        <p:nvSpPr>
          <p:cNvPr id="5" name="Espaço Reservado para Rodapé 4"/>
          <p:cNvSpPr>
            <a:spLocks noGrp="1"/>
          </p:cNvSpPr>
          <p:nvPr>
            <p:ph type="ftr" sz="quarter" idx="3"/>
          </p:nvPr>
        </p:nvSpPr>
        <p:spPr>
          <a:xfrm>
            <a:off x="3124201"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1"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1E68D5-6873-41D9-9B60-358195EC3482}" type="slidenum">
              <a:rPr lang="pt-BR" smtClean="0"/>
              <a:pPr/>
              <a:t>‹#›</a:t>
            </a:fld>
            <a:endParaRPr lang="pt-BR"/>
          </a:p>
        </p:txBody>
      </p:sp>
      <p:pic>
        <p:nvPicPr>
          <p:cNvPr id="7" name="Picture 3" descr="Z:\Documentos\2018\48º Congresso da Assemae\Peças Gráficas\Template Power Point\banner 730x124 (2) - Cópia.jpg"/>
          <p:cNvPicPr>
            <a:picLocks noChangeAspect="1" noChangeArrowheads="1"/>
          </p:cNvPicPr>
          <p:nvPr userDrawn="1"/>
        </p:nvPicPr>
        <p:blipFill>
          <a:blip r:embed="rId13" cstate="print">
            <a:extLst>
              <a:ext uri="{28A0092B-C50C-407E-A947-70E740481C1C}">
                <a14:useLocalDpi xmlns="" xmlns:a14="http://schemas.microsoft.com/office/drawing/2010/main" val="0"/>
              </a:ext>
            </a:extLst>
          </a:blip>
          <a:srcRect/>
          <a:stretch>
            <a:fillRect/>
          </a:stretch>
        </p:blipFill>
        <p:spPr bwMode="auto">
          <a:xfrm>
            <a:off x="-36512" y="5517233"/>
            <a:ext cx="9180512" cy="1400164"/>
          </a:xfrm>
          <a:prstGeom prst="rect">
            <a:avLst/>
          </a:prstGeom>
          <a:noFill/>
          <a:extLst>
            <a:ext uri="{909E8E84-426E-40DD-AFC4-6F175D3DCCD1}">
              <a14:hiddenFill xmlns="" xmlns:a14="http://schemas.microsoft.com/office/drawing/2010/main">
                <a:solidFill>
                  <a:srgbClr val="FFFFFF"/>
                </a:solidFill>
              </a14:hiddenFill>
            </a:ext>
          </a:extLst>
        </p:spPr>
      </p:pic>
      <p:pic>
        <p:nvPicPr>
          <p:cNvPr id="8" name="Picture 4" descr="Z:\Documentos\2018\48º Congresso da Assemae\Peças Gráficas\Template Power Point\fundo power point.jpg"/>
          <p:cNvPicPr>
            <a:picLocks noChangeAspect="1" noChangeArrowheads="1"/>
          </p:cNvPicPr>
          <p:nvPr userDrawn="1"/>
        </p:nvPicPr>
        <p:blipFill rotWithShape="1">
          <a:blip r:embed="rId14" cstate="print">
            <a:extLst>
              <a:ext uri="{28A0092B-C50C-407E-A947-70E740481C1C}">
                <a14:useLocalDpi xmlns="" xmlns:a14="http://schemas.microsoft.com/office/drawing/2010/main" val="0"/>
              </a:ext>
            </a:extLst>
          </a:blip>
          <a:srcRect l="9337" r="8716"/>
          <a:stretch/>
        </p:blipFill>
        <p:spPr bwMode="auto">
          <a:xfrm>
            <a:off x="-36512" y="0"/>
            <a:ext cx="9180512" cy="551723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32797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necsanba@gmail.com" TargetMode="External"/><Relationship Id="rId2" Type="http://schemas.openxmlformats.org/officeDocument/2006/relationships/hyperlink" Target="mailto:alessandrosborges@yahoo.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2"/>
          <p:cNvSpPr>
            <a:spLocks noGrp="1"/>
          </p:cNvSpPr>
          <p:nvPr>
            <p:ph type="subTitle" idx="4294967295"/>
          </p:nvPr>
        </p:nvSpPr>
        <p:spPr>
          <a:xfrm>
            <a:off x="539552" y="3915386"/>
            <a:ext cx="7776864" cy="1585316"/>
          </a:xfrm>
        </p:spPr>
        <p:txBody>
          <a:bodyPr anchor="ctr">
            <a:normAutofit fontScale="92500" lnSpcReduction="20000"/>
          </a:bodyPr>
          <a:lstStyle/>
          <a:p>
            <a:pPr algn="ctr">
              <a:spcBef>
                <a:spcPts val="0"/>
              </a:spcBef>
              <a:buNone/>
            </a:pPr>
            <a:r>
              <a:rPr lang="pt-BR" sz="3400" b="1" dirty="0" smtClean="0"/>
              <a:t>Alessandro Silva Borges (MAASA/UFBA)</a:t>
            </a:r>
          </a:p>
          <a:p>
            <a:pPr algn="ctr">
              <a:spcBef>
                <a:spcPts val="0"/>
              </a:spcBef>
              <a:buNone/>
            </a:pPr>
            <a:r>
              <a:rPr lang="pt-BR" sz="3400" b="1" dirty="0" smtClean="0"/>
              <a:t>Luiz Roberto Santos Moraes (MAASA/UFBA)</a:t>
            </a:r>
          </a:p>
          <a:p>
            <a:pPr algn="ctr">
              <a:spcBef>
                <a:spcPts val="0"/>
              </a:spcBef>
              <a:buNone/>
            </a:pPr>
            <a:endParaRPr lang="pt-BR" sz="2800" b="1" dirty="0" smtClean="0"/>
          </a:p>
          <a:p>
            <a:pPr algn="ctr">
              <a:spcBef>
                <a:spcPts val="0"/>
              </a:spcBef>
              <a:buNone/>
            </a:pPr>
            <a:r>
              <a:rPr lang="pt-BR" sz="2800" b="1" dirty="0" smtClean="0"/>
              <a:t>Fortaleza, 29/05/2018</a:t>
            </a:r>
            <a:endParaRPr lang="pt-BR" sz="2800" dirty="0"/>
          </a:p>
        </p:txBody>
      </p:sp>
      <p:sp>
        <p:nvSpPr>
          <p:cNvPr id="5" name="Título 1"/>
          <p:cNvSpPr>
            <a:spLocks noGrp="1"/>
          </p:cNvSpPr>
          <p:nvPr>
            <p:ph type="ctrTitle" idx="4294967295"/>
          </p:nvPr>
        </p:nvSpPr>
        <p:spPr>
          <a:xfrm>
            <a:off x="611560" y="764704"/>
            <a:ext cx="7956376" cy="2387600"/>
          </a:xfrm>
          <a:ln>
            <a:noFill/>
            <a:prstDash val="lgDashDotDot"/>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chorCtr="0">
            <a:normAutofit/>
          </a:bodyPr>
          <a:lstStyle/>
          <a:p>
            <a:r>
              <a:rPr lang="pt-BR" sz="3600" b="1" dirty="0" smtClean="0">
                <a:effectLst>
                  <a:outerShdw blurRad="38100" dist="38100" dir="2700000" algn="tl">
                    <a:srgbClr val="000000">
                      <a:alpha val="43137"/>
                    </a:srgbClr>
                  </a:outerShdw>
                </a:effectLst>
              </a:rPr>
              <a:t>A NECESSIDADE DA ANÁLISE DE INDICADORES E ÍNDICES PARA AVALIAÇÃO DE CONSÓRCIOS PÚBLICOS DE RESÍDUOS SÓLIDOS URBANOS</a:t>
            </a:r>
            <a:endParaRPr lang="pt-BR" sz="3600" dirty="0">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26021503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1268760"/>
            <a:ext cx="8229600" cy="4525963"/>
          </a:xfrm>
        </p:spPr>
        <p:txBody>
          <a:bodyPr>
            <a:normAutofit/>
          </a:bodyPr>
          <a:lstStyle/>
          <a:p>
            <a:pPr algn="just">
              <a:buFont typeface="Wingdings" pitchFamily="2" charset="2"/>
              <a:buChar char="Ø"/>
            </a:pPr>
            <a:r>
              <a:rPr lang="pt-BR" sz="2400" dirty="0" smtClean="0"/>
              <a:t>Os indicadores utilizados para a avaliação dos consórcios públicos intermunicipais voltados para a gestão de RSU foram elencados pela </a:t>
            </a:r>
            <a:r>
              <a:rPr lang="pt-BR" sz="2400" dirty="0" smtClean="0"/>
              <a:t>FEAM/MG </a:t>
            </a:r>
            <a:r>
              <a:rPr lang="pt-BR" sz="2400" dirty="0" smtClean="0"/>
              <a:t>tendo por base os instrumentos da PNRS, o levantamento de artigos e trabalhos acadêmicos, assim como legislações pertinentes aos consórcios públicos.</a:t>
            </a:r>
          </a:p>
          <a:p>
            <a:pPr algn="just">
              <a:buFont typeface="Wingdings" pitchFamily="2" charset="2"/>
              <a:buChar char="Ø"/>
            </a:pPr>
            <a:r>
              <a:rPr lang="pt-BR" sz="2400" dirty="0" smtClean="0"/>
              <a:t>Avaliação dos seguintes parâmetros: </a:t>
            </a:r>
          </a:p>
          <a:p>
            <a:pPr indent="342900" algn="just"/>
            <a:r>
              <a:rPr lang="pt-BR" sz="2400" dirty="0" smtClean="0"/>
              <a:t>Coleta Seletiva. </a:t>
            </a:r>
          </a:p>
          <a:p>
            <a:pPr indent="342900" algn="just"/>
            <a:r>
              <a:rPr lang="pt-BR" sz="2400" dirty="0" smtClean="0"/>
              <a:t>Plano de Gestão Integrada de Resíduos Sólidos.</a:t>
            </a:r>
          </a:p>
          <a:p>
            <a:pPr indent="342900" algn="just"/>
            <a:r>
              <a:rPr lang="pt-BR" sz="2400" dirty="0" smtClean="0"/>
              <a:t>Controle Social.</a:t>
            </a:r>
          </a:p>
          <a:p>
            <a:pPr indent="342900" algn="just"/>
            <a:r>
              <a:rPr lang="pt-BR" sz="2400" dirty="0" smtClean="0"/>
              <a:t>Utilização dos Arranjos Territoriais Ótimos (</a:t>
            </a:r>
            <a:r>
              <a:rPr lang="pt-BR" sz="2400" dirty="0" err="1" smtClean="0"/>
              <a:t>ATOs</a:t>
            </a:r>
            <a:r>
              <a:rPr lang="pt-BR" sz="2400" dirty="0" smtClean="0"/>
              <a:t>).</a:t>
            </a:r>
          </a:p>
          <a:p>
            <a:pPr algn="just">
              <a:buFont typeface="Wingdings" pitchFamily="2" charset="2"/>
              <a:buChar char="Ø"/>
            </a:pPr>
            <a:endParaRPr lang="pt-BR" sz="2400" dirty="0" smtClean="0"/>
          </a:p>
          <a:p>
            <a:pPr algn="just">
              <a:buFont typeface="Wingdings" pitchFamily="2" charset="2"/>
              <a:buChar char="Ø"/>
            </a:pPr>
            <a:endParaRPr lang="pt-BR" sz="2400" dirty="0" smtClean="0"/>
          </a:p>
          <a:p>
            <a:pPr algn="just">
              <a:buFont typeface="Wingdings" pitchFamily="2" charset="2"/>
              <a:buChar char="Ø"/>
            </a:pPr>
            <a:endParaRPr lang="pt-BR" sz="2400" dirty="0" smtClean="0"/>
          </a:p>
        </p:txBody>
      </p:sp>
      <p:sp>
        <p:nvSpPr>
          <p:cNvPr id="5" name="Título 1"/>
          <p:cNvSpPr>
            <a:spLocks noGrp="1"/>
          </p:cNvSpPr>
          <p:nvPr>
            <p:ph type="title"/>
          </p:nvPr>
        </p:nvSpPr>
        <p:spPr>
          <a:xfrm>
            <a:off x="457200" y="274638"/>
            <a:ext cx="8229600" cy="706090"/>
          </a:xfrm>
        </p:spPr>
        <p:txBody>
          <a:bodyPr>
            <a:normAutofit/>
          </a:bodyPr>
          <a:lstStyle/>
          <a:p>
            <a:pPr algn="l"/>
            <a:r>
              <a:rPr lang="pt-BR" sz="3600" b="1" dirty="0" smtClean="0">
                <a:effectLst>
                  <a:outerShdw blurRad="38100" dist="38100" dir="2700000" algn="tl">
                    <a:srgbClr val="000000">
                      <a:alpha val="43137"/>
                    </a:srgbClr>
                  </a:outerShdw>
                </a:effectLst>
              </a:rPr>
              <a:t>RESULTADO/DISCUSSÃO</a:t>
            </a:r>
            <a:endParaRPr lang="pt-BR" sz="3600" b="1" dirty="0">
              <a:effectLst>
                <a:outerShdw blurRad="38100" dist="38100" dir="2700000" algn="tl">
                  <a:srgbClr val="000000">
                    <a:alpha val="43137"/>
                  </a:srgbClr>
                </a:outerShdw>
              </a:effectLst>
            </a:endParaRPr>
          </a:p>
        </p:txBody>
      </p:sp>
      <p:sp>
        <p:nvSpPr>
          <p:cNvPr id="6" name="Line 3">
            <a:extLst>
              <a:ext uri="{FF2B5EF4-FFF2-40B4-BE49-F238E27FC236}">
                <a16:creationId xmlns="" xmlns:a16="http://schemas.microsoft.com/office/drawing/2014/main" id="{87D11A89-A6AE-4A24-A8A5-91115CCD4227}"/>
              </a:ext>
            </a:extLst>
          </p:cNvPr>
          <p:cNvSpPr>
            <a:spLocks noChangeShapeType="1"/>
          </p:cNvSpPr>
          <p:nvPr/>
        </p:nvSpPr>
        <p:spPr bwMode="auto">
          <a:xfrm>
            <a:off x="0" y="907132"/>
            <a:ext cx="9144000" cy="1588"/>
          </a:xfrm>
          <a:prstGeom prst="line">
            <a:avLst/>
          </a:prstGeom>
          <a:noFill/>
          <a:ln w="28440">
            <a:solidFill>
              <a:srgbClr val="000000"/>
            </a:solidFill>
            <a:round/>
            <a:headEnd/>
            <a:tailEnd/>
          </a:ln>
          <a:extLst>
            <a:ext uri="{909E8E84-426E-40DD-AFC4-6F175D3DCCD1}">
              <a14:hiddenFill xmlns="" xmlns:a14="http://schemas.microsoft.com/office/drawing/2010/main">
                <a:noFill/>
              </a14:hiddenFill>
            </a:ext>
          </a:extLst>
        </p:spPr>
        <p:txBody>
          <a:bodyPr/>
          <a:lstStyle/>
          <a:p>
            <a:endParaRPr lang="pt-B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1268760"/>
            <a:ext cx="8229600" cy="4525963"/>
          </a:xfrm>
        </p:spPr>
        <p:txBody>
          <a:bodyPr>
            <a:normAutofit/>
          </a:bodyPr>
          <a:lstStyle/>
          <a:p>
            <a:pPr marL="273050" indent="-273050" algn="just">
              <a:spcBef>
                <a:spcPts val="600"/>
              </a:spcBef>
              <a:buSzPct val="70000"/>
              <a:buFont typeface="Wingdings" pitchFamily="2" charset="2"/>
              <a:buChar char="Ø"/>
              <a:defRPr/>
            </a:pPr>
            <a:r>
              <a:rPr lang="pt-BR" sz="2400" dirty="0" smtClean="0"/>
              <a:t>Outra proposta que visa avaliar a sustentabilidade ambiental e econômica de um sistema municipal de gestão integrada de resíduos sólidos:</a:t>
            </a:r>
          </a:p>
          <a:p>
            <a:pPr marL="273050" indent="273050" algn="just">
              <a:spcBef>
                <a:spcPts val="600"/>
              </a:spcBef>
              <a:buSzPct val="70000"/>
              <a:defRPr/>
            </a:pPr>
            <a:r>
              <a:rPr lang="pt-BR" sz="2400" dirty="0" smtClean="0"/>
              <a:t>Autor: </a:t>
            </a:r>
            <a:r>
              <a:rPr lang="pt-BR" sz="2400" dirty="0" err="1" smtClean="0"/>
              <a:t>MatER</a:t>
            </a:r>
            <a:r>
              <a:rPr lang="pt-BR" sz="2400" dirty="0" smtClean="0"/>
              <a:t> Research Center / </a:t>
            </a:r>
            <a:r>
              <a:rPr lang="pt-BR" sz="2400" dirty="0" err="1" smtClean="0"/>
              <a:t>Department</a:t>
            </a:r>
            <a:r>
              <a:rPr lang="pt-BR" sz="2400" dirty="0" smtClean="0"/>
              <a:t> </a:t>
            </a:r>
            <a:r>
              <a:rPr lang="pt-BR" sz="2400" dirty="0" err="1" smtClean="0"/>
              <a:t>of</a:t>
            </a:r>
            <a:r>
              <a:rPr lang="pt-BR" sz="2400" dirty="0" smtClean="0"/>
              <a:t> Civil </a:t>
            </a:r>
            <a:r>
              <a:rPr lang="pt-BR" sz="2400" dirty="0" err="1" smtClean="0"/>
              <a:t>and</a:t>
            </a:r>
            <a:r>
              <a:rPr lang="pt-BR" sz="2400" dirty="0" smtClean="0"/>
              <a:t> </a:t>
            </a:r>
            <a:r>
              <a:rPr lang="pt-BR" sz="2400" dirty="0" err="1" smtClean="0"/>
              <a:t>Environmental</a:t>
            </a:r>
            <a:r>
              <a:rPr lang="pt-BR" sz="2400" dirty="0" smtClean="0"/>
              <a:t> </a:t>
            </a:r>
            <a:r>
              <a:rPr lang="pt-BR" sz="2400" dirty="0" err="1" smtClean="0"/>
              <a:t>Engineering</a:t>
            </a:r>
            <a:r>
              <a:rPr lang="pt-BR" sz="2400" dirty="0" smtClean="0"/>
              <a:t> – </a:t>
            </a:r>
            <a:r>
              <a:rPr lang="pt-BR" sz="2400" dirty="0" err="1" smtClean="0"/>
              <a:t>Environmental</a:t>
            </a:r>
            <a:r>
              <a:rPr lang="pt-BR" sz="2400" dirty="0" smtClean="0"/>
              <a:t> </a:t>
            </a:r>
            <a:r>
              <a:rPr lang="pt-BR" sz="2400" dirty="0" err="1" smtClean="0"/>
              <a:t>Section</a:t>
            </a:r>
            <a:r>
              <a:rPr lang="pt-BR" sz="2400" dirty="0" smtClean="0"/>
              <a:t>. (Itália)</a:t>
            </a:r>
          </a:p>
          <a:p>
            <a:pPr marL="273050" indent="273050" algn="just">
              <a:spcBef>
                <a:spcPts val="600"/>
              </a:spcBef>
              <a:buSzPct val="70000"/>
              <a:defRPr/>
            </a:pPr>
            <a:r>
              <a:rPr lang="pt-BR" sz="2400" dirty="0" smtClean="0"/>
              <a:t>Título: </a:t>
            </a:r>
            <a:r>
              <a:rPr lang="pt-BR" sz="2400" dirty="0" err="1" smtClean="0"/>
              <a:t>Integrated</a:t>
            </a:r>
            <a:r>
              <a:rPr lang="pt-BR" sz="2400" dirty="0" smtClean="0"/>
              <a:t> municipal </a:t>
            </a:r>
            <a:r>
              <a:rPr lang="pt-BR" sz="2400" dirty="0" err="1" smtClean="0"/>
              <a:t>waste</a:t>
            </a:r>
            <a:r>
              <a:rPr lang="pt-BR" sz="2400" dirty="0" smtClean="0"/>
              <a:t> management systems: </a:t>
            </a:r>
            <a:r>
              <a:rPr lang="pt-BR" sz="2400" dirty="0" err="1" smtClean="0"/>
              <a:t>An</a:t>
            </a:r>
            <a:r>
              <a:rPr lang="pt-BR" sz="2400" dirty="0" smtClean="0"/>
              <a:t> </a:t>
            </a:r>
            <a:r>
              <a:rPr lang="pt-BR" sz="2400" dirty="0" err="1" smtClean="0"/>
              <a:t>indicator</a:t>
            </a:r>
            <a:r>
              <a:rPr lang="pt-BR" sz="2400" dirty="0" smtClean="0"/>
              <a:t> to </a:t>
            </a:r>
            <a:r>
              <a:rPr lang="pt-BR" sz="2400" dirty="0" err="1" smtClean="0"/>
              <a:t>assess</a:t>
            </a:r>
            <a:r>
              <a:rPr lang="pt-BR" sz="2400" dirty="0" smtClean="0"/>
              <a:t> </a:t>
            </a:r>
            <a:r>
              <a:rPr lang="pt-BR" sz="2400" dirty="0" err="1" smtClean="0"/>
              <a:t>their</a:t>
            </a:r>
            <a:r>
              <a:rPr lang="pt-BR" sz="2400" dirty="0" smtClean="0"/>
              <a:t> </a:t>
            </a:r>
            <a:r>
              <a:rPr lang="pt-BR" sz="2400" dirty="0" err="1" smtClean="0"/>
              <a:t>environmental</a:t>
            </a:r>
            <a:r>
              <a:rPr lang="pt-BR" sz="2400" dirty="0" smtClean="0"/>
              <a:t> </a:t>
            </a:r>
            <a:r>
              <a:rPr lang="pt-BR" sz="2400" dirty="0" err="1" smtClean="0"/>
              <a:t>and</a:t>
            </a:r>
            <a:r>
              <a:rPr lang="pt-BR" sz="2400" dirty="0" smtClean="0"/>
              <a:t> </a:t>
            </a:r>
            <a:r>
              <a:rPr lang="pt-BR" sz="2400" dirty="0" err="1" smtClean="0"/>
              <a:t>economic</a:t>
            </a:r>
            <a:r>
              <a:rPr lang="pt-BR" sz="2400" dirty="0" smtClean="0"/>
              <a:t> </a:t>
            </a:r>
            <a:r>
              <a:rPr lang="pt-BR" sz="2400" dirty="0" err="1" smtClean="0"/>
              <a:t>sustainability</a:t>
            </a:r>
            <a:r>
              <a:rPr lang="pt-BR" sz="2400" dirty="0" smtClean="0"/>
              <a:t> (Sistemas de gestão de resíduos urbanos integrados: um índice para avaliar a sustentabilidade ambiental e econômica).</a:t>
            </a:r>
          </a:p>
          <a:p>
            <a:pPr algn="just">
              <a:buNone/>
            </a:pPr>
            <a:endParaRPr lang="pt-BR" sz="2400" dirty="0" smtClean="0"/>
          </a:p>
          <a:p>
            <a:pPr algn="just">
              <a:buFont typeface="Wingdings" pitchFamily="2" charset="2"/>
              <a:buChar char="Ø"/>
            </a:pPr>
            <a:endParaRPr lang="pt-BR" sz="2400" dirty="0" smtClean="0"/>
          </a:p>
        </p:txBody>
      </p:sp>
      <p:sp>
        <p:nvSpPr>
          <p:cNvPr id="5" name="Título 1"/>
          <p:cNvSpPr>
            <a:spLocks noGrp="1"/>
          </p:cNvSpPr>
          <p:nvPr>
            <p:ph type="title"/>
          </p:nvPr>
        </p:nvSpPr>
        <p:spPr>
          <a:xfrm>
            <a:off x="457200" y="274638"/>
            <a:ext cx="8229600" cy="706090"/>
          </a:xfrm>
        </p:spPr>
        <p:txBody>
          <a:bodyPr>
            <a:normAutofit/>
          </a:bodyPr>
          <a:lstStyle/>
          <a:p>
            <a:pPr algn="l"/>
            <a:r>
              <a:rPr lang="pt-BR" sz="3600" b="1" dirty="0" smtClean="0">
                <a:effectLst>
                  <a:outerShdw blurRad="38100" dist="38100" dir="2700000" algn="tl">
                    <a:srgbClr val="000000">
                      <a:alpha val="43137"/>
                    </a:srgbClr>
                  </a:outerShdw>
                </a:effectLst>
              </a:rPr>
              <a:t>RESULTADO/DISCUSSÃO</a:t>
            </a:r>
            <a:endParaRPr lang="pt-BR" sz="3600" b="1" dirty="0">
              <a:effectLst>
                <a:outerShdw blurRad="38100" dist="38100" dir="2700000" algn="tl">
                  <a:srgbClr val="000000">
                    <a:alpha val="43137"/>
                  </a:srgbClr>
                </a:outerShdw>
              </a:effectLst>
            </a:endParaRPr>
          </a:p>
        </p:txBody>
      </p:sp>
      <p:sp>
        <p:nvSpPr>
          <p:cNvPr id="6" name="Line 3">
            <a:extLst>
              <a:ext uri="{FF2B5EF4-FFF2-40B4-BE49-F238E27FC236}">
                <a16:creationId xmlns="" xmlns:a16="http://schemas.microsoft.com/office/drawing/2014/main" id="{87D11A89-A6AE-4A24-A8A5-91115CCD4227}"/>
              </a:ext>
            </a:extLst>
          </p:cNvPr>
          <p:cNvSpPr>
            <a:spLocks noChangeShapeType="1"/>
          </p:cNvSpPr>
          <p:nvPr/>
        </p:nvSpPr>
        <p:spPr bwMode="auto">
          <a:xfrm>
            <a:off x="0" y="907132"/>
            <a:ext cx="9144000" cy="1588"/>
          </a:xfrm>
          <a:prstGeom prst="line">
            <a:avLst/>
          </a:prstGeom>
          <a:noFill/>
          <a:ln w="28440">
            <a:solidFill>
              <a:srgbClr val="000000"/>
            </a:solidFill>
            <a:round/>
            <a:headEnd/>
            <a:tailEnd/>
          </a:ln>
          <a:extLst>
            <a:ext uri="{909E8E84-426E-40DD-AFC4-6F175D3DCCD1}">
              <a14:hiddenFill xmlns="" xmlns:a14="http://schemas.microsoft.com/office/drawing/2010/main">
                <a:noFill/>
              </a14:hiddenFill>
            </a:ext>
          </a:extLst>
        </p:spPr>
        <p:txBody>
          <a:bodyPr/>
          <a:lstStyle/>
          <a:p>
            <a:endParaRPr lang="pt-B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1689119"/>
            <a:ext cx="8229600" cy="4525963"/>
          </a:xfrm>
        </p:spPr>
        <p:txBody>
          <a:bodyPr>
            <a:normAutofit/>
          </a:bodyPr>
          <a:lstStyle/>
          <a:p>
            <a:pPr marL="273050" indent="273050" algn="just">
              <a:spcBef>
                <a:spcPts val="600"/>
              </a:spcBef>
              <a:buSzPct val="70000"/>
              <a:defRPr/>
            </a:pPr>
            <a:r>
              <a:rPr lang="pt-BR" sz="2400" dirty="0" smtClean="0"/>
              <a:t>Proposta: Definir um </a:t>
            </a:r>
            <a:r>
              <a:rPr lang="pt-BR" sz="2400" dirty="0" smtClean="0"/>
              <a:t>índice </a:t>
            </a:r>
            <a:r>
              <a:rPr lang="pt-BR" sz="2400" dirty="0" smtClean="0"/>
              <a:t>para avaliar a sustentabilidade ambiental e econômica de um sistema de gestão integrada de resíduos sólidos</a:t>
            </a:r>
            <a:r>
              <a:rPr lang="pt-BR" sz="2400" dirty="0" smtClean="0"/>
              <a:t>.</a:t>
            </a:r>
          </a:p>
          <a:p>
            <a:pPr marL="273050" indent="273050" algn="just">
              <a:spcBef>
                <a:spcPts val="600"/>
              </a:spcBef>
              <a:buSzPct val="70000"/>
              <a:buNone/>
              <a:defRPr/>
            </a:pPr>
            <a:endParaRPr lang="pt-BR" sz="2400" dirty="0" smtClean="0"/>
          </a:p>
          <a:p>
            <a:pPr marL="273050" indent="273050" algn="just">
              <a:spcBef>
                <a:spcPts val="600"/>
              </a:spcBef>
              <a:buSzPct val="70000"/>
              <a:defRPr/>
            </a:pPr>
            <a:r>
              <a:rPr lang="pt-BR" sz="2400" dirty="0" smtClean="0"/>
              <a:t>Premissa: desempenho ambiental depende dos níveis de recuperação de materiais e de energia.</a:t>
            </a:r>
          </a:p>
          <a:p>
            <a:pPr algn="just">
              <a:buFont typeface="Wingdings" pitchFamily="2" charset="2"/>
              <a:buChar char="Ø"/>
            </a:pPr>
            <a:endParaRPr lang="pt-BR" sz="2400" dirty="0" smtClean="0"/>
          </a:p>
          <a:p>
            <a:pPr algn="just">
              <a:buNone/>
            </a:pPr>
            <a:endParaRPr lang="pt-BR" sz="2400" dirty="0" smtClean="0"/>
          </a:p>
        </p:txBody>
      </p:sp>
      <p:sp>
        <p:nvSpPr>
          <p:cNvPr id="5" name="Título 1"/>
          <p:cNvSpPr>
            <a:spLocks noGrp="1"/>
          </p:cNvSpPr>
          <p:nvPr>
            <p:ph type="title"/>
          </p:nvPr>
        </p:nvSpPr>
        <p:spPr>
          <a:xfrm>
            <a:off x="457200" y="274638"/>
            <a:ext cx="8229600" cy="706090"/>
          </a:xfrm>
        </p:spPr>
        <p:txBody>
          <a:bodyPr>
            <a:normAutofit/>
          </a:bodyPr>
          <a:lstStyle/>
          <a:p>
            <a:pPr algn="l"/>
            <a:r>
              <a:rPr lang="pt-BR" sz="3600" b="1" dirty="0" smtClean="0">
                <a:effectLst>
                  <a:outerShdw blurRad="38100" dist="38100" dir="2700000" algn="tl">
                    <a:srgbClr val="000000">
                      <a:alpha val="43137"/>
                    </a:srgbClr>
                  </a:outerShdw>
                </a:effectLst>
              </a:rPr>
              <a:t>RESULTADO/DISCUSSÃO</a:t>
            </a:r>
            <a:endParaRPr lang="pt-BR" sz="3600" b="1" dirty="0">
              <a:effectLst>
                <a:outerShdw blurRad="38100" dist="38100" dir="2700000" algn="tl">
                  <a:srgbClr val="000000">
                    <a:alpha val="43137"/>
                  </a:srgbClr>
                </a:outerShdw>
              </a:effectLst>
            </a:endParaRPr>
          </a:p>
        </p:txBody>
      </p:sp>
      <p:sp>
        <p:nvSpPr>
          <p:cNvPr id="6" name="Line 3">
            <a:extLst>
              <a:ext uri="{FF2B5EF4-FFF2-40B4-BE49-F238E27FC236}">
                <a16:creationId xmlns="" xmlns:a16="http://schemas.microsoft.com/office/drawing/2014/main" id="{87D11A89-A6AE-4A24-A8A5-91115CCD4227}"/>
              </a:ext>
            </a:extLst>
          </p:cNvPr>
          <p:cNvSpPr>
            <a:spLocks noChangeShapeType="1"/>
          </p:cNvSpPr>
          <p:nvPr/>
        </p:nvSpPr>
        <p:spPr bwMode="auto">
          <a:xfrm>
            <a:off x="0" y="907132"/>
            <a:ext cx="9144000" cy="1588"/>
          </a:xfrm>
          <a:prstGeom prst="line">
            <a:avLst/>
          </a:prstGeom>
          <a:noFill/>
          <a:ln w="28440">
            <a:solidFill>
              <a:srgbClr val="000000"/>
            </a:solidFill>
            <a:round/>
            <a:headEnd/>
            <a:tailEnd/>
          </a:ln>
          <a:extLst>
            <a:ext uri="{909E8E84-426E-40DD-AFC4-6F175D3DCCD1}">
              <a14:hiddenFill xmlns="" xmlns:a14="http://schemas.microsoft.com/office/drawing/2010/main">
                <a:noFill/>
              </a14:hiddenFill>
            </a:ext>
          </a:extLst>
        </p:spPr>
        <p:txBody>
          <a:bodyPr/>
          <a:lstStyle/>
          <a:p>
            <a:endParaRPr lang="pt-B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06090"/>
          </a:xfrm>
        </p:spPr>
        <p:txBody>
          <a:bodyPr>
            <a:normAutofit/>
          </a:bodyPr>
          <a:lstStyle/>
          <a:p>
            <a:pPr algn="l"/>
            <a:r>
              <a:rPr lang="pt-BR" sz="3600" b="1" dirty="0" smtClean="0">
                <a:effectLst>
                  <a:outerShdw blurRad="38100" dist="38100" dir="2700000" algn="tl">
                    <a:srgbClr val="000000">
                      <a:alpha val="43137"/>
                    </a:srgbClr>
                  </a:outerShdw>
                </a:effectLst>
              </a:rPr>
              <a:t>RESULTADO/DISCUSSÃO</a:t>
            </a:r>
            <a:endParaRPr lang="pt-BR" sz="3600" b="1" dirty="0">
              <a:effectLst>
                <a:outerShdw blurRad="38100" dist="38100" dir="2700000" algn="tl">
                  <a:srgbClr val="000000">
                    <a:alpha val="43137"/>
                  </a:srgbClr>
                </a:outerShdw>
              </a:effectLst>
            </a:endParaRPr>
          </a:p>
        </p:txBody>
      </p:sp>
      <p:sp>
        <p:nvSpPr>
          <p:cNvPr id="7" name="Line 3">
            <a:extLst>
              <a:ext uri="{FF2B5EF4-FFF2-40B4-BE49-F238E27FC236}">
                <a16:creationId xmlns="" xmlns:a16="http://schemas.microsoft.com/office/drawing/2014/main" id="{87D11A89-A6AE-4A24-A8A5-91115CCD4227}"/>
              </a:ext>
            </a:extLst>
          </p:cNvPr>
          <p:cNvSpPr>
            <a:spLocks noChangeShapeType="1"/>
          </p:cNvSpPr>
          <p:nvPr/>
        </p:nvSpPr>
        <p:spPr bwMode="auto">
          <a:xfrm>
            <a:off x="0" y="907132"/>
            <a:ext cx="9144000" cy="1588"/>
          </a:xfrm>
          <a:prstGeom prst="line">
            <a:avLst/>
          </a:prstGeom>
          <a:noFill/>
          <a:ln w="28440">
            <a:solidFill>
              <a:srgbClr val="000000"/>
            </a:solidFill>
            <a:round/>
            <a:headEnd/>
            <a:tailEnd/>
          </a:ln>
          <a:extLst>
            <a:ext uri="{909E8E84-426E-40DD-AFC4-6F175D3DCCD1}">
              <a14:hiddenFill xmlns="" xmlns:a14="http://schemas.microsoft.com/office/drawing/2010/main">
                <a:noFill/>
              </a14:hiddenFill>
            </a:ext>
          </a:extLst>
        </p:spPr>
        <p:txBody>
          <a:bodyPr/>
          <a:lstStyle/>
          <a:p>
            <a:endParaRPr lang="pt-BR"/>
          </a:p>
        </p:txBody>
      </p:sp>
      <p:sp useBgFill="1">
        <p:nvSpPr>
          <p:cNvPr id="8" name="Retângulo de cantos arredondados 7"/>
          <p:cNvSpPr/>
          <p:nvPr/>
        </p:nvSpPr>
        <p:spPr>
          <a:xfrm>
            <a:off x="251520" y="1052736"/>
            <a:ext cx="8640960" cy="504056"/>
          </a:xfrm>
          <a:prstGeom prst="roundRect">
            <a:avLst/>
          </a:prstGeom>
          <a:ln>
            <a:solidFill>
              <a:schemeClr val="tx1"/>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pt-BR" sz="2400" b="1" dirty="0" smtClean="0">
                <a:solidFill>
                  <a:schemeClr val="tx1"/>
                </a:solidFill>
              </a:rPr>
              <a:t>Proposta de </a:t>
            </a:r>
            <a:r>
              <a:rPr lang="pt-BR" sz="2400" b="1" dirty="0" err="1" smtClean="0">
                <a:solidFill>
                  <a:schemeClr val="tx1"/>
                </a:solidFill>
              </a:rPr>
              <a:t>Rigamonti</a:t>
            </a:r>
            <a:r>
              <a:rPr lang="pt-BR" sz="2400" b="1" dirty="0" smtClean="0">
                <a:solidFill>
                  <a:schemeClr val="tx1"/>
                </a:solidFill>
              </a:rPr>
              <a:t>, </a:t>
            </a:r>
            <a:r>
              <a:rPr lang="pt-BR" sz="2400" b="1" dirty="0" err="1" smtClean="0">
                <a:solidFill>
                  <a:schemeClr val="tx1"/>
                </a:solidFill>
              </a:rPr>
              <a:t>Sterpi</a:t>
            </a:r>
            <a:r>
              <a:rPr lang="pt-BR" sz="2400" b="1" dirty="0" smtClean="0">
                <a:solidFill>
                  <a:schemeClr val="tx1"/>
                </a:solidFill>
              </a:rPr>
              <a:t> e Grosso </a:t>
            </a:r>
            <a:endParaRPr lang="pt-BR" sz="2400" b="1" dirty="0">
              <a:solidFill>
                <a:schemeClr val="tx1"/>
              </a:solidFill>
            </a:endParaRPr>
          </a:p>
        </p:txBody>
      </p:sp>
      <p:sp>
        <p:nvSpPr>
          <p:cNvPr id="11" name="Retângulo 10"/>
          <p:cNvSpPr/>
          <p:nvPr/>
        </p:nvSpPr>
        <p:spPr>
          <a:xfrm>
            <a:off x="755576" y="1628800"/>
            <a:ext cx="7704856" cy="369332"/>
          </a:xfrm>
          <a:prstGeom prst="rect">
            <a:avLst/>
          </a:prstGeom>
        </p:spPr>
        <p:txBody>
          <a:bodyPr wrap="square">
            <a:spAutoFit/>
          </a:bodyPr>
          <a:lstStyle/>
          <a:p>
            <a:pPr algn="ctr"/>
            <a:r>
              <a:rPr lang="pt-BR" b="1" dirty="0" smtClean="0"/>
              <a:t>Tabela 2: </a:t>
            </a:r>
            <a:r>
              <a:rPr lang="pt-BR" dirty="0" smtClean="0"/>
              <a:t>Indicadores propostos por </a:t>
            </a:r>
            <a:r>
              <a:rPr lang="pt-BR" dirty="0" err="1" smtClean="0"/>
              <a:t>Rigamonti</a:t>
            </a:r>
            <a:r>
              <a:rPr lang="pt-BR" dirty="0" smtClean="0"/>
              <a:t>, </a:t>
            </a:r>
            <a:r>
              <a:rPr lang="pt-BR" dirty="0" err="1" smtClean="0"/>
              <a:t>Sterpi</a:t>
            </a:r>
            <a:r>
              <a:rPr lang="pt-BR" dirty="0" smtClean="0"/>
              <a:t> e Grosso (2016)</a:t>
            </a:r>
            <a:endParaRPr lang="pt-BR" dirty="0"/>
          </a:p>
        </p:txBody>
      </p:sp>
      <p:graphicFrame>
        <p:nvGraphicFramePr>
          <p:cNvPr id="9" name="Tabela 8"/>
          <p:cNvGraphicFramePr>
            <a:graphicFrameLocks noGrp="1"/>
          </p:cNvGraphicFramePr>
          <p:nvPr/>
        </p:nvGraphicFramePr>
        <p:xfrm>
          <a:off x="1547664" y="2204864"/>
          <a:ext cx="6264696" cy="2694468"/>
        </p:xfrm>
        <a:graphic>
          <a:graphicData uri="http://schemas.openxmlformats.org/drawingml/2006/table">
            <a:tbl>
              <a:tblPr/>
              <a:tblGrid>
                <a:gridCol w="1872208"/>
                <a:gridCol w="1756386"/>
                <a:gridCol w="2636102"/>
              </a:tblGrid>
              <a:tr h="803484">
                <a:tc>
                  <a:txBody>
                    <a:bodyPr/>
                    <a:lstStyle/>
                    <a:p>
                      <a:pPr algn="ctr">
                        <a:lnSpc>
                          <a:spcPct val="115000"/>
                        </a:lnSpc>
                        <a:spcAft>
                          <a:spcPts val="0"/>
                        </a:spcAft>
                      </a:pPr>
                      <a:r>
                        <a:rPr lang="pt-BR" sz="1800" b="1" dirty="0">
                          <a:latin typeface="+mj-lt"/>
                          <a:ea typeface="Times New Roman"/>
                          <a:cs typeface="Times New Roman"/>
                        </a:rPr>
                        <a:t>Item</a:t>
                      </a:r>
                      <a:endParaRPr lang="pt-BR" sz="1800" dirty="0">
                        <a:latin typeface="+mj-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pt-BR" sz="1800" b="1" dirty="0">
                          <a:latin typeface="+mj-lt"/>
                          <a:ea typeface="Times New Roman"/>
                          <a:cs typeface="Times New Roman"/>
                        </a:rPr>
                        <a:t>Dimensão</a:t>
                      </a:r>
                      <a:endParaRPr lang="pt-BR" sz="1800" dirty="0">
                        <a:latin typeface="+mj-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pt-BR" sz="1800" b="1">
                          <a:latin typeface="+mj-lt"/>
                          <a:ea typeface="Times New Roman"/>
                          <a:cs typeface="Times New Roman"/>
                        </a:rPr>
                        <a:t>Indicador</a:t>
                      </a:r>
                      <a:endParaRPr lang="pt-BR" sz="1800">
                        <a:latin typeface="+mj-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r>
              <a:tr h="471834">
                <a:tc rowSpan="2">
                  <a:txBody>
                    <a:bodyPr/>
                    <a:lstStyle/>
                    <a:p>
                      <a:pPr algn="ctr">
                        <a:lnSpc>
                          <a:spcPct val="115000"/>
                        </a:lnSpc>
                        <a:spcAft>
                          <a:spcPts val="0"/>
                        </a:spcAft>
                      </a:pPr>
                      <a:r>
                        <a:rPr lang="pt-BR" sz="1800" dirty="0">
                          <a:latin typeface="+mj-lt"/>
                          <a:ea typeface="Times New Roman"/>
                          <a:cs typeface="Times New Roman"/>
                        </a:rPr>
                        <a:t>1</a:t>
                      </a:r>
                      <a:endParaRPr lang="pt-BR" sz="1800" dirty="0">
                        <a:latin typeface="+mj-lt"/>
                        <a:ea typeface="Calibri"/>
                        <a:cs typeface="Times New Roman"/>
                      </a:endParaRPr>
                    </a:p>
                  </a:txBody>
                  <a:tcPr marL="68580" marR="68580" marT="0" marB="0" anchor="ctr">
                    <a:lnL>
                      <a:noFill/>
                    </a:lnL>
                    <a:lnR>
                      <a:noFill/>
                    </a:lnR>
                    <a:lnT>
                      <a:noFill/>
                    </a:lnT>
                    <a:lnB>
                      <a:noFill/>
                    </a:lnB>
                  </a:tcPr>
                </a:tc>
                <a:tc rowSpan="2">
                  <a:txBody>
                    <a:bodyPr/>
                    <a:lstStyle/>
                    <a:p>
                      <a:pPr algn="ctr">
                        <a:lnSpc>
                          <a:spcPct val="115000"/>
                        </a:lnSpc>
                        <a:spcAft>
                          <a:spcPts val="0"/>
                        </a:spcAft>
                      </a:pPr>
                      <a:r>
                        <a:rPr lang="pt-BR" sz="1800" dirty="0">
                          <a:latin typeface="+mj-lt"/>
                          <a:ea typeface="Times New Roman"/>
                          <a:cs typeface="Times New Roman"/>
                        </a:rPr>
                        <a:t>Ambiental</a:t>
                      </a:r>
                      <a:endParaRPr lang="pt-BR" sz="1800" dirty="0">
                        <a:latin typeface="+mj-lt"/>
                        <a:ea typeface="Calibri"/>
                        <a:cs typeface="Times New Roman"/>
                      </a:endParaRPr>
                    </a:p>
                  </a:txBody>
                  <a:tcPr marL="68580" marR="68580" marT="0" marB="0" anchor="ctr">
                    <a:lnL>
                      <a:noFill/>
                    </a:lnL>
                    <a:lnR>
                      <a:noFill/>
                    </a:lnR>
                    <a:lnT>
                      <a:noFill/>
                    </a:lnT>
                    <a:lnB>
                      <a:noFill/>
                    </a:lnB>
                  </a:tcPr>
                </a:tc>
                <a:tc>
                  <a:txBody>
                    <a:bodyPr/>
                    <a:lstStyle/>
                    <a:p>
                      <a:pPr algn="ctr">
                        <a:lnSpc>
                          <a:spcPct val="115000"/>
                        </a:lnSpc>
                        <a:spcAft>
                          <a:spcPts val="0"/>
                        </a:spcAft>
                      </a:pPr>
                      <a:r>
                        <a:rPr lang="pt-BR" sz="1800">
                          <a:latin typeface="+mj-lt"/>
                          <a:ea typeface="Times New Roman"/>
                          <a:cs typeface="Times New Roman"/>
                        </a:rPr>
                        <a:t>Indicador de Recuperação de Material</a:t>
                      </a:r>
                      <a:endParaRPr lang="pt-BR" sz="1800">
                        <a:latin typeface="+mj-lt"/>
                        <a:ea typeface="Calibri"/>
                        <a:cs typeface="Times New Roman"/>
                      </a:endParaRPr>
                    </a:p>
                  </a:txBody>
                  <a:tcPr marL="68580" marR="68580" marT="0" marB="0" anchor="ctr">
                    <a:lnL>
                      <a:noFill/>
                    </a:lnL>
                    <a:lnR>
                      <a:noFill/>
                    </a:lnR>
                    <a:lnT>
                      <a:noFill/>
                    </a:lnT>
                    <a:lnB>
                      <a:noFill/>
                    </a:lnB>
                  </a:tcPr>
                </a:tc>
              </a:tr>
              <a:tr h="471834">
                <a:tc vMerge="1">
                  <a:txBody>
                    <a:bodyPr/>
                    <a:lstStyle/>
                    <a:p>
                      <a:endParaRPr lang="pt-BR"/>
                    </a:p>
                  </a:txBody>
                  <a:tcPr/>
                </a:tc>
                <a:tc vMerge="1">
                  <a:txBody>
                    <a:bodyPr/>
                    <a:lstStyle/>
                    <a:p>
                      <a:endParaRPr lang="pt-BR"/>
                    </a:p>
                  </a:txBody>
                  <a:tcPr/>
                </a:tc>
                <a:tc>
                  <a:txBody>
                    <a:bodyPr/>
                    <a:lstStyle/>
                    <a:p>
                      <a:pPr algn="ctr">
                        <a:lnSpc>
                          <a:spcPct val="115000"/>
                        </a:lnSpc>
                        <a:spcAft>
                          <a:spcPts val="0"/>
                        </a:spcAft>
                      </a:pPr>
                      <a:r>
                        <a:rPr lang="pt-BR" sz="1800" dirty="0">
                          <a:latin typeface="+mj-lt"/>
                          <a:ea typeface="Times New Roman"/>
                          <a:cs typeface="Times New Roman"/>
                        </a:rPr>
                        <a:t>Indicador de Recuperação de Energia</a:t>
                      </a:r>
                      <a:endParaRPr lang="pt-BR" sz="1800" dirty="0">
                        <a:latin typeface="+mj-lt"/>
                        <a:ea typeface="Calibri"/>
                        <a:cs typeface="Times New Roman"/>
                      </a:endParaRPr>
                    </a:p>
                  </a:txBody>
                  <a:tcPr marL="68580" marR="68580" marT="0" marB="0" anchor="ctr">
                    <a:lnL>
                      <a:noFill/>
                    </a:lnL>
                    <a:lnR>
                      <a:noFill/>
                    </a:lnR>
                    <a:lnT>
                      <a:noFill/>
                    </a:lnT>
                    <a:lnB>
                      <a:noFill/>
                    </a:lnB>
                  </a:tcPr>
                </a:tc>
              </a:tr>
              <a:tr h="629112">
                <a:tc>
                  <a:txBody>
                    <a:bodyPr/>
                    <a:lstStyle/>
                    <a:p>
                      <a:pPr algn="ctr">
                        <a:lnSpc>
                          <a:spcPct val="115000"/>
                        </a:lnSpc>
                        <a:spcAft>
                          <a:spcPts val="0"/>
                        </a:spcAft>
                      </a:pPr>
                      <a:r>
                        <a:rPr lang="pt-BR" sz="1800">
                          <a:latin typeface="+mj-lt"/>
                          <a:ea typeface="Times New Roman"/>
                          <a:cs typeface="Times New Roman"/>
                        </a:rPr>
                        <a:t>2</a:t>
                      </a:r>
                      <a:endParaRPr lang="pt-BR" sz="1800">
                        <a:latin typeface="+mj-lt"/>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800">
                          <a:latin typeface="+mj-lt"/>
                          <a:ea typeface="Times New Roman"/>
                          <a:cs typeface="Times New Roman"/>
                        </a:rPr>
                        <a:t>Econômico</a:t>
                      </a:r>
                      <a:endParaRPr lang="pt-BR" sz="1800">
                        <a:latin typeface="+mj-lt"/>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800" dirty="0">
                          <a:latin typeface="+mj-lt"/>
                          <a:ea typeface="Times New Roman"/>
                          <a:cs typeface="Times New Roman"/>
                        </a:rPr>
                        <a:t>Indicador de Custos</a:t>
                      </a:r>
                      <a:endParaRPr lang="pt-BR" sz="1800" dirty="0">
                        <a:latin typeface="+mj-lt"/>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1142984"/>
            <a:ext cx="8229600" cy="4320480"/>
          </a:xfrm>
        </p:spPr>
        <p:txBody>
          <a:bodyPr>
            <a:noAutofit/>
          </a:bodyPr>
          <a:lstStyle/>
          <a:p>
            <a:pPr algn="just">
              <a:buFont typeface="Wingdings" pitchFamily="2" charset="2"/>
              <a:buChar char="Ø"/>
            </a:pPr>
            <a:r>
              <a:rPr lang="pt-BR" sz="2200" dirty="0" err="1" smtClean="0"/>
              <a:t>Rigamonti</a:t>
            </a:r>
            <a:r>
              <a:rPr lang="pt-BR" sz="2200" dirty="0" smtClean="0"/>
              <a:t>, </a:t>
            </a:r>
            <a:r>
              <a:rPr lang="pt-BR" sz="2200" dirty="0" err="1" smtClean="0"/>
              <a:t>Sterpi</a:t>
            </a:r>
            <a:r>
              <a:rPr lang="pt-BR" sz="2200" dirty="0" smtClean="0"/>
              <a:t> e Grosso (2016) apresentam o Indicador de Recuperação de Material definindo-o como a razão entre a quantidade de materiais realmente reciclados e a quantidade coletada de resíduos sólidos urbanos.</a:t>
            </a:r>
          </a:p>
          <a:p>
            <a:pPr algn="just">
              <a:buFont typeface="Wingdings" pitchFamily="2" charset="2"/>
              <a:buChar char="Ø"/>
            </a:pPr>
            <a:r>
              <a:rPr lang="pt-BR" sz="2200" dirty="0" smtClean="0"/>
              <a:t>O Indicador de Recuperação de Energia inclui duas diferentes contribuições:</a:t>
            </a:r>
          </a:p>
          <a:p>
            <a:pPr indent="342900" algn="just"/>
            <a:r>
              <a:rPr lang="pt-BR" sz="2200" dirty="0" smtClean="0"/>
              <a:t>A primeira é a recuperação direta de energia (eletricidade e calor) e a segunda refere-se à recuperação em processos secundários (</a:t>
            </a:r>
            <a:r>
              <a:rPr lang="pt-BR" sz="2200" dirty="0" err="1" smtClean="0"/>
              <a:t>co-combustíveis</a:t>
            </a:r>
            <a:r>
              <a:rPr lang="pt-BR" sz="2200" dirty="0" smtClean="0"/>
              <a:t>).</a:t>
            </a:r>
          </a:p>
          <a:p>
            <a:pPr indent="342900" algn="just"/>
            <a:r>
              <a:rPr lang="pt-BR" sz="2200" dirty="0" smtClean="0"/>
              <a:t>Utiliza-se a abordagem da </a:t>
            </a:r>
            <a:r>
              <a:rPr lang="pt-BR" sz="2200" dirty="0" err="1" smtClean="0"/>
              <a:t>exergia</a:t>
            </a:r>
            <a:r>
              <a:rPr lang="pt-BR" sz="2200" dirty="0" smtClean="0"/>
              <a:t>, definida como a quantidade máxima de trabalho que pode ser obtido a partir do processo dado, ou a partir de um sistema de processos reversíveis.</a:t>
            </a:r>
          </a:p>
        </p:txBody>
      </p:sp>
      <p:sp>
        <p:nvSpPr>
          <p:cNvPr id="5" name="Título 1"/>
          <p:cNvSpPr>
            <a:spLocks noGrp="1"/>
          </p:cNvSpPr>
          <p:nvPr>
            <p:ph type="title"/>
          </p:nvPr>
        </p:nvSpPr>
        <p:spPr>
          <a:xfrm>
            <a:off x="457200" y="274638"/>
            <a:ext cx="8229600" cy="706090"/>
          </a:xfrm>
        </p:spPr>
        <p:txBody>
          <a:bodyPr>
            <a:normAutofit/>
          </a:bodyPr>
          <a:lstStyle/>
          <a:p>
            <a:pPr algn="l"/>
            <a:r>
              <a:rPr lang="pt-BR" sz="3600" b="1" dirty="0" smtClean="0">
                <a:effectLst>
                  <a:outerShdw blurRad="38100" dist="38100" dir="2700000" algn="tl">
                    <a:srgbClr val="000000">
                      <a:alpha val="43137"/>
                    </a:srgbClr>
                  </a:outerShdw>
                </a:effectLst>
              </a:rPr>
              <a:t>RESULTADO/DISCUSSÃO</a:t>
            </a:r>
            <a:endParaRPr lang="pt-BR" sz="3600" b="1" dirty="0">
              <a:effectLst>
                <a:outerShdw blurRad="38100" dist="38100" dir="2700000" algn="tl">
                  <a:srgbClr val="000000">
                    <a:alpha val="43137"/>
                  </a:srgbClr>
                </a:outerShdw>
              </a:effectLst>
            </a:endParaRPr>
          </a:p>
        </p:txBody>
      </p:sp>
      <p:sp>
        <p:nvSpPr>
          <p:cNvPr id="6" name="Line 3">
            <a:extLst>
              <a:ext uri="{FF2B5EF4-FFF2-40B4-BE49-F238E27FC236}">
                <a16:creationId xmlns="" xmlns:a16="http://schemas.microsoft.com/office/drawing/2014/main" id="{87D11A89-A6AE-4A24-A8A5-91115CCD4227}"/>
              </a:ext>
            </a:extLst>
          </p:cNvPr>
          <p:cNvSpPr>
            <a:spLocks noChangeShapeType="1"/>
          </p:cNvSpPr>
          <p:nvPr/>
        </p:nvSpPr>
        <p:spPr bwMode="auto">
          <a:xfrm>
            <a:off x="0" y="907132"/>
            <a:ext cx="9144000" cy="1588"/>
          </a:xfrm>
          <a:prstGeom prst="line">
            <a:avLst/>
          </a:prstGeom>
          <a:noFill/>
          <a:ln w="28440">
            <a:solidFill>
              <a:srgbClr val="000000"/>
            </a:solidFill>
            <a:round/>
            <a:headEnd/>
            <a:tailEnd/>
          </a:ln>
          <a:extLst>
            <a:ext uri="{909E8E84-426E-40DD-AFC4-6F175D3DCCD1}">
              <a14:hiddenFill xmlns="" xmlns:a14="http://schemas.microsoft.com/office/drawing/2010/main">
                <a:noFill/>
              </a14:hiddenFill>
            </a:ext>
          </a:extLst>
        </p:spPr>
        <p:txBody>
          <a:bodyPr/>
          <a:lstStyle/>
          <a:p>
            <a:endParaRPr lang="pt-B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1537412"/>
            <a:ext cx="8229600" cy="4320480"/>
          </a:xfrm>
        </p:spPr>
        <p:txBody>
          <a:bodyPr>
            <a:normAutofit/>
          </a:bodyPr>
          <a:lstStyle/>
          <a:p>
            <a:pPr algn="just">
              <a:buFont typeface="Wingdings" pitchFamily="2" charset="2"/>
              <a:buChar char="Ø"/>
            </a:pPr>
            <a:r>
              <a:rPr lang="pt-BR" sz="2000" dirty="0" smtClean="0"/>
              <a:t>Os dois indicadores têm como resultado entre 0 e 1, sendo que 0 indica quando não há recuperação de energia e 1 indica 100% de eficiência na recuperação de energia (teoria).</a:t>
            </a:r>
          </a:p>
          <a:p>
            <a:pPr algn="just">
              <a:buFont typeface="Wingdings" pitchFamily="2" charset="2"/>
              <a:buChar char="Ø"/>
            </a:pPr>
            <a:r>
              <a:rPr lang="pt-BR" sz="2000" dirty="0" smtClean="0"/>
              <a:t>O terceiro indicador refere-se ao Indicador de custos, o qual avalia a sustentabilidade econômica de um sistema. Como resultado, apresenta o custo da gestão de uma tonelada de RSU.</a:t>
            </a:r>
          </a:p>
          <a:p>
            <a:pPr algn="just">
              <a:buFont typeface="Wingdings" pitchFamily="2" charset="2"/>
              <a:buChar char="Ø"/>
            </a:pPr>
            <a:r>
              <a:rPr lang="pt-BR" sz="2000" dirty="0" smtClean="0"/>
              <a:t>O índice proposto pode ser usado para avaliar um sistema de gestão integrada de resíduos sólidos urbanos, ou seja, mostra similaridade com os consórcios públicos intermunicipais em relação aos ganhos de escala a partir da prestação de serviços de forma regionalizada.</a:t>
            </a:r>
          </a:p>
        </p:txBody>
      </p:sp>
      <p:sp>
        <p:nvSpPr>
          <p:cNvPr id="5" name="Título 1"/>
          <p:cNvSpPr>
            <a:spLocks noGrp="1"/>
          </p:cNvSpPr>
          <p:nvPr>
            <p:ph type="title"/>
          </p:nvPr>
        </p:nvSpPr>
        <p:spPr>
          <a:xfrm>
            <a:off x="457200" y="274638"/>
            <a:ext cx="8229600" cy="706090"/>
          </a:xfrm>
        </p:spPr>
        <p:txBody>
          <a:bodyPr>
            <a:normAutofit/>
          </a:bodyPr>
          <a:lstStyle/>
          <a:p>
            <a:pPr algn="l"/>
            <a:r>
              <a:rPr lang="pt-BR" sz="3600" b="1" dirty="0" smtClean="0">
                <a:effectLst>
                  <a:outerShdw blurRad="38100" dist="38100" dir="2700000" algn="tl">
                    <a:srgbClr val="000000">
                      <a:alpha val="43137"/>
                    </a:srgbClr>
                  </a:outerShdw>
                </a:effectLst>
              </a:rPr>
              <a:t>RESULTADO/DISCUSSÃO</a:t>
            </a:r>
            <a:endParaRPr lang="pt-BR" sz="3600" b="1" dirty="0">
              <a:effectLst>
                <a:outerShdw blurRad="38100" dist="38100" dir="2700000" algn="tl">
                  <a:srgbClr val="000000">
                    <a:alpha val="43137"/>
                  </a:srgbClr>
                </a:outerShdw>
              </a:effectLst>
            </a:endParaRPr>
          </a:p>
        </p:txBody>
      </p:sp>
      <p:sp>
        <p:nvSpPr>
          <p:cNvPr id="6" name="Line 3">
            <a:extLst>
              <a:ext uri="{FF2B5EF4-FFF2-40B4-BE49-F238E27FC236}">
                <a16:creationId xmlns="" xmlns:a16="http://schemas.microsoft.com/office/drawing/2014/main" id="{87D11A89-A6AE-4A24-A8A5-91115CCD4227}"/>
              </a:ext>
            </a:extLst>
          </p:cNvPr>
          <p:cNvSpPr>
            <a:spLocks noChangeShapeType="1"/>
          </p:cNvSpPr>
          <p:nvPr/>
        </p:nvSpPr>
        <p:spPr bwMode="auto">
          <a:xfrm>
            <a:off x="0" y="907132"/>
            <a:ext cx="9144000" cy="1588"/>
          </a:xfrm>
          <a:prstGeom prst="line">
            <a:avLst/>
          </a:prstGeom>
          <a:noFill/>
          <a:ln w="28440">
            <a:solidFill>
              <a:srgbClr val="000000"/>
            </a:solidFill>
            <a:round/>
            <a:headEnd/>
            <a:tailEnd/>
          </a:ln>
          <a:extLst>
            <a:ext uri="{909E8E84-426E-40DD-AFC4-6F175D3DCCD1}">
              <a14:hiddenFill xmlns="" xmlns:a14="http://schemas.microsoft.com/office/drawing/2010/main">
                <a:noFill/>
              </a14:hiddenFill>
            </a:ext>
          </a:extLst>
        </p:spPr>
        <p:txBody>
          <a:bodyPr/>
          <a:lstStyle/>
          <a:p>
            <a:endParaRPr lang="pt-B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1608850"/>
            <a:ext cx="8229600" cy="4320480"/>
          </a:xfrm>
        </p:spPr>
        <p:txBody>
          <a:bodyPr>
            <a:normAutofit/>
          </a:bodyPr>
          <a:lstStyle/>
          <a:p>
            <a:pPr algn="just">
              <a:buFont typeface="Wingdings" pitchFamily="2" charset="2"/>
              <a:buChar char="Ø"/>
            </a:pPr>
            <a:r>
              <a:rPr lang="pt-BR" sz="2000" dirty="0" smtClean="0"/>
              <a:t>Os indicadores voltados para a avaliação de consórcios públicos de gestão de resíduos sólidos urbanos são escassos.</a:t>
            </a:r>
          </a:p>
          <a:p>
            <a:pPr algn="just">
              <a:buFont typeface="Wingdings" pitchFamily="2" charset="2"/>
              <a:buChar char="Ø"/>
            </a:pPr>
            <a:r>
              <a:rPr lang="pt-BR" sz="2000" dirty="0" smtClean="0"/>
              <a:t>Necessidade de intensificar as pesquisas com esse foco, buscando, por  exemplo, identificar mais indicadores utilizados no cenário internacional.</a:t>
            </a:r>
          </a:p>
          <a:p>
            <a:pPr algn="just">
              <a:buFont typeface="Wingdings" pitchFamily="2" charset="2"/>
              <a:buChar char="Ø"/>
            </a:pPr>
            <a:r>
              <a:rPr lang="pt-BR" sz="2000" dirty="0" smtClean="0"/>
              <a:t>Encontra-se em andamento uma pesquisa a nível de mestrado (MAASA/UFBA) que tem por objetivo avaliar a gestão de resíduos sólidos urbanos, realizada por consórcio público intermunicipal, em que um de seus objetivos específicos é identificar, analisar e propor um conjunto de indicadores para a avaliação da gestão dos resíduos sólidos urbanos, realizada por consórcio público intermunicipal.</a:t>
            </a:r>
          </a:p>
        </p:txBody>
      </p:sp>
      <p:sp>
        <p:nvSpPr>
          <p:cNvPr id="5" name="Título 1"/>
          <p:cNvSpPr>
            <a:spLocks noGrp="1"/>
          </p:cNvSpPr>
          <p:nvPr>
            <p:ph type="title"/>
          </p:nvPr>
        </p:nvSpPr>
        <p:spPr>
          <a:xfrm>
            <a:off x="457200" y="274638"/>
            <a:ext cx="8229600" cy="706090"/>
          </a:xfrm>
        </p:spPr>
        <p:txBody>
          <a:bodyPr>
            <a:normAutofit/>
          </a:bodyPr>
          <a:lstStyle/>
          <a:p>
            <a:pPr algn="l"/>
            <a:r>
              <a:rPr lang="pt-BR" sz="3600" b="1" dirty="0" smtClean="0">
                <a:effectLst>
                  <a:outerShdw blurRad="38100" dist="38100" dir="2700000" algn="tl">
                    <a:srgbClr val="000000">
                      <a:alpha val="43137"/>
                    </a:srgbClr>
                  </a:outerShdw>
                </a:effectLst>
              </a:rPr>
              <a:t>RESULTADO/DISCUSSÃO</a:t>
            </a:r>
            <a:endParaRPr lang="pt-BR" sz="3600" b="1" dirty="0">
              <a:effectLst>
                <a:outerShdw blurRad="38100" dist="38100" dir="2700000" algn="tl">
                  <a:srgbClr val="000000">
                    <a:alpha val="43137"/>
                  </a:srgbClr>
                </a:outerShdw>
              </a:effectLst>
            </a:endParaRPr>
          </a:p>
        </p:txBody>
      </p:sp>
      <p:sp>
        <p:nvSpPr>
          <p:cNvPr id="6" name="Line 3">
            <a:extLst>
              <a:ext uri="{FF2B5EF4-FFF2-40B4-BE49-F238E27FC236}">
                <a16:creationId xmlns="" xmlns:a16="http://schemas.microsoft.com/office/drawing/2014/main" id="{87D11A89-A6AE-4A24-A8A5-91115CCD4227}"/>
              </a:ext>
            </a:extLst>
          </p:cNvPr>
          <p:cNvSpPr>
            <a:spLocks noChangeShapeType="1"/>
          </p:cNvSpPr>
          <p:nvPr/>
        </p:nvSpPr>
        <p:spPr bwMode="auto">
          <a:xfrm>
            <a:off x="0" y="907132"/>
            <a:ext cx="9144000" cy="1588"/>
          </a:xfrm>
          <a:prstGeom prst="line">
            <a:avLst/>
          </a:prstGeom>
          <a:noFill/>
          <a:ln w="28440">
            <a:solidFill>
              <a:srgbClr val="000000"/>
            </a:solidFill>
            <a:round/>
            <a:headEnd/>
            <a:tailEnd/>
          </a:ln>
          <a:extLst>
            <a:ext uri="{909E8E84-426E-40DD-AFC4-6F175D3DCCD1}">
              <a14:hiddenFill xmlns="" xmlns:a14="http://schemas.microsoft.com/office/drawing/2010/main">
                <a:noFill/>
              </a14:hiddenFill>
            </a:ext>
          </a:extLst>
        </p:spPr>
        <p:txBody>
          <a:bodyPr/>
          <a:lstStyle/>
          <a:p>
            <a:endParaRPr lang="pt-B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effectLst>
                  <a:outerShdw blurRad="38100" dist="38100" dir="2700000" algn="tl">
                    <a:srgbClr val="000000">
                      <a:alpha val="43137"/>
                    </a:srgbClr>
                  </a:outerShdw>
                </a:effectLst>
              </a:rPr>
              <a:t>CONCLUSÃO</a:t>
            </a:r>
            <a:endParaRPr lang="pt-BR" b="1" dirty="0">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457200" y="1760557"/>
            <a:ext cx="8229600" cy="4525963"/>
          </a:xfrm>
        </p:spPr>
        <p:txBody>
          <a:bodyPr>
            <a:normAutofit/>
          </a:bodyPr>
          <a:lstStyle/>
          <a:p>
            <a:pPr algn="just">
              <a:buFont typeface="Wingdings" pitchFamily="2" charset="2"/>
              <a:buChar char="Ø"/>
            </a:pPr>
            <a:r>
              <a:rPr lang="pt-BR" sz="2400" dirty="0" smtClean="0"/>
              <a:t>O Governo Federal buscou por diversas maneiras incentivar os municípios a adotarem a gestão associada, por meio da formação de consórcios públicos intermunicipais.</a:t>
            </a:r>
          </a:p>
          <a:p>
            <a:pPr algn="just">
              <a:buFont typeface="Wingdings" pitchFamily="2" charset="2"/>
              <a:buChar char="Ø"/>
            </a:pPr>
            <a:endParaRPr lang="pt-BR" sz="2400" dirty="0" smtClean="0"/>
          </a:p>
          <a:p>
            <a:pPr algn="just">
              <a:buFont typeface="Wingdings" pitchFamily="2" charset="2"/>
              <a:buChar char="Ø"/>
            </a:pPr>
            <a:r>
              <a:rPr lang="pt-BR" sz="2400" smtClean="0"/>
              <a:t>Torna-se necessário a proposição/estruturação </a:t>
            </a:r>
            <a:r>
              <a:rPr lang="pt-BR" sz="2400" dirty="0" smtClean="0"/>
              <a:t>de um sistema de avaliação dos consórcios públicos intermunicipais voltados para a gestão dos RSU, que permita acompanhar a evolução dos mesmos.</a:t>
            </a:r>
          </a:p>
          <a:p>
            <a:pPr algn="just">
              <a:buFont typeface="Wingdings" pitchFamily="2" charset="2"/>
              <a:buChar char="Ø"/>
            </a:pPr>
            <a:endParaRPr lang="pt-BR" sz="24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1157114" y="620688"/>
            <a:ext cx="6799262" cy="1303337"/>
          </a:xfrm>
        </p:spPr>
        <p:txBody>
          <a:bodyPr/>
          <a:lstStyle/>
          <a:p>
            <a:r>
              <a:rPr lang="pt-BR" b="1" dirty="0" smtClean="0"/>
              <a:t>Muito obrigado!</a:t>
            </a:r>
            <a:endParaRPr lang="pt-BR" b="1" dirty="0"/>
          </a:p>
        </p:txBody>
      </p:sp>
      <p:sp>
        <p:nvSpPr>
          <p:cNvPr id="3" name="Espaço Reservado para Conteúdo 2"/>
          <p:cNvSpPr>
            <a:spLocks noGrp="1"/>
          </p:cNvSpPr>
          <p:nvPr>
            <p:ph idx="4294967295"/>
          </p:nvPr>
        </p:nvSpPr>
        <p:spPr>
          <a:xfrm>
            <a:off x="899592" y="3457078"/>
            <a:ext cx="7272808" cy="3212282"/>
          </a:xfrm>
        </p:spPr>
        <p:txBody>
          <a:bodyPr>
            <a:normAutofit/>
          </a:bodyPr>
          <a:lstStyle/>
          <a:p>
            <a:pPr algn="ctr">
              <a:buNone/>
            </a:pPr>
            <a:r>
              <a:rPr lang="pt-BR" sz="2800" b="1" dirty="0" smtClean="0">
                <a:hlinkClick r:id="rId2"/>
              </a:rPr>
              <a:t>alessandrosborges@yahoo.com.br</a:t>
            </a:r>
          </a:p>
          <a:p>
            <a:pPr algn="ctr">
              <a:buNone/>
            </a:pPr>
            <a:r>
              <a:rPr lang="pt-BR" sz="2800" b="1" dirty="0" smtClean="0">
                <a:hlinkClick r:id="rId2"/>
              </a:rPr>
              <a:t>moraes@ufba.br</a:t>
            </a:r>
          </a:p>
          <a:p>
            <a:pPr>
              <a:buNone/>
            </a:pPr>
            <a:endParaRPr lang="pt-BR" sz="2800" b="1" dirty="0">
              <a:hlinkClick r:id="rId3"/>
            </a:endParaRPr>
          </a:p>
          <a:p>
            <a:endParaRPr lang="pt-BR" dirty="0">
              <a:solidFill>
                <a:srgbClr val="92D050"/>
              </a:solidFill>
            </a:endParaRPr>
          </a:p>
        </p:txBody>
      </p:sp>
    </p:spTree>
    <p:extLst>
      <p:ext uri="{BB962C8B-B14F-4D97-AF65-F5344CB8AC3E}">
        <p14:creationId xmlns="" xmlns:p14="http://schemas.microsoft.com/office/powerpoint/2010/main" val="25257533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Espaço Reservado para Conteúdo 2"/>
          <p:cNvSpPr>
            <a:spLocks noGrp="1"/>
          </p:cNvSpPr>
          <p:nvPr>
            <p:ph idx="1"/>
          </p:nvPr>
        </p:nvSpPr>
        <p:spPr>
          <a:xfrm>
            <a:off x="457200" y="1196752"/>
            <a:ext cx="8229600" cy="4463455"/>
          </a:xfrm>
        </p:spPr>
        <p:txBody>
          <a:bodyPr>
            <a:normAutofit fontScale="92500" lnSpcReduction="10000"/>
          </a:bodyPr>
          <a:lstStyle/>
          <a:p>
            <a:pPr marL="365125" indent="-255588" algn="just">
              <a:buFont typeface="Wingdings 3" pitchFamily="18" charset="2"/>
              <a:buChar char=""/>
            </a:pPr>
            <a:r>
              <a:rPr lang="pt-BR" sz="2600" dirty="0" smtClean="0"/>
              <a:t>Incentivo do Governo Federal para a formação de Consórcios Públicos Intermunicipais:</a:t>
            </a:r>
          </a:p>
          <a:p>
            <a:pPr marL="365125" indent="255588" algn="just">
              <a:buFont typeface="Wingdings" pitchFamily="2" charset="2"/>
              <a:buChar char="Ø"/>
            </a:pPr>
            <a:r>
              <a:rPr lang="pt-BR" sz="2600" dirty="0" smtClean="0"/>
              <a:t>Financiamento dos estudos para a regionalização da Gestão Integrada de Resíduos Sólidos Urbanos.</a:t>
            </a:r>
          </a:p>
          <a:p>
            <a:pPr marL="365125" indent="255588" algn="just">
              <a:buFont typeface="Wingdings" pitchFamily="2" charset="2"/>
              <a:buChar char="Ø"/>
            </a:pPr>
            <a:r>
              <a:rPr lang="pt-BR" sz="2600" dirty="0" smtClean="0"/>
              <a:t>Priorização de recursos públicos federais para os municípios consorciados, organizados conforme a Lei de Consórcios Públicos (Lei nº 11.107/2005).</a:t>
            </a:r>
          </a:p>
          <a:p>
            <a:pPr marL="365125" indent="-255588" algn="just">
              <a:buFont typeface="Wingdings 3" pitchFamily="18" charset="2"/>
              <a:buChar char=""/>
            </a:pPr>
            <a:r>
              <a:rPr lang="pt-BR" sz="2600" dirty="0" smtClean="0"/>
              <a:t>96,7% dos municípios brasileiros declararam participar de algum Consórcio Público Intermunicipal (IBGE, 2015).</a:t>
            </a:r>
          </a:p>
          <a:p>
            <a:pPr marL="365125" indent="-255588" algn="just">
              <a:buFont typeface="Wingdings 3" pitchFamily="18" charset="2"/>
              <a:buChar char=""/>
            </a:pPr>
            <a:r>
              <a:rPr lang="pt-BR" sz="2600" dirty="0" smtClean="0"/>
              <a:t>35,2% dos municípios informaram que fazem parte de consórcios públicos voltados para o Manejo de Resíduos Sólidos Urbanos (IBGE, 2015).</a:t>
            </a:r>
          </a:p>
          <a:p>
            <a:pPr marL="365125" indent="-255588" algn="just">
              <a:buFont typeface="Wingdings 3" pitchFamily="18" charset="2"/>
              <a:buChar char=""/>
            </a:pPr>
            <a:endParaRPr lang="pt-BR" sz="2400" dirty="0" smtClean="0">
              <a:latin typeface="Calibri" pitchFamily="34" charset="0"/>
            </a:endParaRPr>
          </a:p>
          <a:p>
            <a:pPr marL="365125" indent="-255588" algn="just">
              <a:buFont typeface="Wingdings 3" pitchFamily="18" charset="2"/>
              <a:buChar char=""/>
            </a:pPr>
            <a:endParaRPr lang="pt-BR" sz="2800" dirty="0" smtClean="0">
              <a:latin typeface="Calibri" pitchFamily="34" charset="0"/>
            </a:endParaRPr>
          </a:p>
          <a:p>
            <a:pPr marL="365125" indent="-255588" algn="just" eaLnBrk="1" hangingPunct="1">
              <a:buFont typeface="Wingdings 3" pitchFamily="18" charset="2"/>
              <a:buNone/>
            </a:pPr>
            <a:endParaRPr lang="pt-BR" dirty="0" smtClean="0">
              <a:latin typeface="Calibri" pitchFamily="34" charset="0"/>
            </a:endParaRPr>
          </a:p>
        </p:txBody>
      </p:sp>
      <p:sp>
        <p:nvSpPr>
          <p:cNvPr id="3074" name="Título 1"/>
          <p:cNvSpPr>
            <a:spLocks noGrp="1"/>
          </p:cNvSpPr>
          <p:nvPr>
            <p:ph type="title"/>
          </p:nvPr>
        </p:nvSpPr>
        <p:spPr>
          <a:xfrm>
            <a:off x="457200" y="115888"/>
            <a:ext cx="7467600" cy="1143000"/>
          </a:xfrm>
        </p:spPr>
        <p:txBody>
          <a:bodyPr>
            <a:normAutofit/>
          </a:bodyPr>
          <a:lstStyle/>
          <a:p>
            <a:pPr>
              <a:defRPr/>
            </a:pPr>
            <a:r>
              <a:rPr lang="pt-BR" altLang="pt-BR" sz="3200" b="1" dirty="0" smtClean="0">
                <a:latin typeface="Arial Black" panose="020B0A04020102020204" pitchFamily="34" charset="0"/>
              </a:rPr>
              <a:t>INTRODUÇÃO</a:t>
            </a:r>
            <a:endParaRPr lang="pt-BR" sz="3200" b="1" i="1" dirty="0" smtClean="0">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Espaço Reservado para Conteúdo 2"/>
          <p:cNvSpPr>
            <a:spLocks noGrp="1"/>
          </p:cNvSpPr>
          <p:nvPr>
            <p:ph idx="1"/>
          </p:nvPr>
        </p:nvSpPr>
        <p:spPr>
          <a:xfrm>
            <a:off x="457200" y="1196752"/>
            <a:ext cx="8229600" cy="4463455"/>
          </a:xfrm>
        </p:spPr>
        <p:txBody>
          <a:bodyPr>
            <a:normAutofit lnSpcReduction="10000"/>
          </a:bodyPr>
          <a:lstStyle/>
          <a:p>
            <a:pPr marL="365125" indent="-255588" algn="just">
              <a:buFont typeface="Wingdings 3" pitchFamily="18" charset="2"/>
              <a:buChar char=""/>
            </a:pPr>
            <a:r>
              <a:rPr lang="pt-BR" sz="2600" dirty="0" smtClean="0"/>
              <a:t>Carência de instrumentos, no âmbito federal, para a avaliação dos resultados da gestão realizada pelos consórcios públicos, especialmente os consórcios públicos intermunicipais voltados para a gestão de resíduos sólidos urbanos.</a:t>
            </a:r>
          </a:p>
          <a:p>
            <a:pPr marL="365125" indent="-255588" algn="just">
              <a:buFont typeface="Wingdings 3" pitchFamily="18" charset="2"/>
              <a:buChar char=""/>
            </a:pPr>
            <a:r>
              <a:rPr lang="pt-BR" sz="2600" dirty="0" smtClean="0"/>
              <a:t>Enquanto ações de Políticas Públicas, faz-se necessário a avaliação dessas em suas diversas etapas: formulação, implementação e pós-implementação.</a:t>
            </a:r>
          </a:p>
          <a:p>
            <a:pPr marL="365125" indent="-255588" algn="just">
              <a:buFont typeface="Wingdings 3" pitchFamily="18" charset="2"/>
              <a:buChar char=""/>
            </a:pPr>
            <a:r>
              <a:rPr lang="pt-BR" sz="2600" dirty="0" smtClean="0"/>
              <a:t>Inferir se estas estão atingindo sua principal finalidade, que é </a:t>
            </a:r>
            <a:r>
              <a:rPr lang="pt-BR" sz="2600" dirty="0" smtClean="0"/>
              <a:t>atender à </a:t>
            </a:r>
            <a:r>
              <a:rPr lang="pt-BR" sz="2600" dirty="0" smtClean="0"/>
              <a:t>coletividade </a:t>
            </a:r>
            <a:r>
              <a:rPr lang="pt-BR" sz="2600" dirty="0" smtClean="0"/>
              <a:t>em </a:t>
            </a:r>
            <a:r>
              <a:rPr lang="pt-BR" sz="2600" dirty="0" smtClean="0"/>
              <a:t>seus </a:t>
            </a:r>
            <a:r>
              <a:rPr lang="pt-BR" sz="2600" dirty="0" smtClean="0"/>
              <a:t>direitos, </a:t>
            </a:r>
            <a:r>
              <a:rPr lang="pt-BR" sz="2600" dirty="0" smtClean="0"/>
              <a:t>garantidos em constituições e demais acordos sociais.</a:t>
            </a:r>
          </a:p>
          <a:p>
            <a:pPr marL="365125" indent="-255588" algn="just">
              <a:buFont typeface="Wingdings 3" pitchFamily="18" charset="2"/>
              <a:buChar char=""/>
            </a:pPr>
            <a:endParaRPr lang="pt-BR" sz="2800" dirty="0" smtClean="0">
              <a:latin typeface="Calibri" pitchFamily="34" charset="0"/>
            </a:endParaRPr>
          </a:p>
        </p:txBody>
      </p:sp>
      <p:sp>
        <p:nvSpPr>
          <p:cNvPr id="3074" name="Título 1"/>
          <p:cNvSpPr>
            <a:spLocks noGrp="1"/>
          </p:cNvSpPr>
          <p:nvPr>
            <p:ph type="title"/>
          </p:nvPr>
        </p:nvSpPr>
        <p:spPr>
          <a:xfrm>
            <a:off x="457200" y="115888"/>
            <a:ext cx="7467600" cy="1143000"/>
          </a:xfrm>
        </p:spPr>
        <p:txBody>
          <a:bodyPr>
            <a:normAutofit/>
          </a:bodyPr>
          <a:lstStyle/>
          <a:p>
            <a:pPr>
              <a:defRPr/>
            </a:pPr>
            <a:r>
              <a:rPr lang="pt-BR" altLang="pt-BR" sz="3200" b="1" dirty="0" smtClean="0">
                <a:latin typeface="Arial Black" panose="020B0A04020102020204" pitchFamily="34" charset="0"/>
              </a:rPr>
              <a:t>INTRODUÇÃO</a:t>
            </a:r>
            <a:endParaRPr lang="pt-BR" sz="3200" b="1" i="1" dirty="0" smtClean="0">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Espaço Reservado para Conteúdo 2"/>
          <p:cNvSpPr>
            <a:spLocks noGrp="1"/>
          </p:cNvSpPr>
          <p:nvPr>
            <p:ph idx="1"/>
          </p:nvPr>
        </p:nvSpPr>
        <p:spPr>
          <a:xfrm>
            <a:off x="457200" y="1196752"/>
            <a:ext cx="8229600" cy="4463455"/>
          </a:xfrm>
        </p:spPr>
        <p:txBody>
          <a:bodyPr>
            <a:normAutofit lnSpcReduction="10000"/>
          </a:bodyPr>
          <a:lstStyle/>
          <a:p>
            <a:pPr marL="365125" indent="-255588" algn="just">
              <a:buFont typeface="Wingdings 3" pitchFamily="18" charset="2"/>
              <a:buChar char=""/>
            </a:pPr>
            <a:r>
              <a:rPr lang="pt-BR" sz="2600" dirty="0" smtClean="0"/>
              <a:t>Para a realização das avaliações, podem ser utilizadas metodologias qualitativas ou quantitativas. Ao utilizar ferramentas quantitativas, recorre-se geralmente ao uso de indicadores e índices.</a:t>
            </a:r>
          </a:p>
          <a:p>
            <a:pPr marL="365125" indent="-255588" algn="just">
              <a:buFont typeface="Wingdings 3" pitchFamily="18" charset="2"/>
              <a:buChar char=""/>
            </a:pPr>
            <a:r>
              <a:rPr lang="pt-BR" sz="2600" dirty="0" smtClean="0"/>
              <a:t>Diferença entre índices e indicadores.</a:t>
            </a:r>
          </a:p>
          <a:p>
            <a:pPr marL="365125" indent="-255588" algn="just">
              <a:buFont typeface="Wingdings 3" pitchFamily="18" charset="2"/>
              <a:buChar char=""/>
            </a:pPr>
            <a:r>
              <a:rPr lang="pt-BR" sz="2600" dirty="0" smtClean="0"/>
              <a:t>Borja (2011) ressalta a importância de situar o alcance e os objetivos dos indicadores, lembrando que estes integram o campo das avaliações quantitativas, sendo insuficiente para captar determinados aspectos da realidade, os quais só podem ser apreendidos com a utilização de avaliações qualitativas.</a:t>
            </a:r>
          </a:p>
          <a:p>
            <a:pPr marL="365125" indent="-255588" algn="just">
              <a:buFont typeface="Wingdings 3" pitchFamily="18" charset="2"/>
              <a:buChar char=""/>
            </a:pPr>
            <a:endParaRPr lang="pt-BR" sz="2800" dirty="0" smtClean="0">
              <a:latin typeface="Calibri" pitchFamily="34" charset="0"/>
            </a:endParaRPr>
          </a:p>
          <a:p>
            <a:pPr marL="365125" indent="-255588" algn="just" eaLnBrk="1" hangingPunct="1">
              <a:buFont typeface="Wingdings 3" pitchFamily="18" charset="2"/>
              <a:buNone/>
            </a:pPr>
            <a:endParaRPr lang="pt-BR" dirty="0" smtClean="0">
              <a:latin typeface="Calibri" pitchFamily="34" charset="0"/>
            </a:endParaRPr>
          </a:p>
        </p:txBody>
      </p:sp>
      <p:sp>
        <p:nvSpPr>
          <p:cNvPr id="3074" name="Título 1"/>
          <p:cNvSpPr>
            <a:spLocks noGrp="1"/>
          </p:cNvSpPr>
          <p:nvPr>
            <p:ph type="title"/>
          </p:nvPr>
        </p:nvSpPr>
        <p:spPr>
          <a:xfrm>
            <a:off x="457200" y="115888"/>
            <a:ext cx="7467600" cy="1143000"/>
          </a:xfrm>
        </p:spPr>
        <p:txBody>
          <a:bodyPr>
            <a:normAutofit/>
          </a:bodyPr>
          <a:lstStyle/>
          <a:p>
            <a:pPr>
              <a:defRPr/>
            </a:pPr>
            <a:r>
              <a:rPr lang="pt-BR" altLang="pt-BR" sz="3200" b="1" dirty="0" smtClean="0">
                <a:latin typeface="Arial Black" panose="020B0A04020102020204" pitchFamily="34" charset="0"/>
              </a:rPr>
              <a:t>INTRODUÇÃO</a:t>
            </a:r>
            <a:endParaRPr lang="pt-BR" sz="3200" b="1" i="1" dirty="0" smtClean="0">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OBJETIVO</a:t>
            </a:r>
            <a:endParaRPr lang="pt-BR" b="1" dirty="0"/>
          </a:p>
        </p:txBody>
      </p:sp>
      <p:sp>
        <p:nvSpPr>
          <p:cNvPr id="3" name="Espaço Reservado para Conteúdo 2"/>
          <p:cNvSpPr>
            <a:spLocks noGrp="1"/>
          </p:cNvSpPr>
          <p:nvPr>
            <p:ph idx="1"/>
          </p:nvPr>
        </p:nvSpPr>
        <p:spPr>
          <a:xfrm>
            <a:off x="457200" y="1600203"/>
            <a:ext cx="8229600" cy="3773014"/>
          </a:xfrm>
        </p:spPr>
        <p:txBody>
          <a:bodyPr>
            <a:normAutofit/>
          </a:bodyPr>
          <a:lstStyle/>
          <a:p>
            <a:pPr marL="365125" indent="-255588" algn="just">
              <a:buFont typeface="Wingdings 3" pitchFamily="18" charset="2"/>
              <a:buChar char=""/>
            </a:pPr>
            <a:r>
              <a:rPr lang="pt-BR" dirty="0" smtClean="0"/>
              <a:t>Realizar a análise de alguns indicadores e índices utilizados para a avaliação dos Consórcios Públicos Intermunicipais voltados para a Gestão de Resíduos Sólidos Urbanos, visando também a proposição de outros.</a:t>
            </a:r>
          </a:p>
          <a:p>
            <a:endParaRPr lang="pt-BR" dirty="0" smtClean="0"/>
          </a:p>
          <a:p>
            <a:endParaRPr lang="pt-BR" dirty="0"/>
          </a:p>
        </p:txBody>
      </p:sp>
      <p:sp>
        <p:nvSpPr>
          <p:cNvPr id="4" name="Rectangle 1">
            <a:extLst>
              <a:ext uri="{FF2B5EF4-FFF2-40B4-BE49-F238E27FC236}">
                <a16:creationId xmlns="" xmlns:a16="http://schemas.microsoft.com/office/drawing/2014/main" id="{F314AB96-A8CB-494D-83E0-51661E0025F6}"/>
              </a:ext>
            </a:extLst>
          </p:cNvPr>
          <p:cNvSpPr>
            <a:spLocks noChangeArrowheads="1"/>
          </p:cNvSpPr>
          <p:nvPr/>
        </p:nvSpPr>
        <p:spPr bwMode="auto">
          <a:xfrm>
            <a:off x="0" y="857585"/>
            <a:ext cx="115476" cy="5142830"/>
          </a:xfrm>
          <a:prstGeom prst="rect">
            <a:avLst/>
          </a:prstGeom>
          <a:solidFill>
            <a:srgbClr val="0070C0"/>
          </a:solidFill>
          <a:ln w="12600">
            <a:solidFill>
              <a:srgbClr val="43729D"/>
            </a:solidFill>
            <a:miter lim="800000"/>
            <a:headEnd/>
            <a:tailEnd/>
          </a:ln>
        </p:spPr>
        <p:txBody>
          <a:bodyPr wrap="none" anchor="ctr"/>
          <a:lstStyle/>
          <a:p>
            <a:pPr eaLnBrk="1">
              <a:lnSpc>
                <a:spcPct val="93000"/>
              </a:lnSpc>
              <a:buClr>
                <a:srgbClr val="000000"/>
              </a:buClr>
              <a:buSzPct val="100000"/>
              <a:buFont typeface="Times New Roman" panose="02020603050405020304" pitchFamily="18" charset="0"/>
              <a:buNone/>
            </a:pPr>
            <a:endParaRPr lang="pt-BR" altLang="pt-BR" sz="1350"/>
          </a:p>
        </p:txBody>
      </p:sp>
    </p:spTree>
    <p:extLst>
      <p:ext uri="{BB962C8B-B14F-4D97-AF65-F5344CB8AC3E}">
        <p14:creationId xmlns="" xmlns:p14="http://schemas.microsoft.com/office/powerpoint/2010/main" val="41348747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a:extLst>
              <a:ext uri="{FF2B5EF4-FFF2-40B4-BE49-F238E27FC236}">
                <a16:creationId xmlns="" xmlns:a16="http://schemas.microsoft.com/office/drawing/2014/main" id="{F314AB96-A8CB-494D-83E0-51661E0025F6}"/>
              </a:ext>
            </a:extLst>
          </p:cNvPr>
          <p:cNvSpPr>
            <a:spLocks noChangeArrowheads="1"/>
          </p:cNvSpPr>
          <p:nvPr/>
        </p:nvSpPr>
        <p:spPr bwMode="auto">
          <a:xfrm>
            <a:off x="0" y="0"/>
            <a:ext cx="115476" cy="6858000"/>
          </a:xfrm>
          <a:prstGeom prst="rect">
            <a:avLst/>
          </a:prstGeom>
          <a:solidFill>
            <a:srgbClr val="0070C0"/>
          </a:solidFill>
          <a:ln w="12600">
            <a:solidFill>
              <a:srgbClr val="43729D"/>
            </a:solidFill>
            <a:miter lim="800000"/>
            <a:headEnd/>
            <a:tailEnd/>
          </a:ln>
        </p:spPr>
        <p:txBody>
          <a:bodyPr wrap="none" anchor="ctr"/>
          <a:lstStyle/>
          <a:p>
            <a:pPr eaLnBrk="1">
              <a:lnSpc>
                <a:spcPct val="93000"/>
              </a:lnSpc>
              <a:buClr>
                <a:srgbClr val="000000"/>
              </a:buClr>
              <a:buSzPct val="100000"/>
              <a:buFont typeface="Times New Roman" panose="02020603050405020304" pitchFamily="18" charset="0"/>
              <a:buNone/>
            </a:pPr>
            <a:endParaRPr lang="pt-BR" altLang="pt-BR"/>
          </a:p>
        </p:txBody>
      </p:sp>
      <p:sp>
        <p:nvSpPr>
          <p:cNvPr id="14339" name="Rectangle 2">
            <a:extLst>
              <a:ext uri="{FF2B5EF4-FFF2-40B4-BE49-F238E27FC236}">
                <a16:creationId xmlns="" xmlns:a16="http://schemas.microsoft.com/office/drawing/2014/main" id="{E8924D9A-C6C1-41CB-B119-C288A5AFC55C}"/>
              </a:ext>
            </a:extLst>
          </p:cNvPr>
          <p:cNvSpPr>
            <a:spLocks noGrp="1" noChangeArrowheads="1"/>
          </p:cNvSpPr>
          <p:nvPr>
            <p:ph type="title"/>
          </p:nvPr>
        </p:nvSpPr>
        <p:spPr>
          <a:xfrm>
            <a:off x="277380" y="1"/>
            <a:ext cx="6155920" cy="658813"/>
          </a:xfrm>
        </p:spPr>
        <p:txBody>
          <a:bodyPr/>
          <a:lstStyle/>
          <a:p>
            <a:pPr>
              <a:lnSpc>
                <a:spcPct val="9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sz="2800" b="1" dirty="0" smtClean="0"/>
              <a:t>MATERIAIS E MÉTODOS</a:t>
            </a:r>
            <a:endParaRPr lang="pt-BR" altLang="pt-BR" sz="2800" b="1" dirty="0">
              <a:latin typeface="Arial Black" panose="020B0A04020102020204" pitchFamily="34" charset="0"/>
            </a:endParaRPr>
          </a:p>
        </p:txBody>
      </p:sp>
      <p:sp>
        <p:nvSpPr>
          <p:cNvPr id="14340" name="Line 3">
            <a:extLst>
              <a:ext uri="{FF2B5EF4-FFF2-40B4-BE49-F238E27FC236}">
                <a16:creationId xmlns="" xmlns:a16="http://schemas.microsoft.com/office/drawing/2014/main" id="{87D11A89-A6AE-4A24-A8A5-91115CCD4227}"/>
              </a:ext>
            </a:extLst>
          </p:cNvPr>
          <p:cNvSpPr>
            <a:spLocks noChangeShapeType="1"/>
          </p:cNvSpPr>
          <p:nvPr/>
        </p:nvSpPr>
        <p:spPr bwMode="auto">
          <a:xfrm>
            <a:off x="142857" y="527050"/>
            <a:ext cx="8932096" cy="1588"/>
          </a:xfrm>
          <a:prstGeom prst="line">
            <a:avLst/>
          </a:prstGeom>
          <a:noFill/>
          <a:ln w="28440">
            <a:solidFill>
              <a:srgbClr val="000000"/>
            </a:solidFill>
            <a:round/>
            <a:headEnd/>
            <a:tailEnd/>
          </a:ln>
          <a:extLst>
            <a:ext uri="{909E8E84-426E-40DD-AFC4-6F175D3DCCD1}">
              <a14:hiddenFill xmlns="" xmlns:a14="http://schemas.microsoft.com/office/drawing/2010/main">
                <a:noFill/>
              </a14:hiddenFill>
            </a:ext>
          </a:extLst>
        </p:spPr>
        <p:txBody>
          <a:bodyPr/>
          <a:lstStyle/>
          <a:p>
            <a:endParaRPr lang="pt-BR"/>
          </a:p>
        </p:txBody>
      </p:sp>
      <p:sp>
        <p:nvSpPr>
          <p:cNvPr id="8200" name="Rectangle 7">
            <a:extLst>
              <a:ext uri="{FF2B5EF4-FFF2-40B4-BE49-F238E27FC236}">
                <a16:creationId xmlns="" xmlns:a16="http://schemas.microsoft.com/office/drawing/2014/main" id="{D8CAC270-D08A-479A-AA07-5F9AF6E904E6}"/>
              </a:ext>
            </a:extLst>
          </p:cNvPr>
          <p:cNvSpPr>
            <a:spLocks noChangeArrowheads="1"/>
          </p:cNvSpPr>
          <p:nvPr/>
        </p:nvSpPr>
        <p:spPr bwMode="auto">
          <a:xfrm>
            <a:off x="358332" y="1012954"/>
            <a:ext cx="8534148" cy="37841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square" lIns="90000" tIns="45000" rIns="90000" bIns="45000">
            <a:spAutoFit/>
          </a:bodyPr>
          <a:lstStyle>
            <a:lvl1pPr marL="342900" indent="-342900" eaLnBrk="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solidFill>
                  <a:schemeClr val="bg1"/>
                </a:solidFill>
                <a:latin typeface="Arial" panose="020B0604020202020204" pitchFamily="34" charset="0"/>
                <a:ea typeface="Microsoft YaHei" panose="020B0503020204020204" pitchFamily="34" charset="-122"/>
              </a:defRPr>
            </a:lvl1pPr>
            <a:lvl2pPr eaLnBrk="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solidFill>
                  <a:schemeClr val="bg1"/>
                </a:solidFill>
                <a:latin typeface="Arial" panose="020B0604020202020204" pitchFamily="34" charset="0"/>
                <a:ea typeface="Microsoft YaHei" panose="020B0503020204020204" pitchFamily="34" charset="-122"/>
              </a:defRPr>
            </a:lvl2pPr>
            <a:lvl3pPr eaLnBrk="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solidFill>
                  <a:schemeClr val="bg1"/>
                </a:solidFill>
                <a:latin typeface="Arial" panose="020B0604020202020204" pitchFamily="34" charset="0"/>
                <a:ea typeface="Microsoft YaHei" panose="020B0503020204020204" pitchFamily="34" charset="-122"/>
              </a:defRPr>
            </a:lvl3pPr>
            <a:lvl4pPr eaLnBrk="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solidFill>
                  <a:schemeClr val="bg1"/>
                </a:solidFill>
                <a:latin typeface="Arial" panose="020B0604020202020204" pitchFamily="34" charset="0"/>
                <a:ea typeface="Microsoft YaHei" panose="020B0503020204020204" pitchFamily="34" charset="-122"/>
              </a:defRPr>
            </a:lvl4pPr>
            <a:lvl5pPr eaLnBrk="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solidFill>
                  <a:schemeClr val="bg1"/>
                </a:solidFill>
                <a:latin typeface="Arial" panose="020B0604020202020204" pitchFamily="34" charset="0"/>
                <a:ea typeface="Microsoft YaHei" panose="020B0503020204020204" pitchFamily="34" charset="-122"/>
              </a:defRPr>
            </a:lvl9pPr>
          </a:lstStyle>
          <a:p>
            <a:pPr marL="365125" indent="-255588" algn="just" eaLnBrk="1">
              <a:lnSpc>
                <a:spcPct val="90000"/>
              </a:lnSpc>
              <a:spcBef>
                <a:spcPct val="20000"/>
              </a:spcBef>
              <a:buClr>
                <a:srgbClr val="000000"/>
              </a:buClr>
              <a:buSzPct val="100000"/>
              <a:buFont typeface="Wingdings 3" pitchFamily="18" charset="2"/>
              <a:buChar char=""/>
              <a:defRPr/>
            </a:pPr>
            <a:r>
              <a:rPr lang="pt-BR" altLang="pt-BR" sz="2400" dirty="0" smtClean="0">
                <a:solidFill>
                  <a:schemeClr val="tx1"/>
                </a:solidFill>
                <a:latin typeface="+mn-lt"/>
                <a:ea typeface="+mn-ea"/>
              </a:rPr>
              <a:t>Baseou-se na busca e análise crítica do conhecimento disponível na bibliografia sobre o tema.</a:t>
            </a:r>
          </a:p>
          <a:p>
            <a:pPr marL="365125" indent="-255588" algn="just" eaLnBrk="1">
              <a:lnSpc>
                <a:spcPct val="90000"/>
              </a:lnSpc>
              <a:spcBef>
                <a:spcPct val="20000"/>
              </a:spcBef>
              <a:buClr>
                <a:srgbClr val="000000"/>
              </a:buClr>
              <a:buSzPct val="100000"/>
              <a:buFont typeface="Wingdings 3" pitchFamily="18" charset="2"/>
              <a:buChar char=""/>
              <a:defRPr/>
            </a:pPr>
            <a:endParaRPr lang="pt-BR" altLang="pt-BR" sz="2400" dirty="0" smtClean="0">
              <a:solidFill>
                <a:schemeClr val="tx1"/>
              </a:solidFill>
              <a:latin typeface="+mn-lt"/>
              <a:ea typeface="+mn-ea"/>
            </a:endParaRPr>
          </a:p>
          <a:p>
            <a:pPr marL="365125" indent="-255588" algn="just" eaLnBrk="1">
              <a:lnSpc>
                <a:spcPct val="90000"/>
              </a:lnSpc>
              <a:spcBef>
                <a:spcPct val="20000"/>
              </a:spcBef>
              <a:buClr>
                <a:srgbClr val="000000"/>
              </a:buClr>
              <a:buSzPct val="100000"/>
              <a:buFont typeface="Wingdings 3" pitchFamily="18" charset="2"/>
              <a:buChar char=""/>
              <a:defRPr/>
            </a:pPr>
            <a:r>
              <a:rPr lang="pt-BR" altLang="pt-BR" sz="2400" dirty="0" smtClean="0">
                <a:solidFill>
                  <a:schemeClr val="tx1"/>
                </a:solidFill>
                <a:latin typeface="+mn-lt"/>
                <a:ea typeface="+mn-ea"/>
              </a:rPr>
              <a:t>Análise dos relatórios de atividades dos consórcios públicos com atuação na área de resíduos sólidos urbanos.</a:t>
            </a:r>
          </a:p>
          <a:p>
            <a:pPr marL="365125" indent="-255588" algn="just" eaLnBrk="1">
              <a:lnSpc>
                <a:spcPct val="90000"/>
              </a:lnSpc>
              <a:spcBef>
                <a:spcPct val="20000"/>
              </a:spcBef>
              <a:buClr>
                <a:srgbClr val="000000"/>
              </a:buClr>
              <a:buSzPct val="100000"/>
              <a:buFont typeface="Wingdings 3" pitchFamily="18" charset="2"/>
              <a:buChar char=""/>
              <a:defRPr/>
            </a:pPr>
            <a:endParaRPr lang="pt-BR" altLang="pt-BR" sz="2400" dirty="0" smtClean="0">
              <a:solidFill>
                <a:schemeClr val="tx1"/>
              </a:solidFill>
              <a:latin typeface="+mn-lt"/>
              <a:ea typeface="+mn-ea"/>
            </a:endParaRPr>
          </a:p>
          <a:p>
            <a:pPr marL="365125" indent="-255588" algn="just" eaLnBrk="1">
              <a:lnSpc>
                <a:spcPct val="90000"/>
              </a:lnSpc>
              <a:spcBef>
                <a:spcPct val="20000"/>
              </a:spcBef>
              <a:buClr>
                <a:srgbClr val="000000"/>
              </a:buClr>
              <a:buSzPct val="100000"/>
              <a:buFont typeface="Wingdings 3" pitchFamily="18" charset="2"/>
              <a:buChar char=""/>
              <a:defRPr/>
            </a:pPr>
            <a:r>
              <a:rPr lang="pt-BR" altLang="pt-BR" sz="2400" dirty="0" smtClean="0">
                <a:solidFill>
                  <a:schemeClr val="tx1"/>
                </a:solidFill>
                <a:latin typeface="+mn-lt"/>
                <a:ea typeface="+mn-ea"/>
              </a:rPr>
              <a:t>Análise documental das instituições públicas responsáveis pelo financiamento, fomento à formação e acompanhamento dos Consórcios Públicos de Resíduos Sólidos Urbanos.</a:t>
            </a:r>
          </a:p>
          <a:p>
            <a:pPr marL="365125" indent="-255588" algn="just" eaLnBrk="1">
              <a:lnSpc>
                <a:spcPct val="90000"/>
              </a:lnSpc>
              <a:spcBef>
                <a:spcPct val="20000"/>
              </a:spcBef>
              <a:buClr>
                <a:srgbClr val="000000"/>
              </a:buClr>
              <a:buSzPct val="100000"/>
              <a:buFont typeface="Wingdings 3" pitchFamily="18" charset="2"/>
              <a:buChar char=""/>
              <a:defRPr/>
            </a:pPr>
            <a:endParaRPr lang="pt-BR" altLang="pt-BR" sz="2400" dirty="0" smtClean="0">
              <a:solidFill>
                <a:schemeClr val="tx1"/>
              </a:solidFill>
              <a:latin typeface="+mn-lt"/>
              <a:ea typeface="+mn-ea"/>
            </a:endParaRP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06090"/>
          </a:xfrm>
        </p:spPr>
        <p:txBody>
          <a:bodyPr>
            <a:normAutofit/>
          </a:bodyPr>
          <a:lstStyle/>
          <a:p>
            <a:pPr algn="l"/>
            <a:r>
              <a:rPr lang="pt-BR" sz="3600" b="1" dirty="0" smtClean="0">
                <a:effectLst>
                  <a:outerShdw blurRad="38100" dist="38100" dir="2700000" algn="tl">
                    <a:srgbClr val="000000">
                      <a:alpha val="43137"/>
                    </a:srgbClr>
                  </a:outerShdw>
                </a:effectLst>
              </a:rPr>
              <a:t>RESULTADO/DISCUSSÃO</a:t>
            </a:r>
            <a:endParaRPr lang="pt-BR" sz="3600" b="1" dirty="0">
              <a:effectLst>
                <a:outerShdw blurRad="38100" dist="38100" dir="2700000" algn="tl">
                  <a:srgbClr val="000000">
                    <a:alpha val="43137"/>
                  </a:srgbClr>
                </a:outerShdw>
              </a:effectLst>
            </a:endParaRPr>
          </a:p>
        </p:txBody>
      </p:sp>
      <p:sp>
        <p:nvSpPr>
          <p:cNvPr id="7" name="Line 3">
            <a:extLst>
              <a:ext uri="{FF2B5EF4-FFF2-40B4-BE49-F238E27FC236}">
                <a16:creationId xmlns="" xmlns:a16="http://schemas.microsoft.com/office/drawing/2014/main" id="{87D11A89-A6AE-4A24-A8A5-91115CCD4227}"/>
              </a:ext>
            </a:extLst>
          </p:cNvPr>
          <p:cNvSpPr>
            <a:spLocks noChangeShapeType="1"/>
          </p:cNvSpPr>
          <p:nvPr/>
        </p:nvSpPr>
        <p:spPr bwMode="auto">
          <a:xfrm>
            <a:off x="0" y="907132"/>
            <a:ext cx="9144000" cy="1588"/>
          </a:xfrm>
          <a:prstGeom prst="line">
            <a:avLst/>
          </a:prstGeom>
          <a:noFill/>
          <a:ln w="28440">
            <a:solidFill>
              <a:srgbClr val="000000"/>
            </a:solidFill>
            <a:round/>
            <a:headEnd/>
            <a:tailEnd/>
          </a:ln>
          <a:extLst>
            <a:ext uri="{909E8E84-426E-40DD-AFC4-6F175D3DCCD1}">
              <a14:hiddenFill xmlns="" xmlns:a14="http://schemas.microsoft.com/office/drawing/2010/main">
                <a:noFill/>
              </a14:hiddenFill>
            </a:ext>
          </a:extLst>
        </p:spPr>
        <p:txBody>
          <a:bodyPr/>
          <a:lstStyle/>
          <a:p>
            <a:endParaRPr lang="pt-BR"/>
          </a:p>
        </p:txBody>
      </p:sp>
      <p:sp>
        <p:nvSpPr>
          <p:cNvPr id="9" name="Espaço Reservado para Conteúdo 8"/>
          <p:cNvSpPr>
            <a:spLocks noGrp="1"/>
          </p:cNvSpPr>
          <p:nvPr>
            <p:ph sz="half" idx="2"/>
          </p:nvPr>
        </p:nvSpPr>
        <p:spPr>
          <a:xfrm>
            <a:off x="457200" y="1340768"/>
            <a:ext cx="8507287" cy="3951288"/>
          </a:xfrm>
        </p:spPr>
        <p:txBody>
          <a:bodyPr>
            <a:normAutofit/>
          </a:bodyPr>
          <a:lstStyle/>
          <a:p>
            <a:pPr marL="365125" indent="-255588" algn="just">
              <a:lnSpc>
                <a:spcPct val="90000"/>
              </a:lnSpc>
              <a:buClr>
                <a:srgbClr val="000000"/>
              </a:buClr>
              <a:buSzPct val="100000"/>
              <a:buFont typeface="Wingdings 3" pitchFamily="18" charset="2"/>
              <a:buChar cha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r>
              <a:rPr lang="pt-BR" altLang="pt-BR" dirty="0" smtClean="0"/>
              <a:t>Como proposta de avaliação da gestão realizada pelos consórcios públicos, encontrou-se um diagnóstico realizado em 2014 pela Fundação Estadual do Meio Ambiente (FEAM) denominado “Diagnóstico de Consórcios Intermunicipais para a Gestão de Resíduos Sólidos Urbanos em Minas Gerais”.</a:t>
            </a:r>
          </a:p>
          <a:p>
            <a:pPr marL="365125" indent="-255588" algn="just">
              <a:lnSpc>
                <a:spcPct val="90000"/>
              </a:lnSpc>
              <a:buClr>
                <a:srgbClr val="000000"/>
              </a:buClr>
              <a:buSzPct val="100000"/>
              <a:buFont typeface="Wingdings 3" pitchFamily="18" charset="2"/>
              <a:buChar cha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endParaRPr lang="pt-BR" altLang="pt-BR" dirty="0" smtClean="0"/>
          </a:p>
          <a:p>
            <a:pPr marL="365125" indent="-255588" algn="just">
              <a:lnSpc>
                <a:spcPct val="90000"/>
              </a:lnSpc>
              <a:buClr>
                <a:srgbClr val="000000"/>
              </a:buClr>
              <a:buSzPct val="100000"/>
              <a:buFont typeface="Wingdings 3" pitchFamily="18" charset="2"/>
              <a:buChar cha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r>
              <a:rPr lang="pt-BR" altLang="pt-BR" dirty="0" smtClean="0"/>
              <a:t>Objetivo do Diagnóstico “avaliar os consórcios públicos para o gerenciamento de resíduos sólidos urbanos constituídos no Estado de Minas Gerais utilizando indicadores”.</a:t>
            </a:r>
          </a:p>
          <a:p>
            <a:pPr algn="just">
              <a:buNone/>
            </a:pPr>
            <a:endParaRPr lang="pt-BR" dirty="0" smtClean="0"/>
          </a:p>
          <a:p>
            <a:pPr indent="342900" algn="just">
              <a:buNone/>
            </a:pPr>
            <a:endParaRPr lang="pt-B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06090"/>
          </a:xfrm>
        </p:spPr>
        <p:txBody>
          <a:bodyPr>
            <a:normAutofit/>
          </a:bodyPr>
          <a:lstStyle/>
          <a:p>
            <a:pPr algn="l"/>
            <a:r>
              <a:rPr lang="pt-BR" sz="3600" b="1" dirty="0" smtClean="0">
                <a:effectLst>
                  <a:outerShdw blurRad="38100" dist="38100" dir="2700000" algn="tl">
                    <a:srgbClr val="000000">
                      <a:alpha val="43137"/>
                    </a:srgbClr>
                  </a:outerShdw>
                </a:effectLst>
              </a:rPr>
              <a:t>RESULTADO/DISCUSSÃO</a:t>
            </a:r>
            <a:endParaRPr lang="pt-BR" sz="3600" b="1" dirty="0">
              <a:effectLst>
                <a:outerShdw blurRad="38100" dist="38100" dir="2700000" algn="tl">
                  <a:srgbClr val="000000">
                    <a:alpha val="43137"/>
                  </a:srgbClr>
                </a:outerShdw>
              </a:effectLst>
            </a:endParaRPr>
          </a:p>
        </p:txBody>
      </p:sp>
      <p:sp>
        <p:nvSpPr>
          <p:cNvPr id="7" name="Line 3">
            <a:extLst>
              <a:ext uri="{FF2B5EF4-FFF2-40B4-BE49-F238E27FC236}">
                <a16:creationId xmlns="" xmlns:a16="http://schemas.microsoft.com/office/drawing/2014/main" id="{87D11A89-A6AE-4A24-A8A5-91115CCD4227}"/>
              </a:ext>
            </a:extLst>
          </p:cNvPr>
          <p:cNvSpPr>
            <a:spLocks noChangeShapeType="1"/>
          </p:cNvSpPr>
          <p:nvPr/>
        </p:nvSpPr>
        <p:spPr bwMode="auto">
          <a:xfrm>
            <a:off x="0" y="907132"/>
            <a:ext cx="9144000" cy="1588"/>
          </a:xfrm>
          <a:prstGeom prst="line">
            <a:avLst/>
          </a:prstGeom>
          <a:noFill/>
          <a:ln w="28440">
            <a:solidFill>
              <a:srgbClr val="000000"/>
            </a:solidFill>
            <a:round/>
            <a:headEnd/>
            <a:tailEnd/>
          </a:ln>
          <a:extLst>
            <a:ext uri="{909E8E84-426E-40DD-AFC4-6F175D3DCCD1}">
              <a14:hiddenFill xmlns="" xmlns:a14="http://schemas.microsoft.com/office/drawing/2010/main">
                <a:noFill/>
              </a14:hiddenFill>
            </a:ext>
          </a:extLst>
        </p:spPr>
        <p:txBody>
          <a:bodyPr/>
          <a:lstStyle/>
          <a:p>
            <a:endParaRPr lang="pt-BR"/>
          </a:p>
        </p:txBody>
      </p:sp>
      <p:sp>
        <p:nvSpPr>
          <p:cNvPr id="8" name="Retângulo de cantos arredondados 7"/>
          <p:cNvSpPr/>
          <p:nvPr/>
        </p:nvSpPr>
        <p:spPr>
          <a:xfrm>
            <a:off x="251520" y="980728"/>
            <a:ext cx="8640960" cy="504056"/>
          </a:xfrm>
          <a:prstGeom prst="roundRect">
            <a:avLst/>
          </a:prstGeom>
          <a:solidFill>
            <a:schemeClr val="bg1"/>
          </a:solidFill>
          <a:ln>
            <a:solidFill>
              <a:schemeClr val="tx1"/>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pt-BR" sz="2400" b="1" dirty="0" smtClean="0">
                <a:solidFill>
                  <a:schemeClr val="tx1"/>
                </a:solidFill>
              </a:rPr>
              <a:t>Indicadores </a:t>
            </a:r>
            <a:r>
              <a:rPr lang="pt-BR" sz="2400" b="1" dirty="0" smtClean="0">
                <a:solidFill>
                  <a:schemeClr val="tx1"/>
                </a:solidFill>
              </a:rPr>
              <a:t>propostos </a:t>
            </a:r>
            <a:r>
              <a:rPr lang="pt-BR" sz="2400" b="1" dirty="0" smtClean="0">
                <a:solidFill>
                  <a:schemeClr val="tx1"/>
                </a:solidFill>
              </a:rPr>
              <a:t>pela FEAM</a:t>
            </a:r>
            <a:endParaRPr lang="pt-BR" sz="2400" b="1" dirty="0">
              <a:solidFill>
                <a:schemeClr val="tx1"/>
              </a:solidFill>
            </a:endParaRPr>
          </a:p>
        </p:txBody>
      </p:sp>
      <p:sp>
        <p:nvSpPr>
          <p:cNvPr id="11" name="Retângulo 10"/>
          <p:cNvSpPr/>
          <p:nvPr/>
        </p:nvSpPr>
        <p:spPr>
          <a:xfrm>
            <a:off x="1187624" y="1484784"/>
            <a:ext cx="7056784" cy="369332"/>
          </a:xfrm>
          <a:prstGeom prst="rect">
            <a:avLst/>
          </a:prstGeom>
        </p:spPr>
        <p:txBody>
          <a:bodyPr wrap="square">
            <a:spAutoFit/>
          </a:bodyPr>
          <a:lstStyle/>
          <a:p>
            <a:pPr algn="ctr"/>
            <a:r>
              <a:rPr lang="pt-BR" b="1" dirty="0" smtClean="0"/>
              <a:t>Tabela 1: </a:t>
            </a:r>
            <a:r>
              <a:rPr lang="pt-BR" dirty="0" smtClean="0"/>
              <a:t>Indicadores propostos no Diagnóstico da FEAM</a:t>
            </a:r>
            <a:endParaRPr lang="pt-BR" dirty="0"/>
          </a:p>
        </p:txBody>
      </p:sp>
      <p:graphicFrame>
        <p:nvGraphicFramePr>
          <p:cNvPr id="13" name="Tabela 12"/>
          <p:cNvGraphicFramePr>
            <a:graphicFrameLocks noGrp="1"/>
          </p:cNvGraphicFramePr>
          <p:nvPr/>
        </p:nvGraphicFramePr>
        <p:xfrm>
          <a:off x="1043608" y="1844824"/>
          <a:ext cx="7560840" cy="3628534"/>
        </p:xfrm>
        <a:graphic>
          <a:graphicData uri="http://schemas.openxmlformats.org/drawingml/2006/table">
            <a:tbl>
              <a:tblPr/>
              <a:tblGrid>
                <a:gridCol w="922053"/>
                <a:gridCol w="1567491"/>
                <a:gridCol w="1475286"/>
                <a:gridCol w="3596010"/>
              </a:tblGrid>
              <a:tr h="265772">
                <a:tc>
                  <a:txBody>
                    <a:bodyPr/>
                    <a:lstStyle/>
                    <a:p>
                      <a:pPr algn="ctr">
                        <a:lnSpc>
                          <a:spcPct val="115000"/>
                        </a:lnSpc>
                        <a:spcAft>
                          <a:spcPts val="0"/>
                        </a:spcAft>
                      </a:pPr>
                      <a:r>
                        <a:rPr lang="pt-BR" sz="1400" b="1" dirty="0">
                          <a:latin typeface="+mj-lt"/>
                          <a:ea typeface="Calibri"/>
                          <a:cs typeface="Times New Roman"/>
                        </a:rPr>
                        <a:t>ITEM</a:t>
                      </a:r>
                      <a:endParaRPr lang="pt-BR" sz="1400" dirty="0">
                        <a:latin typeface="+mj-lt"/>
                        <a:ea typeface="Calibri"/>
                        <a:cs typeface="Times New Roman"/>
                      </a:endParaRPr>
                    </a:p>
                  </a:txBody>
                  <a:tcPr marL="51999" marR="51999"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pt-BR" sz="1400" b="1" dirty="0">
                          <a:latin typeface="+mj-lt"/>
                          <a:ea typeface="Calibri"/>
                          <a:cs typeface="Times New Roman"/>
                        </a:rPr>
                        <a:t>DIMENSÃO</a:t>
                      </a:r>
                      <a:endParaRPr lang="pt-BR" sz="1400" dirty="0">
                        <a:latin typeface="+mj-lt"/>
                        <a:ea typeface="Calibri"/>
                        <a:cs typeface="Times New Roman"/>
                      </a:endParaRPr>
                    </a:p>
                  </a:txBody>
                  <a:tcPr marL="51999" marR="51999"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pt-BR" sz="1400" b="1">
                          <a:latin typeface="+mj-lt"/>
                          <a:ea typeface="Calibri"/>
                          <a:cs typeface="Times New Roman"/>
                        </a:rPr>
                        <a:t>INDICADOR</a:t>
                      </a:r>
                      <a:endParaRPr lang="pt-BR" sz="1400">
                        <a:latin typeface="+mj-lt"/>
                        <a:ea typeface="Calibri"/>
                        <a:cs typeface="Times New Roman"/>
                      </a:endParaRPr>
                    </a:p>
                  </a:txBody>
                  <a:tcPr marL="51999" marR="51999"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pt-BR" sz="1400" b="1">
                          <a:latin typeface="+mj-lt"/>
                          <a:ea typeface="Calibri"/>
                          <a:cs typeface="Times New Roman"/>
                        </a:rPr>
                        <a:t>PERGUNTA</a:t>
                      </a:r>
                      <a:endParaRPr lang="pt-BR" sz="1400">
                        <a:latin typeface="+mj-lt"/>
                        <a:ea typeface="Calibri"/>
                        <a:cs typeface="Times New Roman"/>
                      </a:endParaRPr>
                    </a:p>
                  </a:txBody>
                  <a:tcPr marL="51999" marR="51999" marT="0" marB="0" anchor="ctr">
                    <a:lnL>
                      <a:noFill/>
                    </a:lnL>
                    <a:lnR>
                      <a:noFill/>
                    </a:lnR>
                    <a:lnT w="12700" cap="flat" cmpd="sng" algn="ctr">
                      <a:solidFill>
                        <a:srgbClr val="000000"/>
                      </a:solidFill>
                      <a:prstDash val="solid"/>
                      <a:round/>
                      <a:headEnd type="none" w="med" len="med"/>
                      <a:tailEnd type="none" w="med" len="med"/>
                    </a:lnT>
                    <a:lnB>
                      <a:noFill/>
                    </a:lnB>
                  </a:tcPr>
                </a:tc>
              </a:tr>
              <a:tr h="370925">
                <a:tc rowSpan="2">
                  <a:txBody>
                    <a:bodyPr/>
                    <a:lstStyle/>
                    <a:p>
                      <a:pPr algn="ctr">
                        <a:lnSpc>
                          <a:spcPct val="115000"/>
                        </a:lnSpc>
                        <a:spcAft>
                          <a:spcPts val="0"/>
                        </a:spcAft>
                      </a:pPr>
                      <a:r>
                        <a:rPr lang="pt-BR" sz="1400" dirty="0">
                          <a:latin typeface="+mj-lt"/>
                          <a:ea typeface="Calibri"/>
                          <a:cs typeface="Times New Roman"/>
                        </a:rPr>
                        <a:t>1</a:t>
                      </a:r>
                    </a:p>
                  </a:txBody>
                  <a:tcPr marL="51999" marR="51999" marT="0" marB="0" anchor="ctr">
                    <a:lnL>
                      <a:noFill/>
                    </a:lnL>
                    <a:lnR>
                      <a:noFill/>
                    </a:lnR>
                    <a:lnT>
                      <a:noFill/>
                    </a:lnT>
                    <a:lnB>
                      <a:noFill/>
                    </a:lnB>
                  </a:tcPr>
                </a:tc>
                <a:tc rowSpan="2">
                  <a:txBody>
                    <a:bodyPr/>
                    <a:lstStyle/>
                    <a:p>
                      <a:pPr algn="ctr">
                        <a:lnSpc>
                          <a:spcPct val="115000"/>
                        </a:lnSpc>
                        <a:spcAft>
                          <a:spcPts val="0"/>
                        </a:spcAft>
                      </a:pPr>
                      <a:r>
                        <a:rPr lang="pt-BR" sz="1400" dirty="0">
                          <a:latin typeface="+mj-lt"/>
                          <a:ea typeface="Calibri"/>
                          <a:cs typeface="Times New Roman"/>
                        </a:rPr>
                        <a:t>Ambiental</a:t>
                      </a:r>
                    </a:p>
                  </a:txBody>
                  <a:tcPr marL="51999" marR="51999" marT="0" marB="0" anchor="ctr">
                    <a:lnL>
                      <a:noFill/>
                    </a:lnL>
                    <a:lnR>
                      <a:noFill/>
                    </a:lnR>
                    <a:lnT>
                      <a:noFill/>
                    </a:lnT>
                    <a:lnB>
                      <a:noFill/>
                    </a:lnB>
                  </a:tcPr>
                </a:tc>
                <a:tc rowSpan="2">
                  <a:txBody>
                    <a:bodyPr/>
                    <a:lstStyle/>
                    <a:p>
                      <a:pPr algn="ctr">
                        <a:lnSpc>
                          <a:spcPct val="115000"/>
                        </a:lnSpc>
                        <a:spcAft>
                          <a:spcPts val="0"/>
                        </a:spcAft>
                      </a:pPr>
                      <a:r>
                        <a:rPr lang="pt-BR" sz="1400" dirty="0">
                          <a:latin typeface="+mj-lt"/>
                          <a:ea typeface="Calibri"/>
                          <a:cs typeface="Times New Roman"/>
                        </a:rPr>
                        <a:t>Coleta Seletiva</a:t>
                      </a:r>
                    </a:p>
                  </a:txBody>
                  <a:tcPr marL="51999" marR="51999" marT="0" marB="0" anchor="ctr">
                    <a:lnL>
                      <a:noFill/>
                    </a:lnL>
                    <a:lnR>
                      <a:noFill/>
                    </a:lnR>
                    <a:lnT>
                      <a:noFill/>
                    </a:lnT>
                    <a:lnB>
                      <a:noFill/>
                    </a:lnB>
                  </a:tcPr>
                </a:tc>
                <a:tc>
                  <a:txBody>
                    <a:bodyPr/>
                    <a:lstStyle/>
                    <a:p>
                      <a:pPr marL="457200" algn="ctr">
                        <a:lnSpc>
                          <a:spcPct val="107000"/>
                        </a:lnSpc>
                        <a:spcAft>
                          <a:spcPts val="0"/>
                        </a:spcAft>
                      </a:pPr>
                      <a:r>
                        <a:rPr lang="pt-BR" sz="1400" dirty="0">
                          <a:latin typeface="+mj-lt"/>
                          <a:ea typeface="Calibri"/>
                          <a:cs typeface="Times New Roman"/>
                        </a:rPr>
                        <a:t>Quais municípios do consórcio fazem coleta seletiva?</a:t>
                      </a:r>
                    </a:p>
                  </a:txBody>
                  <a:tcPr marL="51999" marR="51999" marT="0" marB="0" anchor="ctr">
                    <a:lnL>
                      <a:noFill/>
                    </a:lnL>
                    <a:lnR>
                      <a:noFill/>
                    </a:lnR>
                    <a:lnT>
                      <a:noFill/>
                    </a:lnT>
                    <a:lnB>
                      <a:noFill/>
                    </a:lnB>
                  </a:tcPr>
                </a:tc>
              </a:tr>
              <a:tr h="370925">
                <a:tc vMerge="1">
                  <a:txBody>
                    <a:bodyPr/>
                    <a:lstStyle/>
                    <a:p>
                      <a:endParaRPr lang="pt-BR"/>
                    </a:p>
                  </a:txBody>
                  <a:tcPr/>
                </a:tc>
                <a:tc vMerge="1">
                  <a:txBody>
                    <a:bodyPr/>
                    <a:lstStyle/>
                    <a:p>
                      <a:endParaRPr lang="pt-BR"/>
                    </a:p>
                  </a:txBody>
                  <a:tcPr/>
                </a:tc>
                <a:tc vMerge="1">
                  <a:txBody>
                    <a:bodyPr/>
                    <a:lstStyle/>
                    <a:p>
                      <a:endParaRPr lang="pt-BR"/>
                    </a:p>
                  </a:txBody>
                  <a:tcPr/>
                </a:tc>
                <a:tc>
                  <a:txBody>
                    <a:bodyPr/>
                    <a:lstStyle/>
                    <a:p>
                      <a:pPr marL="457200" algn="ctr">
                        <a:lnSpc>
                          <a:spcPct val="107000"/>
                        </a:lnSpc>
                        <a:spcAft>
                          <a:spcPts val="0"/>
                        </a:spcAft>
                      </a:pPr>
                      <a:r>
                        <a:rPr lang="pt-BR" sz="1400">
                          <a:latin typeface="+mj-lt"/>
                          <a:ea typeface="Calibri"/>
                          <a:cs typeface="Times New Roman"/>
                        </a:rPr>
                        <a:t>O consórcio implantou coleta seletiva?</a:t>
                      </a:r>
                    </a:p>
                  </a:txBody>
                  <a:tcPr marL="51999" marR="51999" marT="0" marB="0" anchor="ctr">
                    <a:lnL>
                      <a:noFill/>
                    </a:lnL>
                    <a:lnR>
                      <a:noFill/>
                    </a:lnR>
                    <a:lnT>
                      <a:noFill/>
                    </a:lnT>
                    <a:lnB>
                      <a:noFill/>
                    </a:lnB>
                  </a:tcPr>
                </a:tc>
              </a:tr>
              <a:tr h="265772">
                <a:tc>
                  <a:txBody>
                    <a:bodyPr/>
                    <a:lstStyle/>
                    <a:p>
                      <a:pPr algn="ctr">
                        <a:lnSpc>
                          <a:spcPct val="115000"/>
                        </a:lnSpc>
                        <a:spcAft>
                          <a:spcPts val="0"/>
                        </a:spcAft>
                      </a:pPr>
                      <a:r>
                        <a:rPr lang="pt-BR" sz="1400">
                          <a:latin typeface="+mj-lt"/>
                          <a:ea typeface="Calibri"/>
                          <a:cs typeface="Times New Roman"/>
                        </a:rPr>
                        <a:t>2</a:t>
                      </a:r>
                    </a:p>
                  </a:txBody>
                  <a:tcPr marL="51999" marR="51999" marT="0" marB="0" anchor="ctr">
                    <a:lnL>
                      <a:noFill/>
                    </a:lnL>
                    <a:lnR>
                      <a:noFill/>
                    </a:lnR>
                    <a:lnT>
                      <a:noFill/>
                    </a:lnT>
                    <a:lnB>
                      <a:noFill/>
                    </a:lnB>
                  </a:tcPr>
                </a:tc>
                <a:tc>
                  <a:txBody>
                    <a:bodyPr/>
                    <a:lstStyle/>
                    <a:p>
                      <a:pPr algn="ctr">
                        <a:lnSpc>
                          <a:spcPct val="115000"/>
                        </a:lnSpc>
                        <a:spcAft>
                          <a:spcPts val="0"/>
                        </a:spcAft>
                      </a:pPr>
                      <a:r>
                        <a:rPr lang="pt-BR" sz="1400" dirty="0">
                          <a:latin typeface="+mj-lt"/>
                          <a:ea typeface="Calibri"/>
                          <a:cs typeface="Times New Roman"/>
                        </a:rPr>
                        <a:t>Social</a:t>
                      </a:r>
                    </a:p>
                  </a:txBody>
                  <a:tcPr marL="51999" marR="51999" marT="0" marB="0" anchor="ctr">
                    <a:lnL>
                      <a:noFill/>
                    </a:lnL>
                    <a:lnR>
                      <a:noFill/>
                    </a:lnR>
                    <a:lnT>
                      <a:noFill/>
                    </a:lnT>
                    <a:lnB>
                      <a:noFill/>
                    </a:lnB>
                  </a:tcPr>
                </a:tc>
                <a:tc>
                  <a:txBody>
                    <a:bodyPr/>
                    <a:lstStyle/>
                    <a:p>
                      <a:pPr algn="ctr">
                        <a:lnSpc>
                          <a:spcPct val="115000"/>
                        </a:lnSpc>
                        <a:spcAft>
                          <a:spcPts val="0"/>
                        </a:spcAft>
                      </a:pPr>
                      <a:r>
                        <a:rPr lang="pt-BR" sz="1400" dirty="0">
                          <a:latin typeface="+mj-lt"/>
                          <a:ea typeface="Calibri"/>
                          <a:cs typeface="Times New Roman"/>
                        </a:rPr>
                        <a:t>Controle Social</a:t>
                      </a:r>
                    </a:p>
                  </a:txBody>
                  <a:tcPr marL="51999" marR="51999" marT="0" marB="0" anchor="ctr">
                    <a:lnL>
                      <a:noFill/>
                    </a:lnL>
                    <a:lnR>
                      <a:noFill/>
                    </a:lnR>
                    <a:lnT>
                      <a:noFill/>
                    </a:lnT>
                    <a:lnB>
                      <a:noFill/>
                    </a:lnB>
                  </a:tcPr>
                </a:tc>
                <a:tc>
                  <a:txBody>
                    <a:bodyPr/>
                    <a:lstStyle/>
                    <a:p>
                      <a:pPr algn="ctr">
                        <a:lnSpc>
                          <a:spcPct val="115000"/>
                        </a:lnSpc>
                        <a:spcAft>
                          <a:spcPts val="0"/>
                        </a:spcAft>
                      </a:pPr>
                      <a:r>
                        <a:rPr lang="pt-BR" sz="1400">
                          <a:latin typeface="+mj-lt"/>
                          <a:ea typeface="Calibri"/>
                          <a:cs typeface="Times New Roman"/>
                        </a:rPr>
                        <a:t>Existe o Conselho Consultivo?</a:t>
                      </a:r>
                    </a:p>
                  </a:txBody>
                  <a:tcPr marL="51999" marR="51999" marT="0" marB="0" anchor="ctr">
                    <a:lnL>
                      <a:noFill/>
                    </a:lnL>
                    <a:lnR>
                      <a:noFill/>
                    </a:lnR>
                    <a:lnT>
                      <a:noFill/>
                    </a:lnT>
                    <a:lnB>
                      <a:noFill/>
                    </a:lnB>
                  </a:tcPr>
                </a:tc>
              </a:tr>
              <a:tr h="132886">
                <a:tc rowSpan="8">
                  <a:txBody>
                    <a:bodyPr/>
                    <a:lstStyle/>
                    <a:p>
                      <a:pPr algn="ctr">
                        <a:lnSpc>
                          <a:spcPct val="115000"/>
                        </a:lnSpc>
                        <a:spcAft>
                          <a:spcPts val="0"/>
                        </a:spcAft>
                      </a:pPr>
                      <a:r>
                        <a:rPr lang="pt-BR" sz="1400" dirty="0">
                          <a:latin typeface="+mj-lt"/>
                          <a:ea typeface="Calibri"/>
                          <a:cs typeface="Times New Roman"/>
                        </a:rPr>
                        <a:t>3</a:t>
                      </a:r>
                    </a:p>
                  </a:txBody>
                  <a:tcPr marL="51999" marR="51999" marT="0" marB="0" anchor="ctr">
                    <a:lnL>
                      <a:noFill/>
                    </a:lnL>
                    <a:lnR>
                      <a:noFill/>
                    </a:lnR>
                    <a:lnT>
                      <a:noFill/>
                    </a:lnT>
                    <a:lnB>
                      <a:noFill/>
                    </a:lnB>
                  </a:tcPr>
                </a:tc>
                <a:tc rowSpan="8">
                  <a:txBody>
                    <a:bodyPr/>
                    <a:lstStyle/>
                    <a:p>
                      <a:pPr algn="ctr">
                        <a:lnSpc>
                          <a:spcPct val="115000"/>
                        </a:lnSpc>
                        <a:spcAft>
                          <a:spcPts val="0"/>
                        </a:spcAft>
                      </a:pPr>
                      <a:r>
                        <a:rPr lang="pt-BR" sz="1400" dirty="0">
                          <a:latin typeface="+mj-lt"/>
                          <a:ea typeface="Calibri"/>
                          <a:cs typeface="Times New Roman"/>
                        </a:rPr>
                        <a:t>Político/ Institucional</a:t>
                      </a:r>
                    </a:p>
                  </a:txBody>
                  <a:tcPr marL="51999" marR="51999" marT="0" marB="0" anchor="ctr">
                    <a:lnL>
                      <a:noFill/>
                    </a:lnL>
                    <a:lnR>
                      <a:noFill/>
                    </a:lnR>
                    <a:lnT>
                      <a:noFill/>
                    </a:lnT>
                    <a:lnB w="12700" cap="flat" cmpd="sng" algn="ctr">
                      <a:solidFill>
                        <a:srgbClr val="000000"/>
                      </a:solidFill>
                      <a:prstDash val="solid"/>
                      <a:round/>
                      <a:headEnd type="none" w="med" len="med"/>
                      <a:tailEnd type="none" w="med" len="med"/>
                    </a:lnB>
                  </a:tcPr>
                </a:tc>
                <a:tc rowSpan="8">
                  <a:txBody>
                    <a:bodyPr/>
                    <a:lstStyle/>
                    <a:p>
                      <a:pPr algn="ctr">
                        <a:lnSpc>
                          <a:spcPct val="115000"/>
                        </a:lnSpc>
                        <a:spcAft>
                          <a:spcPts val="0"/>
                        </a:spcAft>
                      </a:pPr>
                      <a:r>
                        <a:rPr lang="pt-BR" sz="1400" dirty="0">
                          <a:latin typeface="+mj-lt"/>
                          <a:ea typeface="Calibri"/>
                          <a:cs typeface="Times New Roman"/>
                        </a:rPr>
                        <a:t>Caracterização e Estrutura dos Consórcios</a:t>
                      </a:r>
                    </a:p>
                  </a:txBody>
                  <a:tcPr marL="51999" marR="51999" marT="0" marB="0" anchor="ctr">
                    <a:lnL>
                      <a:noFill/>
                    </a:lnL>
                    <a:lnR>
                      <a:noFill/>
                    </a:lnR>
                    <a:lnT>
                      <a:noFill/>
                    </a:lnT>
                    <a:lnB>
                      <a:noFill/>
                    </a:lnB>
                  </a:tcPr>
                </a:tc>
                <a:tc>
                  <a:txBody>
                    <a:bodyPr/>
                    <a:lstStyle/>
                    <a:p>
                      <a:pPr algn="ctr">
                        <a:lnSpc>
                          <a:spcPct val="115000"/>
                        </a:lnSpc>
                        <a:spcAft>
                          <a:spcPts val="0"/>
                        </a:spcAft>
                      </a:pPr>
                      <a:r>
                        <a:rPr lang="pt-BR" sz="1400">
                          <a:latin typeface="+mj-lt"/>
                          <a:ea typeface="Calibri"/>
                          <a:cs typeface="Times New Roman"/>
                        </a:rPr>
                        <a:t>Data de início do consórcio?</a:t>
                      </a:r>
                    </a:p>
                  </a:txBody>
                  <a:tcPr marL="51999" marR="51999" marT="0" marB="0" anchor="ctr">
                    <a:lnL>
                      <a:noFill/>
                    </a:lnL>
                    <a:lnR>
                      <a:noFill/>
                    </a:lnR>
                    <a:lnT>
                      <a:noFill/>
                    </a:lnT>
                    <a:lnB>
                      <a:noFill/>
                    </a:lnB>
                  </a:tcPr>
                </a:tc>
              </a:tr>
              <a:tr h="132886">
                <a:tc vMerge="1">
                  <a:txBody>
                    <a:bodyPr/>
                    <a:lstStyle/>
                    <a:p>
                      <a:endParaRPr lang="pt-BR"/>
                    </a:p>
                  </a:txBody>
                  <a:tcPr/>
                </a:tc>
                <a:tc vMerge="1">
                  <a:txBody>
                    <a:bodyPr/>
                    <a:lstStyle/>
                    <a:p>
                      <a:endParaRPr lang="pt-BR"/>
                    </a:p>
                  </a:txBody>
                  <a:tcPr/>
                </a:tc>
                <a:tc vMerge="1">
                  <a:txBody>
                    <a:bodyPr/>
                    <a:lstStyle/>
                    <a:p>
                      <a:endParaRPr lang="pt-BR"/>
                    </a:p>
                  </a:txBody>
                  <a:tcPr/>
                </a:tc>
                <a:tc>
                  <a:txBody>
                    <a:bodyPr/>
                    <a:lstStyle/>
                    <a:p>
                      <a:pPr algn="ctr">
                        <a:lnSpc>
                          <a:spcPct val="115000"/>
                        </a:lnSpc>
                        <a:spcAft>
                          <a:spcPts val="0"/>
                        </a:spcAft>
                      </a:pPr>
                      <a:r>
                        <a:rPr lang="pt-BR" sz="1400">
                          <a:latin typeface="+mj-lt"/>
                          <a:ea typeface="Calibri"/>
                          <a:cs typeface="Times New Roman"/>
                        </a:rPr>
                        <a:t>Possui Estatuto?</a:t>
                      </a:r>
                    </a:p>
                  </a:txBody>
                  <a:tcPr marL="51999" marR="51999" marT="0" marB="0" anchor="ctr">
                    <a:lnL>
                      <a:noFill/>
                    </a:lnL>
                    <a:lnR>
                      <a:noFill/>
                    </a:lnR>
                    <a:lnT>
                      <a:noFill/>
                    </a:lnT>
                    <a:lnB>
                      <a:noFill/>
                    </a:lnB>
                  </a:tcPr>
                </a:tc>
              </a:tr>
              <a:tr h="132886">
                <a:tc vMerge="1">
                  <a:txBody>
                    <a:bodyPr/>
                    <a:lstStyle/>
                    <a:p>
                      <a:endParaRPr lang="pt-BR"/>
                    </a:p>
                  </a:txBody>
                  <a:tcPr/>
                </a:tc>
                <a:tc vMerge="1">
                  <a:txBody>
                    <a:bodyPr/>
                    <a:lstStyle/>
                    <a:p>
                      <a:endParaRPr lang="pt-BR"/>
                    </a:p>
                  </a:txBody>
                  <a:tcPr/>
                </a:tc>
                <a:tc vMerge="1">
                  <a:txBody>
                    <a:bodyPr/>
                    <a:lstStyle/>
                    <a:p>
                      <a:endParaRPr lang="pt-BR"/>
                    </a:p>
                  </a:txBody>
                  <a:tcPr/>
                </a:tc>
                <a:tc>
                  <a:txBody>
                    <a:bodyPr/>
                    <a:lstStyle/>
                    <a:p>
                      <a:pPr algn="ctr">
                        <a:lnSpc>
                          <a:spcPct val="115000"/>
                        </a:lnSpc>
                        <a:spcAft>
                          <a:spcPts val="0"/>
                        </a:spcAft>
                      </a:pPr>
                      <a:r>
                        <a:rPr lang="pt-BR" sz="1400" dirty="0">
                          <a:latin typeface="+mj-lt"/>
                          <a:ea typeface="Calibri"/>
                          <a:cs typeface="Times New Roman"/>
                        </a:rPr>
                        <a:t>Possui Contrato de Rateio?</a:t>
                      </a:r>
                    </a:p>
                  </a:txBody>
                  <a:tcPr marL="51999" marR="51999" marT="0" marB="0" anchor="ctr">
                    <a:lnL>
                      <a:noFill/>
                    </a:lnL>
                    <a:lnR>
                      <a:noFill/>
                    </a:lnR>
                    <a:lnT>
                      <a:noFill/>
                    </a:lnT>
                    <a:lnB>
                      <a:noFill/>
                    </a:lnB>
                  </a:tcPr>
                </a:tc>
              </a:tr>
              <a:tr h="265772">
                <a:tc vMerge="1">
                  <a:txBody>
                    <a:bodyPr/>
                    <a:lstStyle/>
                    <a:p>
                      <a:endParaRPr lang="pt-BR"/>
                    </a:p>
                  </a:txBody>
                  <a:tcPr/>
                </a:tc>
                <a:tc vMerge="1">
                  <a:txBody>
                    <a:bodyPr/>
                    <a:lstStyle/>
                    <a:p>
                      <a:endParaRPr lang="pt-BR"/>
                    </a:p>
                  </a:txBody>
                  <a:tcPr/>
                </a:tc>
                <a:tc vMerge="1">
                  <a:txBody>
                    <a:bodyPr/>
                    <a:lstStyle/>
                    <a:p>
                      <a:endParaRPr lang="pt-BR"/>
                    </a:p>
                  </a:txBody>
                  <a:tcPr/>
                </a:tc>
                <a:tc>
                  <a:txBody>
                    <a:bodyPr/>
                    <a:lstStyle/>
                    <a:p>
                      <a:pPr algn="ctr">
                        <a:lnSpc>
                          <a:spcPct val="115000"/>
                        </a:lnSpc>
                        <a:spcAft>
                          <a:spcPts val="0"/>
                        </a:spcAft>
                      </a:pPr>
                      <a:r>
                        <a:rPr lang="pt-BR" sz="1400" dirty="0">
                          <a:latin typeface="+mj-lt"/>
                          <a:ea typeface="Calibri"/>
                          <a:cs typeface="Times New Roman"/>
                        </a:rPr>
                        <a:t>Possui Contrato de Programa?</a:t>
                      </a:r>
                    </a:p>
                  </a:txBody>
                  <a:tcPr marL="51999" marR="51999" marT="0" marB="0" anchor="ctr">
                    <a:lnL>
                      <a:noFill/>
                    </a:lnL>
                    <a:lnR>
                      <a:noFill/>
                    </a:lnR>
                    <a:lnT>
                      <a:noFill/>
                    </a:lnT>
                    <a:lnB>
                      <a:noFill/>
                    </a:lnB>
                  </a:tcPr>
                </a:tc>
              </a:tr>
              <a:tr h="265772">
                <a:tc vMerge="1">
                  <a:txBody>
                    <a:bodyPr/>
                    <a:lstStyle/>
                    <a:p>
                      <a:endParaRPr lang="pt-BR"/>
                    </a:p>
                  </a:txBody>
                  <a:tcPr/>
                </a:tc>
                <a:tc vMerge="1">
                  <a:txBody>
                    <a:bodyPr/>
                    <a:lstStyle/>
                    <a:p>
                      <a:endParaRPr lang="pt-BR"/>
                    </a:p>
                  </a:txBody>
                  <a:tcPr/>
                </a:tc>
                <a:tc vMerge="1">
                  <a:txBody>
                    <a:bodyPr/>
                    <a:lstStyle/>
                    <a:p>
                      <a:endParaRPr lang="pt-BR"/>
                    </a:p>
                  </a:txBody>
                  <a:tcPr/>
                </a:tc>
                <a:tc>
                  <a:txBody>
                    <a:bodyPr/>
                    <a:lstStyle/>
                    <a:p>
                      <a:pPr algn="ctr">
                        <a:lnSpc>
                          <a:spcPct val="115000"/>
                        </a:lnSpc>
                        <a:spcAft>
                          <a:spcPts val="0"/>
                        </a:spcAft>
                      </a:pPr>
                      <a:r>
                        <a:rPr lang="pt-BR" sz="1400" dirty="0">
                          <a:latin typeface="+mj-lt"/>
                          <a:ea typeface="Calibri"/>
                          <a:cs typeface="Times New Roman"/>
                        </a:rPr>
                        <a:t>Área de atuação do consórcio?</a:t>
                      </a:r>
                    </a:p>
                  </a:txBody>
                  <a:tcPr marL="51999" marR="51999" marT="0" marB="0" anchor="ctr">
                    <a:lnL>
                      <a:noFill/>
                    </a:lnL>
                    <a:lnR>
                      <a:noFill/>
                    </a:lnR>
                    <a:lnT>
                      <a:noFill/>
                    </a:lnT>
                    <a:lnB>
                      <a:noFill/>
                    </a:lnB>
                  </a:tcPr>
                </a:tc>
              </a:tr>
              <a:tr h="265772">
                <a:tc vMerge="1">
                  <a:txBody>
                    <a:bodyPr/>
                    <a:lstStyle/>
                    <a:p>
                      <a:endParaRPr lang="pt-BR"/>
                    </a:p>
                  </a:txBody>
                  <a:tcPr/>
                </a:tc>
                <a:tc vMerge="1">
                  <a:txBody>
                    <a:bodyPr/>
                    <a:lstStyle/>
                    <a:p>
                      <a:endParaRPr lang="pt-BR"/>
                    </a:p>
                  </a:txBody>
                  <a:tcPr/>
                </a:tc>
                <a:tc vMerge="1">
                  <a:txBody>
                    <a:bodyPr/>
                    <a:lstStyle/>
                    <a:p>
                      <a:endParaRPr lang="pt-BR"/>
                    </a:p>
                  </a:txBody>
                  <a:tcPr/>
                </a:tc>
                <a:tc>
                  <a:txBody>
                    <a:bodyPr/>
                    <a:lstStyle/>
                    <a:p>
                      <a:pPr algn="ctr">
                        <a:lnSpc>
                          <a:spcPct val="115000"/>
                        </a:lnSpc>
                        <a:spcAft>
                          <a:spcPts val="0"/>
                        </a:spcAft>
                      </a:pPr>
                      <a:r>
                        <a:rPr lang="pt-BR" sz="1400" dirty="0">
                          <a:latin typeface="+mj-lt"/>
                          <a:ea typeface="Calibri"/>
                          <a:cs typeface="Times New Roman"/>
                        </a:rPr>
                        <a:t>Empreendimentos integrantes do consórcio?</a:t>
                      </a:r>
                    </a:p>
                  </a:txBody>
                  <a:tcPr marL="51999" marR="51999" marT="0" marB="0" anchor="ctr">
                    <a:lnL>
                      <a:noFill/>
                    </a:lnL>
                    <a:lnR>
                      <a:noFill/>
                    </a:lnR>
                    <a:lnT>
                      <a:noFill/>
                    </a:lnT>
                    <a:lnB>
                      <a:noFill/>
                    </a:lnB>
                  </a:tcPr>
                </a:tc>
              </a:tr>
              <a:tr h="398658">
                <a:tc vMerge="1">
                  <a:txBody>
                    <a:bodyPr/>
                    <a:lstStyle/>
                    <a:p>
                      <a:endParaRPr lang="pt-BR"/>
                    </a:p>
                  </a:txBody>
                  <a:tcPr/>
                </a:tc>
                <a:tc vMerge="1">
                  <a:txBody>
                    <a:bodyPr/>
                    <a:lstStyle/>
                    <a:p>
                      <a:endParaRPr lang="pt-BR"/>
                    </a:p>
                  </a:txBody>
                  <a:tcPr/>
                </a:tc>
                <a:tc vMerge="1">
                  <a:txBody>
                    <a:bodyPr/>
                    <a:lstStyle/>
                    <a:p>
                      <a:endParaRPr lang="pt-BR"/>
                    </a:p>
                  </a:txBody>
                  <a:tcPr/>
                </a:tc>
                <a:tc>
                  <a:txBody>
                    <a:bodyPr/>
                    <a:lstStyle/>
                    <a:p>
                      <a:pPr algn="ctr">
                        <a:lnSpc>
                          <a:spcPct val="115000"/>
                        </a:lnSpc>
                        <a:spcAft>
                          <a:spcPts val="0"/>
                        </a:spcAft>
                      </a:pPr>
                      <a:r>
                        <a:rPr lang="pt-BR" sz="1400" dirty="0">
                          <a:latin typeface="+mj-lt"/>
                          <a:ea typeface="Calibri"/>
                          <a:cs typeface="Times New Roman"/>
                        </a:rPr>
                        <a:t>Consórcio obteve recursos financeiros estaduais ou federais?</a:t>
                      </a:r>
                    </a:p>
                  </a:txBody>
                  <a:tcPr marL="51999" marR="51999" marT="0" marB="0" anchor="ctr">
                    <a:lnL>
                      <a:noFill/>
                    </a:lnL>
                    <a:lnR>
                      <a:noFill/>
                    </a:lnR>
                    <a:lnT>
                      <a:noFill/>
                    </a:lnT>
                    <a:lnB>
                      <a:noFill/>
                    </a:lnB>
                  </a:tcPr>
                </a:tc>
              </a:tr>
              <a:tr h="132886">
                <a:tc vMerge="1">
                  <a:txBody>
                    <a:bodyPr/>
                    <a:lstStyle/>
                    <a:p>
                      <a:endParaRPr lang="pt-BR"/>
                    </a:p>
                  </a:txBody>
                  <a:tcPr/>
                </a:tc>
                <a:tc vMerge="1">
                  <a:txBody>
                    <a:bodyPr/>
                    <a:lstStyle/>
                    <a:p>
                      <a:endParaRPr lang="pt-BR"/>
                    </a:p>
                  </a:txBody>
                  <a:tcPr/>
                </a:tc>
                <a:tc vMerge="1">
                  <a:txBody>
                    <a:bodyPr/>
                    <a:lstStyle/>
                    <a:p>
                      <a:endParaRPr lang="pt-BR"/>
                    </a:p>
                  </a:txBody>
                  <a:tcPr/>
                </a:tc>
                <a:tc>
                  <a:txBody>
                    <a:bodyPr/>
                    <a:lstStyle/>
                    <a:p>
                      <a:pPr algn="ctr">
                        <a:lnSpc>
                          <a:spcPct val="115000"/>
                        </a:lnSpc>
                        <a:spcAft>
                          <a:spcPts val="0"/>
                        </a:spcAft>
                      </a:pPr>
                      <a:r>
                        <a:rPr lang="pt-BR" sz="1400" dirty="0">
                          <a:latin typeface="+mj-lt"/>
                          <a:ea typeface="Calibri"/>
                          <a:cs typeface="Times New Roman"/>
                        </a:rPr>
                        <a:t>Possui equipe gestora?</a:t>
                      </a:r>
                    </a:p>
                  </a:txBody>
                  <a:tcPr marL="51999" marR="51999" marT="0" marB="0" anchor="ctr">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06090"/>
          </a:xfrm>
        </p:spPr>
        <p:txBody>
          <a:bodyPr>
            <a:normAutofit/>
          </a:bodyPr>
          <a:lstStyle/>
          <a:p>
            <a:pPr algn="l"/>
            <a:r>
              <a:rPr lang="pt-BR" sz="3600" b="1" dirty="0" smtClean="0">
                <a:effectLst>
                  <a:outerShdw blurRad="38100" dist="38100" dir="2700000" algn="tl">
                    <a:srgbClr val="000000">
                      <a:alpha val="43137"/>
                    </a:srgbClr>
                  </a:outerShdw>
                </a:effectLst>
              </a:rPr>
              <a:t>RESULTADO/DISCUSSÃO</a:t>
            </a:r>
            <a:endParaRPr lang="pt-BR" sz="3600" b="1" dirty="0">
              <a:effectLst>
                <a:outerShdw blurRad="38100" dist="38100" dir="2700000" algn="tl">
                  <a:srgbClr val="000000">
                    <a:alpha val="43137"/>
                  </a:srgbClr>
                </a:outerShdw>
              </a:effectLst>
            </a:endParaRPr>
          </a:p>
        </p:txBody>
      </p:sp>
      <p:sp>
        <p:nvSpPr>
          <p:cNvPr id="7" name="Line 3">
            <a:extLst>
              <a:ext uri="{FF2B5EF4-FFF2-40B4-BE49-F238E27FC236}">
                <a16:creationId xmlns="" xmlns:a16="http://schemas.microsoft.com/office/drawing/2014/main" id="{87D11A89-A6AE-4A24-A8A5-91115CCD4227}"/>
              </a:ext>
            </a:extLst>
          </p:cNvPr>
          <p:cNvSpPr>
            <a:spLocks noChangeShapeType="1"/>
          </p:cNvSpPr>
          <p:nvPr/>
        </p:nvSpPr>
        <p:spPr bwMode="auto">
          <a:xfrm>
            <a:off x="0" y="907132"/>
            <a:ext cx="9144000" cy="1588"/>
          </a:xfrm>
          <a:prstGeom prst="line">
            <a:avLst/>
          </a:prstGeom>
          <a:noFill/>
          <a:ln w="28440">
            <a:solidFill>
              <a:srgbClr val="000000"/>
            </a:solidFill>
            <a:round/>
            <a:headEnd/>
            <a:tailEnd/>
          </a:ln>
          <a:extLst>
            <a:ext uri="{909E8E84-426E-40DD-AFC4-6F175D3DCCD1}">
              <a14:hiddenFill xmlns="" xmlns:a14="http://schemas.microsoft.com/office/drawing/2010/main">
                <a:noFill/>
              </a14:hiddenFill>
            </a:ext>
          </a:extLst>
        </p:spPr>
        <p:txBody>
          <a:bodyPr/>
          <a:lstStyle/>
          <a:p>
            <a:endParaRPr lang="pt-BR"/>
          </a:p>
        </p:txBody>
      </p:sp>
      <p:sp>
        <p:nvSpPr>
          <p:cNvPr id="8" name="Retângulo de cantos arredondados 7"/>
          <p:cNvSpPr/>
          <p:nvPr/>
        </p:nvSpPr>
        <p:spPr>
          <a:xfrm>
            <a:off x="251520" y="980728"/>
            <a:ext cx="8640960" cy="504056"/>
          </a:xfrm>
          <a:prstGeom prst="roundRect">
            <a:avLst/>
          </a:prstGeom>
          <a:solidFill>
            <a:schemeClr val="bg1"/>
          </a:solidFill>
          <a:ln>
            <a:solidFill>
              <a:schemeClr val="tx1"/>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pt-BR" sz="2400" b="1" dirty="0" smtClean="0">
                <a:solidFill>
                  <a:schemeClr val="tx1"/>
                </a:solidFill>
              </a:rPr>
              <a:t>Indicadores </a:t>
            </a:r>
            <a:r>
              <a:rPr lang="pt-BR" sz="2400" b="1" dirty="0" smtClean="0">
                <a:solidFill>
                  <a:schemeClr val="tx1"/>
                </a:solidFill>
              </a:rPr>
              <a:t>propostos </a:t>
            </a:r>
            <a:r>
              <a:rPr lang="pt-BR" sz="2400" b="1" dirty="0" smtClean="0">
                <a:solidFill>
                  <a:schemeClr val="tx1"/>
                </a:solidFill>
              </a:rPr>
              <a:t>pela FEAM</a:t>
            </a:r>
            <a:endParaRPr lang="pt-BR" sz="2400" b="1" dirty="0">
              <a:solidFill>
                <a:schemeClr val="tx1"/>
              </a:solidFill>
            </a:endParaRPr>
          </a:p>
        </p:txBody>
      </p:sp>
      <p:sp>
        <p:nvSpPr>
          <p:cNvPr id="11" name="Retângulo 10"/>
          <p:cNvSpPr/>
          <p:nvPr/>
        </p:nvSpPr>
        <p:spPr>
          <a:xfrm>
            <a:off x="1187624" y="1484784"/>
            <a:ext cx="7056784" cy="369332"/>
          </a:xfrm>
          <a:prstGeom prst="rect">
            <a:avLst/>
          </a:prstGeom>
        </p:spPr>
        <p:txBody>
          <a:bodyPr wrap="square">
            <a:spAutoFit/>
          </a:bodyPr>
          <a:lstStyle/>
          <a:p>
            <a:pPr algn="ctr"/>
            <a:r>
              <a:rPr lang="pt-BR" b="1" dirty="0" smtClean="0"/>
              <a:t>Continuação da Tabela 1: </a:t>
            </a:r>
            <a:r>
              <a:rPr lang="pt-BR" dirty="0" smtClean="0"/>
              <a:t>Indicadores propostos no Diagnóstico da FEAM</a:t>
            </a:r>
            <a:endParaRPr lang="pt-BR" dirty="0"/>
          </a:p>
        </p:txBody>
      </p:sp>
      <p:graphicFrame>
        <p:nvGraphicFramePr>
          <p:cNvPr id="9" name="Tabela 8"/>
          <p:cNvGraphicFramePr>
            <a:graphicFrameLocks noGrp="1"/>
          </p:cNvGraphicFramePr>
          <p:nvPr/>
        </p:nvGraphicFramePr>
        <p:xfrm>
          <a:off x="755576" y="1916832"/>
          <a:ext cx="7920880" cy="3096345"/>
        </p:xfrm>
        <a:graphic>
          <a:graphicData uri="http://schemas.openxmlformats.org/drawingml/2006/table">
            <a:tbl>
              <a:tblPr/>
              <a:tblGrid>
                <a:gridCol w="769017"/>
                <a:gridCol w="1461133"/>
                <a:gridCol w="3060653"/>
                <a:gridCol w="2630077"/>
              </a:tblGrid>
              <a:tr h="572234">
                <a:tc>
                  <a:txBody>
                    <a:bodyPr/>
                    <a:lstStyle/>
                    <a:p>
                      <a:pPr algn="ctr">
                        <a:lnSpc>
                          <a:spcPct val="115000"/>
                        </a:lnSpc>
                        <a:spcAft>
                          <a:spcPts val="0"/>
                        </a:spcAft>
                      </a:pPr>
                      <a:r>
                        <a:rPr lang="pt-BR" sz="1600" b="1" dirty="0">
                          <a:latin typeface="+mj-lt"/>
                          <a:ea typeface="Calibri"/>
                          <a:cs typeface="Times New Roman"/>
                        </a:rPr>
                        <a:t>ITEM</a:t>
                      </a:r>
                      <a:endParaRPr lang="pt-BR" sz="1600" dirty="0">
                        <a:latin typeface="+mj-lt"/>
                        <a:ea typeface="Calibri"/>
                        <a:cs typeface="Times New Roman"/>
                      </a:endParaRPr>
                    </a:p>
                  </a:txBody>
                  <a:tcPr marL="51999" marR="51999"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pt-BR" sz="1600" b="1" dirty="0">
                          <a:latin typeface="+mj-lt"/>
                          <a:ea typeface="Calibri"/>
                          <a:cs typeface="Times New Roman"/>
                        </a:rPr>
                        <a:t>DIMENSÃO</a:t>
                      </a:r>
                      <a:endParaRPr lang="pt-BR" sz="1600" dirty="0">
                        <a:latin typeface="+mj-lt"/>
                        <a:ea typeface="Calibri"/>
                        <a:cs typeface="Times New Roman"/>
                      </a:endParaRPr>
                    </a:p>
                  </a:txBody>
                  <a:tcPr marL="51999" marR="51999"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pt-BR" sz="1600" b="1">
                          <a:latin typeface="+mj-lt"/>
                          <a:ea typeface="Calibri"/>
                          <a:cs typeface="Times New Roman"/>
                        </a:rPr>
                        <a:t>INDICADOR</a:t>
                      </a:r>
                      <a:endParaRPr lang="pt-BR" sz="1600">
                        <a:latin typeface="+mj-lt"/>
                        <a:ea typeface="Calibri"/>
                        <a:cs typeface="Times New Roman"/>
                      </a:endParaRPr>
                    </a:p>
                  </a:txBody>
                  <a:tcPr marL="51999" marR="51999"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pt-BR" sz="1600" b="1">
                          <a:latin typeface="+mj-lt"/>
                          <a:ea typeface="Calibri"/>
                          <a:cs typeface="Times New Roman"/>
                        </a:rPr>
                        <a:t>PERGUNTA</a:t>
                      </a:r>
                      <a:endParaRPr lang="pt-BR" sz="1600">
                        <a:latin typeface="+mj-lt"/>
                        <a:ea typeface="Calibri"/>
                        <a:cs typeface="Times New Roman"/>
                      </a:endParaRPr>
                    </a:p>
                  </a:txBody>
                  <a:tcPr marL="51999" marR="51999" marT="0" marB="0" anchor="ctr">
                    <a:lnL>
                      <a:noFill/>
                    </a:lnL>
                    <a:lnR>
                      <a:noFill/>
                    </a:lnR>
                    <a:lnT w="12700" cap="flat" cmpd="sng" algn="ctr">
                      <a:solidFill>
                        <a:srgbClr val="000000"/>
                      </a:solidFill>
                      <a:prstDash val="solid"/>
                      <a:round/>
                      <a:headEnd type="none" w="med" len="med"/>
                      <a:tailEnd type="none" w="med" len="med"/>
                    </a:lnT>
                    <a:lnB>
                      <a:noFill/>
                    </a:lnB>
                  </a:tcPr>
                </a:tc>
              </a:tr>
              <a:tr h="1442349">
                <a:tc>
                  <a:txBody>
                    <a:bodyPr/>
                    <a:lstStyle/>
                    <a:p>
                      <a:pPr algn="ctr">
                        <a:lnSpc>
                          <a:spcPct val="115000"/>
                        </a:lnSpc>
                        <a:spcAft>
                          <a:spcPts val="0"/>
                        </a:spcAft>
                      </a:pPr>
                      <a:r>
                        <a:rPr lang="pt-BR" sz="1600" dirty="0">
                          <a:latin typeface="+mj-lt"/>
                          <a:ea typeface="Calibri"/>
                          <a:cs typeface="Times New Roman"/>
                        </a:rPr>
                        <a:t>4</a:t>
                      </a:r>
                    </a:p>
                  </a:txBody>
                  <a:tcPr marL="51999" marR="51999" marT="0" marB="0" anchor="ctr">
                    <a:lnL>
                      <a:noFill/>
                    </a:lnL>
                    <a:lnR>
                      <a:noFill/>
                    </a:lnR>
                    <a:lnT>
                      <a:noFill/>
                    </a:lnT>
                    <a:lnB>
                      <a:noFill/>
                    </a:lnB>
                  </a:tcPr>
                </a:tc>
                <a:tc rowSpan="2">
                  <a:txBody>
                    <a:bodyPr/>
                    <a:lstStyle/>
                    <a:p>
                      <a:pPr algn="ctr">
                        <a:lnSpc>
                          <a:spcPct val="115000"/>
                        </a:lnSpc>
                        <a:spcAft>
                          <a:spcPts val="0"/>
                        </a:spcAft>
                      </a:pPr>
                      <a:r>
                        <a:rPr lang="pt-BR" sz="1600" dirty="0">
                          <a:latin typeface="+mj-lt"/>
                          <a:ea typeface="Calibri"/>
                          <a:cs typeface="Times New Roman"/>
                        </a:rPr>
                        <a:t>Político/ Institucional</a:t>
                      </a:r>
                    </a:p>
                  </a:txBody>
                  <a:tcPr marL="51999" marR="5199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600" dirty="0">
                          <a:latin typeface="+mj-lt"/>
                          <a:ea typeface="Calibri"/>
                          <a:cs typeface="Times New Roman"/>
                        </a:rPr>
                        <a:t>Plano de </a:t>
                      </a:r>
                      <a:r>
                        <a:rPr lang="pt-BR" sz="1600" dirty="0" smtClean="0">
                          <a:latin typeface="+mj-lt"/>
                          <a:ea typeface="Calibri"/>
                          <a:cs typeface="Times New Roman"/>
                        </a:rPr>
                        <a:t>Gestão Integrada’ </a:t>
                      </a:r>
                      <a:r>
                        <a:rPr lang="pt-BR" sz="1600" dirty="0">
                          <a:latin typeface="+mj-lt"/>
                          <a:ea typeface="Calibri"/>
                          <a:cs typeface="Times New Roman"/>
                        </a:rPr>
                        <a:t>de Resíduos Sólidos (PGIRS)</a:t>
                      </a:r>
                    </a:p>
                  </a:txBody>
                  <a:tcPr marL="51999" marR="51999" marT="0" marB="0" anchor="ctr">
                    <a:lnL>
                      <a:noFill/>
                    </a:lnL>
                    <a:lnR>
                      <a:noFill/>
                    </a:lnR>
                    <a:lnT>
                      <a:noFill/>
                    </a:lnT>
                    <a:lnB>
                      <a:noFill/>
                    </a:lnB>
                  </a:tcPr>
                </a:tc>
                <a:tc>
                  <a:txBody>
                    <a:bodyPr/>
                    <a:lstStyle/>
                    <a:p>
                      <a:pPr algn="ctr">
                        <a:lnSpc>
                          <a:spcPct val="115000"/>
                        </a:lnSpc>
                        <a:spcAft>
                          <a:spcPts val="0"/>
                        </a:spcAft>
                      </a:pPr>
                      <a:r>
                        <a:rPr lang="pt-BR" sz="1600" dirty="0">
                          <a:latin typeface="+mj-lt"/>
                          <a:ea typeface="Calibri"/>
                          <a:cs typeface="Times New Roman"/>
                        </a:rPr>
                        <a:t>O consórcio elaborou Plano Intermunicipal de Gestão Integrada de Resíduos Sólidos (PGIRS)?</a:t>
                      </a:r>
                    </a:p>
                  </a:txBody>
                  <a:tcPr marL="51999" marR="51999" marT="0" marB="0" anchor="ctr">
                    <a:lnL>
                      <a:noFill/>
                    </a:lnL>
                    <a:lnR>
                      <a:noFill/>
                    </a:lnR>
                    <a:lnT>
                      <a:noFill/>
                    </a:lnT>
                    <a:lnB>
                      <a:noFill/>
                    </a:lnB>
                  </a:tcPr>
                </a:tc>
              </a:tr>
              <a:tr h="1081762">
                <a:tc>
                  <a:txBody>
                    <a:bodyPr/>
                    <a:lstStyle/>
                    <a:p>
                      <a:pPr algn="ctr">
                        <a:lnSpc>
                          <a:spcPct val="115000"/>
                        </a:lnSpc>
                        <a:spcAft>
                          <a:spcPts val="0"/>
                        </a:spcAft>
                      </a:pPr>
                      <a:r>
                        <a:rPr lang="pt-BR" sz="1600">
                          <a:latin typeface="+mj-lt"/>
                          <a:ea typeface="Calibri"/>
                          <a:cs typeface="Times New Roman"/>
                        </a:rPr>
                        <a:t>5</a:t>
                      </a:r>
                    </a:p>
                  </a:txBody>
                  <a:tcPr marL="51999" marR="51999" marT="0" marB="0" anchor="ctr">
                    <a:lnL>
                      <a:noFill/>
                    </a:lnL>
                    <a:lnR>
                      <a:noFill/>
                    </a:lnR>
                    <a:lnT>
                      <a:noFill/>
                    </a:lnT>
                    <a:lnB w="12700" cap="flat" cmpd="sng" algn="ctr">
                      <a:solidFill>
                        <a:srgbClr val="000000"/>
                      </a:solidFill>
                      <a:prstDash val="solid"/>
                      <a:round/>
                      <a:headEnd type="none" w="med" len="med"/>
                      <a:tailEnd type="none" w="med" len="med"/>
                    </a:lnB>
                  </a:tcPr>
                </a:tc>
                <a:tc vMerge="1">
                  <a:txBody>
                    <a:bodyPr/>
                    <a:lstStyle/>
                    <a:p>
                      <a:endParaRPr lang="pt-BR"/>
                    </a:p>
                  </a:txBody>
                  <a:tcPr/>
                </a:tc>
                <a:tc>
                  <a:txBody>
                    <a:bodyPr/>
                    <a:lstStyle/>
                    <a:p>
                      <a:pPr algn="ctr">
                        <a:lnSpc>
                          <a:spcPct val="115000"/>
                        </a:lnSpc>
                        <a:spcAft>
                          <a:spcPts val="0"/>
                        </a:spcAft>
                      </a:pPr>
                      <a:r>
                        <a:rPr lang="pt-BR" sz="1600">
                          <a:latin typeface="+mj-lt"/>
                          <a:ea typeface="Calibri"/>
                          <a:cs typeface="Times New Roman"/>
                        </a:rPr>
                        <a:t>Arranjos Territoriais Ótimos (ATOs)</a:t>
                      </a:r>
                    </a:p>
                  </a:txBody>
                  <a:tcPr marL="51999" marR="5199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600" dirty="0">
                          <a:latin typeface="+mj-lt"/>
                          <a:ea typeface="Calibri"/>
                          <a:cs typeface="Times New Roman"/>
                        </a:rPr>
                        <a:t>Os consórcios implantados seguiram os </a:t>
                      </a:r>
                      <a:r>
                        <a:rPr lang="pt-BR" sz="1600" dirty="0" err="1">
                          <a:latin typeface="+mj-lt"/>
                          <a:ea typeface="Calibri"/>
                          <a:cs typeface="Times New Roman"/>
                        </a:rPr>
                        <a:t>ATOs</a:t>
                      </a:r>
                      <a:r>
                        <a:rPr lang="pt-BR" sz="1600" dirty="0">
                          <a:latin typeface="+mj-lt"/>
                          <a:ea typeface="Calibri"/>
                          <a:cs typeface="Times New Roman"/>
                        </a:rPr>
                        <a:t> e/ou Agrupamentos?</a:t>
                      </a:r>
                    </a:p>
                  </a:txBody>
                  <a:tcPr marL="51999" marR="51999" marT="0" marB="0" anchor="ctr">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840</TotalTime>
  <Words>1220</Words>
  <Application>Microsoft Office PowerPoint</Application>
  <PresentationFormat>On-screen Show (4:3)</PresentationFormat>
  <Paragraphs>123</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Tema do Office</vt:lpstr>
      <vt:lpstr>A NECESSIDADE DA ANÁLISE DE INDICADORES E ÍNDICES PARA AVALIAÇÃO DE CONSÓRCIOS PÚBLICOS DE RESÍDUOS SÓLIDOS URBANOS</vt:lpstr>
      <vt:lpstr>INTRODUÇÃO</vt:lpstr>
      <vt:lpstr>INTRODUÇÃO</vt:lpstr>
      <vt:lpstr>INTRODUÇÃO</vt:lpstr>
      <vt:lpstr>OBJETIVO</vt:lpstr>
      <vt:lpstr>MATERIAIS E MÉTODOS</vt:lpstr>
      <vt:lpstr>RESULTADO/DISCUSSÃO</vt:lpstr>
      <vt:lpstr>RESULTADO/DISCUSSÃO</vt:lpstr>
      <vt:lpstr>RESULTADO/DISCUSSÃO</vt:lpstr>
      <vt:lpstr>RESULTADO/DISCUSSÃO</vt:lpstr>
      <vt:lpstr>RESULTADO/DISCUSSÃO</vt:lpstr>
      <vt:lpstr>RESULTADO/DISCUSSÃO</vt:lpstr>
      <vt:lpstr>RESULTADO/DISCUSSÃO</vt:lpstr>
      <vt:lpstr>RESULTADO/DISCUSSÃO</vt:lpstr>
      <vt:lpstr>RESULTADO/DISCUSSÃO</vt:lpstr>
      <vt:lpstr>RESULTADO/DISCUSSÃO</vt:lpstr>
      <vt:lpstr>CONCLUSÃO</vt:lpstr>
      <vt:lpstr>Muito obrigado!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Gabriel Silva</dc:creator>
  <cp:lastModifiedBy>Moraes</cp:lastModifiedBy>
  <cp:revision>95</cp:revision>
  <dcterms:created xsi:type="dcterms:W3CDTF">2018-05-02T19:43:05Z</dcterms:created>
  <dcterms:modified xsi:type="dcterms:W3CDTF">2018-05-29T10:02:55Z</dcterms:modified>
</cp:coreProperties>
</file>