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6" r:id="rId2"/>
    <p:sldId id="328" r:id="rId3"/>
    <p:sldId id="329" r:id="rId4"/>
    <p:sldId id="330" r:id="rId5"/>
    <p:sldId id="331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4" r:id="rId15"/>
    <p:sldId id="343" r:id="rId16"/>
    <p:sldId id="345" r:id="rId17"/>
    <p:sldId id="342" r:id="rId18"/>
    <p:sldId id="341" r:id="rId19"/>
    <p:sldId id="324" r:id="rId20"/>
    <p:sldId id="325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1B2E8"/>
    <a:srgbClr val="97C777"/>
    <a:srgbClr val="A36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Estilo com Tema 2 - Destaqu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RABALHOS%20T&#201;CNICOS\ASSEMAE%2048\Cadernos%20de%20Pesquisa\CADERNOS%20DE%20ENGENHARIA%20DE%20SA&#218;DE%20P&#218;BLIC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RABALHOS%20T&#201;CNICOS\ASSEMAE%2048\Cadernos%20de%20Pesquisa\CADERNOS%20DE%20ENGENHARIA%20DE%20SA&#218;DE%20P&#218;BLIC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u="none" strike="noStrike" baseline="0">
                <a:effectLst/>
              </a:rPr>
              <a:t>Áreas temáticas dos resumos executivos publicados no CPESP</a:t>
            </a:r>
            <a:endParaRPr lang="pt-B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4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80-4DF1-9730-C61A8E3FD1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80-4DF1-9730-C61A8E3FD1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80-4DF1-9730-C61A8E3FD1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80-4DF1-9730-C61A8E3FD1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880-4DF1-9730-C61A8E3FD1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880-4DF1-9730-C61A8E3FD112}"/>
              </c:ext>
            </c:extLst>
          </c:dPt>
          <c:dLbls>
            <c:dLbl>
              <c:idx val="4"/>
              <c:layout>
                <c:manualLayout>
                  <c:x val="3.2694381296892623E-2"/>
                  <c:y val="0.1585636287773641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880-4DF1-9730-C61A8E3FD1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1748443182476736E-3"/>
                  <c:y val="6.8372506799147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880-4DF1-9730-C61A8E3FD1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Planilha1!$A$8:$A$13</c:f>
              <c:strCache>
                <c:ptCount val="6"/>
                <c:pt idx="0">
                  <c:v>Abastecimento de Água (22)</c:v>
                </c:pt>
                <c:pt idx="1">
                  <c:v>Esgotamento Sanitário (11)</c:v>
                </c:pt>
                <c:pt idx="2">
                  <c:v>Gestão de Engenharia de Saúde Pública (7)</c:v>
                </c:pt>
                <c:pt idx="3">
                  <c:v>Resíduos Sólidos Urbanos (5)</c:v>
                </c:pt>
                <c:pt idx="4">
                  <c:v>Saneamento e Saúde em Área Indígena (2)</c:v>
                </c:pt>
                <c:pt idx="5">
                  <c:v>Melhorias Sanitárias Domiciliares (MSD) (1)</c:v>
                </c:pt>
              </c:strCache>
            </c:strRef>
          </c:cat>
          <c:val>
            <c:numRef>
              <c:f>Planilha1!$C$8:$C$13</c:f>
              <c:numCache>
                <c:formatCode>0%</c:formatCode>
                <c:ptCount val="6"/>
                <c:pt idx="0">
                  <c:v>0.46</c:v>
                </c:pt>
                <c:pt idx="1">
                  <c:v>0.23</c:v>
                </c:pt>
                <c:pt idx="2">
                  <c:v>0.15</c:v>
                </c:pt>
                <c:pt idx="3">
                  <c:v>0.1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880-4DF1-9730-C61A8E3FD112}"/>
            </c:ext>
          </c:extLst>
        </c:ser>
        <c:ser>
          <c:idx val="5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880-4DF1-9730-C61A8E3FD1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1880-4DF1-9730-C61A8E3FD1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1880-4DF1-9730-C61A8E3FD1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1880-4DF1-9730-C61A8E3FD1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1880-4DF1-9730-C61A8E3FD1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1880-4DF1-9730-C61A8E3FD112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Planilha1!$A$8:$A$13</c:f>
              <c:strCache>
                <c:ptCount val="6"/>
                <c:pt idx="0">
                  <c:v>Abastecimento de Água (22)</c:v>
                </c:pt>
                <c:pt idx="1">
                  <c:v>Esgotamento Sanitário (11)</c:v>
                </c:pt>
                <c:pt idx="2">
                  <c:v>Gestão de Engenharia de Saúde Pública (7)</c:v>
                </c:pt>
                <c:pt idx="3">
                  <c:v>Resíduos Sólidos Urbanos (5)</c:v>
                </c:pt>
                <c:pt idx="4">
                  <c:v>Saneamento e Saúde em Área Indígena (2)</c:v>
                </c:pt>
                <c:pt idx="5">
                  <c:v>Melhorias Sanitárias Domiciliares (MSD) (1)</c:v>
                </c:pt>
              </c:strCache>
            </c:strRef>
          </c:cat>
          <c:val>
            <c:numRef>
              <c:f>Planilha1!$C$8:$C$13</c:f>
              <c:numCache>
                <c:formatCode>0%</c:formatCode>
                <c:ptCount val="6"/>
                <c:pt idx="0">
                  <c:v>0.46</c:v>
                </c:pt>
                <c:pt idx="1">
                  <c:v>0.23</c:v>
                </c:pt>
                <c:pt idx="2">
                  <c:v>0.15</c:v>
                </c:pt>
                <c:pt idx="3">
                  <c:v>0.1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1880-4DF1-9730-C61A8E3FD112}"/>
            </c:ext>
          </c:extLst>
        </c:ser>
        <c:ser>
          <c:idx val="6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880-4DF1-9730-C61A8E3FD1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880-4DF1-9730-C61A8E3FD1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880-4DF1-9730-C61A8E3FD1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1880-4DF1-9730-C61A8E3FD1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1880-4DF1-9730-C61A8E3FD1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1880-4DF1-9730-C61A8E3FD112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Planilha1!$A$8:$A$13</c:f>
              <c:strCache>
                <c:ptCount val="6"/>
                <c:pt idx="0">
                  <c:v>Abastecimento de Água (22)</c:v>
                </c:pt>
                <c:pt idx="1">
                  <c:v>Esgotamento Sanitário (11)</c:v>
                </c:pt>
                <c:pt idx="2">
                  <c:v>Gestão de Engenharia de Saúde Pública (7)</c:v>
                </c:pt>
                <c:pt idx="3">
                  <c:v>Resíduos Sólidos Urbanos (5)</c:v>
                </c:pt>
                <c:pt idx="4">
                  <c:v>Saneamento e Saúde em Área Indígena (2)</c:v>
                </c:pt>
                <c:pt idx="5">
                  <c:v>Melhorias Sanitárias Domiciliares (MSD) (1)</c:v>
                </c:pt>
              </c:strCache>
            </c:strRef>
          </c:cat>
          <c:val>
            <c:numRef>
              <c:f>Planilha1!$C$8:$C$13</c:f>
              <c:numCache>
                <c:formatCode>0%</c:formatCode>
                <c:ptCount val="6"/>
                <c:pt idx="0">
                  <c:v>0.46</c:v>
                </c:pt>
                <c:pt idx="1">
                  <c:v>0.23</c:v>
                </c:pt>
                <c:pt idx="2">
                  <c:v>0.15</c:v>
                </c:pt>
                <c:pt idx="3">
                  <c:v>0.1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1880-4DF1-9730-C61A8E3FD112}"/>
            </c:ext>
          </c:extLst>
        </c:ser>
        <c:ser>
          <c:idx val="7"/>
          <c:order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1880-4DF1-9730-C61A8E3FD1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1880-4DF1-9730-C61A8E3FD1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1880-4DF1-9730-C61A8E3FD1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1880-4DF1-9730-C61A8E3FD1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1880-4DF1-9730-C61A8E3FD1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2-1880-4DF1-9730-C61A8E3FD112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Planilha1!$A$8:$A$13</c:f>
              <c:strCache>
                <c:ptCount val="6"/>
                <c:pt idx="0">
                  <c:v>Abastecimento de Água (22)</c:v>
                </c:pt>
                <c:pt idx="1">
                  <c:v>Esgotamento Sanitário (11)</c:v>
                </c:pt>
                <c:pt idx="2">
                  <c:v>Gestão de Engenharia de Saúde Pública (7)</c:v>
                </c:pt>
                <c:pt idx="3">
                  <c:v>Resíduos Sólidos Urbanos (5)</c:v>
                </c:pt>
                <c:pt idx="4">
                  <c:v>Saneamento e Saúde em Área Indígena (2)</c:v>
                </c:pt>
                <c:pt idx="5">
                  <c:v>Melhorias Sanitárias Domiciliares (MSD) (1)</c:v>
                </c:pt>
              </c:strCache>
            </c:strRef>
          </c:cat>
          <c:val>
            <c:numRef>
              <c:f>Planilha1!$C$8:$C$13</c:f>
              <c:numCache>
                <c:formatCode>0%</c:formatCode>
                <c:ptCount val="6"/>
                <c:pt idx="0">
                  <c:v>0.46</c:v>
                </c:pt>
                <c:pt idx="1">
                  <c:v>0.23</c:v>
                </c:pt>
                <c:pt idx="2">
                  <c:v>0.15</c:v>
                </c:pt>
                <c:pt idx="3">
                  <c:v>0.1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3-1880-4DF1-9730-C61A8E3FD112}"/>
            </c:ext>
          </c:extLst>
        </c:ser>
        <c:ser>
          <c:idx val="2"/>
          <c:order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1880-4DF1-9730-C61A8E3FD1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1880-4DF1-9730-C61A8E3FD1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1880-4DF1-9730-C61A8E3FD1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1880-4DF1-9730-C61A8E3FD1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1880-4DF1-9730-C61A8E3FD1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1880-4DF1-9730-C61A8E3FD112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Planilha1!$A$8:$A$13</c:f>
              <c:strCache>
                <c:ptCount val="6"/>
                <c:pt idx="0">
                  <c:v>Abastecimento de Água (22)</c:v>
                </c:pt>
                <c:pt idx="1">
                  <c:v>Esgotamento Sanitário (11)</c:v>
                </c:pt>
                <c:pt idx="2">
                  <c:v>Gestão de Engenharia de Saúde Pública (7)</c:v>
                </c:pt>
                <c:pt idx="3">
                  <c:v>Resíduos Sólidos Urbanos (5)</c:v>
                </c:pt>
                <c:pt idx="4">
                  <c:v>Saneamento e Saúde em Área Indígena (2)</c:v>
                </c:pt>
                <c:pt idx="5">
                  <c:v>Melhorias Sanitárias Domiciliares (MSD) (1)</c:v>
                </c:pt>
              </c:strCache>
            </c:strRef>
          </c:cat>
          <c:val>
            <c:numRef>
              <c:f>Planilha1!$C$8:$C$13</c:f>
              <c:numCache>
                <c:formatCode>0%</c:formatCode>
                <c:ptCount val="6"/>
                <c:pt idx="0">
                  <c:v>0.46</c:v>
                </c:pt>
                <c:pt idx="1">
                  <c:v>0.23</c:v>
                </c:pt>
                <c:pt idx="2">
                  <c:v>0.15</c:v>
                </c:pt>
                <c:pt idx="3">
                  <c:v>0.1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0-1880-4DF1-9730-C61A8E3FD112}"/>
            </c:ext>
          </c:extLst>
        </c:ser>
        <c:ser>
          <c:idx val="3"/>
          <c:order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2-1880-4DF1-9730-C61A8E3FD1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4-1880-4DF1-9730-C61A8E3FD1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6-1880-4DF1-9730-C61A8E3FD1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8-1880-4DF1-9730-C61A8E3FD1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A-1880-4DF1-9730-C61A8E3FD1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C-1880-4DF1-9730-C61A8E3FD112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Planilha1!$A$8:$A$13</c:f>
              <c:strCache>
                <c:ptCount val="6"/>
                <c:pt idx="0">
                  <c:v>Abastecimento de Água (22)</c:v>
                </c:pt>
                <c:pt idx="1">
                  <c:v>Esgotamento Sanitário (11)</c:v>
                </c:pt>
                <c:pt idx="2">
                  <c:v>Gestão de Engenharia de Saúde Pública (7)</c:v>
                </c:pt>
                <c:pt idx="3">
                  <c:v>Resíduos Sólidos Urbanos (5)</c:v>
                </c:pt>
                <c:pt idx="4">
                  <c:v>Saneamento e Saúde em Área Indígena (2)</c:v>
                </c:pt>
                <c:pt idx="5">
                  <c:v>Melhorias Sanitárias Domiciliares (MSD) (1)</c:v>
                </c:pt>
              </c:strCache>
            </c:strRef>
          </c:cat>
          <c:val>
            <c:numRef>
              <c:f>Planilha1!$C$8:$C$13</c:f>
              <c:numCache>
                <c:formatCode>0%</c:formatCode>
                <c:ptCount val="6"/>
                <c:pt idx="0">
                  <c:v>0.46</c:v>
                </c:pt>
                <c:pt idx="1">
                  <c:v>0.23</c:v>
                </c:pt>
                <c:pt idx="2">
                  <c:v>0.15</c:v>
                </c:pt>
                <c:pt idx="3">
                  <c:v>0.1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D-1880-4DF1-9730-C61A8E3FD112}"/>
            </c:ext>
          </c:extLst>
        </c:ser>
        <c:ser>
          <c:idx val="1"/>
          <c:order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1880-4DF1-9730-C61A8E3FD1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1-1880-4DF1-9730-C61A8E3FD1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3-1880-4DF1-9730-C61A8E3FD1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5-1880-4DF1-9730-C61A8E3FD1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7-1880-4DF1-9730-C61A8E3FD1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9-1880-4DF1-9730-C61A8E3FD112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Planilha1!$A$8:$A$13</c:f>
              <c:strCache>
                <c:ptCount val="6"/>
                <c:pt idx="0">
                  <c:v>Abastecimento de Água (22)</c:v>
                </c:pt>
                <c:pt idx="1">
                  <c:v>Esgotamento Sanitário (11)</c:v>
                </c:pt>
                <c:pt idx="2">
                  <c:v>Gestão de Engenharia de Saúde Pública (7)</c:v>
                </c:pt>
                <c:pt idx="3">
                  <c:v>Resíduos Sólidos Urbanos (5)</c:v>
                </c:pt>
                <c:pt idx="4">
                  <c:v>Saneamento e Saúde em Área Indígena (2)</c:v>
                </c:pt>
                <c:pt idx="5">
                  <c:v>Melhorias Sanitárias Domiciliares (MSD) (1)</c:v>
                </c:pt>
              </c:strCache>
            </c:strRef>
          </c:cat>
          <c:val>
            <c:numRef>
              <c:f>Planilha1!$C$8:$C$13</c:f>
              <c:numCache>
                <c:formatCode>0%</c:formatCode>
                <c:ptCount val="6"/>
                <c:pt idx="0">
                  <c:v>0.46</c:v>
                </c:pt>
                <c:pt idx="1">
                  <c:v>0.23</c:v>
                </c:pt>
                <c:pt idx="2">
                  <c:v>0.15</c:v>
                </c:pt>
                <c:pt idx="3">
                  <c:v>0.1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A-1880-4DF1-9730-C61A8E3FD112}"/>
            </c:ext>
          </c:extLst>
        </c:ser>
        <c:ser>
          <c:idx val="0"/>
          <c:order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C-1880-4DF1-9730-C61A8E3FD1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E-1880-4DF1-9730-C61A8E3FD1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0-1880-4DF1-9730-C61A8E3FD1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2-1880-4DF1-9730-C61A8E3FD1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4-1880-4DF1-9730-C61A8E3FD1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6-1880-4DF1-9730-C61A8E3FD112}"/>
              </c:ext>
            </c:extLst>
          </c:dPt>
          <c:dLbls>
            <c:dLbl>
              <c:idx val="0"/>
              <c:layout>
                <c:manualLayout>
                  <c:x val="-0.14625779771407146"/>
                  <c:y val="3.601034897245318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C-1880-4DF1-9730-C61A8E3FD11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2787023589773689E-2"/>
                  <c:y val="0.140957998780693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2-1880-4DF1-9730-C61A8E3FD11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6800774117626653E-2"/>
                  <c:y val="0.1541017558879102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4-1880-4DF1-9730-C61A8E3FD11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787546606163989E-2"/>
                  <c:y val="8.93358238318221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6-1880-4DF1-9730-C61A8E3FD11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Planilha1!$A$8:$A$13</c:f>
              <c:strCache>
                <c:ptCount val="6"/>
                <c:pt idx="0">
                  <c:v>Abastecimento de Água (22)</c:v>
                </c:pt>
                <c:pt idx="1">
                  <c:v>Esgotamento Sanitário (11)</c:v>
                </c:pt>
                <c:pt idx="2">
                  <c:v>Gestão de Engenharia de Saúde Pública (7)</c:v>
                </c:pt>
                <c:pt idx="3">
                  <c:v>Resíduos Sólidos Urbanos (5)</c:v>
                </c:pt>
                <c:pt idx="4">
                  <c:v>Saneamento e Saúde em Área Indígena (2)</c:v>
                </c:pt>
                <c:pt idx="5">
                  <c:v>Melhorias Sanitárias Domiciliares (MSD) (1)</c:v>
                </c:pt>
              </c:strCache>
            </c:strRef>
          </c:cat>
          <c:val>
            <c:numRef>
              <c:f>Planilha1!$C$8:$C$13</c:f>
              <c:numCache>
                <c:formatCode>0%</c:formatCode>
                <c:ptCount val="6"/>
                <c:pt idx="0">
                  <c:v>0.46</c:v>
                </c:pt>
                <c:pt idx="1">
                  <c:v>0.23</c:v>
                </c:pt>
                <c:pt idx="2">
                  <c:v>0.15</c:v>
                </c:pt>
                <c:pt idx="3">
                  <c:v>0.1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7-1880-4DF1-9730-C61A8E3FD1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515917893559443"/>
          <c:y val="0.28930164547611359"/>
          <c:w val="0.40792558793360434"/>
          <c:h val="0.552758359620290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baseline="0"/>
              <a:t>Instituições de pesquisas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Planilha1!$A$96:$A$100</c:f>
              <c:strCache>
                <c:ptCount val="5"/>
                <c:pt idx="0">
                  <c:v>Nordeste</c:v>
                </c:pt>
                <c:pt idx="1">
                  <c:v>Sul</c:v>
                </c:pt>
                <c:pt idx="2">
                  <c:v>Sudeste</c:v>
                </c:pt>
                <c:pt idx="3">
                  <c:v>Centro-Oeste</c:v>
                </c:pt>
                <c:pt idx="4">
                  <c:v>Norte</c:v>
                </c:pt>
              </c:strCache>
            </c:strRef>
          </c:cat>
          <c:val>
            <c:numRef>
              <c:f>Planilha1!$B$96:$B$100</c:f>
              <c:numCache>
                <c:formatCode>0.00%</c:formatCode>
                <c:ptCount val="5"/>
                <c:pt idx="0">
                  <c:v>0.33300000000000002</c:v>
                </c:pt>
                <c:pt idx="1">
                  <c:v>0.313</c:v>
                </c:pt>
                <c:pt idx="2">
                  <c:v>0.27100000000000002</c:v>
                </c:pt>
                <c:pt idx="3">
                  <c:v>8.3000000000000004E-2</c:v>
                </c:pt>
                <c:pt idx="4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01-45FC-A7E3-49DD00282FC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2880504"/>
        <c:axId val="212873056"/>
      </c:barChart>
      <c:catAx>
        <c:axId val="21288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873056"/>
        <c:crosses val="autoZero"/>
        <c:auto val="1"/>
        <c:lblAlgn val="ctr"/>
        <c:lblOffset val="100"/>
        <c:noMultiLvlLbl val="0"/>
      </c:catAx>
      <c:valAx>
        <c:axId val="21287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880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u="none" strike="noStrike" baseline="0">
                <a:effectLst/>
              </a:rPr>
              <a:t>COORDENADORES E COLABORADORES</a:t>
            </a:r>
            <a:endParaRPr lang="pt-B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2"/>
          <c:order val="0"/>
          <c:tx>
            <c:strRef>
              <c:f>Planilha1!$A$58:$A$61</c:f>
              <c:strCache>
                <c:ptCount val="4"/>
                <c:pt idx="0">
                  <c:v>Graduação em engenharia civil</c:v>
                </c:pt>
                <c:pt idx="1">
                  <c:v>Engenharias e Bacharelado (Sanitária, Ambiental, Quimica)</c:v>
                </c:pt>
                <c:pt idx="2">
                  <c:v>Agronomia e  ciências biologicas</c:v>
                </c:pt>
                <c:pt idx="3">
                  <c:v>Outros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C2-48B2-BA45-8113EDCF12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C2-48B2-BA45-8113EDCF12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C2-48B2-BA45-8113EDCF12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DC2-48B2-BA45-8113EDCF1249}"/>
              </c:ext>
            </c:extLst>
          </c:dPt>
          <c:dLbls>
            <c:dLbl>
              <c:idx val="1"/>
              <c:layout>
                <c:manualLayout>
                  <c:x val="-4.6773898394407473E-2"/>
                  <c:y val="-0.1520452570272268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DC2-48B2-BA45-8113EDCF12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863427428022939E-2"/>
                  <c:y val="-0.1793483195620873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DC2-48B2-BA45-8113EDCF12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Planilha1!$A$58:$A$61</c:f>
              <c:strCache>
                <c:ptCount val="4"/>
                <c:pt idx="0">
                  <c:v>Graduação em engenharia civil</c:v>
                </c:pt>
                <c:pt idx="1">
                  <c:v>Engenharias e Bacharelado (Sanitária, Ambiental, Quimica)</c:v>
                </c:pt>
                <c:pt idx="2">
                  <c:v>Agronomia e  ciências biologicas</c:v>
                </c:pt>
                <c:pt idx="3">
                  <c:v>Outros</c:v>
                </c:pt>
              </c:strCache>
              <c:extLst xmlns:c16r2="http://schemas.microsoft.com/office/drawing/2015/06/chart"/>
            </c:strRef>
          </c:cat>
          <c:val>
            <c:numRef>
              <c:f>Planilha1!$B$58:$B$61</c:f>
              <c:numCache>
                <c:formatCode>0%</c:formatCode>
                <c:ptCount val="4"/>
                <c:pt idx="0">
                  <c:v>0.4</c:v>
                </c:pt>
                <c:pt idx="1">
                  <c:v>0.2</c:v>
                </c:pt>
                <c:pt idx="2">
                  <c:v>0.18</c:v>
                </c:pt>
                <c:pt idx="3">
                  <c:v>0.22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DC2-48B2-BA45-8113EDCF1249}"/>
            </c:ext>
          </c:extLst>
        </c:ser>
        <c:ser>
          <c:idx val="3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DC2-48B2-BA45-8113EDCF12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DC2-48B2-BA45-8113EDCF12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CDC2-48B2-BA45-8113EDCF12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CDC2-48B2-BA45-8113EDCF124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Planilha1!$A$58:$A$61</c:f>
              <c:strCache>
                <c:ptCount val="4"/>
                <c:pt idx="0">
                  <c:v>Graduação em engenharia civil</c:v>
                </c:pt>
                <c:pt idx="1">
                  <c:v>Engenharias e Bacharelado (Sanitária, Ambiental, Quimica)</c:v>
                </c:pt>
                <c:pt idx="2">
                  <c:v>Agronomia e  ciências biologicas</c:v>
                </c:pt>
                <c:pt idx="3">
                  <c:v>Outros</c:v>
                </c:pt>
              </c:strCache>
              <c:extLst xmlns:c16r2="http://schemas.microsoft.com/office/drawing/2015/06/chart"/>
            </c:strRef>
          </c:cat>
          <c:val>
            <c:numRef>
              <c:f>Planilha1!$C$8:$C$11</c:f>
              <c:numCache>
                <c:formatCode>0%</c:formatCode>
                <c:ptCount val="4"/>
                <c:pt idx="0">
                  <c:v>0.46</c:v>
                </c:pt>
                <c:pt idx="1">
                  <c:v>0.23</c:v>
                </c:pt>
                <c:pt idx="2">
                  <c:v>0.15</c:v>
                </c:pt>
                <c:pt idx="3">
                  <c:v>0.1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CDC2-48B2-BA45-8113EDCF1249}"/>
            </c:ext>
          </c:extLst>
        </c:ser>
        <c:ser>
          <c:idx val="1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CDC2-48B2-BA45-8113EDCF12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CDC2-48B2-BA45-8113EDCF12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CDC2-48B2-BA45-8113EDCF12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CDC2-48B2-BA45-8113EDCF124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Planilha1!$A$58:$A$61</c:f>
              <c:strCache>
                <c:ptCount val="4"/>
                <c:pt idx="0">
                  <c:v>Graduação em engenharia civil</c:v>
                </c:pt>
                <c:pt idx="1">
                  <c:v>Engenharias e Bacharelado (Sanitária, Ambiental, Quimica)</c:v>
                </c:pt>
                <c:pt idx="2">
                  <c:v>Agronomia e  ciências biologicas</c:v>
                </c:pt>
                <c:pt idx="3">
                  <c:v>Outros</c:v>
                </c:pt>
              </c:strCache>
              <c:extLst xmlns:c16r2="http://schemas.microsoft.com/office/drawing/2015/06/chart"/>
            </c:strRef>
          </c:cat>
          <c:val>
            <c:numRef>
              <c:f>Planilha1!$C$8:$C$11</c:f>
              <c:numCache>
                <c:formatCode>0%</c:formatCode>
                <c:ptCount val="4"/>
                <c:pt idx="0">
                  <c:v>0.46</c:v>
                </c:pt>
                <c:pt idx="1">
                  <c:v>0.23</c:v>
                </c:pt>
                <c:pt idx="2">
                  <c:v>0.15</c:v>
                </c:pt>
                <c:pt idx="3">
                  <c:v>0.1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CDC2-48B2-BA45-8113EDCF1249}"/>
            </c:ext>
          </c:extLst>
        </c:ser>
        <c:ser>
          <c:idx val="0"/>
          <c:order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CDC2-48B2-BA45-8113EDCF12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CDC2-48B2-BA45-8113EDCF12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CDC2-48B2-BA45-8113EDCF12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CDC2-48B2-BA45-8113EDCF1249}"/>
              </c:ext>
            </c:extLst>
          </c:dPt>
          <c:dLbls>
            <c:dLbl>
              <c:idx val="0"/>
              <c:layout>
                <c:manualLayout>
                  <c:x val="-0.14625779771407146"/>
                  <c:y val="3.601034897245318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CDC2-48B2-BA45-8113EDCF124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2787023589773689E-2"/>
                  <c:y val="0.140957998780693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CDC2-48B2-BA45-8113EDCF124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Planilha1!$A$58:$A$61</c:f>
              <c:strCache>
                <c:ptCount val="4"/>
                <c:pt idx="0">
                  <c:v>Graduação em engenharia civil</c:v>
                </c:pt>
                <c:pt idx="1">
                  <c:v>Engenharias e Bacharelado (Sanitária, Ambiental, Quimica)</c:v>
                </c:pt>
                <c:pt idx="2">
                  <c:v>Agronomia e  ciências biologicas</c:v>
                </c:pt>
                <c:pt idx="3">
                  <c:v>Outros</c:v>
                </c:pt>
              </c:strCache>
              <c:extLst xmlns:c16r2="http://schemas.microsoft.com/office/drawing/2015/06/chart"/>
            </c:strRef>
          </c:cat>
          <c:val>
            <c:numRef>
              <c:f>Planilha1!$C$8:$C$11</c:f>
              <c:numCache>
                <c:formatCode>0%</c:formatCode>
                <c:ptCount val="4"/>
                <c:pt idx="0">
                  <c:v>0.46</c:v>
                </c:pt>
                <c:pt idx="1">
                  <c:v>0.23</c:v>
                </c:pt>
                <c:pt idx="2">
                  <c:v>0.15</c:v>
                </c:pt>
                <c:pt idx="3">
                  <c:v>0.1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3-CDC2-48B2-BA45-8113EDCF1249}"/>
            </c:ext>
          </c:extLst>
        </c:ser>
        <c:ser>
          <c:idx val="4"/>
          <c:order val="4"/>
          <c:tx>
            <c:strRef>
              <c:f>Planilha1!$B$58:$B$61</c:f>
              <c:strCache>
                <c:ptCount val="4"/>
                <c:pt idx="0">
                  <c:v>40%</c:v>
                </c:pt>
                <c:pt idx="1">
                  <c:v>20%</c:v>
                </c:pt>
                <c:pt idx="2">
                  <c:v>18%</c:v>
                </c:pt>
                <c:pt idx="3">
                  <c:v>22%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0EA8-4D38-9EBA-CCFE7ECA7BDF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Planilha1!$A$58:$A$61</c:f>
              <c:strCache>
                <c:ptCount val="4"/>
                <c:pt idx="0">
                  <c:v>Graduação em engenharia civil</c:v>
                </c:pt>
                <c:pt idx="1">
                  <c:v>Engenharias e Bacharelado (Sanitária, Ambiental, Quimica)</c:v>
                </c:pt>
                <c:pt idx="2">
                  <c:v>Agronomia e  ciências biologicas</c:v>
                </c:pt>
                <c:pt idx="3">
                  <c:v>Outros</c:v>
                </c:pt>
              </c:strCache>
              <c:extLst xmlns:c16r2="http://schemas.microsoft.com/office/drawing/2015/06/chart"/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CDC2-48B2-BA45-8113EDCF124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609505087188339"/>
          <c:y val="0.241253529287138"/>
          <c:w val="0.40792558793360434"/>
          <c:h val="0.552758359620290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0.61346</cdr:x>
      <cdr:y>0.87368</cdr:y>
    </cdr:from>
    <cdr:to>
      <cdr:x>0.96042</cdr:x>
      <cdr:y>0.94737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429125" y="3162300"/>
          <a:ext cx="250507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35D80-24A5-4A2D-95C8-D98B2F3BC576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7B1CB-E367-4808-9F65-6A7486F0DF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29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F68D-1ACF-4831-B3AB-396D56BEA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26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F68D-1ACF-4831-B3AB-396D56BEA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90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F68D-1ACF-4831-B3AB-396D56BEA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65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2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5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9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85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82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F68D-1ACF-4831-B3AB-396D56BEA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97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F68D-1ACF-4831-B3AB-396D56BEA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26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F68D-1ACF-4831-B3AB-396D56BEA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32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F68D-1ACF-4831-B3AB-396D56BEA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54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F68D-1ACF-4831-B3AB-396D56BEA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74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F68D-1ACF-4831-B3AB-396D56BEA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16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F68D-1ACF-4831-B3AB-396D56BEA0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10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C73F4-4D70-4FDD-99B8-6E5A17C50CF0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0F68D-1ACF-4831-B3AB-396D56BEA03F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6" descr="ondas.wmf">
            <a:extLst>
              <a:ext uri="{FF2B5EF4-FFF2-40B4-BE49-F238E27FC236}">
                <a16:creationId xmlns:a16="http://schemas.microsoft.com/office/drawing/2014/main" xmlns="" id="{35D52F9C-3567-4A9C-8BEB-03A1B7B234B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215467"/>
            <a:ext cx="12192000" cy="164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4" descr="ASS_FUNASA_HOR_COL_CURVA.wmf">
            <a:extLst>
              <a:ext uri="{FF2B5EF4-FFF2-40B4-BE49-F238E27FC236}">
                <a16:creationId xmlns:a16="http://schemas.microsoft.com/office/drawing/2014/main" xmlns="" id="{477E0495-660D-4DDC-9559-ACC36C2F3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/>
          <a:srcRect r="39027" b="9417"/>
          <a:stretch/>
        </p:blipFill>
        <p:spPr bwMode="auto">
          <a:xfrm>
            <a:off x="2628147" y="6289450"/>
            <a:ext cx="328284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809E2C9F-8BEA-4DA7-B79B-48EBF2FCA5E3}"/>
              </a:ext>
            </a:extLst>
          </p:cNvPr>
          <p:cNvSpPr txBox="1"/>
          <p:nvPr userDrawn="1"/>
        </p:nvSpPr>
        <p:spPr>
          <a:xfrm>
            <a:off x="9616616" y="6156101"/>
            <a:ext cx="2102768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dirty="0">
                <a:solidFill>
                  <a:schemeClr val="accent1"/>
                </a:solidFill>
                <a:latin typeface="Futura Md BT" pitchFamily="34" charset="0"/>
                <a:cs typeface="+mn-cs"/>
              </a:rPr>
              <a:t>www.funasa.gov.br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dirty="0">
                <a:solidFill>
                  <a:schemeClr val="accent1"/>
                </a:solidFill>
                <a:latin typeface="Futura Md BT" pitchFamily="34" charset="0"/>
                <a:cs typeface="+mn-cs"/>
              </a:rPr>
              <a:t>www.facebook.com/funasa.oficial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  <a:cs typeface="+mn-cs"/>
              </a:rPr>
              <a:t>twitter.com/funasa</a:t>
            </a:r>
          </a:p>
        </p:txBody>
      </p:sp>
    </p:spTree>
    <p:extLst>
      <p:ext uri="{BB962C8B-B14F-4D97-AF65-F5344CB8AC3E}">
        <p14:creationId xmlns:p14="http://schemas.microsoft.com/office/powerpoint/2010/main" val="16794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ainier.pedraca@funasa.gov.b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2616878" y="1643050"/>
            <a:ext cx="6858000" cy="2387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UMA ABORDAGEM SOBRE A PRODUÇÃO DOS RESUMOS EXECUTIVOS PUBLICADOS NOS CADERNOS DE PESQUISA EM ENGENHARIA DE SAÚDE PÚBLICA DA FUNASA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2291442" y="4357694"/>
            <a:ext cx="6858000" cy="1643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Autores:   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Rainier Pedraça de Azevedo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</a:t>
            </a:r>
            <a:r>
              <a:rPr kumimoji="0" lang="x-non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Cristine Diniz Santiago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     </a:t>
            </a:r>
            <a:r>
              <a:rPr kumimoji="0" lang="x-non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Cibele Medeiros Brito Leite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x-non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ilomena Kotaka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3"/>
            <a:ext cx="121919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87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238348" y="2248153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Áreas temáticas</a:t>
            </a:r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83724" y="1470028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>
                <a:solidFill>
                  <a:srgbClr val="0070C0"/>
                </a:solidFill>
              </a:rPr>
              <a:t>Resultados e discussão</a:t>
            </a:r>
            <a:endParaRPr lang="pt-BR" sz="2800" dirty="0">
              <a:solidFill>
                <a:srgbClr val="0070C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824000"/>
              </p:ext>
            </p:extLst>
          </p:nvPr>
        </p:nvGraphicFramePr>
        <p:xfrm>
          <a:off x="2353490" y="2643183"/>
          <a:ext cx="7964885" cy="3596254"/>
        </p:xfrm>
        <a:graphic>
          <a:graphicData uri="http://schemas.openxmlformats.org/drawingml/2006/table">
            <a:tbl>
              <a:tblPr/>
              <a:tblGrid>
                <a:gridCol w="938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24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51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51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43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51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51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43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43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5563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50" b="1">
                          <a:latin typeface="Arial"/>
                          <a:ea typeface="Calibri"/>
                          <a:cs typeface="Times New Roman"/>
                        </a:rPr>
                        <a:t>Nº do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50" b="1">
                          <a:latin typeface="Arial"/>
                          <a:ea typeface="Calibri"/>
                          <a:cs typeface="Times New Roman"/>
                        </a:rPr>
                        <a:t>Caderno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50" b="1">
                          <a:latin typeface="Arial"/>
                          <a:ea typeface="Calibri"/>
                          <a:cs typeface="Times New Roman"/>
                        </a:rPr>
                        <a:t>Ano da 1ª publicação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50" b="1" dirty="0">
                          <a:latin typeface="Arial"/>
                          <a:ea typeface="Calibri"/>
                          <a:cs typeface="Times New Roman"/>
                        </a:rPr>
                        <a:t>Áreas temáticas dos resumos executivos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3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50" b="1">
                          <a:latin typeface="Arial"/>
                          <a:ea typeface="Calibri"/>
                          <a:cs typeface="Times New Roman"/>
                        </a:rPr>
                        <a:t>1º Resumo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50" b="1">
                          <a:latin typeface="Arial"/>
                          <a:ea typeface="Calibri"/>
                          <a:cs typeface="Times New Roman"/>
                        </a:rPr>
                        <a:t>2º Resumo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50" b="1">
                          <a:latin typeface="Arial"/>
                          <a:ea typeface="Calibri"/>
                          <a:cs typeface="Times New Roman"/>
                        </a:rPr>
                        <a:t>3º Resumo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50" b="1">
                          <a:latin typeface="Arial"/>
                          <a:ea typeface="Calibri"/>
                          <a:cs typeface="Times New Roman"/>
                        </a:rPr>
                        <a:t>4º Resumo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50" b="1">
                          <a:latin typeface="Arial"/>
                          <a:ea typeface="Calibri"/>
                          <a:cs typeface="Times New Roman"/>
                        </a:rPr>
                        <a:t>5º Resumo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50" b="1">
                          <a:latin typeface="Arial"/>
                          <a:ea typeface="Calibri"/>
                          <a:cs typeface="Times New Roman"/>
                        </a:rPr>
                        <a:t>6º Resumo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50" b="1">
                          <a:latin typeface="Arial"/>
                          <a:ea typeface="Calibri"/>
                          <a:cs typeface="Times New Roman"/>
                        </a:rPr>
                        <a:t>7º Resumo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Calibri"/>
                          <a:cs typeface="Times New Roman"/>
                        </a:rPr>
                        <a:t>1º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Calibri"/>
                          <a:cs typeface="Times New Roman"/>
                        </a:rPr>
                        <a:t>2004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Calibri"/>
                          <a:cs typeface="Times New Roman"/>
                        </a:rPr>
                        <a:t>Gestão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Gestão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Gestão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Esgoto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2º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2006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Calibri"/>
                          <a:cs typeface="Times New Roman"/>
                        </a:rPr>
                        <a:t>Resíduos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Calibri"/>
                          <a:cs typeface="Times New Roman"/>
                        </a:rPr>
                        <a:t>Resíduos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Calibri"/>
                          <a:cs typeface="Times New Roman"/>
                        </a:rPr>
                        <a:t>Esgoto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Gestão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3º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2010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Indígena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Calibri"/>
                          <a:cs typeface="Times New Roman"/>
                        </a:rPr>
                        <a:t>MSD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4º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2010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Resíduos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Resíduos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Calibri"/>
                          <a:cs typeface="Times New Roman"/>
                        </a:rPr>
                        <a:t>Resíduos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Calibri"/>
                          <a:cs typeface="Times New Roman"/>
                        </a:rPr>
                        <a:t>Esgoto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5º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2013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Gestão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6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6º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2013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Esgoto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Esgoto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Indígena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6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7º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2013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Esgoto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Esgoto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Gestão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6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8º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2017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Esgoto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Esgoto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Esgoto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Gestão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Esgoto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Água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3"/>
            <a:ext cx="121919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78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983724" y="1470028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>
                <a:solidFill>
                  <a:srgbClr val="0070C0"/>
                </a:solidFill>
              </a:rPr>
              <a:t>Resultados e discussão</a:t>
            </a:r>
            <a:endParaRPr lang="pt-BR" sz="2800" dirty="0">
              <a:solidFill>
                <a:srgbClr val="0070C0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487493"/>
              </p:ext>
            </p:extLst>
          </p:nvPr>
        </p:nvGraphicFramePr>
        <p:xfrm>
          <a:off x="2128090" y="2194435"/>
          <a:ext cx="7823808" cy="411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13"/>
            <a:ext cx="121919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24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02659" y="2248154"/>
            <a:ext cx="98701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Aft>
                <a:spcPts val="1200"/>
              </a:spcAft>
            </a:pPr>
            <a:r>
              <a:rPr lang="pt-BR" sz="2000" b="1" dirty="0"/>
              <a:t>Estrutura e caracterização dos resumos executivos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/>
              <a:t> Resumo e palavras-chave; </a:t>
            </a:r>
            <a:r>
              <a:rPr lang="pt-BR" sz="2000" i="1" dirty="0"/>
              <a:t>abstract </a:t>
            </a:r>
            <a:r>
              <a:rPr lang="pt-BR" sz="2000" dirty="0"/>
              <a:t>e</a:t>
            </a:r>
            <a:r>
              <a:rPr lang="pt-BR" sz="2000" i="1" dirty="0"/>
              <a:t> </a:t>
            </a:r>
            <a:r>
              <a:rPr lang="pt-BR" sz="2000" i="1" dirty="0" err="1"/>
              <a:t>keywords</a:t>
            </a:r>
            <a:r>
              <a:rPr lang="pt-BR" sz="2000" dirty="0"/>
              <a:t>;  introdução; objetivos; metodologia; resultados alcançados frente aos objetivos propostos e discussão; conclusão; </a:t>
            </a:r>
            <a:r>
              <a:rPr lang="pt-BR" sz="2000" b="1" dirty="0">
                <a:solidFill>
                  <a:srgbClr val="0000CC"/>
                </a:solidFill>
              </a:rPr>
              <a:t>recomendações para utilização dos resultados pela Funasa</a:t>
            </a:r>
            <a:r>
              <a:rPr lang="pt-BR" sz="2000" dirty="0"/>
              <a:t> e </a:t>
            </a:r>
            <a:r>
              <a:rPr lang="pt-BR" sz="2000" b="1" dirty="0">
                <a:solidFill>
                  <a:srgbClr val="0000CC"/>
                </a:solidFill>
              </a:rPr>
              <a:t>indicativos de custos</a:t>
            </a:r>
            <a:r>
              <a:rPr lang="pt-BR" sz="2000" dirty="0"/>
              <a:t>; e referências bibliográficas.</a:t>
            </a:r>
          </a:p>
          <a:p>
            <a:pPr algn="just"/>
            <a:endParaRPr lang="pt-BR" sz="2000" dirty="0"/>
          </a:p>
          <a:p>
            <a:pPr algn="just">
              <a:buFont typeface="Wingdings" pitchFamily="2" charset="2"/>
              <a:buChar char="Ø"/>
            </a:pPr>
            <a:r>
              <a:rPr lang="pt-BR" sz="2000" dirty="0"/>
              <a:t> Os resumos podem trazer nos títulos siglas que ajudam a identificar ou fixar o nome da pesquisa. Exemplo: “Barramento com pneus usados para contenção de solo e água (</a:t>
            </a:r>
            <a:r>
              <a:rPr lang="pt-BR" sz="2000" b="1" dirty="0" err="1"/>
              <a:t>Bapucosa</a:t>
            </a:r>
            <a:r>
              <a:rPr lang="pt-BR" sz="2000" dirty="0"/>
              <a:t>)</a:t>
            </a:r>
          </a:p>
          <a:p>
            <a:pPr algn="just">
              <a:buFont typeface="Wingdings" pitchFamily="2" charset="2"/>
              <a:buChar char="Ø"/>
            </a:pPr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83724" y="1470028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>
                <a:solidFill>
                  <a:srgbClr val="0070C0"/>
                </a:solidFill>
              </a:rPr>
              <a:t>Resultados e discussão</a:t>
            </a:r>
            <a:endParaRPr lang="pt-BR" sz="28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3"/>
            <a:ext cx="121919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33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84729" y="2106485"/>
            <a:ext cx="9879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/>
              <a:t>Instituições de </a:t>
            </a:r>
            <a:r>
              <a:rPr lang="pt-BR" sz="2000" b="1" dirty="0" smtClean="0"/>
              <a:t>pesquisa</a:t>
            </a:r>
            <a:endParaRPr lang="pt-BR" sz="2000" b="1" dirty="0"/>
          </a:p>
          <a:p>
            <a:pPr lvl="0"/>
            <a:endParaRPr lang="pt-BR" sz="2000" dirty="0"/>
          </a:p>
          <a:p>
            <a:pPr algn="just">
              <a:buFont typeface="Wingdings" pitchFamily="2" charset="2"/>
              <a:buChar char="Ø"/>
            </a:pPr>
            <a:r>
              <a:rPr lang="pt-BR" sz="2000" dirty="0"/>
              <a:t> Dos 48 resumos publicados: </a:t>
            </a:r>
            <a:r>
              <a:rPr lang="pt-BR" sz="2000" b="1" dirty="0">
                <a:solidFill>
                  <a:srgbClr val="0000CC"/>
                </a:solidFill>
              </a:rPr>
              <a:t>38 Universidades  federais</a:t>
            </a:r>
            <a:r>
              <a:rPr lang="pt-BR" sz="2000" dirty="0"/>
              <a:t>, 6 estaduais e 1 (uma) comunitária, 1 (um) instituto federal, 1(uma) fundação de pesquisa federal e 1 (uma) prefeitura municipal.</a:t>
            </a:r>
          </a:p>
          <a:p>
            <a:pPr algn="just">
              <a:buFont typeface="Wingdings" pitchFamily="2" charset="2"/>
              <a:buChar char="Ø"/>
            </a:pPr>
            <a:endParaRPr lang="pt-BR" sz="2000" dirty="0"/>
          </a:p>
          <a:p>
            <a:pPr algn="just">
              <a:buFont typeface="Wingdings" pitchFamily="2" charset="2"/>
              <a:buChar char="Ø"/>
            </a:pPr>
            <a:r>
              <a:rPr lang="pt-BR" sz="2000" dirty="0"/>
              <a:t> As instituições de pesquisas do Nordeste publicaram 33,3% dos resumos, seguidas por instituições do Sul com 31,3%, do Sudeste com 27,1%, do Centro-Oeste com 8,3% e a região Norte sem nenhuma publicação.</a:t>
            </a:r>
          </a:p>
          <a:p>
            <a:pPr algn="just"/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83724" y="1470028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>
                <a:solidFill>
                  <a:srgbClr val="0070C0"/>
                </a:solidFill>
              </a:rPr>
              <a:t>Resultados e discussão</a:t>
            </a:r>
            <a:endParaRPr lang="pt-BR" sz="28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3"/>
            <a:ext cx="121919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15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84729" y="2106485"/>
            <a:ext cx="9879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/>
              <a:t>Instituições de </a:t>
            </a:r>
            <a:r>
              <a:rPr lang="pt-BR" sz="2000" b="1" dirty="0" smtClean="0"/>
              <a:t>pesquisa</a:t>
            </a:r>
            <a:endParaRPr lang="pt-BR" sz="20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83724" y="1470028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>
                <a:solidFill>
                  <a:srgbClr val="0070C0"/>
                </a:solidFill>
              </a:rPr>
              <a:t>Resultados e discussão</a:t>
            </a:r>
            <a:endParaRPr lang="pt-BR" sz="28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3"/>
            <a:ext cx="121919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989331"/>
              </p:ext>
            </p:extLst>
          </p:nvPr>
        </p:nvGraphicFramePr>
        <p:xfrm>
          <a:off x="3169337" y="2706224"/>
          <a:ext cx="5807237" cy="3552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66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84729" y="2106485"/>
            <a:ext cx="98791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 smtClean="0"/>
              <a:t>Coordenadores e pesquisadores das pesquisas</a:t>
            </a:r>
            <a:endParaRPr lang="pt-BR" sz="2000" b="1" dirty="0"/>
          </a:p>
          <a:p>
            <a:pPr algn="just"/>
            <a:endParaRPr lang="pt-BR" sz="2000" dirty="0"/>
          </a:p>
          <a:p>
            <a:pPr algn="just">
              <a:buFont typeface="Wingdings" pitchFamily="2" charset="2"/>
              <a:buChar char="Ø"/>
            </a:pPr>
            <a:r>
              <a:rPr lang="pt-BR" sz="2000" dirty="0"/>
              <a:t> Um </a:t>
            </a:r>
            <a:r>
              <a:rPr lang="pt-BR" sz="2000" b="1" dirty="0">
                <a:solidFill>
                  <a:srgbClr val="0000CC"/>
                </a:solidFill>
              </a:rPr>
              <a:t>total de 320 pesquisadores entre coordenadores </a:t>
            </a:r>
            <a:r>
              <a:rPr lang="pt-BR" sz="2000" dirty="0"/>
              <a:t>e demais colaboradores participaram das </a:t>
            </a:r>
            <a:r>
              <a:rPr lang="pt-BR" sz="2000" dirty="0" smtClean="0"/>
              <a:t>publicações.</a:t>
            </a:r>
          </a:p>
          <a:p>
            <a:pPr algn="just">
              <a:buFont typeface="Wingdings" pitchFamily="2" charset="2"/>
              <a:buChar char="Ø"/>
            </a:pPr>
            <a:endParaRPr lang="pt-BR" sz="2000" dirty="0"/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 Graduação do coordenadores: </a:t>
            </a:r>
            <a:r>
              <a:rPr lang="pt-BR" sz="2000" b="1" dirty="0" smtClean="0">
                <a:solidFill>
                  <a:srgbClr val="0000CC"/>
                </a:solidFill>
              </a:rPr>
              <a:t>Engenharia </a:t>
            </a:r>
            <a:r>
              <a:rPr lang="pt-BR" sz="2000" b="1" dirty="0">
                <a:solidFill>
                  <a:srgbClr val="0000CC"/>
                </a:solidFill>
              </a:rPr>
              <a:t>civil </a:t>
            </a:r>
            <a:r>
              <a:rPr lang="pt-BR" sz="2000" b="1" dirty="0" smtClean="0">
                <a:solidFill>
                  <a:srgbClr val="0000CC"/>
                </a:solidFill>
              </a:rPr>
              <a:t>40%; engenharia </a:t>
            </a:r>
            <a:r>
              <a:rPr lang="pt-BR" sz="2000" b="1" dirty="0">
                <a:solidFill>
                  <a:srgbClr val="0000CC"/>
                </a:solidFill>
              </a:rPr>
              <a:t>sanitária e </a:t>
            </a:r>
            <a:r>
              <a:rPr lang="pt-BR" sz="2000" b="1" dirty="0" smtClean="0">
                <a:solidFill>
                  <a:srgbClr val="0000CC"/>
                </a:solidFill>
              </a:rPr>
              <a:t>ambiental 10%</a:t>
            </a:r>
            <a:r>
              <a:rPr lang="pt-BR" sz="2000" dirty="0" smtClean="0"/>
              <a:t>; </a:t>
            </a:r>
            <a:r>
              <a:rPr lang="pt-BR" sz="2000" dirty="0"/>
              <a:t>química (engenharia e bacharelado) </a:t>
            </a:r>
            <a:r>
              <a:rPr lang="pt-BR" sz="2000" dirty="0" smtClean="0"/>
              <a:t>10%; ciências </a:t>
            </a:r>
            <a:r>
              <a:rPr lang="pt-BR" sz="2000" dirty="0"/>
              <a:t>biológicas </a:t>
            </a:r>
            <a:r>
              <a:rPr lang="pt-BR" sz="2000" dirty="0" smtClean="0"/>
              <a:t>10%; agronomia </a:t>
            </a:r>
            <a:r>
              <a:rPr lang="pt-BR" sz="2000" dirty="0"/>
              <a:t>(ciências agrárias) com 8% </a:t>
            </a:r>
            <a:r>
              <a:rPr lang="pt-BR" sz="2000" dirty="0" smtClean="0"/>
              <a:t>e outras graduações 22%.</a:t>
            </a:r>
            <a:endParaRPr lang="pt-BR" sz="2000" dirty="0" smtClean="0"/>
          </a:p>
          <a:p>
            <a:pPr algn="just">
              <a:buFont typeface="Wingdings" pitchFamily="2" charset="2"/>
              <a:buChar char="Ø"/>
            </a:pPr>
            <a:endParaRPr lang="pt-BR" sz="2000" dirty="0"/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 Titulação dos coordenadores: </a:t>
            </a:r>
            <a:r>
              <a:rPr lang="pt-BR" sz="2000" b="1" dirty="0" smtClean="0">
                <a:solidFill>
                  <a:srgbClr val="0000CC"/>
                </a:solidFill>
              </a:rPr>
              <a:t>46 com doutorado (96%)</a:t>
            </a:r>
            <a:r>
              <a:rPr lang="pt-BR" sz="2000" dirty="0" smtClean="0"/>
              <a:t> , </a:t>
            </a:r>
            <a:r>
              <a:rPr lang="pt-BR" sz="2000" dirty="0"/>
              <a:t>1 com especialização e 1 sem pós-graduação </a:t>
            </a:r>
            <a:r>
              <a:rPr lang="pt-BR" sz="2000" dirty="0" smtClean="0"/>
              <a:t>identificada.</a:t>
            </a:r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83724" y="1470028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>
                <a:solidFill>
                  <a:srgbClr val="0070C0"/>
                </a:solidFill>
              </a:rPr>
              <a:t>Resultados e discussão</a:t>
            </a:r>
            <a:endParaRPr lang="pt-BR" sz="28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3"/>
            <a:ext cx="121919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94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84729" y="2106485"/>
            <a:ext cx="9879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/>
              <a:t>Coordenadores e pesquisadores das </a:t>
            </a:r>
            <a:r>
              <a:rPr lang="pt-BR" sz="2000" b="1" dirty="0" smtClean="0"/>
              <a:t>pesquisas</a:t>
            </a:r>
            <a:endParaRPr lang="pt-BR" sz="20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83724" y="1470028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>
                <a:solidFill>
                  <a:srgbClr val="0070C0"/>
                </a:solidFill>
              </a:rPr>
              <a:t>Resultados e discussão</a:t>
            </a:r>
            <a:endParaRPr lang="pt-BR" sz="28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3"/>
            <a:ext cx="121919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350357"/>
              </p:ext>
            </p:extLst>
          </p:nvPr>
        </p:nvGraphicFramePr>
        <p:xfrm>
          <a:off x="2279963" y="2506595"/>
          <a:ext cx="7219950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97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84729" y="2248154"/>
            <a:ext cx="98791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/>
              <a:t>Análise </a:t>
            </a:r>
            <a:r>
              <a:rPr lang="pt-BR" sz="2000" b="1" dirty="0" smtClean="0"/>
              <a:t>dos </a:t>
            </a:r>
            <a:r>
              <a:rPr lang="pt-BR" sz="2000" b="1" dirty="0"/>
              <a:t>resumos </a:t>
            </a:r>
            <a:r>
              <a:rPr lang="pt-BR" sz="2000" b="1" dirty="0" smtClean="0"/>
              <a:t>(</a:t>
            </a:r>
            <a:r>
              <a:rPr lang="pt-BR" sz="2000" b="1" dirty="0" err="1" smtClean="0"/>
              <a:t>Gerhardt</a:t>
            </a:r>
            <a:r>
              <a:rPr lang="pt-BR" sz="2000" b="1" dirty="0" smtClean="0"/>
              <a:t> e </a:t>
            </a:r>
            <a:r>
              <a:rPr lang="pt-BR" sz="2000" b="1" dirty="0"/>
              <a:t>S</a:t>
            </a:r>
            <a:r>
              <a:rPr lang="pt-BR" sz="2000" b="1" dirty="0" smtClean="0"/>
              <a:t>ilveira, </a:t>
            </a:r>
            <a:r>
              <a:rPr lang="pt-BR" sz="2000" b="1" dirty="0"/>
              <a:t>2009).</a:t>
            </a:r>
            <a:endParaRPr lang="pt-BR" sz="2000" b="1" dirty="0"/>
          </a:p>
          <a:p>
            <a:pPr lvl="0"/>
            <a:endParaRPr lang="pt-BR" sz="20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000" b="1" dirty="0" smtClean="0"/>
              <a:t>Quanto a abordagem: </a:t>
            </a:r>
            <a:r>
              <a:rPr lang="pt-BR" sz="2000" dirty="0" err="1" smtClean="0"/>
              <a:t>Quantitava</a:t>
            </a:r>
            <a:r>
              <a:rPr lang="pt-BR" sz="2000" dirty="0" smtClean="0"/>
              <a:t> e qualitativa (mais dissertativa);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000" b="1" dirty="0" smtClean="0"/>
              <a:t>Quanto </a:t>
            </a:r>
            <a:r>
              <a:rPr lang="pt-BR" sz="2000" b="1" dirty="0"/>
              <a:t>a </a:t>
            </a:r>
            <a:r>
              <a:rPr lang="pt-BR" sz="2000" b="1" dirty="0" smtClean="0"/>
              <a:t>natureza: </a:t>
            </a:r>
            <a:r>
              <a:rPr lang="pt-BR" sz="2000" b="1" dirty="0" smtClean="0">
                <a:solidFill>
                  <a:srgbClr val="0000CC"/>
                </a:solidFill>
              </a:rPr>
              <a:t>Aplicada </a:t>
            </a:r>
            <a:r>
              <a:rPr lang="pt-BR" sz="2000" dirty="0" smtClean="0"/>
              <a:t>e não-aplicada;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000" b="1" dirty="0" smtClean="0"/>
              <a:t>Quanto aos objetivos: </a:t>
            </a:r>
            <a:r>
              <a:rPr lang="pt-BR" sz="2000" dirty="0" smtClean="0"/>
              <a:t>Exploratória (hipóteses), descritiva e explicativa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000" b="1" dirty="0" smtClean="0"/>
              <a:t>Quanto aos </a:t>
            </a:r>
            <a:r>
              <a:rPr lang="pt-BR" sz="2000" b="1" dirty="0"/>
              <a:t>procedimentos da </a:t>
            </a:r>
            <a:r>
              <a:rPr lang="pt-BR" sz="2000" b="1" dirty="0" smtClean="0"/>
              <a:t>pesquisa: </a:t>
            </a:r>
            <a:r>
              <a:rPr lang="pt-BR" sz="2000" dirty="0" smtClean="0"/>
              <a:t>1) </a:t>
            </a:r>
            <a:r>
              <a:rPr lang="pt-BR" sz="2000" dirty="0"/>
              <a:t>Pesquisa </a:t>
            </a:r>
            <a:r>
              <a:rPr lang="pt-BR" sz="2000" dirty="0" smtClean="0"/>
              <a:t>experimental (laboratório ou campo) </a:t>
            </a:r>
            <a:r>
              <a:rPr lang="pt-BR" sz="2000" dirty="0"/>
              <a:t>2) Pesquisa de </a:t>
            </a:r>
            <a:r>
              <a:rPr lang="pt-BR" sz="2000" dirty="0" smtClean="0"/>
              <a:t>campo (coleta de dados); </a:t>
            </a:r>
            <a:r>
              <a:rPr lang="pt-BR" sz="2000" dirty="0"/>
              <a:t>3) Pesquisa de </a:t>
            </a:r>
            <a:r>
              <a:rPr lang="pt-BR" sz="2000" dirty="0" smtClean="0"/>
              <a:t>levantamento; </a:t>
            </a:r>
            <a:r>
              <a:rPr lang="pt-BR" sz="2000" dirty="0"/>
              <a:t>4) Estudo de </a:t>
            </a:r>
            <a:r>
              <a:rPr lang="pt-BR" sz="2000" dirty="0" smtClean="0"/>
              <a:t>caso; </a:t>
            </a:r>
            <a:r>
              <a:rPr lang="pt-BR" sz="2000" dirty="0"/>
              <a:t>5) Pesquisa participante </a:t>
            </a:r>
            <a:r>
              <a:rPr lang="pt-BR" sz="2000" dirty="0" smtClean="0"/>
              <a:t>(</a:t>
            </a:r>
            <a:r>
              <a:rPr lang="pt-BR" sz="2000" dirty="0"/>
              <a:t>envolvimento e identificação do </a:t>
            </a:r>
            <a:r>
              <a:rPr lang="pt-BR" sz="2000" dirty="0" smtClean="0"/>
              <a:t>investigador/investigado) e </a:t>
            </a:r>
            <a:r>
              <a:rPr lang="pt-BR" sz="2000" dirty="0"/>
              <a:t>6) </a:t>
            </a:r>
            <a:r>
              <a:rPr lang="pt-BR" sz="2000" dirty="0" smtClean="0"/>
              <a:t>Pesquisa-ação (cooperativo).</a:t>
            </a:r>
            <a:endParaRPr lang="pt-BR" sz="2000" dirty="0"/>
          </a:p>
          <a:p>
            <a:pPr lvl="0"/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83724" y="1470028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>
                <a:solidFill>
                  <a:srgbClr val="0070C0"/>
                </a:solidFill>
              </a:rPr>
              <a:t>Resultados e discussão</a:t>
            </a:r>
            <a:endParaRPr lang="pt-BR" sz="28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3"/>
            <a:ext cx="121919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72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238348" y="2100196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/>
              <a:t>Análise </a:t>
            </a:r>
            <a:r>
              <a:rPr lang="pt-BR" sz="2000" b="1" dirty="0" err="1"/>
              <a:t>quali-quantitativa</a:t>
            </a:r>
            <a:r>
              <a:rPr lang="pt-BR" sz="2000" b="1" dirty="0"/>
              <a:t> dos resumos</a:t>
            </a:r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83724" y="1470028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>
                <a:solidFill>
                  <a:srgbClr val="0070C0"/>
                </a:solidFill>
              </a:rPr>
              <a:t>Resultados e discussão</a:t>
            </a:r>
            <a:endParaRPr lang="pt-BR" sz="2800" dirty="0">
              <a:solidFill>
                <a:srgbClr val="0070C0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952728" y="2571744"/>
          <a:ext cx="6643732" cy="3714780"/>
        </p:xfrm>
        <a:graphic>
          <a:graphicData uri="http://schemas.openxmlformats.org/drawingml/2006/table">
            <a:tbl>
              <a:tblPr/>
              <a:tblGrid>
                <a:gridCol w="1107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76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6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66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6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66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66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735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053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1053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47652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latin typeface="Arial"/>
                          <a:ea typeface="Times New Roman"/>
                          <a:cs typeface="Times New Roman"/>
                        </a:rPr>
                        <a:t>Classificação das pesquisas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latin typeface="Arial"/>
                          <a:ea typeface="Times New Roman"/>
                          <a:cs typeface="Times New Roman"/>
                        </a:rPr>
                        <a:t>Quanto a/aos: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Arial"/>
                          <a:ea typeface="Times New Roman"/>
                          <a:cs typeface="Times New Roman"/>
                        </a:rPr>
                        <a:t>Nº do Caderno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652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Arial"/>
                          <a:ea typeface="Times New Roman"/>
                          <a:cs typeface="Times New Roman"/>
                        </a:rPr>
                        <a:t>1º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Arial"/>
                          <a:ea typeface="Times New Roman"/>
                          <a:cs typeface="Times New Roman"/>
                        </a:rPr>
                        <a:t>2º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Arial"/>
                          <a:ea typeface="Times New Roman"/>
                          <a:cs typeface="Times New Roman"/>
                        </a:rPr>
                        <a:t>3º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Arial"/>
                          <a:ea typeface="Times New Roman"/>
                          <a:cs typeface="Times New Roman"/>
                        </a:rPr>
                        <a:t>4º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Arial"/>
                          <a:ea typeface="Times New Roman"/>
                          <a:cs typeface="Times New Roman"/>
                        </a:rPr>
                        <a:t>5º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Arial"/>
                          <a:ea typeface="Times New Roman"/>
                          <a:cs typeface="Times New Roman"/>
                        </a:rPr>
                        <a:t>6º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Arial"/>
                          <a:ea typeface="Times New Roman"/>
                          <a:cs typeface="Times New Roman"/>
                        </a:rPr>
                        <a:t>7º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Arial"/>
                          <a:ea typeface="Times New Roman"/>
                          <a:cs typeface="Times New Roman"/>
                        </a:rPr>
                        <a:t>8º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65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Arial"/>
                          <a:ea typeface="Times New Roman"/>
                          <a:cs typeface="Times New Roman"/>
                        </a:rPr>
                        <a:t>Abordagem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Quantitativa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45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6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Qualitativa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65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Arial"/>
                          <a:ea typeface="Times New Roman"/>
                          <a:cs typeface="Times New Roman"/>
                        </a:rPr>
                        <a:t>Natureza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Aplicada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100" b="1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100" b="1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100" b="1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100" b="1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100" b="1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48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6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Não aplicada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652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Arial"/>
                          <a:ea typeface="Times New Roman"/>
                          <a:cs typeface="Times New Roman"/>
                        </a:rPr>
                        <a:t>Objetivos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Exploratória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100" b="1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100" b="1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43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76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Times New Roman"/>
                          <a:cs typeface="Times New Roman"/>
                        </a:rPr>
                        <a:t>Descritiva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76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Times New Roman"/>
                          <a:cs typeface="Times New Roman"/>
                        </a:rPr>
                        <a:t>Explicativa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7652">
                <a:tc row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9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9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 smtClean="0">
                          <a:latin typeface="Arial"/>
                          <a:ea typeface="Times New Roman"/>
                          <a:cs typeface="Times New Roman"/>
                        </a:rPr>
                        <a:t>Procedimentos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Experimental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100" b="1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pt-BR" sz="11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76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De campo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76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De levantamento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76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Estudo de caso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76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Participante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76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Pesquisa-ação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3"/>
            <a:ext cx="121919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84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3"/>
            <a:ext cx="121919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1174376" y="2248154"/>
            <a:ext cx="9843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000" dirty="0"/>
              <a:t> Os CPESP constituem o </a:t>
            </a:r>
            <a:r>
              <a:rPr lang="pt-BR" sz="2000" b="1" dirty="0">
                <a:solidFill>
                  <a:srgbClr val="0000CC"/>
                </a:solidFill>
              </a:rPr>
              <a:t>principal instrumento de divulgação das pesquisas desenvolvidas no Programa de Pesquisa de Saúde e Saneamento </a:t>
            </a:r>
            <a:r>
              <a:rPr lang="pt-BR" sz="2000" dirty="0"/>
              <a:t>com financiamento da Funasa.</a:t>
            </a:r>
          </a:p>
          <a:p>
            <a:pPr algn="just"/>
            <a:endParaRPr lang="pt-BR" sz="2000" dirty="0"/>
          </a:p>
          <a:p>
            <a:pPr algn="just">
              <a:buFont typeface="Wingdings" pitchFamily="2" charset="2"/>
              <a:buChar char="Ø"/>
            </a:pPr>
            <a:r>
              <a:rPr lang="pt-BR" sz="2000" dirty="0"/>
              <a:t> A área temática mais recorrente nas publicações 'abastecimento de água'.</a:t>
            </a:r>
          </a:p>
          <a:p>
            <a:pPr algn="just"/>
            <a:endParaRPr lang="pt-BR" sz="2000" dirty="0"/>
          </a:p>
          <a:p>
            <a:pPr algn="just">
              <a:buFont typeface="Wingdings" pitchFamily="2" charset="2"/>
              <a:buChar char="Ø"/>
            </a:pPr>
            <a:r>
              <a:rPr lang="pt-BR" sz="2000" dirty="0"/>
              <a:t> O número expressivo de pesquisadores envolvidos nas pesquisas destaca a relevância da Funasa como órgão de fomento à pesquisa e formador de recursos humanos na área de engenharia de saúde pública.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83724" y="1470028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>
                <a:solidFill>
                  <a:srgbClr val="0070C0"/>
                </a:solidFill>
              </a:rPr>
              <a:t>Conclusão</a:t>
            </a:r>
            <a:endParaRPr lang="pt-B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65412" y="2319592"/>
            <a:ext cx="9753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/>
              <a:t>Cadernos de Pesquisa em Engenharia de Saúde Pública (</a:t>
            </a:r>
            <a:r>
              <a:rPr lang="pt-BR" sz="2000" b="1" dirty="0"/>
              <a:t>CPESP</a:t>
            </a:r>
            <a:r>
              <a:rPr lang="pt-BR" sz="2000" dirty="0"/>
              <a:t>).</a:t>
            </a:r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/>
              <a:t>Publicações da </a:t>
            </a:r>
            <a:r>
              <a:rPr lang="pt-BR" sz="2000" b="1" dirty="0"/>
              <a:t>Funasa</a:t>
            </a:r>
            <a:r>
              <a:rPr lang="pt-BR" sz="2000" dirty="0"/>
              <a:t> destinados a divulgar os </a:t>
            </a:r>
            <a:r>
              <a:rPr lang="pt-BR" sz="2000" b="1" dirty="0"/>
              <a:t>resumos executivos </a:t>
            </a:r>
            <a:r>
              <a:rPr lang="pt-BR" sz="2000" dirty="0"/>
              <a:t>das pesquisas financiadas, no Programa de Desenvolvimento Científico e Tecnológico.</a:t>
            </a:r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/>
              <a:t>Programa de </a:t>
            </a:r>
            <a:r>
              <a:rPr lang="pt-BR" sz="2000" b="1" dirty="0"/>
              <a:t>Pesquisa em Saúde e Saneamento</a:t>
            </a:r>
            <a:r>
              <a:rPr lang="pt-BR" sz="2000" dirty="0"/>
              <a:t>.</a:t>
            </a:r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/>
              <a:t>Áreas temáticas: abastecimento de água, esgotamento sanitário, resíduos sólidos urbanos, gestão em engenharia de saúde pública, melhorias sanitárias domiciliares e engenharia de saúde pública para as áreas especiais.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83724" y="1470028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28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Introdução</a:t>
            </a:r>
            <a:endParaRPr lang="pt-BR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3"/>
            <a:ext cx="121919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16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3"/>
            <a:ext cx="121919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983724" y="1470028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>
                <a:solidFill>
                  <a:srgbClr val="0070C0"/>
                </a:solidFill>
              </a:rPr>
              <a:t>Contatos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24100" y="2775893"/>
            <a:ext cx="7286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OBRIGADO!</a:t>
            </a:r>
            <a:endParaRPr lang="pt-BR" sz="2000" dirty="0">
              <a:solidFill>
                <a:srgbClr val="0000CC"/>
              </a:solidFill>
            </a:endParaRPr>
          </a:p>
          <a:p>
            <a:pPr algn="just"/>
            <a:endParaRPr lang="pt-BR" sz="2000" dirty="0"/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Rainier Pedraça de Azevedo</a:t>
            </a:r>
          </a:p>
          <a:p>
            <a:pPr algn="ctr"/>
            <a:r>
              <a:rPr lang="pt-BR" sz="2000" dirty="0"/>
              <a:t>Fundação Nacional de Saúde – Funasa</a:t>
            </a:r>
          </a:p>
          <a:p>
            <a:pPr algn="ctr"/>
            <a:r>
              <a:rPr lang="pt-BR" sz="2000" dirty="0"/>
              <a:t>Superintendência Estadual do Amazonas – </a:t>
            </a:r>
            <a:r>
              <a:rPr lang="pt-BR" sz="2000" dirty="0" err="1"/>
              <a:t>Suest</a:t>
            </a:r>
            <a:r>
              <a:rPr lang="pt-BR" sz="2000" dirty="0"/>
              <a:t>/AM</a:t>
            </a:r>
          </a:p>
          <a:p>
            <a:pPr algn="ctr"/>
            <a:r>
              <a:rPr lang="pt-BR" sz="2000" dirty="0"/>
              <a:t>e-mail: </a:t>
            </a:r>
            <a:r>
              <a:rPr lang="pt-BR" sz="2000" u="sng" dirty="0">
                <a:hlinkClick r:id="rId3"/>
              </a:rPr>
              <a:t>rainier.pedraca@funasa.gov.br</a:t>
            </a:r>
            <a:endParaRPr lang="pt-BR" sz="2000" u="sng" dirty="0"/>
          </a:p>
          <a:p>
            <a:pPr algn="ctr"/>
            <a:r>
              <a:rPr lang="pt-BR" sz="2000" dirty="0"/>
              <a:t>(92) 3301-4153</a:t>
            </a:r>
          </a:p>
        </p:txBody>
      </p:sp>
    </p:spTree>
    <p:extLst>
      <p:ext uri="{BB962C8B-B14F-4D97-AF65-F5344CB8AC3E}">
        <p14:creationId xmlns:p14="http://schemas.microsoft.com/office/powerpoint/2010/main" val="32558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47481" y="2622004"/>
            <a:ext cx="98342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/>
              <a:t>O </a:t>
            </a:r>
            <a:r>
              <a:rPr lang="pt-BR" sz="2000" b="1" dirty="0">
                <a:solidFill>
                  <a:srgbClr val="0000CC"/>
                </a:solidFill>
              </a:rPr>
              <a:t>resumo executivo</a:t>
            </a:r>
            <a:r>
              <a:rPr lang="pt-BR" sz="2000" dirty="0"/>
              <a:t>: relatório técnico-científico, contendo a síntese do relatório final da pesquisa no qual apresenta seus aspectos mais relevantes, de acordo com os objetivos geral e específicos propostos.</a:t>
            </a:r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/>
              <a:t>O CPESP não é uma publicação periódica e decorre da conclusão e aprovação final das pesquisas financiadas e seleção dos resumos executivos.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83724" y="1470028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28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Introdução</a:t>
            </a:r>
            <a:endParaRPr lang="pt-BR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3"/>
            <a:ext cx="121919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14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65412" y="2808929"/>
            <a:ext cx="9726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 smtClean="0"/>
              <a:t>Tecer </a:t>
            </a:r>
            <a:r>
              <a:rPr lang="pt-BR" sz="2000" dirty="0"/>
              <a:t>uma abordagem contextualizada sobre a produção </a:t>
            </a:r>
            <a:r>
              <a:rPr lang="pt-BR" sz="2000" dirty="0" err="1"/>
              <a:t>quali</a:t>
            </a:r>
            <a:r>
              <a:rPr lang="pt-BR" sz="2000" dirty="0"/>
              <a:t>-quantitativa dos resumos executivos publicados nos CPESP.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83724" y="1470028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Objetivo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3"/>
            <a:ext cx="121919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94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19200" y="2869354"/>
            <a:ext cx="96998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/>
              <a:t>Consultados os 8 (oito) CPESP e os 48 resumos executivos publicados.</a:t>
            </a:r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/>
              <a:t>Editais de convocação dos anos de 2000, 2001, 2003, 2007 e 2011.</a:t>
            </a:r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/>
              <a:t>Levantamentos de indicadores por áreas temáticas, instituições executoras participantes e equipe de pesquisa.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83724" y="1470028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>
                <a:solidFill>
                  <a:srgbClr val="0070C0"/>
                </a:solidFill>
              </a:rPr>
              <a:t>Material e métodos</a:t>
            </a:r>
            <a:endParaRPr lang="pt-BR" sz="28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3"/>
            <a:ext cx="121919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98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28" y="3728638"/>
            <a:ext cx="120893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4120" y="3728638"/>
            <a:ext cx="120893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0004" y="3728638"/>
            <a:ext cx="120893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5890" y="3728638"/>
            <a:ext cx="120893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1774" y="3728638"/>
            <a:ext cx="120893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87658" y="3728638"/>
            <a:ext cx="120893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38612" y="1918327"/>
            <a:ext cx="120846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/>
          <p:cNvSpPr txBox="1"/>
          <p:nvPr/>
        </p:nvSpPr>
        <p:spPr>
          <a:xfrm>
            <a:off x="1952596" y="132246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2004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66844" y="1918327"/>
            <a:ext cx="120846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5810248" y="315890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2013</a:t>
            </a: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66845" y="3728638"/>
            <a:ext cx="120893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10380" y="5326401"/>
            <a:ext cx="120365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52728" y="1918327"/>
            <a:ext cx="120846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have esquerda 18"/>
          <p:cNvSpPr/>
          <p:nvPr/>
        </p:nvSpPr>
        <p:spPr>
          <a:xfrm rot="5400000">
            <a:off x="2131192" y="1168229"/>
            <a:ext cx="285751" cy="12144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have esquerda 19"/>
          <p:cNvSpPr/>
          <p:nvPr/>
        </p:nvSpPr>
        <p:spPr>
          <a:xfrm rot="5400000">
            <a:off x="4060019" y="525286"/>
            <a:ext cx="285751" cy="25003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3881422" y="132246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2006</a:t>
            </a:r>
          </a:p>
        </p:txBody>
      </p:sp>
      <p:sp>
        <p:nvSpPr>
          <p:cNvPr id="22" name="Chave esquerda 21"/>
          <p:cNvSpPr/>
          <p:nvPr/>
        </p:nvSpPr>
        <p:spPr>
          <a:xfrm rot="5400000">
            <a:off x="5988844" y="-879114"/>
            <a:ext cx="285751" cy="89297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have esquerda 22"/>
          <p:cNvSpPr/>
          <p:nvPr/>
        </p:nvSpPr>
        <p:spPr>
          <a:xfrm>
            <a:off x="6453191" y="5326401"/>
            <a:ext cx="285751" cy="14287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810248" y="5826467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2017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-8313"/>
            <a:ext cx="121919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6430" y="1918327"/>
            <a:ext cx="1195572" cy="1440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10380" y="1907087"/>
            <a:ext cx="1196448" cy="1440000"/>
          </a:xfrm>
          <a:prstGeom prst="rect">
            <a:avLst/>
          </a:prstGeom>
        </p:spPr>
      </p:pic>
      <p:sp>
        <p:nvSpPr>
          <p:cNvPr id="26" name="Chave esquerda 19"/>
          <p:cNvSpPr/>
          <p:nvPr/>
        </p:nvSpPr>
        <p:spPr>
          <a:xfrm rot="5400000">
            <a:off x="7899370" y="505162"/>
            <a:ext cx="285751" cy="25003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7714356" y="1319105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11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11625" y="2248153"/>
            <a:ext cx="97446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endParaRPr lang="pt-BR" sz="2000" dirty="0"/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/>
              <a:t>Os caminhos para publicação dos resumos executivos</a:t>
            </a:r>
            <a:r>
              <a:rPr lang="pt-BR" sz="2000" dirty="0" smtClean="0"/>
              <a:t>;</a:t>
            </a:r>
            <a:endParaRPr lang="pt-BR" sz="2000" dirty="0"/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/>
              <a:t>As áreas temáticas</a:t>
            </a:r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/>
              <a:t>A estrutura e caracterização dos resumos executivos.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83724" y="1470028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>
                <a:solidFill>
                  <a:srgbClr val="0070C0"/>
                </a:solidFill>
              </a:rPr>
              <a:t>Resultados e discussão</a:t>
            </a:r>
            <a:endParaRPr lang="pt-BR" sz="28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3"/>
            <a:ext cx="121919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22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10235" y="2248154"/>
            <a:ext cx="98342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Aft>
                <a:spcPts val="1200"/>
              </a:spcAft>
            </a:pPr>
            <a:r>
              <a:rPr lang="pt-BR" sz="2000" dirty="0"/>
              <a:t>Os caminhos para publicação: divididos em quatro fases: </a:t>
            </a:r>
          </a:p>
          <a:p>
            <a:pPr marL="457200" indent="-457200" algn="just">
              <a:spcAft>
                <a:spcPts val="1200"/>
              </a:spcAft>
              <a:buAutoNum type="arabicParenR"/>
            </a:pPr>
            <a:r>
              <a:rPr lang="pt-BR" sz="2000" b="1" dirty="0"/>
              <a:t>Projeto </a:t>
            </a:r>
            <a:r>
              <a:rPr lang="pt-BR" sz="2000" dirty="0"/>
              <a:t>- </a:t>
            </a:r>
            <a:r>
              <a:rPr lang="pt-BR" sz="2000" b="1" dirty="0">
                <a:solidFill>
                  <a:srgbClr val="0000CC"/>
                </a:solidFill>
              </a:rPr>
              <a:t>relevância social e científica</a:t>
            </a:r>
            <a:r>
              <a:rPr lang="pt-BR" sz="2000" dirty="0"/>
              <a:t>; </a:t>
            </a:r>
            <a:r>
              <a:rPr lang="pt-BR" sz="2000" b="1" dirty="0">
                <a:solidFill>
                  <a:srgbClr val="0000CC"/>
                </a:solidFill>
              </a:rPr>
              <a:t>potenciais impactos científicos, epidemiológicos, sociais e ambientais</a:t>
            </a:r>
            <a:r>
              <a:rPr lang="pt-BR" sz="2000" dirty="0"/>
              <a:t>; </a:t>
            </a:r>
            <a:r>
              <a:rPr lang="pt-BR" sz="2000" b="1" dirty="0">
                <a:solidFill>
                  <a:srgbClr val="0000CC"/>
                </a:solidFill>
              </a:rPr>
              <a:t>possibilidade de transferência</a:t>
            </a:r>
            <a:r>
              <a:rPr lang="pt-BR" sz="2000" dirty="0"/>
              <a:t>; </a:t>
            </a:r>
            <a:r>
              <a:rPr lang="pt-BR" sz="2000" b="1" dirty="0">
                <a:solidFill>
                  <a:srgbClr val="0000CC"/>
                </a:solidFill>
              </a:rPr>
              <a:t>qualificação da equipe executora</a:t>
            </a:r>
            <a:r>
              <a:rPr lang="pt-BR" sz="2000" dirty="0"/>
              <a:t>; avaliação da escala dos experimentos, facilidade operacional e custos de implantação.</a:t>
            </a:r>
          </a:p>
          <a:p>
            <a:pPr marL="457200" indent="-457200" algn="just">
              <a:spcAft>
                <a:spcPts val="1200"/>
              </a:spcAft>
              <a:buAutoNum type="arabicParenR"/>
            </a:pPr>
            <a:r>
              <a:rPr lang="pt-BR" sz="2000" b="1" dirty="0"/>
              <a:t>Análise e seleção -</a:t>
            </a:r>
            <a:r>
              <a:rPr lang="pt-BR" sz="2000" dirty="0"/>
              <a:t> a) Triagem inicial (</a:t>
            </a:r>
            <a:r>
              <a:rPr lang="pt-BR" sz="2000" i="1" dirty="0" err="1"/>
              <a:t>check</a:t>
            </a:r>
            <a:r>
              <a:rPr lang="pt-BR" sz="2000" i="1" dirty="0"/>
              <a:t> </a:t>
            </a:r>
            <a:r>
              <a:rPr lang="pt-BR" sz="2000" i="1" dirty="0" err="1"/>
              <a:t>list</a:t>
            </a:r>
            <a:r>
              <a:rPr lang="pt-BR" sz="2000" dirty="0"/>
              <a:t>); b) </a:t>
            </a:r>
            <a:r>
              <a:rPr lang="pt-BR" sz="2000" b="1" dirty="0">
                <a:solidFill>
                  <a:srgbClr val="0000CC"/>
                </a:solidFill>
              </a:rPr>
              <a:t>Análise das propostas</a:t>
            </a:r>
            <a:r>
              <a:rPr lang="pt-BR" sz="2000" dirty="0"/>
              <a:t> (áreas técnicas da </a:t>
            </a:r>
            <a:r>
              <a:rPr lang="pt-BR" sz="2000" b="1" dirty="0">
                <a:solidFill>
                  <a:srgbClr val="0000CC"/>
                </a:solidFill>
              </a:rPr>
              <a:t>Funasa</a:t>
            </a:r>
            <a:r>
              <a:rPr lang="pt-BR" sz="2000" dirty="0"/>
              <a:t> e </a:t>
            </a:r>
            <a:r>
              <a:rPr lang="pt-BR" sz="2000" b="1" dirty="0">
                <a:solidFill>
                  <a:srgbClr val="0000CC"/>
                </a:solidFill>
              </a:rPr>
              <a:t>consultores </a:t>
            </a:r>
            <a:r>
              <a:rPr lang="pt-BR" sz="2000" b="1" i="1" dirty="0">
                <a:solidFill>
                  <a:srgbClr val="0000CC"/>
                </a:solidFill>
              </a:rPr>
              <a:t>ad hoc</a:t>
            </a:r>
            <a:r>
              <a:rPr lang="pt-BR" sz="2000" dirty="0"/>
              <a:t>) c) Avaliações específicas; d) Sistematização com pareceres técnicos; e) Classificação e pré-seleção dos projetos.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83724" y="1470028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>
                <a:solidFill>
                  <a:srgbClr val="0070C0"/>
                </a:solidFill>
              </a:rPr>
              <a:t>Resultados e discussão</a:t>
            </a:r>
            <a:endParaRPr lang="pt-BR" sz="28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3"/>
            <a:ext cx="121919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37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65412" y="2248154"/>
            <a:ext cx="97356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Aft>
                <a:spcPts val="1200"/>
              </a:spcAft>
            </a:pPr>
            <a:r>
              <a:rPr lang="pt-BR" sz="2000" dirty="0"/>
              <a:t>Os caminhos para publicação: divididos em quatro fases: 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arenR" startAt="3"/>
            </a:pPr>
            <a:r>
              <a:rPr lang="pt-BR" sz="2000" b="1" dirty="0"/>
              <a:t>Desenvolvimento - </a:t>
            </a:r>
            <a:r>
              <a:rPr lang="pt-BR" sz="2000" dirty="0"/>
              <a:t>Execução do projeto e </a:t>
            </a:r>
            <a:r>
              <a:rPr lang="pt-BR" sz="2000" b="1" dirty="0">
                <a:solidFill>
                  <a:srgbClr val="0000CC"/>
                </a:solidFill>
              </a:rPr>
              <a:t>acompanhamento da Funasa</a:t>
            </a:r>
            <a:r>
              <a:rPr lang="pt-BR" sz="2000" dirty="0"/>
              <a:t> (Visitas, reuniões e relatórios).</a:t>
            </a:r>
          </a:p>
          <a:p>
            <a:pPr marL="457200" indent="-457200" algn="just">
              <a:spcAft>
                <a:spcPts val="1200"/>
              </a:spcAft>
              <a:buAutoNum type="arabicParenR" startAt="3"/>
            </a:pPr>
            <a:r>
              <a:rPr lang="pt-BR" sz="2000" b="1" dirty="0"/>
              <a:t>Publicação - </a:t>
            </a:r>
            <a:r>
              <a:rPr lang="pt-BR" sz="2000" dirty="0">
                <a:solidFill>
                  <a:srgbClr val="0000CC"/>
                </a:solidFill>
              </a:rPr>
              <a:t>Aprovação do relatório final e resumo executivo </a:t>
            </a:r>
            <a:r>
              <a:rPr lang="pt-BR" sz="2000" dirty="0"/>
              <a:t>com as considerações </a:t>
            </a:r>
            <a:r>
              <a:rPr lang="pt-BR" sz="2000" b="1" dirty="0">
                <a:solidFill>
                  <a:srgbClr val="0000CC"/>
                </a:solidFill>
              </a:rPr>
              <a:t>do Comitê Técnico e Científico </a:t>
            </a:r>
            <a:r>
              <a:rPr lang="pt-BR" sz="2000" dirty="0"/>
              <a:t>considerando a qualidade e relevância da temática tratada no resumo.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83724" y="1470028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>
                <a:solidFill>
                  <a:srgbClr val="0070C0"/>
                </a:solidFill>
              </a:rPr>
              <a:t>Resultados e discussão</a:t>
            </a:r>
            <a:endParaRPr lang="pt-BR" sz="28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3"/>
            <a:ext cx="1219199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09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Status Report CGOFI -30-01-2015</Template>
  <TotalTime>15277</TotalTime>
  <Words>1157</Words>
  <Application>Microsoft Office PowerPoint</Application>
  <PresentationFormat>Widescreen</PresentationFormat>
  <Paragraphs>330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Futura Md BT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Christiane</dc:creator>
  <cp:lastModifiedBy>3681</cp:lastModifiedBy>
  <cp:revision>318</cp:revision>
  <dcterms:created xsi:type="dcterms:W3CDTF">2017-03-31T13:41:12Z</dcterms:created>
  <dcterms:modified xsi:type="dcterms:W3CDTF">2018-05-29T13:38:40Z</dcterms:modified>
</cp:coreProperties>
</file>