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8" r:id="rId14"/>
    <p:sldId id="271" r:id="rId15"/>
    <p:sldId id="267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Economias</c:v>
                </c:pt>
              </c:strCache>
            </c:strRef>
          </c:tx>
          <c:cat>
            <c:numRef>
              <c:f>Plan1!$A$2:$A$17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Plan1!$B$2:$B$17</c:f>
              <c:numCache>
                <c:formatCode>General</c:formatCode>
                <c:ptCount val="16"/>
                <c:pt idx="0">
                  <c:v>1274</c:v>
                </c:pt>
                <c:pt idx="1">
                  <c:v>855</c:v>
                </c:pt>
                <c:pt idx="2">
                  <c:v>907</c:v>
                </c:pt>
                <c:pt idx="3">
                  <c:v>1125</c:v>
                </c:pt>
                <c:pt idx="4">
                  <c:v>1415</c:v>
                </c:pt>
                <c:pt idx="5">
                  <c:v>1768</c:v>
                </c:pt>
                <c:pt idx="6">
                  <c:v>2035</c:v>
                </c:pt>
                <c:pt idx="7">
                  <c:v>2146</c:v>
                </c:pt>
                <c:pt idx="8">
                  <c:v>2097</c:v>
                </c:pt>
                <c:pt idx="9">
                  <c:v>2216</c:v>
                </c:pt>
                <c:pt idx="10">
                  <c:v>2081</c:v>
                </c:pt>
                <c:pt idx="11">
                  <c:v>1706</c:v>
                </c:pt>
                <c:pt idx="12">
                  <c:v>1623</c:v>
                </c:pt>
                <c:pt idx="13">
                  <c:v>1513</c:v>
                </c:pt>
                <c:pt idx="14">
                  <c:v>1184</c:v>
                </c:pt>
                <c:pt idx="15">
                  <c:v>917</c:v>
                </c:pt>
              </c:numCache>
            </c:numRef>
          </c:val>
        </c:ser>
        <c:axId val="90075136"/>
        <c:axId val="90076672"/>
      </c:barChart>
      <c:catAx>
        <c:axId val="90075136"/>
        <c:scaling>
          <c:orientation val="minMax"/>
        </c:scaling>
        <c:axPos val="b"/>
        <c:numFmt formatCode="General" sourceLinked="1"/>
        <c:tickLblPos val="nextTo"/>
        <c:crossAx val="90076672"/>
        <c:crosses val="autoZero"/>
        <c:auto val="1"/>
        <c:lblAlgn val="ctr"/>
        <c:lblOffset val="100"/>
      </c:catAx>
      <c:valAx>
        <c:axId val="90076672"/>
        <c:scaling>
          <c:orientation val="minMax"/>
        </c:scaling>
        <c:axPos val="l"/>
        <c:majorGridlines/>
        <c:numFmt formatCode="General" sourceLinked="1"/>
        <c:tickLblPos val="nextTo"/>
        <c:crossAx val="900751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755576" y="4293096"/>
            <a:ext cx="7776864" cy="864096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Autor:</a:t>
            </a:r>
            <a:r>
              <a:rPr lang="pt-BR" sz="2800" dirty="0"/>
              <a:t> </a:t>
            </a:r>
            <a:r>
              <a:rPr lang="pt-BR" sz="2800" dirty="0" smtClean="0"/>
              <a:t>MARCO RODRIGO REDLICH</a:t>
            </a:r>
            <a:endParaRPr lang="pt-BR" sz="2800" b="1" dirty="0" smtClean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IMPLANTAÇÃO DA TARIFA BÁSICA OPERACIONAL EM SUBSTITUIÇÃO A TAXA MÍNIMA DE 10M³ NO SAMAE DE SÃO BENTO DO SUL – SC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Tarifária Residencial 2017 – antes da alteração.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Faixa de Consumo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Tarifa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Tarifa por m³ Excedente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excedente por m³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Até 10 m³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R$ 31,95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de 11 a 15 m³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R$ 31,95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R$ 4,55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de 16 a 20 m³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R$ 54,68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R$ 5,00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de 21 a 25 m³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R$ 79,67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R$ 5,17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de 26 a 50 m³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R$ 105,57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R$ 5,54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acima de 50 m³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R$ 243,96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R$ 5,76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excedente por m³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Tarifária Comercial e Industrial  2017 – antes da alteração.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1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Faixa de Consumo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Tarifa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Tarifa por m³ Excedente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Até 10 m³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R$ 58,04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de 11 a 30 m³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R$ 58,04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R$ 7,37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de 31 a 100 m³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R$ 205,42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R$ 8,94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Acima de 100 m³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R$ 830,96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R$ 10,14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"/>
                          <a:ea typeface="Times New Roman"/>
                          <a:cs typeface="Times New Roman"/>
                        </a:rPr>
                        <a:t>excedente por m³</a:t>
                      </a: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Tarifária Social 2017 – antes da alteração.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316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Faixa de Consumo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Tarifa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Tarifa por m³ Excedente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Até 10 m³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R$ 10,65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de 11 a 20 m³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R$ 10,65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R$ 2,92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de 21 a 25 m³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R$ 39,84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R$ 5,18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de 26 a 50 m³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R$ 65,73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R$ 5,54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acima de 50 m³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R$ 204,10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R$ 5,77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Residencial                               Social                      Comercial/In</a:t>
            </a:r>
            <a:r>
              <a:rPr lang="pt-BR" sz="2200" b="1" dirty="0" smtClean="0"/>
              <a:t>dustrial</a:t>
            </a:r>
            <a:endParaRPr lang="pt-BR" sz="2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476672"/>
          <a:ext cx="8229600" cy="486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5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TBO  /mês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19,42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TBO /mês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6,47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TBO /mês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40,29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Faixa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Faixa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Faixa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 0 a 5 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1,46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 0 a 5 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0,49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0 a 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2,58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5,01 a 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1,57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 5,01 a 10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0,52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5,01 a 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2,84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10,01 a 15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5,47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10,01 a 15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1,82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10,01 a 30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8,26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15,01 a 20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5,81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 15,01 a 20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5,81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30,01 a 50 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10,07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20,01 a 25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6,20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 20,01 a 25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6,20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50,01 a 100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10,85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2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25,01 a 50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6,40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 25,01 a 50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6,40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&gt; que 100,01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13,20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&gt;que 50,01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6,51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&gt;que 50,01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  <a:tr h="4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Esgoto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80%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TBO /mês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6,47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Perfil de consumo Residencial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260648"/>
          <a:ext cx="8229600" cy="510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Faixa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Economias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Participação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Acumulado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7,19%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10,25%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14,04%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18,82%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24,79%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31,66%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38,90%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45,98%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53,46%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60,48%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66,24%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71,72%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76,82%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80,82%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</a:tr>
              <a:tr h="2785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Mudança no valor das faturas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Faixa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Antes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Depois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Diferença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19,42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-43,82%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20,88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-39,60%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22,34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-35,38%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23,80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-31,15%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25,26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-26,93%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26,72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-22,71%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28,29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-18,17%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29,86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-13,62%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31,43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-9,08%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33,00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-4,54%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34,57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Mudança no valor das faturas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229600" cy="410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Faixa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Antes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Depois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Diferença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39,49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40,04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1,39%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44,41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45,51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2,48%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49,33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50,98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3,34%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54,25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56,45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4,06%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59,17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61,92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4,65%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86,27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90,97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5,45%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114,23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121,97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6,78%</a:t>
                      </a:r>
                    </a:p>
                  </a:txBody>
                  <a:tcPr marL="0" marR="0" marT="0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263,96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284,72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7,86%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Faturamento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t-BR" dirty="0" smtClean="0"/>
              <a:t>Fevereiro 2018: </a:t>
            </a:r>
            <a:r>
              <a:rPr lang="pt-BR" b="1" dirty="0" smtClean="0"/>
              <a:t>R$ 1.550.291,00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Mudança a partir do faturamento março.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Março 2018: </a:t>
            </a:r>
            <a:r>
              <a:rPr lang="pt-BR" b="1" dirty="0" smtClean="0"/>
              <a:t>R$ 1.501.994,00</a:t>
            </a:r>
          </a:p>
          <a:p>
            <a:endParaRPr lang="pt-BR" dirty="0" smtClean="0"/>
          </a:p>
          <a:p>
            <a:r>
              <a:rPr lang="pt-BR" dirty="0" smtClean="0"/>
              <a:t>Abril 2018: </a:t>
            </a:r>
            <a:r>
              <a:rPr lang="pt-BR" b="1" dirty="0" smtClean="0"/>
              <a:t>R$ 1.580.294,00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pt-BR" dirty="0" smtClean="0"/>
              <a:t>Fim da obrigatoriedade de pagamento da tarifa mínima;</a:t>
            </a:r>
          </a:p>
          <a:p>
            <a:r>
              <a:rPr lang="pt-BR" dirty="0" smtClean="0"/>
              <a:t>Redução das faturas abaixo de 10m³ de consumo;</a:t>
            </a:r>
          </a:p>
          <a:p>
            <a:r>
              <a:rPr lang="pt-BR" dirty="0" smtClean="0"/>
              <a:t>Cobrança justa pelo exato consumo;</a:t>
            </a:r>
          </a:p>
          <a:p>
            <a:r>
              <a:rPr lang="pt-BR" dirty="0" smtClean="0"/>
              <a:t>Manutenção do faturamento;</a:t>
            </a:r>
          </a:p>
          <a:p>
            <a:r>
              <a:rPr lang="pt-BR" dirty="0" smtClean="0"/>
              <a:t>Redução de risco por questionamentos jurídicos.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BENTO DO SUL</a:t>
            </a:r>
            <a:endParaRPr lang="pt-BR" dirty="0"/>
          </a:p>
        </p:txBody>
      </p:sp>
      <p:pic>
        <p:nvPicPr>
          <p:cNvPr id="10" name="Espaço Reservado para Conteúdo 9" descr="são-bento-do-sul-arquitet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84784"/>
            <a:ext cx="5177549" cy="3883162"/>
          </a:xfrm>
        </p:spPr>
      </p:pic>
      <p:sp>
        <p:nvSpPr>
          <p:cNvPr id="11" name="CaixaDeTexto 10"/>
          <p:cNvSpPr txBox="1"/>
          <p:nvPr/>
        </p:nvSpPr>
        <p:spPr>
          <a:xfrm>
            <a:off x="251520" y="1484784"/>
            <a:ext cx="33123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 82.000 habitantes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Área: 496 km²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 Altitude: 838 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 Ponto Culminante: 1.118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 Temperatura Média: 16,4 ºC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 Mínima: -6 ºC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Máxima: 36 ºC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 Expectativa de vida: 75,9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000" b="1" dirty="0" smtClean="0"/>
              <a:t>Marco Rodrigo </a:t>
            </a:r>
            <a:r>
              <a:rPr lang="pt-BR" sz="4000" b="1" dirty="0" err="1" smtClean="0"/>
              <a:t>Redlich</a:t>
            </a:r>
            <a:endParaRPr lang="pt-BR" sz="4000" b="1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Analista de Saneamento II e Vereador</a:t>
            </a:r>
          </a:p>
          <a:p>
            <a:pPr algn="ctr">
              <a:buNone/>
            </a:pPr>
            <a:r>
              <a:rPr lang="pt-BR" dirty="0" smtClean="0"/>
              <a:t>SAMAE São Bento do Sul</a:t>
            </a:r>
          </a:p>
          <a:p>
            <a:pPr algn="ctr">
              <a:buNone/>
            </a:pPr>
            <a:r>
              <a:rPr lang="pt-BR" dirty="0" smtClean="0"/>
              <a:t>47 9997 1811</a:t>
            </a:r>
          </a:p>
          <a:p>
            <a:pPr algn="ctr">
              <a:buNone/>
            </a:pPr>
            <a:r>
              <a:rPr lang="pt-BR" dirty="0" smtClean="0"/>
              <a:t>marcoredlich@gmail.com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BENTO DO SUL</a:t>
            </a:r>
            <a:endParaRPr lang="pt-BR" dirty="0"/>
          </a:p>
        </p:txBody>
      </p:sp>
      <p:pic>
        <p:nvPicPr>
          <p:cNvPr id="4" name="Espaço Reservado para Conteúdo 3" descr="300px-SantaCatarina_Municip_SaoBentodoSul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5400600" cy="3960439"/>
          </a:xfrm>
        </p:spPr>
      </p:pic>
      <p:sp>
        <p:nvSpPr>
          <p:cNvPr id="5" name="CaixaDeTexto 4"/>
          <p:cNvSpPr txBox="1"/>
          <p:nvPr/>
        </p:nvSpPr>
        <p:spPr>
          <a:xfrm>
            <a:off x="251520" y="1412776"/>
            <a:ext cx="29523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Região: Sul</a:t>
            </a:r>
          </a:p>
          <a:p>
            <a:endParaRPr lang="pt-BR" sz="2200" dirty="0" smtClean="0"/>
          </a:p>
          <a:p>
            <a:r>
              <a:rPr lang="pt-BR" sz="2200" dirty="0" smtClean="0"/>
              <a:t>Estado: Santa Catarina</a:t>
            </a:r>
          </a:p>
          <a:p>
            <a:endParaRPr lang="pt-BR" sz="2200" dirty="0" smtClean="0"/>
          </a:p>
          <a:p>
            <a:r>
              <a:rPr lang="pt-BR" sz="2200" dirty="0" smtClean="0"/>
              <a:t>Principais Distâncias:</a:t>
            </a:r>
          </a:p>
          <a:p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Curitiba: 99 Km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Florianópolis: 259 Km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Joinville: 78 Km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São Paulo:  510 Km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Fortaleza:  3.580 Km</a:t>
            </a: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Serviço Autônomo Municipal de Água e Esgoto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SAM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124744"/>
            <a:ext cx="5828027" cy="4371021"/>
          </a:xfrm>
        </p:spPr>
      </p:pic>
      <p:sp>
        <p:nvSpPr>
          <p:cNvPr id="5" name="CaixaDeTexto 4"/>
          <p:cNvSpPr txBox="1"/>
          <p:nvPr/>
        </p:nvSpPr>
        <p:spPr>
          <a:xfrm>
            <a:off x="0" y="1268760"/>
            <a:ext cx="3059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200" dirty="0" smtClean="0"/>
              <a:t>Autarquia Municipal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Criado por lei em 1966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Áreas de Atuação: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Abastecimento de Água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Esgotamento Sanitário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Resíduos Sólidos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SAMAE EM NÚMEROS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Número de funcionários: 91</a:t>
            </a:r>
          </a:p>
          <a:p>
            <a:r>
              <a:rPr lang="pt-BR" dirty="0" smtClean="0"/>
              <a:t>Número de economias ativas: 29.266</a:t>
            </a:r>
          </a:p>
          <a:p>
            <a:r>
              <a:rPr lang="pt-BR" dirty="0" smtClean="0"/>
              <a:t>Número de ligações totais: 30.480</a:t>
            </a:r>
          </a:p>
          <a:p>
            <a:r>
              <a:rPr lang="pt-BR" dirty="0" err="1" smtClean="0"/>
              <a:t>Reservação</a:t>
            </a:r>
            <a:r>
              <a:rPr lang="pt-BR" dirty="0" smtClean="0"/>
              <a:t> (m³): 9.410</a:t>
            </a:r>
          </a:p>
          <a:p>
            <a:r>
              <a:rPr lang="pt-BR" dirty="0" err="1" smtClean="0"/>
              <a:t>Hidrometração</a:t>
            </a:r>
            <a:r>
              <a:rPr lang="pt-BR" dirty="0" smtClean="0"/>
              <a:t>: 100%</a:t>
            </a:r>
          </a:p>
          <a:p>
            <a:r>
              <a:rPr lang="pt-BR" dirty="0" smtClean="0"/>
              <a:t>Vazão média de tratamento: 196 l/s</a:t>
            </a:r>
          </a:p>
          <a:p>
            <a:r>
              <a:rPr lang="pt-BR" dirty="0" smtClean="0"/>
              <a:t>Extensão de rede água: 589.629 m</a:t>
            </a:r>
          </a:p>
          <a:p>
            <a:r>
              <a:rPr lang="pt-BR" dirty="0" smtClean="0"/>
              <a:t>Extensão de rede de esgoto: 138.804 m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Identificação dos 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O artigo 30 da Lei 11.445/07 prevê, em relação a cobrança de tarifas, que devemos considerar, dentre outros fatores:</a:t>
            </a:r>
          </a:p>
          <a:p>
            <a:endParaRPr lang="pt-BR" dirty="0" smtClean="0"/>
          </a:p>
          <a:p>
            <a:r>
              <a:rPr lang="pt-BR" dirty="0" smtClean="0"/>
              <a:t>I - categorias de usuários, distribuídas por faixas ou quantidades crescentes de utilização ou de consumo;</a:t>
            </a:r>
          </a:p>
          <a:p>
            <a:r>
              <a:rPr lang="pt-BR" dirty="0" smtClean="0"/>
              <a:t>IV - custo mínimo necessário para disponibilidade do serviço em quantidade e qualidade adequadas;</a:t>
            </a:r>
          </a:p>
          <a:p>
            <a:r>
              <a:rPr lang="pt-BR" dirty="0" smtClean="0"/>
              <a:t>VI - capacidade de pagamento dos consumidores.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fim da tarifa mínima de 10m³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 smtClean="0"/>
              <a:t>Dadas as fraquezas do modelo de consumo mínimo, que impede diminuições na fatura, caso os usuários nesta faixa reduzam o volume demandado, prejudicando o uso racional da água, elaborou-se a estrutura tarifária por disponibilidade, a qual considera uma tarifa fixa e outra variável.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fim da tarifa mínima de 10m³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4400" dirty="0" smtClean="0"/>
              <a:t>O novo modelo tarifário foi objeto de revisão realizada pela autarquia, com supervisão e aprovação da Agência Reguladora Intermunicipal de Saneamento – ARIS. A ideia principal foi o estabelecimento de uma Tarifa Básica Operacional – TBO, que abrangesse os custos fixos de prestação do serviço, valor esse que deve ser cobrado independentemente do consumo do usuário. A partir desse custo, deveria acontecer a cobrança do consumo conforme leitura realizada, acabando com a obrigatoriedade de pagamento de 10m³.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de implantação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Iniciativa do SAMAE em solicitar a revisão tarifária para a Agencia Reguladora;</a:t>
            </a:r>
          </a:p>
          <a:p>
            <a:r>
              <a:rPr lang="pt-BR" dirty="0" smtClean="0"/>
              <a:t>Análise de dados, como custos dos serviços, investimentos programados, plano municipal de saneamento;</a:t>
            </a:r>
          </a:p>
          <a:p>
            <a:r>
              <a:rPr lang="pt-BR" dirty="0" smtClean="0"/>
              <a:t>Levantamento da estrutura tarifária vigente e quantidades de usuários por faixa de consumo;</a:t>
            </a:r>
          </a:p>
          <a:p>
            <a:r>
              <a:rPr lang="pt-BR" dirty="0" smtClean="0"/>
              <a:t>Simulações de faturamento e adequação dos sistemas;</a:t>
            </a:r>
          </a:p>
          <a:p>
            <a:r>
              <a:rPr lang="pt-BR" dirty="0" smtClean="0"/>
              <a:t>Apresentação ao executivo e ministério público;</a:t>
            </a:r>
          </a:p>
          <a:p>
            <a:r>
              <a:rPr lang="pt-BR" dirty="0" smtClean="0"/>
              <a:t>Realização de Audiência Pública;</a:t>
            </a:r>
          </a:p>
          <a:p>
            <a:r>
              <a:rPr lang="pt-BR" dirty="0" smtClean="0"/>
              <a:t>Alteração efetiva.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1187</Words>
  <Application>Microsoft Office PowerPoint</Application>
  <PresentationFormat>Apresentação na tela (4:3)</PresentationFormat>
  <Paragraphs>368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IMPLANTAÇÃO DA TARIFA BÁSICA OPERACIONAL EM SUBSTITUIÇÃO A TAXA MÍNIMA DE 10M³ NO SAMAE DE SÃO BENTO DO SUL – SC</vt:lpstr>
      <vt:lpstr>SÃO BENTO DO SUL</vt:lpstr>
      <vt:lpstr>SÃO BENTO DO SUL</vt:lpstr>
      <vt:lpstr>Serviço Autônomo Municipal de Água e Esgoto </vt:lpstr>
      <vt:lpstr>SAMAE EM NÚMEROS</vt:lpstr>
      <vt:lpstr>Identificação dos objetivos</vt:lpstr>
      <vt:lpstr>O fim da tarifa mínima de 10m³</vt:lpstr>
      <vt:lpstr>O fim da tarifa mínima de 10m³</vt:lpstr>
      <vt:lpstr>Metodologia de implantação</vt:lpstr>
      <vt:lpstr>Tabela Tarifária Residencial 2017 – antes da alteração.</vt:lpstr>
      <vt:lpstr>Tabela Tarifária Comercial e Industrial  2017 – antes da alteração.</vt:lpstr>
      <vt:lpstr>Tabela Tarifária Social 2017 – antes da alteração.</vt:lpstr>
      <vt:lpstr>Residencial                               Social                      Comercial/Industrial</vt:lpstr>
      <vt:lpstr>Perfil de consumo Residencial</vt:lpstr>
      <vt:lpstr>Slide 15</vt:lpstr>
      <vt:lpstr>Mudança no valor das faturas</vt:lpstr>
      <vt:lpstr>Mudança no valor das faturas</vt:lpstr>
      <vt:lpstr>Faturamento água</vt:lpstr>
      <vt:lpstr>Resultados</vt:lpstr>
      <vt:lpstr>Obrigado!!!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Usuario</cp:lastModifiedBy>
  <cp:revision>48</cp:revision>
  <dcterms:created xsi:type="dcterms:W3CDTF">2018-05-02T19:43:05Z</dcterms:created>
  <dcterms:modified xsi:type="dcterms:W3CDTF">2018-05-27T21:51:08Z</dcterms:modified>
</cp:coreProperties>
</file>