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2" r:id="rId4"/>
    <p:sldId id="259" r:id="rId5"/>
    <p:sldId id="267" r:id="rId6"/>
    <p:sldId id="263" r:id="rId7"/>
    <p:sldId id="265" r:id="rId8"/>
    <p:sldId id="264" r:id="rId9"/>
    <p:sldId id="266" r:id="rId10"/>
    <p:sldId id="268" r:id="rId11"/>
    <p:sldId id="269" r:id="rId12"/>
    <p:sldId id="275" r:id="rId13"/>
    <p:sldId id="274" r:id="rId14"/>
    <p:sldId id="270" r:id="rId15"/>
    <p:sldId id="271" r:id="rId16"/>
    <p:sldId id="272" r:id="rId17"/>
    <p:sldId id="273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76" autoAdjust="0"/>
  </p:normalViewPr>
  <p:slideViewPr>
    <p:cSldViewPr>
      <p:cViewPr varScale="1">
        <p:scale>
          <a:sx n="66" d="100"/>
          <a:sy n="66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FF033-C00D-4357-BDA3-D4CAD6C22215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72B1D-8715-48E6-AA69-FD32FC5C7C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40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B1D-8715-48E6-AA69-FD32FC5C7C7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32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B1D-8715-48E6-AA69-FD32FC5C7C7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63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B1D-8715-48E6-AA69-FD32FC5C7C7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709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B1D-8715-48E6-AA69-FD32FC5C7C7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535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B1D-8715-48E6-AA69-FD32FC5C7C7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474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B1D-8715-48E6-AA69-FD32FC5C7C7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580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B1D-8715-48E6-AA69-FD32FC5C7C7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5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B1D-8715-48E6-AA69-FD32FC5C7C7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410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B1D-8715-48E6-AA69-FD32FC5C7C7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238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B1D-8715-48E6-AA69-FD32FC5C7C7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142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B1D-8715-48E6-AA69-FD32FC5C7C7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35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B1D-8715-48E6-AA69-FD32FC5C7C7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60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B1D-8715-48E6-AA69-FD32FC5C7C7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643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B1D-8715-48E6-AA69-FD32FC5C7C7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3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B1D-8715-48E6-AA69-FD32FC5C7C7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102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B1D-8715-48E6-AA69-FD32FC5C7C7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371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B1D-8715-48E6-AA69-FD32FC5C7C7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447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B1D-8715-48E6-AA69-FD32FC5C7C7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713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B1D-8715-48E6-AA69-FD32FC5C7C7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79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907" y="19830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F8757C9-96E4-40DD-9C73-400B5B7CBF33}"/>
              </a:ext>
            </a:extLst>
          </p:cNvPr>
          <p:cNvSpPr/>
          <p:nvPr/>
        </p:nvSpPr>
        <p:spPr>
          <a:xfrm>
            <a:off x="460283" y="764704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Efetividade da participação na política de saneamento básico: planejamento e controle social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CCEB5AE-6474-4C46-957A-806C05565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" y="116632"/>
            <a:ext cx="136309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1" y="-68437"/>
            <a:ext cx="9491324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" y="5430236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3B84763-F2D6-4888-9DA9-4F3267EB4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3" y="33184"/>
            <a:ext cx="1363098" cy="9906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3F50FABA-2D5A-451C-8515-9F4F3B272D5C}"/>
              </a:ext>
            </a:extLst>
          </p:cNvPr>
          <p:cNvSpPr/>
          <p:nvPr/>
        </p:nvSpPr>
        <p:spPr>
          <a:xfrm>
            <a:off x="1259632" y="836712"/>
            <a:ext cx="6912768" cy="4176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>
                <a:solidFill>
                  <a:schemeClr val="tx1"/>
                </a:solidFill>
              </a:rPr>
              <a:t>O Retrocesso que vislumbramos</a:t>
            </a:r>
          </a:p>
        </p:txBody>
      </p:sp>
    </p:spTree>
    <p:extLst>
      <p:ext uri="{BB962C8B-B14F-4D97-AF65-F5344CB8AC3E}">
        <p14:creationId xmlns:p14="http://schemas.microsoft.com/office/powerpoint/2010/main" val="317374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1" y="-34219"/>
            <a:ext cx="9491324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" y="5430236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3B84763-F2D6-4888-9DA9-4F3267EB4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644"/>
            <a:ext cx="1363098" cy="9906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97B2C13-E49F-4A4E-9FBC-33C2834D41BD}"/>
              </a:ext>
            </a:extLst>
          </p:cNvPr>
          <p:cNvSpPr/>
          <p:nvPr/>
        </p:nvSpPr>
        <p:spPr>
          <a:xfrm>
            <a:off x="1691680" y="144683"/>
            <a:ext cx="7542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b="1" dirty="0">
                <a:solidFill>
                  <a:prstClr val="black"/>
                </a:solidFill>
              </a:rPr>
              <a:t>O Desmonte Promovido pelo Atual Governo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20247B9-91D5-4FDE-B7C2-E8327D7C201A}"/>
              </a:ext>
            </a:extLst>
          </p:cNvPr>
          <p:cNvSpPr/>
          <p:nvPr/>
        </p:nvSpPr>
        <p:spPr>
          <a:xfrm>
            <a:off x="539553" y="1268760"/>
            <a:ext cx="8280919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300" b="1" dirty="0"/>
              <a:t>EFEITOS NO CONTROLE SOCIAL</a:t>
            </a:r>
          </a:p>
          <a:p>
            <a:r>
              <a:rPr lang="pt-BR" sz="3300" dirty="0"/>
              <a:t>Desmonte do Conselho Nacional das Cidades </a:t>
            </a:r>
          </a:p>
          <a:p>
            <a:r>
              <a:rPr lang="pt-BR" sz="3300" dirty="0">
                <a:solidFill>
                  <a:prstClr val="black"/>
                </a:solidFill>
              </a:rPr>
              <a:t>O atual governo, em 8 de junho de 2017, publicou o decreto 9.076/2017, que retira o poder de convocar e organizar a Conferência do Conselho Nacional das Cidades e adia a 6ª Conferência Nacional, de 2017, para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6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1" y="-34219"/>
            <a:ext cx="9491324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" y="5430236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3B84763-F2D6-4888-9DA9-4F3267EB4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644"/>
            <a:ext cx="1363098" cy="9906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97B2C13-E49F-4A4E-9FBC-33C2834D41BD}"/>
              </a:ext>
            </a:extLst>
          </p:cNvPr>
          <p:cNvSpPr/>
          <p:nvPr/>
        </p:nvSpPr>
        <p:spPr>
          <a:xfrm>
            <a:off x="1691680" y="144683"/>
            <a:ext cx="7542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b="1" dirty="0">
                <a:solidFill>
                  <a:prstClr val="black"/>
                </a:solidFill>
              </a:rPr>
              <a:t>O Desmonte Promovido pelo Atual Governo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20247B9-91D5-4FDE-B7C2-E8327D7C201A}"/>
              </a:ext>
            </a:extLst>
          </p:cNvPr>
          <p:cNvSpPr/>
          <p:nvPr/>
        </p:nvSpPr>
        <p:spPr>
          <a:xfrm>
            <a:off x="539553" y="1268760"/>
            <a:ext cx="82809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prstClr val="black"/>
                </a:solidFill>
              </a:rPr>
              <a:t>EFEITOS NO PLANEJAMENTO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prstClr val="black"/>
                </a:solidFill>
              </a:rPr>
              <a:t>Retoma a asfixia do setor com medidas fiscais que restringem o credito para o setor público;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prstClr val="black"/>
                </a:solidFill>
              </a:rPr>
              <a:t>A PEC 55 congela os gastos públicos por um período de 20 anos;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prstClr val="black"/>
                </a:solidFill>
              </a:rPr>
              <a:t>Consequentemente afetará o saneamento;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prstClr val="black"/>
                </a:solidFill>
              </a:rPr>
              <a:t>Novamente entraremos num período onde o Planejamento do setor será relegado a segundo plano;</a:t>
            </a:r>
          </a:p>
        </p:txBody>
      </p:sp>
    </p:spTree>
    <p:extLst>
      <p:ext uri="{BB962C8B-B14F-4D97-AF65-F5344CB8AC3E}">
        <p14:creationId xmlns:p14="http://schemas.microsoft.com/office/powerpoint/2010/main" val="1936348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1" y="-34219"/>
            <a:ext cx="9491324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" y="5430236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3B84763-F2D6-4888-9DA9-4F3267EB4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644"/>
            <a:ext cx="1363098" cy="9906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97B2C13-E49F-4A4E-9FBC-33C2834D41BD}"/>
              </a:ext>
            </a:extLst>
          </p:cNvPr>
          <p:cNvSpPr/>
          <p:nvPr/>
        </p:nvSpPr>
        <p:spPr>
          <a:xfrm>
            <a:off x="1691680" y="144683"/>
            <a:ext cx="7542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b="1" dirty="0">
                <a:solidFill>
                  <a:prstClr val="black"/>
                </a:solidFill>
              </a:rPr>
              <a:t>O Desmonte Promovido pelo Atual Governo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20247B9-91D5-4FDE-B7C2-E8327D7C201A}"/>
              </a:ext>
            </a:extLst>
          </p:cNvPr>
          <p:cNvSpPr/>
          <p:nvPr/>
        </p:nvSpPr>
        <p:spPr>
          <a:xfrm>
            <a:off x="539553" y="1268760"/>
            <a:ext cx="82809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</a:rPr>
              <a:t>TENTA AVANÇAR NA PRIVATIZAÇÃO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Edita a Lei n. 13.334/2016, que cria o Programa de Parcerias de (PPI), e com isso retoma o Programa de Desestatização de FHC;</a:t>
            </a:r>
          </a:p>
          <a:p>
            <a:endParaRPr lang="pt-BR" sz="28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Designa o BNDES, para contratar consórcios de empresas para procederem a modelagem da privatização do saneamento para os Estados interessados;</a:t>
            </a:r>
          </a:p>
          <a:p>
            <a:endParaRPr lang="pt-B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34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8182" y="-34219"/>
            <a:ext cx="9491324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" y="5430236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3B84763-F2D6-4888-9DA9-4F3267EB4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644"/>
            <a:ext cx="1363098" cy="9906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97B2C13-E49F-4A4E-9FBC-33C2834D41BD}"/>
              </a:ext>
            </a:extLst>
          </p:cNvPr>
          <p:cNvSpPr/>
          <p:nvPr/>
        </p:nvSpPr>
        <p:spPr>
          <a:xfrm>
            <a:off x="1691680" y="144683"/>
            <a:ext cx="7542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b="1" dirty="0">
                <a:solidFill>
                  <a:prstClr val="black"/>
                </a:solidFill>
              </a:rPr>
              <a:t>O Desmonte Promovido pelo Atual Governo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20247B9-91D5-4FDE-B7C2-E8327D7C201A}"/>
              </a:ext>
            </a:extLst>
          </p:cNvPr>
          <p:cNvSpPr/>
          <p:nvPr/>
        </p:nvSpPr>
        <p:spPr>
          <a:xfrm>
            <a:off x="539553" y="1268760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A8DC54B-4DC1-45AF-8D2B-51928504119C}"/>
              </a:ext>
            </a:extLst>
          </p:cNvPr>
          <p:cNvSpPr/>
          <p:nvPr/>
        </p:nvSpPr>
        <p:spPr>
          <a:xfrm>
            <a:off x="125761" y="474345"/>
            <a:ext cx="85506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endParaRPr lang="pt-BR" sz="2800" dirty="0"/>
          </a:p>
          <a:p>
            <a:pPr algn="ctr"/>
            <a:r>
              <a:rPr lang="pt-BR" sz="2800" b="1" dirty="0">
                <a:solidFill>
                  <a:srgbClr val="FF0000"/>
                </a:solidFill>
              </a:rPr>
              <a:t>Nova investida: Alteração da Lei Nacional de Saneamento Básico (PL ou MP)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As principais alterações propostas são para facilitar e aumentar a participação do setor privado nos serviços de saneamento básico; (pleitos da ABCON)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Muitas das alterações propostas são inconstitucionais porque ferem a autonomia e a organização dos Municípios e do Distrito Federal e acabam com a possibilidade da gestão associada nos serviços de saneamento básico, previstos na legislação;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94941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8182" y="-34219"/>
            <a:ext cx="9491324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" y="5430236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3B84763-F2D6-4888-9DA9-4F3267EB4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644"/>
            <a:ext cx="1363098" cy="9906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97B2C13-E49F-4A4E-9FBC-33C2834D41BD}"/>
              </a:ext>
            </a:extLst>
          </p:cNvPr>
          <p:cNvSpPr/>
          <p:nvPr/>
        </p:nvSpPr>
        <p:spPr>
          <a:xfrm>
            <a:off x="1691680" y="144683"/>
            <a:ext cx="7542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b="1" dirty="0">
                <a:solidFill>
                  <a:prstClr val="black"/>
                </a:solidFill>
              </a:rPr>
              <a:t>O Desmonte Promovido pelo Atual Governo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20247B9-91D5-4FDE-B7C2-E8327D7C201A}"/>
              </a:ext>
            </a:extLst>
          </p:cNvPr>
          <p:cNvSpPr/>
          <p:nvPr/>
        </p:nvSpPr>
        <p:spPr>
          <a:xfrm>
            <a:off x="539553" y="1268760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A8DC54B-4DC1-45AF-8D2B-51928504119C}"/>
              </a:ext>
            </a:extLst>
          </p:cNvPr>
          <p:cNvSpPr/>
          <p:nvPr/>
        </p:nvSpPr>
        <p:spPr>
          <a:xfrm>
            <a:off x="125761" y="474345"/>
            <a:ext cx="855069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Principal objetivo é acabar com o “Contrato de Programa” (instrumento importante que garante a PPP – Parceria Público/Público) e obrigar os municípios antes de celebração desse instrumento, abrir consulta pública a interessados na operação dos serviços;</a:t>
            </a:r>
          </a:p>
          <a:p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Caso isso ocorra fere de morte o instrumento do subsidio cruzado, já que só interessará para o setor privado aqueles munícipios mais rentáveis, os deficitários ficarão com o pode público.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56388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8182" y="-34219"/>
            <a:ext cx="9491324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" y="5430236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3B84763-F2D6-4888-9DA9-4F3267EB4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644"/>
            <a:ext cx="1363098" cy="9906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97B2C13-E49F-4A4E-9FBC-33C2834D41BD}"/>
              </a:ext>
            </a:extLst>
          </p:cNvPr>
          <p:cNvSpPr/>
          <p:nvPr/>
        </p:nvSpPr>
        <p:spPr>
          <a:xfrm>
            <a:off x="1691680" y="144683"/>
            <a:ext cx="7542584" cy="1102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/>
                <a:ea typeface="Calibri" panose="020F0502020204030204" pitchFamily="34" charset="0"/>
                <a:cs typeface="Futura Lt BT"/>
              </a:rPr>
              <a:t>Por que o setor privado quer controlar o saneamento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20247B9-91D5-4FDE-B7C2-E8327D7C201A}"/>
              </a:ext>
            </a:extLst>
          </p:cNvPr>
          <p:cNvSpPr/>
          <p:nvPr/>
        </p:nvSpPr>
        <p:spPr>
          <a:xfrm>
            <a:off x="539553" y="1268760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A8DC54B-4DC1-45AF-8D2B-51928504119C}"/>
              </a:ext>
            </a:extLst>
          </p:cNvPr>
          <p:cNvSpPr/>
          <p:nvPr/>
        </p:nvSpPr>
        <p:spPr>
          <a:xfrm>
            <a:off x="125761" y="474345"/>
            <a:ext cx="8550695" cy="4983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endParaRPr lang="pt-BR" sz="28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600" dirty="0">
                <a:latin typeface="Futura Lt BT"/>
                <a:ea typeface="Calibri" panose="020F0502020204030204" pitchFamily="34" charset="0"/>
                <a:cs typeface="Futura Lt BT"/>
              </a:rPr>
              <a:t>“O porte dos serviços de água e esgotos na economia pode ser medido pela movimentação financeira de aproximadamente </a:t>
            </a:r>
            <a:r>
              <a:rPr lang="pt-BR" sz="2600" dirty="0">
                <a:solidFill>
                  <a:srgbClr val="FF0000"/>
                </a:solidFill>
                <a:latin typeface="Futura Lt BT"/>
                <a:ea typeface="Calibri" panose="020F0502020204030204" pitchFamily="34" charset="0"/>
                <a:cs typeface="Futura Lt BT"/>
              </a:rPr>
              <a:t>R$ 115,8 bilhões </a:t>
            </a:r>
            <a:r>
              <a:rPr lang="pt-BR" sz="2600" dirty="0">
                <a:solidFill>
                  <a:srgbClr val="002060"/>
                </a:solidFill>
                <a:latin typeface="Futura Lt BT"/>
                <a:ea typeface="Calibri" panose="020F0502020204030204" pitchFamily="34" charset="0"/>
                <a:cs typeface="Futura Lt BT"/>
              </a:rPr>
              <a:t>em 2016</a:t>
            </a:r>
            <a:r>
              <a:rPr lang="pt-BR" sz="2600" dirty="0">
                <a:latin typeface="Futura Lt BT"/>
                <a:ea typeface="Calibri" panose="020F0502020204030204" pitchFamily="34" charset="0"/>
                <a:cs typeface="Futura Lt BT"/>
              </a:rPr>
              <a:t>, referente a investimentos que totalizaram cerca de </a:t>
            </a:r>
            <a:r>
              <a:rPr lang="pt-BR" sz="2600" dirty="0">
                <a:solidFill>
                  <a:srgbClr val="FF0000"/>
                </a:solidFill>
                <a:latin typeface="Futura Lt BT"/>
                <a:ea typeface="Calibri" panose="020F0502020204030204" pitchFamily="34" charset="0"/>
                <a:cs typeface="Futura Lt BT"/>
              </a:rPr>
              <a:t>R$ 11,5 bilhões</a:t>
            </a:r>
            <a:r>
              <a:rPr lang="pt-BR" sz="2600" dirty="0">
                <a:latin typeface="Futura Lt BT"/>
                <a:ea typeface="Calibri" panose="020F0502020204030204" pitchFamily="34" charset="0"/>
                <a:cs typeface="Futura Lt BT"/>
              </a:rPr>
              <a:t>, mais </a:t>
            </a:r>
            <a:r>
              <a:rPr lang="pt-BR" sz="2600" dirty="0">
                <a:solidFill>
                  <a:srgbClr val="002060"/>
                </a:solidFill>
                <a:latin typeface="Futura Lt BT"/>
                <a:ea typeface="Calibri" panose="020F0502020204030204" pitchFamily="34" charset="0"/>
                <a:cs typeface="Futura Lt BT"/>
              </a:rPr>
              <a:t>receitas operacionais de </a:t>
            </a:r>
            <a:r>
              <a:rPr lang="pt-BR" sz="2600" dirty="0">
                <a:solidFill>
                  <a:srgbClr val="FF0000"/>
                </a:solidFill>
                <a:latin typeface="Futura Lt BT"/>
                <a:ea typeface="Calibri" panose="020F0502020204030204" pitchFamily="34" charset="0"/>
                <a:cs typeface="Futura Lt BT"/>
              </a:rPr>
              <a:t>R$ 55,2 bilhões </a:t>
            </a:r>
            <a:r>
              <a:rPr lang="pt-BR" sz="2600" dirty="0">
                <a:latin typeface="Futura Lt BT"/>
                <a:ea typeface="Calibri" panose="020F0502020204030204" pitchFamily="34" charset="0"/>
                <a:cs typeface="Futura Lt BT"/>
              </a:rPr>
              <a:t>e despesas de R$ </a:t>
            </a:r>
            <a:r>
              <a:rPr lang="pt-BR" sz="2600" dirty="0">
                <a:solidFill>
                  <a:srgbClr val="FF0000"/>
                </a:solidFill>
                <a:latin typeface="Futura Lt BT"/>
                <a:ea typeface="Calibri" panose="020F0502020204030204" pitchFamily="34" charset="0"/>
                <a:cs typeface="Futura Lt BT"/>
              </a:rPr>
              <a:t>49,1 bilhões</a:t>
            </a:r>
            <a:r>
              <a:rPr lang="pt-BR" sz="2600" dirty="0">
                <a:latin typeface="Futura Lt BT"/>
                <a:ea typeface="Calibri" panose="020F0502020204030204" pitchFamily="34" charset="0"/>
                <a:cs typeface="Futura Lt BT"/>
              </a:rPr>
              <a:t>”.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600" dirty="0">
              <a:latin typeface="Futura Lt BT"/>
              <a:ea typeface="Calibri" panose="020F0502020204030204" pitchFamily="34" charset="0"/>
              <a:cs typeface="Futura Lt B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Futura Lt BT"/>
                <a:ea typeface="Calibri" panose="020F0502020204030204" pitchFamily="34" charset="0"/>
                <a:cs typeface="Times New Roman" panose="02020603050405020304" pitchFamily="18" charset="0"/>
              </a:rPr>
              <a:t>Fonte: SNIS 2016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90569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8182" y="-34219"/>
            <a:ext cx="9491324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" y="5430236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3B84763-F2D6-4888-9DA9-4F3267EB4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644"/>
            <a:ext cx="1363098" cy="9906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97B2C13-E49F-4A4E-9FBC-33C2834D41BD}"/>
              </a:ext>
            </a:extLst>
          </p:cNvPr>
          <p:cNvSpPr/>
          <p:nvPr/>
        </p:nvSpPr>
        <p:spPr>
          <a:xfrm>
            <a:off x="1691680" y="144683"/>
            <a:ext cx="7542584" cy="990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Números do Setor: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Geração de Empregos no Saneamento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/>
              <a:ea typeface="Calibri" panose="020F0502020204030204" pitchFamily="34" charset="0"/>
              <a:cs typeface="Futura Lt B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20247B9-91D5-4FDE-B7C2-E8327D7C201A}"/>
              </a:ext>
            </a:extLst>
          </p:cNvPr>
          <p:cNvSpPr/>
          <p:nvPr/>
        </p:nvSpPr>
        <p:spPr>
          <a:xfrm>
            <a:off x="539553" y="1268760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A8DC54B-4DC1-45AF-8D2B-51928504119C}"/>
              </a:ext>
            </a:extLst>
          </p:cNvPr>
          <p:cNvSpPr/>
          <p:nvPr/>
        </p:nvSpPr>
        <p:spPr>
          <a:xfrm>
            <a:off x="125761" y="474345"/>
            <a:ext cx="8550695" cy="5814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pPr algn="r"/>
            <a:endParaRPr lang="pt-BR" sz="1600" dirty="0">
              <a:latin typeface="Futura Lt B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pt-BR" sz="1600" dirty="0">
                <a:latin typeface="Futura Lt BT"/>
                <a:ea typeface="Calibri" panose="020F0502020204030204" pitchFamily="34" charset="0"/>
                <a:cs typeface="Times New Roman" panose="02020603050405020304" pitchFamily="18" charset="0"/>
              </a:rPr>
              <a:t>Fonte: SNIS 2016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/>
              <a:t>217,9 mil: Total de trabalhadores (as) envolvidos com a prestação dos serviços de saneamento</a:t>
            </a:r>
          </a:p>
          <a:p>
            <a:endParaRPr lang="pt-BR" sz="2400" dirty="0"/>
          </a:p>
          <a:p>
            <a:r>
              <a:rPr lang="pt-BR" sz="2400" dirty="0"/>
              <a:t>150,2 mil: Trabalhadores (as) próprios</a:t>
            </a:r>
          </a:p>
          <a:p>
            <a:endParaRPr lang="pt-BR" sz="2400" dirty="0"/>
          </a:p>
          <a:p>
            <a:r>
              <a:rPr lang="pt-BR" sz="2400" dirty="0"/>
              <a:t>67,7 mil: Trabalhadores (as) terceirizados</a:t>
            </a:r>
          </a:p>
          <a:p>
            <a:endParaRPr lang="pt-BR" sz="2400" dirty="0"/>
          </a:p>
          <a:p>
            <a:r>
              <a:rPr lang="pt-BR" sz="2400" dirty="0"/>
              <a:t>609,5 mil: total de empregos diretos e indiretos (empregos na indústria de materiais e equipamentos, na execução de obras, na prestação de outros serviços de engenharia e nas áreas de projetos e consultoria)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600" dirty="0">
              <a:latin typeface="Futura Lt BT"/>
              <a:ea typeface="Calibri" panose="020F0502020204030204" pitchFamily="34" charset="0"/>
              <a:cs typeface="Futura Lt BT"/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85937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8182" y="-34219"/>
            <a:ext cx="9491324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" y="5430236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3B84763-F2D6-4888-9DA9-4F3267EB4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644"/>
            <a:ext cx="1363098" cy="9906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97B2C13-E49F-4A4E-9FBC-33C2834D41BD}"/>
              </a:ext>
            </a:extLst>
          </p:cNvPr>
          <p:cNvSpPr/>
          <p:nvPr/>
        </p:nvSpPr>
        <p:spPr>
          <a:xfrm>
            <a:off x="1691680" y="144683"/>
            <a:ext cx="7542584" cy="850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/>
                <a:ea typeface="Calibri" panose="020F0502020204030204" pitchFamily="34" charset="0"/>
                <a:cs typeface="Futura Lt BT"/>
              </a:rPr>
              <a:t>A REMUNICIPALIZAÇÃO DA ÁGUA COMO UMA TENDÊNCIA GLOBAL</a:t>
            </a:r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Futura Lt BT"/>
              <a:ea typeface="Calibri" panose="020F0502020204030204" pitchFamily="34" charset="0"/>
              <a:cs typeface="Futura Lt B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20247B9-91D5-4FDE-B7C2-E8327D7C201A}"/>
              </a:ext>
            </a:extLst>
          </p:cNvPr>
          <p:cNvSpPr/>
          <p:nvPr/>
        </p:nvSpPr>
        <p:spPr>
          <a:xfrm>
            <a:off x="539553" y="1268760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A8DC54B-4DC1-45AF-8D2B-51928504119C}"/>
              </a:ext>
            </a:extLst>
          </p:cNvPr>
          <p:cNvSpPr/>
          <p:nvPr/>
        </p:nvSpPr>
        <p:spPr>
          <a:xfrm>
            <a:off x="125761" y="474345"/>
            <a:ext cx="8550695" cy="150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pPr algn="r"/>
            <a:endParaRPr lang="pt-BR" sz="1600" dirty="0">
              <a:latin typeface="Futura Lt B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600" dirty="0">
              <a:latin typeface="Futura Lt BT"/>
              <a:ea typeface="Calibri" panose="020F0502020204030204" pitchFamily="34" charset="0"/>
              <a:cs typeface="Futura Lt BT"/>
            </a:endParaRPr>
          </a:p>
          <a:p>
            <a:endParaRPr lang="pt-BR" sz="20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A40096B-068C-4A36-8A73-649AE8C66F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5261" y="965708"/>
            <a:ext cx="3617165" cy="441175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81894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8182" y="-34219"/>
            <a:ext cx="9491324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" y="5430236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3B84763-F2D6-4888-9DA9-4F3267EB4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644"/>
            <a:ext cx="1363098" cy="9906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97B2C13-E49F-4A4E-9FBC-33C2834D41BD}"/>
              </a:ext>
            </a:extLst>
          </p:cNvPr>
          <p:cNvSpPr/>
          <p:nvPr/>
        </p:nvSpPr>
        <p:spPr>
          <a:xfrm>
            <a:off x="1691680" y="144683"/>
            <a:ext cx="7542584" cy="976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/>
                <a:ea typeface="Calibri" panose="020F0502020204030204" pitchFamily="34" charset="0"/>
                <a:cs typeface="Futura Lt BT"/>
              </a:rPr>
              <a:t>A REMUNICIPALIZAÇÃO DA ÁGUA COMO UMA TENDÊNCIA GLOBAL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Futura Lt BT"/>
              <a:ea typeface="Calibri" panose="020F0502020204030204" pitchFamily="34" charset="0"/>
              <a:cs typeface="Futura Lt B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20247B9-91D5-4FDE-B7C2-E8327D7C201A}"/>
              </a:ext>
            </a:extLst>
          </p:cNvPr>
          <p:cNvSpPr/>
          <p:nvPr/>
        </p:nvSpPr>
        <p:spPr>
          <a:xfrm>
            <a:off x="539553" y="1268760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A8DC54B-4DC1-45AF-8D2B-51928504119C}"/>
              </a:ext>
            </a:extLst>
          </p:cNvPr>
          <p:cNvSpPr/>
          <p:nvPr/>
        </p:nvSpPr>
        <p:spPr>
          <a:xfrm>
            <a:off x="125761" y="474345"/>
            <a:ext cx="8550695" cy="150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pPr algn="r"/>
            <a:endParaRPr lang="pt-BR" sz="1600" dirty="0">
              <a:latin typeface="Futura Lt B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600" dirty="0">
              <a:latin typeface="Futura Lt BT"/>
              <a:ea typeface="Calibri" panose="020F0502020204030204" pitchFamily="34" charset="0"/>
              <a:cs typeface="Futura Lt BT"/>
            </a:endParaRPr>
          </a:p>
          <a:p>
            <a:endParaRPr lang="pt-BR" sz="20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86F7EF0-06B4-4EC3-B4B9-8E6F6D06A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1308618"/>
            <a:ext cx="8110467" cy="41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8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8257" y="0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F4C847F-413D-4FF6-87D6-C13A39A5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Avanços do Saneamento Básico no Brasil a partir de 2003 </a:t>
            </a:r>
            <a:b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40001-D75E-4EFA-BE34-0DD3F4C5F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/>
              <a:t>Criação do Ministério das Cidades que deu “endereço” para o setor; </a:t>
            </a:r>
          </a:p>
          <a:p>
            <a:r>
              <a:rPr lang="pt-BR" dirty="0"/>
              <a:t>Realização das Conferências das Cidades; </a:t>
            </a:r>
          </a:p>
          <a:p>
            <a:r>
              <a:rPr lang="pt-BR" dirty="0"/>
              <a:t>Implantação do Conselho Nacional das Cidades;</a:t>
            </a:r>
          </a:p>
          <a:p>
            <a:r>
              <a:rPr lang="pt-BR" dirty="0"/>
              <a:t>Implantação dos Comitês Técnicos no âmbito das Secretarias Nacionais;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B84763-F2D6-4888-9DA9-4F3267EB4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" y="33184"/>
            <a:ext cx="136309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88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8182" y="-34219"/>
            <a:ext cx="9491324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" y="5430236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3B84763-F2D6-4888-9DA9-4F3267EB4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644"/>
            <a:ext cx="1363098" cy="9906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97B2C13-E49F-4A4E-9FBC-33C2834D41BD}"/>
              </a:ext>
            </a:extLst>
          </p:cNvPr>
          <p:cNvSpPr/>
          <p:nvPr/>
        </p:nvSpPr>
        <p:spPr>
          <a:xfrm>
            <a:off x="1691680" y="144683"/>
            <a:ext cx="7542584" cy="910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/>
                <a:ea typeface="Calibri" panose="020F0502020204030204" pitchFamily="34" charset="0"/>
                <a:cs typeface="Futura Lt BT"/>
              </a:rPr>
              <a:t>A REMUNICIPALIZAÇÃO DA ÁGUA COMO UMA TENDÊNCIA GLOBA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/>
                <a:ea typeface="Calibri" panose="020F0502020204030204" pitchFamily="34" charset="0"/>
                <a:cs typeface="Futura Lt BT"/>
              </a:rPr>
              <a:t>L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Futura Lt BT"/>
              <a:ea typeface="Calibri" panose="020F0502020204030204" pitchFamily="34" charset="0"/>
              <a:cs typeface="Futura Lt B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20247B9-91D5-4FDE-B7C2-E8327D7C201A}"/>
              </a:ext>
            </a:extLst>
          </p:cNvPr>
          <p:cNvSpPr/>
          <p:nvPr/>
        </p:nvSpPr>
        <p:spPr>
          <a:xfrm>
            <a:off x="539553" y="1268760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A8DC54B-4DC1-45AF-8D2B-51928504119C}"/>
              </a:ext>
            </a:extLst>
          </p:cNvPr>
          <p:cNvSpPr/>
          <p:nvPr/>
        </p:nvSpPr>
        <p:spPr>
          <a:xfrm>
            <a:off x="125761" y="474345"/>
            <a:ext cx="8550695" cy="150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pPr algn="r"/>
            <a:endParaRPr lang="pt-BR" sz="1600" dirty="0">
              <a:latin typeface="Futura Lt B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600" dirty="0">
              <a:latin typeface="Futura Lt BT"/>
              <a:ea typeface="Calibri" panose="020F0502020204030204" pitchFamily="34" charset="0"/>
              <a:cs typeface="Futura Lt BT"/>
            </a:endParaRPr>
          </a:p>
          <a:p>
            <a:endParaRPr lang="pt-BR" sz="20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D3ACC77-ED99-49A6-B5E4-2E3AE9707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448" y="1193230"/>
            <a:ext cx="7673103" cy="423700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87974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8182" y="-34219"/>
            <a:ext cx="9491324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" y="5430236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3B84763-F2D6-4888-9DA9-4F3267EB4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644"/>
            <a:ext cx="1363098" cy="9906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97B2C13-E49F-4A4E-9FBC-33C2834D41BD}"/>
              </a:ext>
            </a:extLst>
          </p:cNvPr>
          <p:cNvSpPr/>
          <p:nvPr/>
        </p:nvSpPr>
        <p:spPr>
          <a:xfrm>
            <a:off x="1691680" y="144683"/>
            <a:ext cx="7542584" cy="910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/>
                <a:ea typeface="Calibri" panose="020F0502020204030204" pitchFamily="34" charset="0"/>
                <a:cs typeface="Futura Lt BT"/>
              </a:rPr>
              <a:t>A REMUNICIPALIZAÇÃO DA ÁGUA COMO UMA TENDÊNCIA GLOBA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/>
                <a:ea typeface="Calibri" panose="020F0502020204030204" pitchFamily="34" charset="0"/>
                <a:cs typeface="Futura Lt BT"/>
              </a:rPr>
              <a:t>L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Futura Lt BT"/>
              <a:ea typeface="Calibri" panose="020F0502020204030204" pitchFamily="34" charset="0"/>
              <a:cs typeface="Futura Lt B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20247B9-91D5-4FDE-B7C2-E8327D7C201A}"/>
              </a:ext>
            </a:extLst>
          </p:cNvPr>
          <p:cNvSpPr/>
          <p:nvPr/>
        </p:nvSpPr>
        <p:spPr>
          <a:xfrm>
            <a:off x="539553" y="1268760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A8DC54B-4DC1-45AF-8D2B-51928504119C}"/>
              </a:ext>
            </a:extLst>
          </p:cNvPr>
          <p:cNvSpPr/>
          <p:nvPr/>
        </p:nvSpPr>
        <p:spPr>
          <a:xfrm>
            <a:off x="125761" y="474345"/>
            <a:ext cx="8550695" cy="150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pPr algn="r"/>
            <a:endParaRPr lang="pt-BR" sz="1600" dirty="0">
              <a:latin typeface="Futura Lt B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600" dirty="0">
              <a:latin typeface="Futura Lt BT"/>
              <a:ea typeface="Calibri" panose="020F0502020204030204" pitchFamily="34" charset="0"/>
              <a:cs typeface="Futura Lt BT"/>
            </a:endParaRPr>
          </a:p>
          <a:p>
            <a:endParaRPr lang="pt-BR" sz="2000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3883B09-80E9-432A-83B7-65CA712C2150}"/>
              </a:ext>
            </a:extLst>
          </p:cNvPr>
          <p:cNvSpPr/>
          <p:nvPr/>
        </p:nvSpPr>
        <p:spPr>
          <a:xfrm>
            <a:off x="539553" y="836712"/>
            <a:ext cx="7848871" cy="45407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3200" dirty="0"/>
          </a:p>
          <a:p>
            <a:pPr algn="ctr">
              <a:defRPr/>
            </a:pPr>
            <a:r>
              <a:rPr lang="pt-BR" sz="3200" dirty="0"/>
              <a:t>Problemas comuns encontrados na gestão privada da água que levaram a remunicipalização: falta de investimento em infraestruturas, aumento de tarifas, não cumprimento dos contratos, danos ambientais, entre outros.</a:t>
            </a:r>
          </a:p>
        </p:txBody>
      </p:sp>
    </p:spTree>
    <p:extLst>
      <p:ext uri="{BB962C8B-B14F-4D97-AF65-F5344CB8AC3E}">
        <p14:creationId xmlns:p14="http://schemas.microsoft.com/office/powerpoint/2010/main" val="2233595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0" y="-86994"/>
            <a:ext cx="9491324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" y="5430236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3B84763-F2D6-4888-9DA9-4F3267EB4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644"/>
            <a:ext cx="1363098" cy="9906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20247B9-91D5-4FDE-B7C2-E8327D7C201A}"/>
              </a:ext>
            </a:extLst>
          </p:cNvPr>
          <p:cNvSpPr/>
          <p:nvPr/>
        </p:nvSpPr>
        <p:spPr>
          <a:xfrm>
            <a:off x="539553" y="1268760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A8DC54B-4DC1-45AF-8D2B-51928504119C}"/>
              </a:ext>
            </a:extLst>
          </p:cNvPr>
          <p:cNvSpPr/>
          <p:nvPr/>
        </p:nvSpPr>
        <p:spPr>
          <a:xfrm>
            <a:off x="125761" y="474345"/>
            <a:ext cx="8550695" cy="150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pPr algn="r"/>
            <a:endParaRPr lang="pt-BR" sz="1600" dirty="0">
              <a:latin typeface="Futura Lt B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600" dirty="0">
              <a:latin typeface="Futura Lt BT"/>
              <a:ea typeface="Calibri" panose="020F0502020204030204" pitchFamily="34" charset="0"/>
              <a:cs typeface="Futura Lt BT"/>
            </a:endParaRPr>
          </a:p>
          <a:p>
            <a:endParaRPr lang="pt-BR" sz="2000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3883B09-80E9-432A-83B7-65CA712C2150}"/>
              </a:ext>
            </a:extLst>
          </p:cNvPr>
          <p:cNvSpPr/>
          <p:nvPr/>
        </p:nvSpPr>
        <p:spPr>
          <a:xfrm>
            <a:off x="827585" y="660209"/>
            <a:ext cx="7848871" cy="45407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200" dirty="0"/>
              <a:t>OBRIGADO</a:t>
            </a:r>
          </a:p>
          <a:p>
            <a:pPr algn="ctr">
              <a:defRPr/>
            </a:pPr>
            <a:r>
              <a:rPr lang="pt-BR" sz="3200" dirty="0"/>
              <a:t>Pedro </a:t>
            </a:r>
            <a:r>
              <a:rPr lang="pt-BR" sz="3200" dirty="0" err="1"/>
              <a:t>Blois</a:t>
            </a:r>
            <a:endParaRPr lang="pt-BR" sz="3200" dirty="0"/>
          </a:p>
          <a:p>
            <a:pPr algn="ctr">
              <a:defRPr/>
            </a:pPr>
            <a:r>
              <a:rPr lang="pt-BR" sz="3200" dirty="0"/>
              <a:t>Presidente da FNU</a:t>
            </a:r>
          </a:p>
          <a:p>
            <a:pPr algn="ctr">
              <a:defRPr/>
            </a:pPr>
            <a:r>
              <a:rPr lang="pt-BR" sz="3200" dirty="0"/>
              <a:t>Bloispedro57@gmail.com </a:t>
            </a:r>
          </a:p>
        </p:txBody>
      </p:sp>
    </p:spTree>
    <p:extLst>
      <p:ext uri="{BB962C8B-B14F-4D97-AF65-F5344CB8AC3E}">
        <p14:creationId xmlns:p14="http://schemas.microsoft.com/office/powerpoint/2010/main" val="91149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8257" y="0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F4C847F-413D-4FF6-87D6-C13A39A5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Avanços do Saneamento Básico no Brasil a partir de 2003 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40001-D75E-4EFA-BE34-0DD3F4C5F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457200" indent="-457200"/>
            <a:r>
              <a:rPr lang="pt-BR" dirty="0"/>
              <a:t>Elaboração e aprovação do Plano Nacional de Saneamento (PLANSAB);</a:t>
            </a:r>
          </a:p>
          <a:p>
            <a:pPr marL="457200" indent="-457200"/>
            <a:r>
              <a:rPr lang="pt-BR" dirty="0"/>
              <a:t>Fortalecimento do Sistema Nacional de Informações (SNIS);</a:t>
            </a:r>
          </a:p>
          <a:p>
            <a:pPr marL="457200" indent="-457200"/>
            <a:r>
              <a:rPr lang="pt-BR" dirty="0"/>
              <a:t>Retomada dos investimentos através do descontingenciamento de recursos e dos Programas de Aceleração do Crescimento (PAC 1 e 2).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B84763-F2D6-4888-9DA9-4F3267EB4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" y="33184"/>
            <a:ext cx="136309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2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8257" y="0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F4C847F-413D-4FF6-87D6-C13A39A5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3200" dirty="0"/>
              <a:t>Lei Nacional de Saneamento Básico </a:t>
            </a:r>
            <a:br>
              <a:rPr lang="pt-BR" sz="3200" dirty="0"/>
            </a:br>
            <a:r>
              <a:rPr lang="pt-BR" sz="3200" dirty="0"/>
              <a:t>(LNSB) – 11.445/2007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40001-D75E-4EFA-BE34-0DD3F4C5F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os principais avanços da LNSB está a garantia do Controle Social como princípio fundamental:</a:t>
            </a:r>
          </a:p>
          <a:p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Social </a:t>
            </a:r>
            <a:r>
              <a:rPr lang="pt-BR" sz="2800" dirty="0"/>
              <a:t>– definido como: “conjunto de mecanismos e procedimentos que garantem à sociedade informações, representações técnicas e participações nos processos de formulação de políticas, de planejamento e de avaliação relacionados aos serviços públicos de saneamento básico”;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B84763-F2D6-4888-9DA9-4F3267EB4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3" y="33184"/>
            <a:ext cx="136309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7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8257" y="0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F4C847F-413D-4FF6-87D6-C13A39A5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3200" dirty="0"/>
              <a:t>Lei Nacional de Saneamento Básico </a:t>
            </a:r>
            <a:br>
              <a:rPr lang="pt-BR" sz="3200" dirty="0"/>
            </a:br>
            <a:r>
              <a:rPr lang="pt-BR" sz="3200" dirty="0"/>
              <a:t>(LNSB) – 11.445/2007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40001-D75E-4EFA-BE34-0DD3F4C5F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diz o decreto 7.217/2010 que regulamentou a LNSB:</a:t>
            </a:r>
          </a:p>
          <a:p>
            <a:r>
              <a:rPr lang="pt-BR" sz="2600" dirty="0"/>
              <a:t>Artigo 34- § 6º </a:t>
            </a:r>
            <a:r>
              <a:rPr lang="pt-BR" sz="2600" dirty="0">
                <a:solidFill>
                  <a:srgbClr val="FF0000"/>
                </a:solidFill>
              </a:rPr>
              <a:t>Após 31 de dezembro de 2014, será vedado o acesso aos recursos federais </a:t>
            </a:r>
            <a:r>
              <a:rPr lang="pt-BR" sz="2600" dirty="0"/>
              <a:t>ou aos geridos ou administrados por órgão ou entidade da União, quando destinados a serviços de saneamento básico</a:t>
            </a:r>
            <a:r>
              <a:rPr lang="pt-BR" sz="2600" dirty="0">
                <a:solidFill>
                  <a:srgbClr val="FF0000"/>
                </a:solidFill>
              </a:rPr>
              <a:t>, àqueles titulares de serviços públicos de saneamento básico que não instituírem, por meio de legislação específica, o controle social</a:t>
            </a:r>
            <a:r>
              <a:rPr lang="pt-BR" sz="2600" dirty="0"/>
              <a:t> realizado por órgão colegiado, nos termos do inciso IV do caput. (Redação dada pelo Decreto nº 8.211, de 2014)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B84763-F2D6-4888-9DA9-4F3267EB4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3" y="33184"/>
            <a:ext cx="136309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3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8257" y="0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F4C847F-413D-4FF6-87D6-C13A39A5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3200" dirty="0"/>
              <a:t>Lei Nacional de Saneamento Básico </a:t>
            </a:r>
            <a:br>
              <a:rPr lang="pt-BR" sz="3200" dirty="0"/>
            </a:br>
            <a:r>
              <a:rPr lang="pt-BR" sz="3200" dirty="0"/>
              <a:t>(LNSB) – 11.445/2007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40001-D75E-4EFA-BE34-0DD3F4C5F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LNSB retoma a necessidade de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planejamento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instrumento fundamental para 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setor,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designa o titular dos serviços como responsáve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</a:p>
          <a:p>
            <a:pPr marL="0" indent="0">
              <a:buNone/>
            </a:pPr>
            <a:r>
              <a:rPr lang="pt-BR" dirty="0"/>
              <a:t>Observações:</a:t>
            </a:r>
          </a:p>
          <a:p>
            <a:pPr marL="0" indent="0">
              <a:buNone/>
            </a:pPr>
            <a:r>
              <a:rPr lang="pt-BR" dirty="0"/>
              <a:t>1) O Brasil perdeu a capacidade de planejamento (com o fim do PLANASA, com o fim dos recursos para investimentos e com o “vazio institucional” que viveu o setor);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B84763-F2D6-4888-9DA9-4F3267EB4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3" y="33184"/>
            <a:ext cx="136309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2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8257" y="0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F4C847F-413D-4FF6-87D6-C13A39A5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3200" dirty="0"/>
              <a:t>Lei Nacional de Saneamento Básico </a:t>
            </a:r>
            <a:br>
              <a:rPr lang="pt-BR" sz="3200" dirty="0"/>
            </a:br>
            <a:r>
              <a:rPr lang="pt-BR" sz="3200" dirty="0"/>
              <a:t>(LNSB) – 11.445/2007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40001-D75E-4EFA-BE34-0DD3F4C5F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400" dirty="0"/>
              <a:t>2) O fim do financiamento para o setor foi acentuado na década de 1990. (Planejar para que se não há recursos para investimentos?);</a:t>
            </a:r>
          </a:p>
          <a:p>
            <a:pPr marL="0" indent="0">
              <a:buNone/>
            </a:pPr>
            <a:r>
              <a:rPr lang="pt-BR" sz="3400" dirty="0"/>
              <a:t>3) A prova disso foi que com a retomada do financiamento umas das principais dificuldades de acesso a recursos era a falta de projetos;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B84763-F2D6-4888-9DA9-4F3267EB4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3" y="33184"/>
            <a:ext cx="136309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09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8257" y="0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F4C847F-413D-4FF6-87D6-C13A39A5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3200" dirty="0"/>
              <a:t>Lei Nacional de Saneamento Básico </a:t>
            </a:r>
            <a:br>
              <a:rPr lang="pt-BR" sz="3200" dirty="0"/>
            </a:br>
            <a:r>
              <a:rPr lang="pt-BR" sz="3200" dirty="0"/>
              <a:t>(LNSB) – 11.445/2007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40001-D75E-4EFA-BE34-0DD3F4C5F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A LNSB torna obrigatório a existência de plano como condição para acessar recursos: </a:t>
            </a:r>
          </a:p>
          <a:p>
            <a:pPr marL="0" indent="0">
              <a:buNone/>
            </a:pPr>
            <a:r>
              <a:rPr lang="pt-BR" sz="2400" dirty="0"/>
              <a:t>Artigo 26 - </a:t>
            </a:r>
            <a:r>
              <a:rPr lang="pt-BR" sz="2400" i="1" dirty="0"/>
              <a:t>§ 2º Após 31 de dezembro de 2019, a existência de plano de saneamento básico, elaborado pelo titular dos serviços, será condição para o acesso aos recursos orçamentários da União ou aos recursos de financiamentos geridos ou administrados por órgão ou entidade da administração pública federal, quando destinados a serviços de saneamento básico</a:t>
            </a:r>
            <a:r>
              <a:rPr lang="pt-BR" sz="2900" i="1" dirty="0"/>
              <a:t>. </a:t>
            </a:r>
          </a:p>
          <a:p>
            <a:pPr marL="0" indent="0">
              <a:buNone/>
            </a:pPr>
            <a:r>
              <a:rPr lang="pt-BR" sz="2400" i="1" dirty="0"/>
              <a:t>(Redação dada pelo Decreto nº 9.254, à Lei 11.445/2007)</a:t>
            </a:r>
          </a:p>
          <a:p>
            <a:pPr marL="0" indent="0">
              <a:buNone/>
            </a:pPr>
            <a:r>
              <a:rPr lang="pt-BR" sz="2400" i="1" dirty="0"/>
              <a:t>Adiamentos: 2014,2015, 2017 e agora 2019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B84763-F2D6-4888-9DA9-4F3267EB4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3" y="33184"/>
            <a:ext cx="136309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3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8257" y="0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F4C847F-413D-4FF6-87D6-C13A39A5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3200" dirty="0"/>
              <a:t>Lei Nacional de Saneamento Básico </a:t>
            </a:r>
            <a:br>
              <a:rPr lang="pt-BR" sz="3200" dirty="0"/>
            </a:br>
            <a:r>
              <a:rPr lang="pt-BR" sz="3200" dirty="0"/>
              <a:t>(LNSB) – 11.445/2007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40001-D75E-4EFA-BE34-0DD3F4C5F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Problemas com relação à elaboração dos Planos:</a:t>
            </a:r>
          </a:p>
          <a:p>
            <a:r>
              <a:rPr lang="pt-BR" sz="2400" dirty="0"/>
              <a:t>30% do Municípios Brasileiros com Plano Municipal de Saneamento - Posição: 19/10/2016 segundo o Panorama dos Planos Municipais de Saneamento Básico No Brasil – Publicado em Janeiro de 2017;</a:t>
            </a:r>
          </a:p>
          <a:p>
            <a:r>
              <a:rPr lang="pt-BR" sz="2400" dirty="0"/>
              <a:t>Falta de capacidade técnica para elaboração;</a:t>
            </a:r>
          </a:p>
          <a:p>
            <a:r>
              <a:rPr lang="pt-BR" sz="2400" dirty="0"/>
              <a:t>Falta de recurso para contratação de planos;</a:t>
            </a:r>
          </a:p>
          <a:p>
            <a:r>
              <a:rPr lang="pt-BR" sz="2400" dirty="0"/>
              <a:t>Necessidade de maior apoio técnico e financeiro aos municípios, a partir dos estados e da união, para concretização dos planos municipais;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B84763-F2D6-4888-9DA9-4F3267EB4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3" y="33184"/>
            <a:ext cx="136309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45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1157</Words>
  <Application>Microsoft Office PowerPoint</Application>
  <PresentationFormat>Apresentação na tela (4:3)</PresentationFormat>
  <Paragraphs>120</Paragraphs>
  <Slides>22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Futura Lt BT</vt:lpstr>
      <vt:lpstr>Times New Roman</vt:lpstr>
      <vt:lpstr>Tema do Office</vt:lpstr>
      <vt:lpstr>Apresentação do PowerPoint</vt:lpstr>
      <vt:lpstr> Avanços do Saneamento Básico no Brasil a partir de 2003  </vt:lpstr>
      <vt:lpstr>  Avanços do Saneamento Básico no Brasil a partir de 2003 </vt:lpstr>
      <vt:lpstr>Lei Nacional de Saneamento Básico  (LNSB) – 11.445/2007</vt:lpstr>
      <vt:lpstr>Lei Nacional de Saneamento Básico  (LNSB) – 11.445/2007</vt:lpstr>
      <vt:lpstr>Lei Nacional de Saneamento Básico  (LNSB) – 11.445/2007</vt:lpstr>
      <vt:lpstr>Lei Nacional de Saneamento Básico  (LNSB) – 11.445/2007</vt:lpstr>
      <vt:lpstr>Lei Nacional de Saneamento Básico  (LNSB) – 11.445/2007</vt:lpstr>
      <vt:lpstr>Lei Nacional de Saneamento Básico  (LNSB) – 11.445/2007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Edson Aparecido da Silva</cp:lastModifiedBy>
  <cp:revision>34</cp:revision>
  <dcterms:created xsi:type="dcterms:W3CDTF">2018-05-02T19:43:05Z</dcterms:created>
  <dcterms:modified xsi:type="dcterms:W3CDTF">2018-05-27T11:52:36Z</dcterms:modified>
</cp:coreProperties>
</file>