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29"/>
  </p:handoutMasterIdLst>
  <p:sldIdLst>
    <p:sldId id="256" r:id="rId2"/>
    <p:sldId id="258" r:id="rId3"/>
    <p:sldId id="259" r:id="rId4"/>
    <p:sldId id="261" r:id="rId5"/>
    <p:sldId id="262" r:id="rId6"/>
    <p:sldId id="263" r:id="rId7"/>
    <p:sldId id="266" r:id="rId8"/>
    <p:sldId id="265" r:id="rId9"/>
    <p:sldId id="264" r:id="rId10"/>
    <p:sldId id="267" r:id="rId11"/>
    <p:sldId id="270" r:id="rId12"/>
    <p:sldId id="268" r:id="rId13"/>
    <p:sldId id="269"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6"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7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8AA22-89A4-4CA1-A2D4-78FB884F934E}" type="datetimeFigureOut">
              <a:rPr lang="pt-BR" smtClean="0"/>
              <a:t>30/05/2018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C3A9E8-EF9C-4540-ACF4-4051308097D5}" type="slidenum">
              <a:rPr lang="pt-BR" smtClean="0"/>
              <a:t>‹nº›</a:t>
            </a:fld>
            <a:endParaRPr lang="pt-BR"/>
          </a:p>
        </p:txBody>
      </p:sp>
    </p:spTree>
    <p:extLst>
      <p:ext uri="{BB962C8B-B14F-4D97-AF65-F5344CB8AC3E}">
        <p14:creationId xmlns:p14="http://schemas.microsoft.com/office/powerpoint/2010/main" val="35165080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8025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49538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79114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52693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t>30/05/2018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8353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77C5135-C6EC-4FEB-97E1-E7A17BEAE96C}" type="datetimeFigureOut">
              <a:rPr lang="pt-BR" smtClean="0"/>
              <a:t>30/05/2018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74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77C5135-C6EC-4FEB-97E1-E7A17BEAE96C}" type="datetimeFigureOut">
              <a:rPr lang="pt-BR" smtClean="0"/>
              <a:t>30/05/2018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22207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77C5135-C6EC-4FEB-97E1-E7A17BEAE96C}" type="datetimeFigureOut">
              <a:rPr lang="pt-BR" smtClean="0"/>
              <a:t>30/05/2018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599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7C5135-C6EC-4FEB-97E1-E7A17BEAE96C}" type="datetimeFigureOut">
              <a:rPr lang="pt-BR" smtClean="0"/>
              <a:t>30/05/2018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286810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30/05/2018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489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30/05/2018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8176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C5135-C6EC-4FEB-97E1-E7A17BEAE96C}" type="datetimeFigureOut">
              <a:rPr lang="pt-BR" smtClean="0"/>
              <a:t>30/05/2018</a:t>
            </a:fld>
            <a:endParaRPr lang="pt-BR"/>
          </a:p>
        </p:txBody>
      </p:sp>
      <p:sp>
        <p:nvSpPr>
          <p:cNvPr id="5" name="Espaço Reservado para Rodapé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E68D5-6873-41D9-9B60-358195EC3482}" type="slidenum">
              <a:rPr lang="pt-BR" smtClean="0"/>
              <a:t>‹nº›</a:t>
            </a:fld>
            <a:endParaRPr lang="pt-BR"/>
          </a:p>
        </p:txBody>
      </p:sp>
      <p:pic>
        <p:nvPicPr>
          <p:cNvPr id="7" name="Picture 3" descr="Z:\Documentos\2018\48º Congresso da Assemae\Peças Gráficas\Template Power Point\banner 730x124 (2) - Cópia.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512" y="5517233"/>
            <a:ext cx="9180512" cy="1400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9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a:spLocks noGrp="1"/>
          </p:cNvSpPr>
          <p:nvPr>
            <p:ph type="subTitle" idx="4294967295"/>
          </p:nvPr>
        </p:nvSpPr>
        <p:spPr>
          <a:xfrm>
            <a:off x="899592" y="3573016"/>
            <a:ext cx="7776864" cy="1655762"/>
          </a:xfrm>
        </p:spPr>
        <p:txBody>
          <a:bodyPr>
            <a:normAutofit fontScale="92500" lnSpcReduction="20000"/>
          </a:bodyPr>
          <a:lstStyle/>
          <a:p>
            <a:pPr marL="0" indent="0">
              <a:buNone/>
            </a:pPr>
            <a:r>
              <a:rPr lang="pt-BR" sz="2800" b="1" dirty="0" smtClean="0"/>
              <a:t>Autores: </a:t>
            </a:r>
          </a:p>
          <a:p>
            <a:r>
              <a:rPr lang="pt-BR" sz="2800" b="1" dirty="0" smtClean="0"/>
              <a:t>Prof. Paulo </a:t>
            </a:r>
            <a:r>
              <a:rPr lang="pt-BR" sz="2800" b="1" dirty="0"/>
              <a:t>Sérgio </a:t>
            </a:r>
            <a:r>
              <a:rPr lang="pt-BR" sz="2800" b="1" dirty="0" err="1" smtClean="0"/>
              <a:t>Scalize</a:t>
            </a:r>
            <a:r>
              <a:rPr lang="pt-BR" sz="2800" b="1" dirty="0" smtClean="0"/>
              <a:t>; </a:t>
            </a:r>
          </a:p>
          <a:p>
            <a:r>
              <a:rPr lang="pt-BR" sz="2800" b="1" dirty="0" smtClean="0"/>
              <a:t>Prof. Dirceu </a:t>
            </a:r>
            <a:r>
              <a:rPr lang="pt-BR" sz="2800" b="1" dirty="0" err="1" smtClean="0"/>
              <a:t>Scaratti</a:t>
            </a:r>
            <a:r>
              <a:rPr lang="pt-BR" sz="2800" b="1" dirty="0" smtClean="0"/>
              <a:t>; </a:t>
            </a:r>
          </a:p>
          <a:p>
            <a:r>
              <a:rPr lang="pt-BR" sz="2800" b="1" dirty="0" smtClean="0"/>
              <a:t>Profa. </a:t>
            </a:r>
            <a:r>
              <a:rPr lang="pt-BR" sz="2800" b="1" dirty="0" err="1" smtClean="0"/>
              <a:t>Nolan</a:t>
            </a:r>
            <a:r>
              <a:rPr lang="pt-BR" sz="2800" b="1" dirty="0" smtClean="0"/>
              <a:t> Ribeiro Bezerra</a:t>
            </a:r>
          </a:p>
          <a:p>
            <a:pPr algn="l"/>
            <a:endParaRPr lang="pt-BR" sz="2800" dirty="0"/>
          </a:p>
        </p:txBody>
      </p:sp>
      <p:sp>
        <p:nvSpPr>
          <p:cNvPr id="5" name="Título 1"/>
          <p:cNvSpPr>
            <a:spLocks noGrp="1"/>
          </p:cNvSpPr>
          <p:nvPr>
            <p:ph type="ctrTitle" idx="4294967295"/>
          </p:nvPr>
        </p:nvSpPr>
        <p:spPr>
          <a:xfrm>
            <a:off x="683568" y="836712"/>
            <a:ext cx="7956376" cy="2387600"/>
          </a:xfrm>
        </p:spPr>
        <p:txBody>
          <a:bodyPr anchor="ctr" anchorCtr="0">
            <a:normAutofit/>
          </a:bodyPr>
          <a:lstStyle/>
          <a:p>
            <a:r>
              <a:rPr lang="pt-BR" sz="3600" b="1" dirty="0"/>
              <a:t>ÍNDICE 3E DO SISTEMA DE ABASTECIMENTO DE ÁGUA NOS MUNICÍPIOS DA REGIÃO HIDROGRÁFICA DO CORUMBÁ - GOIÁS</a:t>
            </a:r>
            <a:endParaRPr lang="pt-BR" sz="3600" dirty="0"/>
          </a:p>
        </p:txBody>
      </p:sp>
    </p:spTree>
    <p:extLst>
      <p:ext uri="{BB962C8B-B14F-4D97-AF65-F5344CB8AC3E}">
        <p14:creationId xmlns:p14="http://schemas.microsoft.com/office/powerpoint/2010/main" val="2602150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a:xfrm>
            <a:off x="457200" y="1456186"/>
            <a:ext cx="8363272" cy="3773014"/>
          </a:xfrm>
        </p:spPr>
        <p:txBody>
          <a:bodyPr>
            <a:noAutofit/>
          </a:bodyPr>
          <a:lstStyle/>
          <a:p>
            <a:pPr marL="0" indent="0">
              <a:buNone/>
            </a:pPr>
            <a:r>
              <a:rPr lang="pt-BR" sz="2800" dirty="0" smtClean="0"/>
              <a:t>A construção </a:t>
            </a:r>
            <a:r>
              <a:rPr lang="pt-BR" sz="2800" dirty="0"/>
              <a:t>de fronteiras de eficiência desenvolvidas por </a:t>
            </a:r>
            <a:r>
              <a:rPr lang="pt-BR" sz="2800" dirty="0" err="1"/>
              <a:t>Charnes</a:t>
            </a:r>
            <a:r>
              <a:rPr lang="pt-BR" sz="2800" dirty="0"/>
              <a:t>, Cooper e Rhodes (1978) e </a:t>
            </a:r>
            <a:r>
              <a:rPr lang="pt-BR" sz="2800" dirty="0" err="1"/>
              <a:t>Färe</a:t>
            </a:r>
            <a:r>
              <a:rPr lang="pt-BR" sz="2800" dirty="0"/>
              <a:t> e </a:t>
            </a:r>
            <a:r>
              <a:rPr lang="pt-BR" sz="2800" dirty="0" err="1"/>
              <a:t>Lovell</a:t>
            </a:r>
            <a:r>
              <a:rPr lang="pt-BR" sz="2800" dirty="0"/>
              <a:t> (1978) </a:t>
            </a:r>
            <a:r>
              <a:rPr lang="pt-BR" sz="2800" dirty="0" smtClean="0"/>
              <a:t>é um método resultante da aplicação DEA</a:t>
            </a:r>
          </a:p>
          <a:p>
            <a:pPr marL="0" indent="0">
              <a:buNone/>
            </a:pPr>
            <a:r>
              <a:rPr lang="pt-BR" sz="2800" dirty="0" smtClean="0"/>
              <a:t>Adotada em </a:t>
            </a:r>
            <a:r>
              <a:rPr lang="pt-BR" sz="2800" dirty="0"/>
              <a:t>diversos setores e </a:t>
            </a:r>
            <a:r>
              <a:rPr lang="pt-BR" sz="2800" dirty="0" smtClean="0"/>
              <a:t>países, evoluiu a partir de aplicações mais complexas (eficiência, </a:t>
            </a:r>
            <a:r>
              <a:rPr lang="pt-BR" sz="2800" dirty="0"/>
              <a:t>eficácia, </a:t>
            </a:r>
            <a:r>
              <a:rPr lang="pt-BR" sz="2800" dirty="0" smtClean="0"/>
              <a:t>efetividade e relevância) </a:t>
            </a:r>
            <a:r>
              <a:rPr lang="pt-BR" sz="2800" dirty="0"/>
              <a:t>de modo simples ou agregada a outras ferramentas matemáticas. Neste estudo, adota-se o formato de medida aditiva, desenvolvida por </a:t>
            </a:r>
            <a:r>
              <a:rPr lang="pt-BR" sz="2800" dirty="0" err="1"/>
              <a:t>Charnes</a:t>
            </a:r>
            <a:r>
              <a:rPr lang="pt-BR" sz="2800" dirty="0"/>
              <a:t> et al. (1985).</a:t>
            </a:r>
          </a:p>
        </p:txBody>
      </p:sp>
    </p:spTree>
    <p:extLst>
      <p:ext uri="{BB962C8B-B14F-4D97-AF65-F5344CB8AC3E}">
        <p14:creationId xmlns:p14="http://schemas.microsoft.com/office/powerpoint/2010/main" val="1819147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a:xfrm>
            <a:off x="457200" y="1340768"/>
            <a:ext cx="8363272" cy="3773014"/>
          </a:xfrm>
        </p:spPr>
        <p:txBody>
          <a:bodyPr>
            <a:noAutofit/>
          </a:bodyPr>
          <a:lstStyle/>
          <a:p>
            <a:r>
              <a:rPr lang="pt-BR" dirty="0"/>
              <a:t>A avaliação é feita a partir de indicadores de desempenho </a:t>
            </a:r>
            <a:r>
              <a:rPr lang="pt-BR" dirty="0" smtClean="0"/>
              <a:t>do SNIS, ano </a:t>
            </a:r>
            <a:r>
              <a:rPr lang="pt-BR" dirty="0"/>
              <a:t>base 2015 (BRASIL, 2017). São utilizados 03 indicadores de eficiência, 03 de eficácia e 03 de efetividade. A identificação dos indicadores serão as seguintes: eficiência (E1), eficácia (E2) e efetividade (E3), precedidos da ordem de </a:t>
            </a:r>
            <a:r>
              <a:rPr lang="pt-BR" dirty="0" smtClean="0"/>
              <a:t>apresentação</a:t>
            </a:r>
            <a:endParaRPr lang="pt-BR" dirty="0"/>
          </a:p>
        </p:txBody>
      </p:sp>
    </p:spTree>
    <p:extLst>
      <p:ext uri="{BB962C8B-B14F-4D97-AF65-F5344CB8AC3E}">
        <p14:creationId xmlns:p14="http://schemas.microsoft.com/office/powerpoint/2010/main" val="836209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a:xfrm>
            <a:off x="457200" y="1456186"/>
            <a:ext cx="8363272" cy="3773014"/>
          </a:xfrm>
        </p:spPr>
        <p:txBody>
          <a:bodyPr>
            <a:noAutofit/>
          </a:bodyPr>
          <a:lstStyle/>
          <a:p>
            <a:pPr marL="457200" lvl="1" indent="0">
              <a:buNone/>
            </a:pPr>
            <a:r>
              <a:rPr lang="pt-BR" b="1" dirty="0" smtClean="0"/>
              <a:t>INDICADORES </a:t>
            </a:r>
            <a:r>
              <a:rPr lang="pt-BR" b="1" dirty="0"/>
              <a:t>DE EFICIÊNCIA</a:t>
            </a:r>
          </a:p>
          <a:p>
            <a:pPr lvl="0"/>
            <a:r>
              <a:rPr lang="pt-BR" dirty="0"/>
              <a:t>1E1 - Índice de disponibilidade e regularidade no fornecimento de água nas economias;</a:t>
            </a:r>
          </a:p>
          <a:p>
            <a:pPr lvl="0"/>
            <a:r>
              <a:rPr lang="pt-BR" dirty="0"/>
              <a:t>2E1 - Índice de desempenho financeiro do sistema de abastecimento de água;</a:t>
            </a:r>
          </a:p>
          <a:p>
            <a:pPr lvl="0"/>
            <a:r>
              <a:rPr lang="pt-BR" dirty="0"/>
              <a:t>3E1 - Índice de qualidade da água produzida no sistema de abastecimento de água</a:t>
            </a:r>
            <a:r>
              <a:rPr lang="pt-BR" dirty="0" smtClean="0"/>
              <a:t>;</a:t>
            </a:r>
            <a:endParaRPr lang="pt-BR" dirty="0"/>
          </a:p>
        </p:txBody>
      </p:sp>
    </p:spTree>
    <p:extLst>
      <p:ext uri="{BB962C8B-B14F-4D97-AF65-F5344CB8AC3E}">
        <p14:creationId xmlns:p14="http://schemas.microsoft.com/office/powerpoint/2010/main" val="3494679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a:xfrm>
            <a:off x="457200" y="1456186"/>
            <a:ext cx="8363272" cy="3773014"/>
          </a:xfrm>
        </p:spPr>
        <p:txBody>
          <a:bodyPr>
            <a:noAutofit/>
          </a:bodyPr>
          <a:lstStyle/>
          <a:p>
            <a:pPr marL="457200" lvl="1" indent="0">
              <a:buNone/>
            </a:pPr>
            <a:r>
              <a:rPr lang="pt-BR" b="1" dirty="0"/>
              <a:t>INDICADORES DE EFICÁCIA</a:t>
            </a:r>
          </a:p>
          <a:p>
            <a:pPr lvl="0"/>
            <a:r>
              <a:rPr lang="pt-BR" dirty="0"/>
              <a:t>1E2 - Índice de atendimento total de abastecimento de água por rede;</a:t>
            </a:r>
          </a:p>
          <a:p>
            <a:pPr lvl="0"/>
            <a:r>
              <a:rPr lang="pt-BR" dirty="0"/>
              <a:t>2E2 - Índice de economias ativas atingidas por paralisações e interrupções sistemáticas;</a:t>
            </a:r>
          </a:p>
          <a:p>
            <a:pPr lvl="0"/>
            <a:r>
              <a:rPr lang="pt-BR" dirty="0"/>
              <a:t>3E2 - Índice de perdas de faturamento e de água na distribuição</a:t>
            </a:r>
            <a:r>
              <a:rPr lang="pt-BR" dirty="0" smtClean="0"/>
              <a:t>;</a:t>
            </a:r>
            <a:endParaRPr lang="pt-BR" dirty="0"/>
          </a:p>
        </p:txBody>
      </p:sp>
    </p:spTree>
    <p:extLst>
      <p:ext uri="{BB962C8B-B14F-4D97-AF65-F5344CB8AC3E}">
        <p14:creationId xmlns:p14="http://schemas.microsoft.com/office/powerpoint/2010/main" val="3847121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METODOLOGIA</a:t>
            </a:r>
            <a:endParaRPr lang="pt-BR" dirty="0"/>
          </a:p>
        </p:txBody>
      </p:sp>
      <p:sp>
        <p:nvSpPr>
          <p:cNvPr id="3" name="Espaço Reservado para Conteúdo 2"/>
          <p:cNvSpPr>
            <a:spLocks noGrp="1"/>
          </p:cNvSpPr>
          <p:nvPr>
            <p:ph idx="1"/>
          </p:nvPr>
        </p:nvSpPr>
        <p:spPr>
          <a:xfrm>
            <a:off x="457200" y="1096146"/>
            <a:ext cx="8363272" cy="3773014"/>
          </a:xfrm>
        </p:spPr>
        <p:txBody>
          <a:bodyPr>
            <a:noAutofit/>
          </a:bodyPr>
          <a:lstStyle/>
          <a:p>
            <a:pPr marL="457200" lvl="1" indent="0">
              <a:buNone/>
            </a:pPr>
            <a:r>
              <a:rPr lang="pt-BR" b="1" dirty="0"/>
              <a:t>INDICADORES DE EFETIVIDADE</a:t>
            </a:r>
          </a:p>
          <a:p>
            <a:pPr lvl="0"/>
            <a:r>
              <a:rPr lang="pt-BR" sz="3000" dirty="0"/>
              <a:t>1E3 - Índice de internações por diarreia em crianças menores de 5 anos;</a:t>
            </a:r>
          </a:p>
          <a:p>
            <a:pPr lvl="0"/>
            <a:r>
              <a:rPr lang="pt-BR" sz="3000" dirty="0"/>
              <a:t>2E3* - Índice de internações por doenças de veiculação hídrica;</a:t>
            </a:r>
          </a:p>
          <a:p>
            <a:pPr lvl="0"/>
            <a:r>
              <a:rPr lang="pt-BR" sz="3000" dirty="0"/>
              <a:t>3E3* - Taxa de óbitos por doenças de veiculação hídrica;</a:t>
            </a:r>
          </a:p>
          <a:p>
            <a:pPr marL="0" indent="0">
              <a:spcBef>
                <a:spcPts val="0"/>
              </a:spcBef>
              <a:buNone/>
            </a:pPr>
            <a:r>
              <a:rPr lang="pt-BR" sz="1800" dirty="0" smtClean="0"/>
              <a:t>* </a:t>
            </a:r>
            <a:r>
              <a:rPr lang="pt-BR" sz="1800" dirty="0"/>
              <a:t>As doenças de veiculação hídrica utilizadas na avaliação dos indicadores 2E3 e 3E3 são as seguintes: amebíase, gastroenterite, febre </a:t>
            </a:r>
            <a:r>
              <a:rPr lang="pt-BR" sz="1800" dirty="0" err="1"/>
              <a:t>tifóide</a:t>
            </a:r>
            <a:r>
              <a:rPr lang="pt-BR" sz="1800" dirty="0"/>
              <a:t> e </a:t>
            </a:r>
            <a:r>
              <a:rPr lang="pt-BR" sz="1800" dirty="0" err="1"/>
              <a:t>paratifóide</a:t>
            </a:r>
            <a:r>
              <a:rPr lang="pt-BR" sz="1800" dirty="0"/>
              <a:t>, hepatite infecciosa, cólera e  esquistossomose.</a:t>
            </a:r>
          </a:p>
        </p:txBody>
      </p:sp>
    </p:spTree>
    <p:extLst>
      <p:ext uri="{BB962C8B-B14F-4D97-AF65-F5344CB8AC3E}">
        <p14:creationId xmlns:p14="http://schemas.microsoft.com/office/powerpoint/2010/main" val="997550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720080"/>
          </a:xfrm>
        </p:spPr>
        <p:txBody>
          <a:bodyPr>
            <a:normAutofit fontScale="90000"/>
          </a:bodyPr>
          <a:lstStyle/>
          <a:p>
            <a:r>
              <a:rPr lang="pt-BR" dirty="0" smtClean="0"/>
              <a:t>METODOLOGIA</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2018614734"/>
              </p:ext>
            </p:extLst>
          </p:nvPr>
        </p:nvGraphicFramePr>
        <p:xfrm>
          <a:off x="395536" y="1484784"/>
          <a:ext cx="8424936" cy="2529840"/>
        </p:xfrm>
        <a:graphic>
          <a:graphicData uri="http://schemas.openxmlformats.org/drawingml/2006/table">
            <a:tbl>
              <a:tblPr firstRow="1" firstCol="1" bandRow="1">
                <a:tableStyleId>{5C22544A-7EE6-4342-B048-85BDC9FD1C3A}</a:tableStyleId>
              </a:tblPr>
              <a:tblGrid>
                <a:gridCol w="2736002"/>
                <a:gridCol w="2736002"/>
                <a:gridCol w="2952932"/>
              </a:tblGrid>
              <a:tr h="0">
                <a:tc gridSpan="3">
                  <a:txBody>
                    <a:bodyPr/>
                    <a:lstStyle/>
                    <a:p>
                      <a:pPr marL="0" marR="0" algn="ctr">
                        <a:spcBef>
                          <a:spcPts val="0"/>
                        </a:spcBef>
                        <a:spcAft>
                          <a:spcPts val="0"/>
                        </a:spcAft>
                      </a:pPr>
                      <a:r>
                        <a:rPr lang="pt-BR" sz="2400" dirty="0">
                          <a:effectLst/>
                        </a:rPr>
                        <a:t>Critérios de desempenho da avaliação</a:t>
                      </a:r>
                      <a:endParaRPr lang="pt-BR" sz="24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tr>
              <a:tr h="0">
                <a:tc>
                  <a:txBody>
                    <a:bodyPr/>
                    <a:lstStyle/>
                    <a:p>
                      <a:pPr marL="0" marR="0" algn="ctr">
                        <a:spcBef>
                          <a:spcPts val="0"/>
                        </a:spcBef>
                        <a:spcAft>
                          <a:spcPts val="0"/>
                        </a:spcAft>
                      </a:pPr>
                      <a:r>
                        <a:rPr lang="pt-BR" sz="2400">
                          <a:effectLst/>
                        </a:rPr>
                        <a:t>Eficiência (E1)</a:t>
                      </a:r>
                      <a:endParaRPr lang="pt-BR" sz="24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pt-BR" sz="2400">
                          <a:effectLst/>
                        </a:rPr>
                        <a:t>Eficácia (E2)</a:t>
                      </a:r>
                      <a:endParaRPr lang="pt-BR" sz="24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pt-BR" sz="2400" dirty="0">
                          <a:effectLst/>
                        </a:rPr>
                        <a:t>Efetividade (E3)</a:t>
                      </a:r>
                      <a:endParaRPr lang="pt-BR" sz="2400" dirty="0">
                        <a:effectLst/>
                        <a:latin typeface="Calibri"/>
                        <a:ea typeface="Calibri"/>
                        <a:cs typeface="Times New Roman"/>
                      </a:endParaRPr>
                    </a:p>
                  </a:txBody>
                  <a:tcPr marL="68580" marR="68580" marT="0" marB="0" anchor="ctr"/>
                </a:tc>
              </a:tr>
              <a:tr h="0">
                <a:tc>
                  <a:txBody>
                    <a:bodyPr/>
                    <a:lstStyle/>
                    <a:p>
                      <a:pPr marL="0" marR="0" algn="ctr">
                        <a:spcBef>
                          <a:spcPts val="0"/>
                        </a:spcBef>
                        <a:spcAft>
                          <a:spcPts val="0"/>
                        </a:spcAft>
                      </a:pPr>
                      <a:r>
                        <a:rPr lang="pt-BR" sz="2400">
                          <a:effectLst/>
                        </a:rPr>
                        <a:t>Indicador 1E1</a:t>
                      </a:r>
                    </a:p>
                    <a:p>
                      <a:pPr marL="0" marR="0" algn="ctr">
                        <a:spcBef>
                          <a:spcPts val="0"/>
                        </a:spcBef>
                        <a:spcAft>
                          <a:spcPts val="0"/>
                        </a:spcAft>
                      </a:pPr>
                      <a:r>
                        <a:rPr lang="pt-BR" sz="2400">
                          <a:effectLst/>
                        </a:rPr>
                        <a:t>Indicador 2E1</a:t>
                      </a:r>
                    </a:p>
                    <a:p>
                      <a:pPr marL="0" marR="0" algn="ctr">
                        <a:spcBef>
                          <a:spcPts val="0"/>
                        </a:spcBef>
                        <a:spcAft>
                          <a:spcPts val="0"/>
                        </a:spcAft>
                      </a:pPr>
                      <a:r>
                        <a:rPr lang="pt-BR" sz="2400">
                          <a:effectLst/>
                        </a:rPr>
                        <a:t>Indicador 3E1</a:t>
                      </a:r>
                      <a:endParaRPr lang="pt-BR" sz="24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pt-BR" sz="2400">
                          <a:effectLst/>
                        </a:rPr>
                        <a:t>Indicador 1E2</a:t>
                      </a:r>
                    </a:p>
                    <a:p>
                      <a:pPr marL="0" marR="0" algn="ctr">
                        <a:spcBef>
                          <a:spcPts val="0"/>
                        </a:spcBef>
                        <a:spcAft>
                          <a:spcPts val="0"/>
                        </a:spcAft>
                      </a:pPr>
                      <a:r>
                        <a:rPr lang="pt-BR" sz="2400">
                          <a:effectLst/>
                        </a:rPr>
                        <a:t>Indicador 2E2</a:t>
                      </a:r>
                    </a:p>
                    <a:p>
                      <a:pPr marL="0" marR="0" algn="ctr">
                        <a:spcBef>
                          <a:spcPts val="0"/>
                        </a:spcBef>
                        <a:spcAft>
                          <a:spcPts val="0"/>
                        </a:spcAft>
                      </a:pPr>
                      <a:r>
                        <a:rPr lang="pt-BR" sz="2400">
                          <a:effectLst/>
                        </a:rPr>
                        <a:t>Indicador 3E2</a:t>
                      </a:r>
                      <a:endParaRPr lang="pt-BR" sz="24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pt-BR" sz="2400" dirty="0">
                          <a:effectLst/>
                        </a:rPr>
                        <a:t>Indicador 1E3</a:t>
                      </a:r>
                    </a:p>
                    <a:p>
                      <a:pPr marL="0" marR="0" algn="ctr">
                        <a:spcBef>
                          <a:spcPts val="0"/>
                        </a:spcBef>
                        <a:spcAft>
                          <a:spcPts val="0"/>
                        </a:spcAft>
                      </a:pPr>
                      <a:r>
                        <a:rPr lang="pt-BR" sz="2400" dirty="0">
                          <a:effectLst/>
                        </a:rPr>
                        <a:t>Indicador 2E3</a:t>
                      </a:r>
                    </a:p>
                    <a:p>
                      <a:pPr marL="0" marR="0" algn="ctr">
                        <a:spcBef>
                          <a:spcPts val="0"/>
                        </a:spcBef>
                        <a:spcAft>
                          <a:spcPts val="0"/>
                        </a:spcAft>
                      </a:pPr>
                      <a:r>
                        <a:rPr lang="pt-BR" sz="2400" dirty="0">
                          <a:effectLst/>
                        </a:rPr>
                        <a:t>Indicador 3E3</a:t>
                      </a:r>
                      <a:endParaRPr lang="pt-BR" sz="2400" dirty="0">
                        <a:effectLst/>
                        <a:latin typeface="Calibri"/>
                        <a:ea typeface="Calibri"/>
                        <a:cs typeface="Times New Roman"/>
                      </a:endParaRPr>
                    </a:p>
                  </a:txBody>
                  <a:tcPr marL="68580" marR="68580" marT="0" marB="0" anchor="ctr"/>
                </a:tc>
              </a:tr>
              <a:tr h="0">
                <a:tc>
                  <a:txBody>
                    <a:bodyPr/>
                    <a:lstStyle/>
                    <a:p>
                      <a:pPr marL="0" marR="0" algn="ctr">
                        <a:spcBef>
                          <a:spcPts val="0"/>
                        </a:spcBef>
                        <a:spcAft>
                          <a:spcPts val="0"/>
                        </a:spcAft>
                      </a:pPr>
                      <a:r>
                        <a:rPr lang="pt-BR" sz="2200">
                          <a:effectLst/>
                        </a:rPr>
                        <a:t>Medida de Eficiência*</a:t>
                      </a:r>
                      <a:endParaRPr lang="pt-BR" sz="22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pt-BR" sz="2200">
                          <a:effectLst/>
                        </a:rPr>
                        <a:t>Medida de Eficácia*</a:t>
                      </a:r>
                      <a:endParaRPr lang="pt-BR" sz="22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pt-BR" sz="2200" dirty="0">
                          <a:effectLst/>
                        </a:rPr>
                        <a:t>Medida de Efetividade*</a:t>
                      </a:r>
                      <a:endParaRPr lang="pt-BR" sz="2200" dirty="0">
                        <a:effectLst/>
                        <a:latin typeface="Calibri"/>
                        <a:ea typeface="Calibri"/>
                        <a:cs typeface="Times New Roman"/>
                      </a:endParaRPr>
                    </a:p>
                  </a:txBody>
                  <a:tcPr marL="68580" marR="68580" marT="0" marB="0" anchor="ctr"/>
                </a:tc>
              </a:tr>
              <a:tr h="0">
                <a:tc gridSpan="3">
                  <a:txBody>
                    <a:bodyPr/>
                    <a:lstStyle/>
                    <a:p>
                      <a:pPr marL="0" marR="0" algn="ctr">
                        <a:spcBef>
                          <a:spcPts val="0"/>
                        </a:spcBef>
                        <a:spcAft>
                          <a:spcPts val="0"/>
                        </a:spcAft>
                      </a:pPr>
                      <a:r>
                        <a:rPr lang="pt-BR" sz="2400" dirty="0">
                          <a:effectLst/>
                        </a:rPr>
                        <a:t>Índice 3E** municipal</a:t>
                      </a:r>
                      <a:endParaRPr lang="pt-BR" sz="2400" dirty="0">
                        <a:effectLst/>
                        <a:latin typeface="Calibri"/>
                        <a:ea typeface="Calibri"/>
                        <a:cs typeface="Times New Roman"/>
                      </a:endParaRPr>
                    </a:p>
                  </a:txBody>
                  <a:tcPr marL="68580" marR="68580" marT="0" marB="0" anchor="ctr"/>
                </a:tc>
                <a:tc hMerge="1">
                  <a:txBody>
                    <a:bodyPr/>
                    <a:lstStyle/>
                    <a:p>
                      <a:endParaRPr lang="pt-BR"/>
                    </a:p>
                  </a:txBody>
                  <a:tcPr/>
                </a:tc>
                <a:tc hMerge="1">
                  <a:txBody>
                    <a:bodyPr/>
                    <a:lstStyle/>
                    <a:p>
                      <a:endParaRPr lang="pt-BR"/>
                    </a:p>
                  </a:txBody>
                  <a:tcPr/>
                </a:tc>
              </a:tr>
            </a:tbl>
          </a:graphicData>
        </a:graphic>
      </p:graphicFrame>
      <p:sp>
        <p:nvSpPr>
          <p:cNvPr id="5" name="Rectangle 1"/>
          <p:cNvSpPr>
            <a:spLocks noChangeArrowheads="1"/>
          </p:cNvSpPr>
          <p:nvPr/>
        </p:nvSpPr>
        <p:spPr bwMode="auto">
          <a:xfrm>
            <a:off x="467544" y="4121785"/>
            <a:ext cx="842493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0" algn="l"/>
                <a:tab pos="450850" algn="l"/>
              </a:tabLst>
              <a:defRPr>
                <a:solidFill>
                  <a:schemeClr val="tx1"/>
                </a:solidFill>
                <a:latin typeface="Arial" pitchFamily="34" charset="0"/>
                <a:cs typeface="Arial" pitchFamily="34" charset="0"/>
              </a:defRPr>
            </a:lvl1pPr>
            <a:lvl2pPr fontAlgn="base">
              <a:spcBef>
                <a:spcPct val="0"/>
              </a:spcBef>
              <a:spcAft>
                <a:spcPct val="0"/>
              </a:spcAft>
              <a:tabLst>
                <a:tab pos="0" algn="l"/>
                <a:tab pos="450850" algn="l"/>
              </a:tabLst>
              <a:defRPr>
                <a:solidFill>
                  <a:schemeClr val="tx1"/>
                </a:solidFill>
                <a:latin typeface="Arial" pitchFamily="34" charset="0"/>
                <a:cs typeface="Arial" pitchFamily="34" charset="0"/>
              </a:defRPr>
            </a:lvl2pPr>
            <a:lvl3pPr fontAlgn="base">
              <a:spcBef>
                <a:spcPct val="0"/>
              </a:spcBef>
              <a:spcAft>
                <a:spcPct val="0"/>
              </a:spcAft>
              <a:tabLst>
                <a:tab pos="0" algn="l"/>
                <a:tab pos="450850" algn="l"/>
              </a:tabLst>
              <a:defRPr>
                <a:solidFill>
                  <a:schemeClr val="tx1"/>
                </a:solidFill>
                <a:latin typeface="Arial" pitchFamily="34" charset="0"/>
                <a:cs typeface="Arial" pitchFamily="34" charset="0"/>
              </a:defRPr>
            </a:lvl3pPr>
            <a:lvl4pPr fontAlgn="base">
              <a:spcBef>
                <a:spcPct val="0"/>
              </a:spcBef>
              <a:spcAft>
                <a:spcPct val="0"/>
              </a:spcAft>
              <a:tabLst>
                <a:tab pos="0" algn="l"/>
                <a:tab pos="450850" algn="l"/>
              </a:tabLst>
              <a:defRPr>
                <a:solidFill>
                  <a:schemeClr val="tx1"/>
                </a:solidFill>
                <a:latin typeface="Arial" pitchFamily="34" charset="0"/>
                <a:cs typeface="Arial" pitchFamily="34" charset="0"/>
              </a:defRPr>
            </a:lvl4pPr>
            <a:lvl5pPr fontAlgn="base">
              <a:spcBef>
                <a:spcPct val="0"/>
              </a:spcBef>
              <a:spcAft>
                <a:spcPct val="0"/>
              </a:spcAft>
              <a:tabLst>
                <a:tab pos="0" algn="l"/>
                <a:tab pos="450850" algn="l"/>
              </a:tabLst>
              <a:defRPr>
                <a:solidFill>
                  <a:schemeClr val="tx1"/>
                </a:solidFill>
                <a:latin typeface="Arial" pitchFamily="34" charset="0"/>
                <a:cs typeface="Arial" pitchFamily="34" charset="0"/>
              </a:defRPr>
            </a:lvl5pPr>
            <a:lvl6pPr fontAlgn="base">
              <a:spcBef>
                <a:spcPct val="0"/>
              </a:spcBef>
              <a:spcAft>
                <a:spcPct val="0"/>
              </a:spcAft>
              <a:tabLst>
                <a:tab pos="0" algn="l"/>
                <a:tab pos="450850" algn="l"/>
              </a:tabLst>
              <a:defRPr>
                <a:solidFill>
                  <a:schemeClr val="tx1"/>
                </a:solidFill>
                <a:latin typeface="Arial" pitchFamily="34" charset="0"/>
                <a:cs typeface="Arial" pitchFamily="34" charset="0"/>
              </a:defRPr>
            </a:lvl6pPr>
            <a:lvl7pPr fontAlgn="base">
              <a:spcBef>
                <a:spcPct val="0"/>
              </a:spcBef>
              <a:spcAft>
                <a:spcPct val="0"/>
              </a:spcAft>
              <a:tabLst>
                <a:tab pos="0" algn="l"/>
                <a:tab pos="450850" algn="l"/>
              </a:tabLst>
              <a:defRPr>
                <a:solidFill>
                  <a:schemeClr val="tx1"/>
                </a:solidFill>
                <a:latin typeface="Arial" pitchFamily="34" charset="0"/>
                <a:cs typeface="Arial" pitchFamily="34" charset="0"/>
              </a:defRPr>
            </a:lvl7pPr>
            <a:lvl8pPr fontAlgn="base">
              <a:spcBef>
                <a:spcPct val="0"/>
              </a:spcBef>
              <a:spcAft>
                <a:spcPct val="0"/>
              </a:spcAft>
              <a:tabLst>
                <a:tab pos="0" algn="l"/>
                <a:tab pos="450850" algn="l"/>
              </a:tabLst>
              <a:defRPr>
                <a:solidFill>
                  <a:schemeClr val="tx1"/>
                </a:solidFill>
                <a:latin typeface="Arial" pitchFamily="34" charset="0"/>
                <a:cs typeface="Arial" pitchFamily="34" charset="0"/>
              </a:defRPr>
            </a:lvl8pPr>
            <a:lvl9pPr fontAlgn="base">
              <a:spcBef>
                <a:spcPct val="0"/>
              </a:spcBef>
              <a:spcAft>
                <a:spcPct val="0"/>
              </a:spcAft>
              <a:tabLst>
                <a:tab pos="0" algn="l"/>
                <a:tab pos="450850" algn="l"/>
              </a:tabLst>
              <a:defRPr>
                <a:solidFill>
                  <a:schemeClr val="tx1"/>
                </a:solidFill>
                <a:latin typeface="Arial" pitchFamily="34" charset="0"/>
                <a:cs typeface="Arial"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0" algn="l"/>
                <a:tab pos="450850" algn="l"/>
              </a:tabLst>
            </a:pPr>
            <a:r>
              <a:rPr kumimoji="0" lang="pt-BR" altLang="pt-BR"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 medida de eficiência será a média aritmética dos resultados dos indicadores adotados para a avaliação da Eficiência (E1). Método similar será utilizado para as medidas de eficácia (E2) e efetividade (E3).</a:t>
            </a:r>
            <a:endParaRPr kumimoji="0" lang="pt-BR" altLang="pt-BR"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 pos="450850" algn="l"/>
              </a:tabLst>
            </a:pPr>
            <a:r>
              <a:rPr kumimoji="0" lang="pt-BR" altLang="pt-BR"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**O índice 3E (Eficiência, Eficácia e Efetividade) será composto por uma medida monótona de intervalo [0 a 1], similar ao IDH, sendo a medida próxima a 1,000 a melhor.</a:t>
            </a:r>
            <a:endParaRPr kumimoji="0" lang="pt-BR" altLang="pt-BR" sz="1600" b="0" i="0" u="none" strike="noStrike" cap="none" normalizeH="0" baseline="0" dirty="0" smtClean="0">
              <a:ln>
                <a:noFill/>
              </a:ln>
              <a:solidFill>
                <a:schemeClr val="tx1"/>
              </a:solidFill>
              <a:effectLst/>
              <a:latin typeface="Arial" pitchFamily="34" charset="0"/>
            </a:endParaRPr>
          </a:p>
        </p:txBody>
      </p:sp>
      <p:sp>
        <p:nvSpPr>
          <p:cNvPr id="6" name="Retângulo 5"/>
          <p:cNvSpPr/>
          <p:nvPr/>
        </p:nvSpPr>
        <p:spPr>
          <a:xfrm>
            <a:off x="467544" y="1074222"/>
            <a:ext cx="8280920" cy="338554"/>
          </a:xfrm>
          <a:prstGeom prst="rect">
            <a:avLst/>
          </a:prstGeom>
        </p:spPr>
        <p:txBody>
          <a:bodyPr wrap="square">
            <a:spAutoFit/>
          </a:bodyPr>
          <a:lstStyle/>
          <a:p>
            <a:pPr lvl="0" algn="just" fontAlgn="base">
              <a:spcBef>
                <a:spcPct val="0"/>
              </a:spcBef>
              <a:spcAft>
                <a:spcPct val="0"/>
              </a:spcAft>
              <a:tabLst>
                <a:tab pos="0" algn="l"/>
                <a:tab pos="450850" algn="l"/>
              </a:tabLst>
            </a:pPr>
            <a:r>
              <a:rPr lang="pt-BR" altLang="pt-BR" sz="1600" b="1" dirty="0">
                <a:solidFill>
                  <a:srgbClr val="000000"/>
                </a:solidFill>
                <a:latin typeface="Arial" pitchFamily="34" charset="0"/>
                <a:ea typeface="Arial Unicode MS" pitchFamily="34" charset="-128"/>
              </a:rPr>
              <a:t>Q</a:t>
            </a:r>
            <a:r>
              <a:rPr lang="pt-BR" altLang="pt-BR" sz="1600" b="1" dirty="0" bmk="">
                <a:solidFill>
                  <a:srgbClr val="000000"/>
                </a:solidFill>
                <a:latin typeface="Arial" pitchFamily="34" charset="0"/>
                <a:ea typeface="Arial Unicode MS" pitchFamily="34" charset="-128"/>
              </a:rPr>
              <a:t>uadro1 – Diagrama de agregação de medidas de eficiência, eficácia e </a:t>
            </a:r>
            <a:r>
              <a:rPr lang="pt-BR" altLang="pt-BR" sz="1600" b="1" dirty="0">
                <a:solidFill>
                  <a:srgbClr val="000000"/>
                </a:solidFill>
                <a:latin typeface="Arial" pitchFamily="34" charset="0"/>
                <a:ea typeface="Arial Unicode MS" pitchFamily="34" charset="-128"/>
              </a:rPr>
              <a:t>efetividade.</a:t>
            </a:r>
            <a:endParaRPr lang="pt-BR" altLang="pt-BR" sz="1600" b="1" dirty="0">
              <a:latin typeface="Arial" pitchFamily="34" charset="0"/>
            </a:endParaRPr>
          </a:p>
        </p:txBody>
      </p:sp>
    </p:spTree>
    <p:extLst>
      <p:ext uri="{BB962C8B-B14F-4D97-AF65-F5344CB8AC3E}">
        <p14:creationId xmlns:p14="http://schemas.microsoft.com/office/powerpoint/2010/main" val="184692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RESULTADOS E DISCUSSÕES</a:t>
            </a:r>
            <a:endParaRPr lang="pt-BR" dirty="0"/>
          </a:p>
        </p:txBody>
      </p:sp>
      <p:sp>
        <p:nvSpPr>
          <p:cNvPr id="3" name="Espaço Reservado para Conteúdo 2"/>
          <p:cNvSpPr>
            <a:spLocks noGrp="1"/>
          </p:cNvSpPr>
          <p:nvPr>
            <p:ph idx="1"/>
          </p:nvPr>
        </p:nvSpPr>
        <p:spPr>
          <a:xfrm>
            <a:off x="457200" y="1096146"/>
            <a:ext cx="8363272" cy="3773014"/>
          </a:xfrm>
        </p:spPr>
        <p:txBody>
          <a:bodyPr>
            <a:noAutofit/>
          </a:bodyPr>
          <a:lstStyle/>
          <a:p>
            <a:pPr marL="0" indent="0">
              <a:buNone/>
            </a:pPr>
            <a:r>
              <a:rPr lang="pt-BR" sz="2800" dirty="0"/>
              <a:t>Os resultados apresentados a seguir contemplam as medidas dos critérios comparativamente a media 3EAA municipal, e a fronteira 3E ótima, que representa o melhor resultado possível. O Gráfico 1 ilustra os resultados para a </a:t>
            </a:r>
            <a:r>
              <a:rPr lang="pt-BR" sz="2800" dirty="0" smtClean="0"/>
              <a:t>Eficiência, o Gráfico 2 de Eficácia e o Gráfico 3 de Efetividade.</a:t>
            </a:r>
            <a:endParaRPr lang="pt-BR" sz="2800" dirty="0"/>
          </a:p>
        </p:txBody>
      </p:sp>
    </p:spTree>
    <p:extLst>
      <p:ext uri="{BB962C8B-B14F-4D97-AF65-F5344CB8AC3E}">
        <p14:creationId xmlns:p14="http://schemas.microsoft.com/office/powerpoint/2010/main" val="2800782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RESULTADOS E DISCUSSÕES</a:t>
            </a:r>
            <a:endParaRPr lang="pt-BR" dirty="0"/>
          </a:p>
        </p:txBody>
      </p:sp>
      <p:sp>
        <p:nvSpPr>
          <p:cNvPr id="3" name="Espaço Reservado para Conteúdo 2"/>
          <p:cNvSpPr>
            <a:spLocks noGrp="1"/>
          </p:cNvSpPr>
          <p:nvPr>
            <p:ph idx="1"/>
          </p:nvPr>
        </p:nvSpPr>
        <p:spPr>
          <a:xfrm>
            <a:off x="457200" y="1096146"/>
            <a:ext cx="8363272" cy="460646"/>
          </a:xfrm>
        </p:spPr>
        <p:txBody>
          <a:bodyPr>
            <a:noAutofit/>
          </a:bodyPr>
          <a:lstStyle/>
          <a:p>
            <a:pPr marL="0" indent="0">
              <a:buNone/>
            </a:pPr>
            <a:r>
              <a:rPr lang="pt-BR" sz="2000" dirty="0" smtClean="0"/>
              <a:t>Gráfico </a:t>
            </a:r>
            <a:r>
              <a:rPr lang="pt-BR" sz="2000" dirty="0"/>
              <a:t>1 - Resultados para a Eficiência municipal: E1, 3EAA e 3E </a:t>
            </a:r>
            <a:r>
              <a:rPr lang="pt-BR" sz="2000" dirty="0" smtClean="0"/>
              <a:t>ótima</a:t>
            </a:r>
            <a:endParaRPr lang="pt-BR" sz="20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72956"/>
            <a:ext cx="7377680" cy="4044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837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RESULTADOS E DISCUSSÕES</a:t>
            </a:r>
            <a:endParaRPr lang="pt-BR" dirty="0"/>
          </a:p>
        </p:txBody>
      </p:sp>
      <p:sp>
        <p:nvSpPr>
          <p:cNvPr id="3" name="Espaço Reservado para Conteúdo 2"/>
          <p:cNvSpPr>
            <a:spLocks noGrp="1"/>
          </p:cNvSpPr>
          <p:nvPr>
            <p:ph idx="1"/>
          </p:nvPr>
        </p:nvSpPr>
        <p:spPr>
          <a:xfrm>
            <a:off x="457200" y="1096146"/>
            <a:ext cx="8363272" cy="3773014"/>
          </a:xfrm>
        </p:spPr>
        <p:txBody>
          <a:bodyPr>
            <a:noAutofit/>
          </a:bodyPr>
          <a:lstStyle/>
          <a:p>
            <a:r>
              <a:rPr lang="pt-BR" sz="2800" dirty="0"/>
              <a:t>Observa-se na ilustração, que 26 municípios (65,0%) possuem resultados de eficiência abaixo do 3EAA. Isso demonstra que outros critérios estão mais bem avaliados. Essa afirmação é possível verificar nos gráficos 2 e </a:t>
            </a:r>
            <a:r>
              <a:rPr lang="pt-BR" sz="2800" dirty="0" smtClean="0"/>
              <a:t>3</a:t>
            </a:r>
            <a:endParaRPr lang="pt-BR" sz="2800" dirty="0"/>
          </a:p>
          <a:p>
            <a:endParaRPr lang="pt-BR" sz="2800" dirty="0" smtClean="0"/>
          </a:p>
          <a:p>
            <a:r>
              <a:rPr lang="pt-BR" sz="2800" b="1" u="sng" dirty="0" smtClean="0"/>
              <a:t>A maioria dos 40 municípios, apresentam índices de ineficiência superiores</a:t>
            </a:r>
            <a:endParaRPr lang="pt-BR" sz="2800" b="1" u="sng" dirty="0"/>
          </a:p>
        </p:txBody>
      </p:sp>
    </p:spTree>
    <p:extLst>
      <p:ext uri="{BB962C8B-B14F-4D97-AF65-F5344CB8AC3E}">
        <p14:creationId xmlns:p14="http://schemas.microsoft.com/office/powerpoint/2010/main" val="3836245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RESULTADOS E DISCUSSÕES</a:t>
            </a:r>
            <a:endParaRPr lang="pt-BR" dirty="0"/>
          </a:p>
        </p:txBody>
      </p:sp>
      <p:sp>
        <p:nvSpPr>
          <p:cNvPr id="3" name="Espaço Reservado para Conteúdo 2"/>
          <p:cNvSpPr>
            <a:spLocks noGrp="1"/>
          </p:cNvSpPr>
          <p:nvPr>
            <p:ph idx="1"/>
          </p:nvPr>
        </p:nvSpPr>
        <p:spPr>
          <a:xfrm>
            <a:off x="457200" y="1096146"/>
            <a:ext cx="8363272" cy="460646"/>
          </a:xfrm>
        </p:spPr>
        <p:txBody>
          <a:bodyPr>
            <a:noAutofit/>
          </a:bodyPr>
          <a:lstStyle/>
          <a:p>
            <a:pPr marL="0" indent="0">
              <a:buNone/>
            </a:pPr>
            <a:r>
              <a:rPr lang="pt-BR" sz="2000" dirty="0" smtClean="0"/>
              <a:t>Gráfico 2 </a:t>
            </a:r>
            <a:r>
              <a:rPr lang="pt-BR" sz="2000" dirty="0"/>
              <a:t>- Resultados para a </a:t>
            </a:r>
            <a:r>
              <a:rPr lang="pt-BR" sz="2000" dirty="0" smtClean="0"/>
              <a:t>Eficácia municipal</a:t>
            </a:r>
            <a:r>
              <a:rPr lang="pt-BR" sz="2000" dirty="0"/>
              <a:t>: </a:t>
            </a:r>
            <a:r>
              <a:rPr lang="pt-BR" sz="2000" dirty="0" smtClean="0"/>
              <a:t>E2, </a:t>
            </a:r>
            <a:r>
              <a:rPr lang="pt-BR" sz="2000" dirty="0"/>
              <a:t>3EAA e 3E </a:t>
            </a:r>
            <a:r>
              <a:rPr lang="pt-BR" sz="2000" dirty="0" smtClean="0"/>
              <a:t>ótima</a:t>
            </a:r>
            <a:endParaRPr lang="pt-BR" sz="20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72956"/>
            <a:ext cx="7377680" cy="4044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5748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3"/>
            <a:ext cx="8229600" cy="3773014"/>
          </a:xfrm>
        </p:spPr>
        <p:txBody>
          <a:bodyPr>
            <a:normAutofit lnSpcReduction="10000"/>
          </a:bodyPr>
          <a:lstStyle/>
          <a:p>
            <a:pPr marL="0" indent="0">
              <a:buNone/>
            </a:pPr>
            <a:r>
              <a:rPr lang="pt-BR" dirty="0"/>
              <a:t>O desenvolvimento urbano demanda infraestrutura adequada de mobilidade, habitação, saúde, educação e saneamento </a:t>
            </a:r>
            <a:r>
              <a:rPr lang="pt-BR" dirty="0" smtClean="0"/>
              <a:t>básico.</a:t>
            </a:r>
          </a:p>
          <a:p>
            <a:pPr marL="0" indent="0">
              <a:buNone/>
            </a:pPr>
            <a:r>
              <a:rPr lang="pt-BR" dirty="0"/>
              <a:t>E</a:t>
            </a:r>
            <a:r>
              <a:rPr lang="pt-BR" dirty="0" smtClean="0"/>
              <a:t>specificamente</a:t>
            </a:r>
            <a:r>
              <a:rPr lang="pt-BR" dirty="0"/>
              <a:t>, eleva consideravelmente a demanda de consumo de água </a:t>
            </a:r>
            <a:r>
              <a:rPr lang="pt-BR" dirty="0" smtClean="0"/>
              <a:t>potável, </a:t>
            </a:r>
            <a:r>
              <a:rPr lang="pt-BR" dirty="0"/>
              <a:t>além da infraestrutura de esgotamento </a:t>
            </a:r>
            <a:r>
              <a:rPr lang="pt-BR" dirty="0" smtClean="0"/>
              <a:t>sanitário, manejo de resíduos </a:t>
            </a:r>
            <a:r>
              <a:rPr lang="pt-BR" dirty="0"/>
              <a:t>sólidos e, </a:t>
            </a:r>
            <a:r>
              <a:rPr lang="pt-BR" dirty="0" smtClean="0"/>
              <a:t>manejo </a:t>
            </a:r>
            <a:r>
              <a:rPr lang="pt-BR" dirty="0"/>
              <a:t>de águas </a:t>
            </a:r>
            <a:r>
              <a:rPr lang="pt-BR" dirty="0" smtClean="0"/>
              <a:t>pluviais.</a:t>
            </a:r>
            <a:endParaRPr lang="pt-BR" dirty="0"/>
          </a:p>
        </p:txBody>
      </p:sp>
    </p:spTree>
    <p:extLst>
      <p:ext uri="{BB962C8B-B14F-4D97-AF65-F5344CB8AC3E}">
        <p14:creationId xmlns:p14="http://schemas.microsoft.com/office/powerpoint/2010/main" val="4134874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RESULTADOS E DISCUSSÕES</a:t>
            </a:r>
            <a:endParaRPr lang="pt-BR" dirty="0"/>
          </a:p>
        </p:txBody>
      </p:sp>
      <p:sp>
        <p:nvSpPr>
          <p:cNvPr id="3" name="Espaço Reservado para Conteúdo 2"/>
          <p:cNvSpPr>
            <a:spLocks noGrp="1"/>
          </p:cNvSpPr>
          <p:nvPr>
            <p:ph idx="1"/>
          </p:nvPr>
        </p:nvSpPr>
        <p:spPr>
          <a:xfrm>
            <a:off x="457200" y="1096146"/>
            <a:ext cx="8363272" cy="3773014"/>
          </a:xfrm>
        </p:spPr>
        <p:txBody>
          <a:bodyPr>
            <a:noAutofit/>
          </a:bodyPr>
          <a:lstStyle/>
          <a:p>
            <a:r>
              <a:rPr lang="pt-BR" sz="2800" dirty="0"/>
              <a:t>Observa-se na ilustração, que 22 municípios (55,0%) possuem resultados de eficácia abaixo do 3EAA. Verifica-se uma melhora, ou seja, 10% dos municípios possuem resultados melhores de eficácia comparativamente a </a:t>
            </a:r>
            <a:r>
              <a:rPr lang="pt-BR" sz="2800" dirty="0" smtClean="0"/>
              <a:t>eficiência</a:t>
            </a:r>
          </a:p>
          <a:p>
            <a:endParaRPr lang="pt-BR" sz="2800" dirty="0"/>
          </a:p>
          <a:p>
            <a:r>
              <a:rPr lang="pt-BR" sz="2800" b="1" u="sng" dirty="0" smtClean="0"/>
              <a:t>Ou seja, 55% são ineficazes no atendimento à Política</a:t>
            </a:r>
            <a:r>
              <a:rPr lang="pt-BR" sz="2800" b="1" u="sng" dirty="0"/>
              <a:t>, ao êxito de </a:t>
            </a:r>
            <a:r>
              <a:rPr lang="pt-BR" sz="2800" b="1" u="sng" dirty="0" smtClean="0"/>
              <a:t>seus objetivos </a:t>
            </a:r>
            <a:r>
              <a:rPr lang="pt-BR" sz="2800" b="1" u="sng" dirty="0"/>
              <a:t>e </a:t>
            </a:r>
            <a:r>
              <a:rPr lang="pt-BR" sz="2800" b="1" u="sng" dirty="0" smtClean="0"/>
              <a:t>metas</a:t>
            </a:r>
          </a:p>
        </p:txBody>
      </p:sp>
    </p:spTree>
    <p:extLst>
      <p:ext uri="{BB962C8B-B14F-4D97-AF65-F5344CB8AC3E}">
        <p14:creationId xmlns:p14="http://schemas.microsoft.com/office/powerpoint/2010/main" val="1339721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RESULTADOS E DISCUSSÕES</a:t>
            </a:r>
            <a:endParaRPr lang="pt-BR" dirty="0"/>
          </a:p>
        </p:txBody>
      </p:sp>
      <p:sp>
        <p:nvSpPr>
          <p:cNvPr id="3" name="Espaço Reservado para Conteúdo 2"/>
          <p:cNvSpPr>
            <a:spLocks noGrp="1"/>
          </p:cNvSpPr>
          <p:nvPr>
            <p:ph idx="1"/>
          </p:nvPr>
        </p:nvSpPr>
        <p:spPr>
          <a:xfrm>
            <a:off x="457200" y="1096146"/>
            <a:ext cx="8363272" cy="460646"/>
          </a:xfrm>
        </p:spPr>
        <p:txBody>
          <a:bodyPr>
            <a:noAutofit/>
          </a:bodyPr>
          <a:lstStyle/>
          <a:p>
            <a:pPr marL="0" indent="0">
              <a:buNone/>
            </a:pPr>
            <a:r>
              <a:rPr lang="pt-BR" sz="2000" dirty="0" smtClean="0"/>
              <a:t>Gráfico 3 </a:t>
            </a:r>
            <a:r>
              <a:rPr lang="pt-BR" sz="2000" dirty="0"/>
              <a:t>- Resultados para a </a:t>
            </a:r>
            <a:r>
              <a:rPr lang="pt-BR" sz="2000" dirty="0" smtClean="0"/>
              <a:t>Efetividade municipal</a:t>
            </a:r>
            <a:r>
              <a:rPr lang="pt-BR" sz="2000" dirty="0"/>
              <a:t>: </a:t>
            </a:r>
            <a:r>
              <a:rPr lang="pt-BR" sz="2000" dirty="0" smtClean="0"/>
              <a:t>E3, </a:t>
            </a:r>
            <a:r>
              <a:rPr lang="pt-BR" sz="2000" dirty="0"/>
              <a:t>3EAA e 3E </a:t>
            </a:r>
            <a:r>
              <a:rPr lang="pt-BR" sz="2000" dirty="0" smtClean="0"/>
              <a:t>ótima</a:t>
            </a:r>
            <a:endParaRPr lang="pt-BR" sz="20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72956"/>
            <a:ext cx="7377680" cy="4044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5047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RESULTADOS E DISCUSSÕES</a:t>
            </a:r>
            <a:endParaRPr lang="pt-BR" dirty="0"/>
          </a:p>
        </p:txBody>
      </p:sp>
      <p:sp>
        <p:nvSpPr>
          <p:cNvPr id="3" name="Espaço Reservado para Conteúdo 2"/>
          <p:cNvSpPr>
            <a:spLocks noGrp="1"/>
          </p:cNvSpPr>
          <p:nvPr>
            <p:ph idx="1"/>
          </p:nvPr>
        </p:nvSpPr>
        <p:spPr>
          <a:xfrm>
            <a:off x="539552" y="1052736"/>
            <a:ext cx="8363272" cy="3773014"/>
          </a:xfrm>
        </p:spPr>
        <p:txBody>
          <a:bodyPr>
            <a:noAutofit/>
          </a:bodyPr>
          <a:lstStyle/>
          <a:p>
            <a:r>
              <a:rPr lang="pt-BR" sz="2600" dirty="0"/>
              <a:t>A efetividade é o melhor resultado </a:t>
            </a:r>
            <a:r>
              <a:rPr lang="pt-BR" sz="2600" dirty="0" smtClean="0"/>
              <a:t>observado, onde o município </a:t>
            </a:r>
            <a:r>
              <a:rPr lang="pt-BR" sz="2600" dirty="0"/>
              <a:t>1 está na fronteira ótima [1,00]. Outros 4 municípios estão muito próximos (18, 21, 23 e 32) e apenas 03 municípios (7,5%) estão com E3 abaixo do seu índice 3EAA. Isso corrobora com os resultados de E1 e E2, piores que </a:t>
            </a:r>
            <a:r>
              <a:rPr lang="pt-BR" sz="2600" dirty="0" smtClean="0"/>
              <a:t>E3</a:t>
            </a:r>
          </a:p>
          <a:p>
            <a:endParaRPr lang="pt-BR" sz="1200" dirty="0"/>
          </a:p>
          <a:p>
            <a:r>
              <a:rPr lang="pt-BR" sz="2400" b="1" u="sng" dirty="0" smtClean="0"/>
              <a:t>Observa-se que os serviços de abastecimento de água, quando prestados com eficiência e eficácia, geram impactos positivos junto a população atendida</a:t>
            </a:r>
            <a:endParaRPr lang="pt-BR" sz="2400" b="1" u="sng" dirty="0"/>
          </a:p>
        </p:txBody>
      </p:sp>
    </p:spTree>
    <p:extLst>
      <p:ext uri="{BB962C8B-B14F-4D97-AF65-F5344CB8AC3E}">
        <p14:creationId xmlns:p14="http://schemas.microsoft.com/office/powerpoint/2010/main" val="65479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RESULTADOS E DISCUSSÕES</a:t>
            </a:r>
            <a:endParaRPr lang="pt-BR" dirty="0"/>
          </a:p>
        </p:txBody>
      </p:sp>
      <p:sp>
        <p:nvSpPr>
          <p:cNvPr id="3" name="Espaço Reservado para Conteúdo 2"/>
          <p:cNvSpPr>
            <a:spLocks noGrp="1"/>
          </p:cNvSpPr>
          <p:nvPr>
            <p:ph idx="1"/>
          </p:nvPr>
        </p:nvSpPr>
        <p:spPr>
          <a:xfrm>
            <a:off x="1475656" y="980728"/>
            <a:ext cx="6048672" cy="460646"/>
          </a:xfrm>
        </p:spPr>
        <p:txBody>
          <a:bodyPr>
            <a:noAutofit/>
          </a:bodyPr>
          <a:lstStyle/>
          <a:p>
            <a:pPr marL="0" indent="0">
              <a:buNone/>
            </a:pPr>
            <a:r>
              <a:rPr lang="pt-BR" sz="2000" dirty="0" smtClean="0"/>
              <a:t>           Gráfico 4a </a:t>
            </a:r>
            <a:r>
              <a:rPr lang="pt-BR" sz="2000" dirty="0"/>
              <a:t>- Resultados </a:t>
            </a:r>
            <a:r>
              <a:rPr lang="pt-BR" sz="2000" dirty="0" smtClean="0"/>
              <a:t>por critério da UPGBH</a:t>
            </a:r>
            <a:endParaRPr lang="pt-BR" sz="20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478427"/>
            <a:ext cx="5665143" cy="401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7443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RESULTADOS E DISCUSSÕES</a:t>
            </a:r>
            <a:endParaRPr lang="pt-BR" dirty="0"/>
          </a:p>
        </p:txBody>
      </p:sp>
      <p:sp>
        <p:nvSpPr>
          <p:cNvPr id="3" name="Espaço Reservado para Conteúdo 2"/>
          <p:cNvSpPr>
            <a:spLocks noGrp="1"/>
          </p:cNvSpPr>
          <p:nvPr>
            <p:ph idx="1"/>
          </p:nvPr>
        </p:nvSpPr>
        <p:spPr>
          <a:xfrm>
            <a:off x="1475656" y="980728"/>
            <a:ext cx="6048672" cy="460646"/>
          </a:xfrm>
        </p:spPr>
        <p:txBody>
          <a:bodyPr>
            <a:noAutofit/>
          </a:bodyPr>
          <a:lstStyle/>
          <a:p>
            <a:pPr marL="0" indent="0">
              <a:buNone/>
            </a:pPr>
            <a:r>
              <a:rPr lang="pt-BR" sz="2000" dirty="0" smtClean="0"/>
              <a:t>           Gráfico 4b </a:t>
            </a:r>
            <a:r>
              <a:rPr lang="pt-BR" sz="2000" dirty="0"/>
              <a:t>- Resultados </a:t>
            </a:r>
            <a:r>
              <a:rPr lang="pt-BR" sz="2000" dirty="0" smtClean="0"/>
              <a:t>por critério da UPGBH</a:t>
            </a:r>
            <a:endParaRPr lang="pt-BR" sz="20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500" y="1384276"/>
            <a:ext cx="5520804" cy="4132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5501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normAutofit/>
          </a:bodyPr>
          <a:lstStyle/>
          <a:p>
            <a:r>
              <a:rPr lang="pt-BR" dirty="0" smtClean="0"/>
              <a:t>CONCLUSÕES</a:t>
            </a:r>
            <a:endParaRPr lang="pt-BR" dirty="0"/>
          </a:p>
        </p:txBody>
      </p:sp>
      <p:sp>
        <p:nvSpPr>
          <p:cNvPr id="3" name="Espaço Reservado para Conteúdo 2"/>
          <p:cNvSpPr>
            <a:spLocks noGrp="1"/>
          </p:cNvSpPr>
          <p:nvPr>
            <p:ph idx="1"/>
          </p:nvPr>
        </p:nvSpPr>
        <p:spPr>
          <a:xfrm>
            <a:off x="539552" y="1124744"/>
            <a:ext cx="8363272" cy="3773014"/>
          </a:xfrm>
        </p:spPr>
        <p:txBody>
          <a:bodyPr>
            <a:noAutofit/>
          </a:bodyPr>
          <a:lstStyle/>
          <a:p>
            <a:r>
              <a:rPr lang="pt-BR" sz="2400" dirty="0"/>
              <a:t>O estudo desenvolvido permitiu atingir ao objetivo proposto, à medida que foi possível avaliar o serviço de abastecimento de água nos municípios da região proposta evidenciando os resultados de E1, E2 e E3, que agregados, permitiu gerar uma medida de intervalo [0,1]. Ademais, permite interpretar as </a:t>
            </a:r>
            <a:r>
              <a:rPr lang="pt-BR" sz="2400" dirty="0" smtClean="0"/>
              <a:t>deficiências </a:t>
            </a:r>
            <a:r>
              <a:rPr lang="pt-BR" sz="2400" dirty="0"/>
              <a:t>de critérios frente aos municípios da amostra, sendo a diferença entre a respectiva medida e a fronteira 3E ótima, que é representada pela medida </a:t>
            </a:r>
            <a:r>
              <a:rPr lang="pt-BR" sz="2400" dirty="0" smtClean="0"/>
              <a:t>1,00.</a:t>
            </a:r>
            <a:endParaRPr lang="pt-BR" sz="2400" dirty="0"/>
          </a:p>
          <a:p>
            <a:r>
              <a:rPr lang="pt-BR" sz="2400" dirty="0" smtClean="0"/>
              <a:t>Concluiu-se </a:t>
            </a:r>
            <a:r>
              <a:rPr lang="pt-BR" sz="2400" dirty="0"/>
              <a:t>ainda que as mudanças na condição de vida da população beneficiária foram causadas por ações de saneamento básico.</a:t>
            </a:r>
          </a:p>
        </p:txBody>
      </p:sp>
    </p:spTree>
    <p:extLst>
      <p:ext uri="{BB962C8B-B14F-4D97-AF65-F5344CB8AC3E}">
        <p14:creationId xmlns:p14="http://schemas.microsoft.com/office/powerpoint/2010/main" val="42555956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normAutofit/>
          </a:bodyPr>
          <a:lstStyle/>
          <a:p>
            <a:r>
              <a:rPr lang="pt-BR" dirty="0" smtClean="0"/>
              <a:t>REFERÊNCIAS</a:t>
            </a:r>
            <a:endParaRPr lang="pt-BR" dirty="0"/>
          </a:p>
        </p:txBody>
      </p:sp>
      <p:sp>
        <p:nvSpPr>
          <p:cNvPr id="3" name="Espaço Reservado para Conteúdo 2"/>
          <p:cNvSpPr>
            <a:spLocks noGrp="1"/>
          </p:cNvSpPr>
          <p:nvPr>
            <p:ph idx="1"/>
          </p:nvPr>
        </p:nvSpPr>
        <p:spPr>
          <a:xfrm>
            <a:off x="539552" y="1124744"/>
            <a:ext cx="8363272" cy="3773014"/>
          </a:xfrm>
        </p:spPr>
        <p:txBody>
          <a:bodyPr>
            <a:noAutofit/>
          </a:bodyPr>
          <a:lstStyle/>
          <a:p>
            <a:r>
              <a:rPr lang="pt-BR" sz="1100" dirty="0"/>
              <a:t>BRASIL. (2007) Lei nº 11.445, de 5 de janeiro de 2007.  Estabelece diretrizes nacionais para o saneamento básico; altera as Leis nos 6.766, de 19 de dezembro de 1979, 8.036, de 11 de maio de 1990, 8.666, de 21 de junho de 1993, 8.937, de 13 de fevereiro de 1995; revoga a Lei nº 6.528, de 11 de maio de 1978; e dá outras providências. Diário Oficial da União, Brasília, DF.</a:t>
            </a:r>
          </a:p>
          <a:p>
            <a:r>
              <a:rPr lang="pt-BR" sz="1100" dirty="0"/>
              <a:t>BRASIL. (2010) Decreto nº 7.217, de 21 de junho de 2010.  Regulamenta a Lei no 11.445, de 5 de janeiro de 2007, que estabelece diretrizes nacionais para o saneamento básico, e dá outras providências. Diário Oficial da União, Brasília, DF.</a:t>
            </a:r>
          </a:p>
          <a:p>
            <a:r>
              <a:rPr lang="pt-BR" sz="1100" dirty="0"/>
              <a:t>BRASIL. Ministério das Cidades. Secretaria Nacional de Saneamento Ambiental – SNSA. (2017). SNIS - Sistema Nacional de Informações sobre Saneamento: diagnóstico dos serviços de água e esgotos - 2017. Brasília: SNSA/MCIDADES, 2017. 212 p.</a:t>
            </a:r>
          </a:p>
          <a:p>
            <a:r>
              <a:rPr lang="en-US" sz="1100" dirty="0"/>
              <a:t>CHARNES, A.; COOPER, W.W.; GOLANY, B.; SEYFORD, L. (1985). </a:t>
            </a:r>
            <a:r>
              <a:rPr lang="pt-BR" sz="1100" dirty="0" err="1"/>
              <a:t>Foundations</a:t>
            </a:r>
            <a:r>
              <a:rPr lang="pt-BR" sz="1100" dirty="0"/>
              <a:t> </a:t>
            </a:r>
            <a:r>
              <a:rPr lang="pt-BR" sz="1100" dirty="0" err="1"/>
              <a:t>of</a:t>
            </a:r>
            <a:r>
              <a:rPr lang="pt-BR" sz="1100" dirty="0"/>
              <a:t> data </a:t>
            </a:r>
            <a:r>
              <a:rPr lang="pt-BR" sz="1100" dirty="0" err="1"/>
              <a:t>envelopment</a:t>
            </a:r>
            <a:r>
              <a:rPr lang="pt-BR" sz="1100" dirty="0"/>
              <a:t> </a:t>
            </a:r>
            <a:r>
              <a:rPr lang="pt-BR" sz="1100" dirty="0" err="1"/>
              <a:t>analysis</a:t>
            </a:r>
            <a:r>
              <a:rPr lang="pt-BR" sz="1100" dirty="0"/>
              <a:t> for Pareto-Koopmans </a:t>
            </a:r>
            <a:r>
              <a:rPr lang="pt-BR" sz="1100" dirty="0" err="1"/>
              <a:t>efficient</a:t>
            </a:r>
            <a:r>
              <a:rPr lang="pt-BR" sz="1100" dirty="0"/>
              <a:t> </a:t>
            </a:r>
            <a:r>
              <a:rPr lang="pt-BR" sz="1100" dirty="0" err="1"/>
              <a:t>empirical</a:t>
            </a:r>
            <a:r>
              <a:rPr lang="pt-BR" sz="1100" dirty="0"/>
              <a:t> </a:t>
            </a:r>
            <a:r>
              <a:rPr lang="pt-BR" sz="1100" dirty="0" err="1"/>
              <a:t>production</a:t>
            </a:r>
            <a:r>
              <a:rPr lang="pt-BR" sz="1100" dirty="0"/>
              <a:t> </a:t>
            </a:r>
            <a:r>
              <a:rPr lang="pt-BR" sz="1100" dirty="0" err="1"/>
              <a:t>functions</a:t>
            </a:r>
            <a:r>
              <a:rPr lang="pt-BR" sz="1100" dirty="0"/>
              <a:t>. </a:t>
            </a:r>
            <a:r>
              <a:rPr lang="pt-BR" sz="1100" dirty="0" err="1"/>
              <a:t>Journal</a:t>
            </a:r>
            <a:r>
              <a:rPr lang="pt-BR" sz="1100" dirty="0"/>
              <a:t> </a:t>
            </a:r>
            <a:r>
              <a:rPr lang="pt-BR" sz="1100" dirty="0" err="1"/>
              <a:t>of</a:t>
            </a:r>
            <a:r>
              <a:rPr lang="pt-BR" sz="1100" dirty="0"/>
              <a:t> </a:t>
            </a:r>
            <a:r>
              <a:rPr lang="pt-BR" sz="1100" dirty="0" err="1"/>
              <a:t>Econometrics</a:t>
            </a:r>
            <a:r>
              <a:rPr lang="pt-BR" sz="1100" dirty="0"/>
              <a:t>. 30: 91-107.</a:t>
            </a:r>
          </a:p>
          <a:p>
            <a:r>
              <a:rPr lang="en-US" sz="1100" dirty="0"/>
              <a:t>CHARNES, A.; COOPER, W.W.; RHODES, E.; (1978). </a:t>
            </a:r>
            <a:r>
              <a:rPr lang="pt-BR" sz="1100" dirty="0" err="1"/>
              <a:t>Measuring</a:t>
            </a:r>
            <a:r>
              <a:rPr lang="pt-BR" sz="1100" dirty="0"/>
              <a:t> </a:t>
            </a:r>
            <a:r>
              <a:rPr lang="pt-BR" sz="1100" dirty="0" err="1"/>
              <a:t>the</a:t>
            </a:r>
            <a:r>
              <a:rPr lang="pt-BR" sz="1100" dirty="0"/>
              <a:t> </a:t>
            </a:r>
            <a:r>
              <a:rPr lang="pt-BR" sz="1100" dirty="0" err="1"/>
              <a:t>efficiency</a:t>
            </a:r>
            <a:r>
              <a:rPr lang="pt-BR" sz="1100" dirty="0"/>
              <a:t> </a:t>
            </a:r>
            <a:r>
              <a:rPr lang="pt-BR" sz="1100" dirty="0" err="1"/>
              <a:t>of</a:t>
            </a:r>
            <a:r>
              <a:rPr lang="pt-BR" sz="1100" dirty="0"/>
              <a:t> </a:t>
            </a:r>
            <a:r>
              <a:rPr lang="pt-BR" sz="1100" dirty="0" err="1"/>
              <a:t>decision</a:t>
            </a:r>
            <a:r>
              <a:rPr lang="pt-BR" sz="1100" dirty="0"/>
              <a:t> </a:t>
            </a:r>
            <a:r>
              <a:rPr lang="pt-BR" sz="1100" dirty="0" err="1"/>
              <a:t>making</a:t>
            </a:r>
            <a:r>
              <a:rPr lang="pt-BR" sz="1100" dirty="0"/>
              <a:t> </a:t>
            </a:r>
            <a:r>
              <a:rPr lang="pt-BR" sz="1100" dirty="0" err="1"/>
              <a:t>units</a:t>
            </a:r>
            <a:r>
              <a:rPr lang="pt-BR" sz="1100" dirty="0"/>
              <a:t>. </a:t>
            </a:r>
            <a:r>
              <a:rPr lang="pt-BR" sz="1100" dirty="0" err="1"/>
              <a:t>European</a:t>
            </a:r>
            <a:r>
              <a:rPr lang="pt-BR" sz="1100" dirty="0"/>
              <a:t> </a:t>
            </a:r>
            <a:r>
              <a:rPr lang="pt-BR" sz="1100" dirty="0" err="1"/>
              <a:t>journal</a:t>
            </a:r>
            <a:r>
              <a:rPr lang="pt-BR" sz="1100" dirty="0"/>
              <a:t> </a:t>
            </a:r>
            <a:r>
              <a:rPr lang="pt-BR" sz="1100" dirty="0" err="1"/>
              <a:t>of</a:t>
            </a:r>
            <a:r>
              <a:rPr lang="pt-BR" sz="1100" dirty="0"/>
              <a:t> </a:t>
            </a:r>
            <a:r>
              <a:rPr lang="pt-BR" sz="1100" dirty="0" err="1"/>
              <a:t>operational</a:t>
            </a:r>
            <a:r>
              <a:rPr lang="pt-BR" sz="1100" dirty="0"/>
              <a:t> </a:t>
            </a:r>
            <a:r>
              <a:rPr lang="pt-BR" sz="1100" dirty="0" err="1"/>
              <a:t>research</a:t>
            </a:r>
            <a:r>
              <a:rPr lang="pt-BR" sz="1100" dirty="0"/>
              <a:t>. 2(4): 429 - 444.</a:t>
            </a:r>
          </a:p>
          <a:p>
            <a:r>
              <a:rPr lang="en-US" sz="1100" dirty="0"/>
              <a:t>FÄRE, R.; LOVELL, C.A.K. (1978). </a:t>
            </a:r>
            <a:r>
              <a:rPr lang="pt-BR" sz="1100" dirty="0" err="1"/>
              <a:t>Measuring</a:t>
            </a:r>
            <a:r>
              <a:rPr lang="pt-BR" sz="1100" dirty="0"/>
              <a:t> </a:t>
            </a:r>
            <a:r>
              <a:rPr lang="pt-BR" sz="1100" dirty="0" err="1"/>
              <a:t>the</a:t>
            </a:r>
            <a:r>
              <a:rPr lang="pt-BR" sz="1100" dirty="0"/>
              <a:t> </a:t>
            </a:r>
            <a:r>
              <a:rPr lang="pt-BR" sz="1100" dirty="0" err="1"/>
              <a:t>technical</a:t>
            </a:r>
            <a:r>
              <a:rPr lang="pt-BR" sz="1100" dirty="0"/>
              <a:t> </a:t>
            </a:r>
            <a:r>
              <a:rPr lang="pt-BR" sz="1100" dirty="0" err="1"/>
              <a:t>efficiency</a:t>
            </a:r>
            <a:r>
              <a:rPr lang="pt-BR" sz="1100" dirty="0"/>
              <a:t> </a:t>
            </a:r>
            <a:r>
              <a:rPr lang="pt-BR" sz="1100" dirty="0" err="1"/>
              <a:t>of</a:t>
            </a:r>
            <a:r>
              <a:rPr lang="pt-BR" sz="1100" dirty="0"/>
              <a:t> </a:t>
            </a:r>
            <a:r>
              <a:rPr lang="pt-BR" sz="1100" dirty="0" err="1"/>
              <a:t>production</a:t>
            </a:r>
            <a:r>
              <a:rPr lang="pt-BR" sz="1100" dirty="0"/>
              <a:t>. </a:t>
            </a:r>
            <a:r>
              <a:rPr lang="en-US" sz="1100" dirty="0"/>
              <a:t>The Journal of Economic Theory. 19: 150-162.</a:t>
            </a:r>
            <a:endParaRPr lang="pt-BR" sz="1100" dirty="0"/>
          </a:p>
          <a:p>
            <a:r>
              <a:rPr lang="pt-BR" sz="1100" dirty="0"/>
              <a:t>GUPTA, S.; KUMAR, S.; SARANGI, G. K. (2012). </a:t>
            </a:r>
            <a:r>
              <a:rPr lang="pt-BR" sz="1100" dirty="0" err="1"/>
              <a:t>Measuring</a:t>
            </a:r>
            <a:r>
              <a:rPr lang="pt-BR" sz="1100" dirty="0"/>
              <a:t> </a:t>
            </a:r>
            <a:r>
              <a:rPr lang="pt-BR" sz="1100" dirty="0" err="1"/>
              <a:t>the</a:t>
            </a:r>
            <a:r>
              <a:rPr lang="pt-BR" sz="1100" dirty="0"/>
              <a:t> performance </a:t>
            </a:r>
            <a:r>
              <a:rPr lang="pt-BR" sz="1100" dirty="0" err="1"/>
              <a:t>of</a:t>
            </a:r>
            <a:r>
              <a:rPr lang="pt-BR" sz="1100" dirty="0"/>
              <a:t> </a:t>
            </a:r>
            <a:r>
              <a:rPr lang="pt-BR" sz="1100" dirty="0" err="1"/>
              <a:t>water</a:t>
            </a:r>
            <a:r>
              <a:rPr lang="pt-BR" sz="1100" dirty="0"/>
              <a:t> </a:t>
            </a:r>
            <a:r>
              <a:rPr lang="pt-BR" sz="1100" dirty="0" err="1"/>
              <a:t>service</a:t>
            </a:r>
            <a:r>
              <a:rPr lang="pt-BR" sz="1100" dirty="0"/>
              <a:t> </a:t>
            </a:r>
            <a:r>
              <a:rPr lang="pt-BR" sz="1100" dirty="0" err="1"/>
              <a:t>providers</a:t>
            </a:r>
            <a:r>
              <a:rPr lang="pt-BR" sz="1100" dirty="0"/>
              <a:t> in </a:t>
            </a:r>
            <a:r>
              <a:rPr lang="pt-BR" sz="1100" dirty="0" err="1"/>
              <a:t>urban</a:t>
            </a:r>
            <a:r>
              <a:rPr lang="pt-BR" sz="1100" dirty="0"/>
              <a:t> </a:t>
            </a:r>
            <a:r>
              <a:rPr lang="pt-BR" sz="1100" dirty="0" err="1"/>
              <a:t>India</a:t>
            </a:r>
            <a:r>
              <a:rPr lang="pt-BR" sz="1100" dirty="0"/>
              <a:t>: </a:t>
            </a:r>
            <a:r>
              <a:rPr lang="pt-BR" sz="1100" dirty="0" err="1"/>
              <a:t>implications</a:t>
            </a:r>
            <a:r>
              <a:rPr lang="pt-BR" sz="1100" dirty="0"/>
              <a:t> for </a:t>
            </a:r>
            <a:r>
              <a:rPr lang="pt-BR" sz="1100" dirty="0" err="1"/>
              <a:t>managing</a:t>
            </a:r>
            <a:r>
              <a:rPr lang="pt-BR" sz="1100" dirty="0"/>
              <a:t> </a:t>
            </a:r>
            <a:r>
              <a:rPr lang="pt-BR" sz="1100" dirty="0" err="1"/>
              <a:t>water</a:t>
            </a:r>
            <a:r>
              <a:rPr lang="pt-BR" sz="1100" dirty="0"/>
              <a:t> </a:t>
            </a:r>
            <a:r>
              <a:rPr lang="pt-BR" sz="1100" dirty="0" err="1"/>
              <a:t>utilities</a:t>
            </a:r>
            <a:r>
              <a:rPr lang="pt-BR" sz="1100" dirty="0"/>
              <a:t>. </a:t>
            </a:r>
            <a:r>
              <a:rPr lang="pt-BR" sz="1100" dirty="0" err="1"/>
              <a:t>Water</a:t>
            </a:r>
            <a:r>
              <a:rPr lang="pt-BR" sz="1100" dirty="0"/>
              <a:t> </a:t>
            </a:r>
            <a:r>
              <a:rPr lang="pt-BR" sz="1100" dirty="0" err="1"/>
              <a:t>Policy</a:t>
            </a:r>
            <a:r>
              <a:rPr lang="pt-BR" sz="1100" dirty="0"/>
              <a:t>, v. 14, n. 3: 391-408. doi:10.2166/wp.2011.109.</a:t>
            </a:r>
          </a:p>
          <a:p>
            <a:r>
              <a:rPr lang="pt-BR" sz="1100" dirty="0"/>
              <a:t>KULSHRESTHA, M.; VISHWAKARMA, A. (2013). </a:t>
            </a:r>
            <a:r>
              <a:rPr lang="pt-BR" sz="1100" dirty="0" err="1"/>
              <a:t>Efficiency</a:t>
            </a:r>
            <a:r>
              <a:rPr lang="pt-BR" sz="1100" dirty="0"/>
              <a:t> </a:t>
            </a:r>
            <a:r>
              <a:rPr lang="pt-BR" sz="1100" dirty="0" err="1"/>
              <a:t>evaluation</a:t>
            </a:r>
            <a:r>
              <a:rPr lang="pt-BR" sz="1100" dirty="0"/>
              <a:t> </a:t>
            </a:r>
            <a:r>
              <a:rPr lang="pt-BR" sz="1100" dirty="0" err="1"/>
              <a:t>of</a:t>
            </a:r>
            <a:r>
              <a:rPr lang="pt-BR" sz="1100" dirty="0"/>
              <a:t> </a:t>
            </a:r>
            <a:r>
              <a:rPr lang="pt-BR" sz="1100" dirty="0" err="1"/>
              <a:t>urban</a:t>
            </a:r>
            <a:r>
              <a:rPr lang="pt-BR" sz="1100" dirty="0"/>
              <a:t> </a:t>
            </a:r>
            <a:r>
              <a:rPr lang="pt-BR" sz="1100" dirty="0" err="1"/>
              <a:t>water</a:t>
            </a:r>
            <a:r>
              <a:rPr lang="pt-BR" sz="1100" dirty="0"/>
              <a:t> </a:t>
            </a:r>
            <a:r>
              <a:rPr lang="pt-BR" sz="1100" dirty="0" err="1"/>
              <a:t>supply</a:t>
            </a:r>
            <a:r>
              <a:rPr lang="pt-BR" sz="1100" dirty="0"/>
              <a:t> </a:t>
            </a:r>
            <a:r>
              <a:rPr lang="pt-BR" sz="1100" dirty="0" err="1"/>
              <a:t>services</a:t>
            </a:r>
            <a:r>
              <a:rPr lang="pt-BR" sz="1100" dirty="0"/>
              <a:t> in </a:t>
            </a:r>
            <a:r>
              <a:rPr lang="pt-BR" sz="1100" dirty="0" err="1"/>
              <a:t>an</a:t>
            </a:r>
            <a:r>
              <a:rPr lang="pt-BR" sz="1100" dirty="0"/>
              <a:t> </a:t>
            </a:r>
            <a:r>
              <a:rPr lang="pt-BR" sz="1100" dirty="0" err="1"/>
              <a:t>Indian</a:t>
            </a:r>
            <a:r>
              <a:rPr lang="pt-BR" sz="1100" dirty="0"/>
              <a:t> </a:t>
            </a:r>
            <a:r>
              <a:rPr lang="pt-BR" sz="1100" dirty="0" err="1"/>
              <a:t>state</a:t>
            </a:r>
            <a:r>
              <a:rPr lang="pt-BR" sz="1100" dirty="0"/>
              <a:t>. </a:t>
            </a:r>
            <a:r>
              <a:rPr lang="pt-BR" sz="1100" dirty="0" err="1"/>
              <a:t>Water</a:t>
            </a:r>
            <a:r>
              <a:rPr lang="pt-BR" sz="1100" dirty="0"/>
              <a:t> </a:t>
            </a:r>
            <a:r>
              <a:rPr lang="pt-BR" sz="1100" dirty="0" err="1"/>
              <a:t>Policy</a:t>
            </a:r>
            <a:r>
              <a:rPr lang="pt-BR" sz="1100" dirty="0"/>
              <a:t>, v. 15, n. 1: 134–152. doi:10.2166/wp.2012.072.</a:t>
            </a:r>
          </a:p>
          <a:p>
            <a:r>
              <a:rPr lang="pt-BR" sz="1100" dirty="0"/>
              <a:t>ROMANO, G.; GUERRINI, A. (2011). </a:t>
            </a:r>
            <a:r>
              <a:rPr lang="pt-BR" sz="1100" dirty="0" err="1"/>
              <a:t>Measuring</a:t>
            </a:r>
            <a:r>
              <a:rPr lang="pt-BR" sz="1100" dirty="0"/>
              <a:t> </a:t>
            </a:r>
            <a:r>
              <a:rPr lang="pt-BR" sz="1100" dirty="0" err="1"/>
              <a:t>and</a:t>
            </a:r>
            <a:r>
              <a:rPr lang="pt-BR" sz="1100" dirty="0"/>
              <a:t> </a:t>
            </a:r>
            <a:r>
              <a:rPr lang="pt-BR" sz="1100" dirty="0" err="1"/>
              <a:t>comparing</a:t>
            </a:r>
            <a:r>
              <a:rPr lang="pt-BR" sz="1100" dirty="0"/>
              <a:t> </a:t>
            </a:r>
            <a:r>
              <a:rPr lang="pt-BR" sz="1100" dirty="0" err="1"/>
              <a:t>the</a:t>
            </a:r>
            <a:r>
              <a:rPr lang="pt-BR" sz="1100" dirty="0"/>
              <a:t> </a:t>
            </a:r>
            <a:r>
              <a:rPr lang="pt-BR" sz="1100" dirty="0" err="1"/>
              <a:t>efficiency</a:t>
            </a:r>
            <a:r>
              <a:rPr lang="pt-BR" sz="1100" dirty="0"/>
              <a:t> </a:t>
            </a:r>
            <a:r>
              <a:rPr lang="pt-BR" sz="1100" dirty="0" err="1"/>
              <a:t>of</a:t>
            </a:r>
            <a:r>
              <a:rPr lang="pt-BR" sz="1100" dirty="0"/>
              <a:t> </a:t>
            </a:r>
            <a:r>
              <a:rPr lang="pt-BR" sz="1100" dirty="0" err="1"/>
              <a:t>water</a:t>
            </a:r>
            <a:r>
              <a:rPr lang="pt-BR" sz="1100" dirty="0"/>
              <a:t> </a:t>
            </a:r>
            <a:r>
              <a:rPr lang="pt-BR" sz="1100" dirty="0" err="1"/>
              <a:t>utility</a:t>
            </a:r>
            <a:r>
              <a:rPr lang="pt-BR" sz="1100" dirty="0"/>
              <a:t> </a:t>
            </a:r>
            <a:r>
              <a:rPr lang="pt-BR" sz="1100" dirty="0" err="1"/>
              <a:t>companies</a:t>
            </a:r>
            <a:r>
              <a:rPr lang="pt-BR" sz="1100" dirty="0"/>
              <a:t>: A data </a:t>
            </a:r>
            <a:r>
              <a:rPr lang="pt-BR" sz="1100" dirty="0" err="1"/>
              <a:t>envelopment</a:t>
            </a:r>
            <a:r>
              <a:rPr lang="pt-BR" sz="1100" dirty="0"/>
              <a:t> </a:t>
            </a:r>
            <a:r>
              <a:rPr lang="pt-BR" sz="1100" dirty="0" err="1"/>
              <a:t>analysis</a:t>
            </a:r>
            <a:r>
              <a:rPr lang="pt-BR" sz="1100" dirty="0"/>
              <a:t> approach. </a:t>
            </a:r>
            <a:r>
              <a:rPr lang="pt-BR" sz="1100" dirty="0" err="1"/>
              <a:t>Utilities</a:t>
            </a:r>
            <a:r>
              <a:rPr lang="pt-BR" sz="1100" dirty="0"/>
              <a:t> </a:t>
            </a:r>
            <a:r>
              <a:rPr lang="pt-BR" sz="1100" dirty="0" err="1"/>
              <a:t>Policy</a:t>
            </a:r>
            <a:r>
              <a:rPr lang="pt-BR" sz="1100" dirty="0"/>
              <a:t>, v.19, n. 3: 202-209.</a:t>
            </a:r>
          </a:p>
          <a:p>
            <a:r>
              <a:rPr lang="en-US" sz="1100" dirty="0"/>
              <a:t>SCARATTI, D.; MICHELON, W.; SCARATTI, G. (2013). </a:t>
            </a:r>
            <a:r>
              <a:rPr lang="pt-BR" sz="1100" dirty="0"/>
              <a:t>Avaliação da eficiência da gestão dos serviços municipais de abastecimento de água e esgotamento sanitário utilizando Data </a:t>
            </a:r>
            <a:r>
              <a:rPr lang="pt-BR" sz="1100" dirty="0" err="1"/>
              <a:t>Envelopment</a:t>
            </a:r>
            <a:r>
              <a:rPr lang="pt-BR" sz="1100" dirty="0"/>
              <a:t> </a:t>
            </a:r>
            <a:r>
              <a:rPr lang="pt-BR" sz="1100" dirty="0" err="1"/>
              <a:t>Analysis</a:t>
            </a:r>
            <a:r>
              <a:rPr lang="pt-BR" sz="1100" dirty="0"/>
              <a:t> (DEA). Revista de Engenharia Sanitária e Ambiental. v. 18, n. 4, p. 333-340.</a:t>
            </a:r>
          </a:p>
          <a:p>
            <a:r>
              <a:rPr lang="en-US" sz="1100" dirty="0"/>
              <a:t>SCARATTI, D.; STRÖEHER, A.; SCARATTI, G. (2014). </a:t>
            </a:r>
            <a:r>
              <a:rPr lang="pt-BR" sz="1100" dirty="0" err="1"/>
              <a:t>Efficiency</a:t>
            </a:r>
            <a:r>
              <a:rPr lang="pt-BR" sz="1100" dirty="0"/>
              <a:t> </a:t>
            </a:r>
            <a:r>
              <a:rPr lang="pt-BR" sz="1100" dirty="0" err="1"/>
              <a:t>Evaluation</a:t>
            </a:r>
            <a:r>
              <a:rPr lang="pt-BR" sz="1100" dirty="0"/>
              <a:t> </a:t>
            </a:r>
            <a:r>
              <a:rPr lang="pt-BR" sz="1100" dirty="0" err="1"/>
              <a:t>of</a:t>
            </a:r>
            <a:r>
              <a:rPr lang="pt-BR" sz="1100" dirty="0"/>
              <a:t> </a:t>
            </a:r>
            <a:r>
              <a:rPr lang="pt-BR" sz="1100" dirty="0" err="1"/>
              <a:t>the</a:t>
            </a:r>
            <a:r>
              <a:rPr lang="pt-BR" sz="1100" dirty="0"/>
              <a:t> Municipal Management </a:t>
            </a:r>
            <a:r>
              <a:rPr lang="pt-BR" sz="1100" dirty="0" err="1"/>
              <a:t>of</a:t>
            </a:r>
            <a:r>
              <a:rPr lang="pt-BR" sz="1100" dirty="0"/>
              <a:t> </a:t>
            </a:r>
            <a:r>
              <a:rPr lang="pt-BR" sz="1100" dirty="0" err="1"/>
              <a:t>Public</a:t>
            </a:r>
            <a:r>
              <a:rPr lang="pt-BR" sz="1100" dirty="0"/>
              <a:t> Services </a:t>
            </a:r>
            <a:r>
              <a:rPr lang="pt-BR" sz="1100" dirty="0" err="1"/>
              <a:t>of</a:t>
            </a:r>
            <a:r>
              <a:rPr lang="pt-BR" sz="1100" dirty="0"/>
              <a:t> </a:t>
            </a:r>
            <a:r>
              <a:rPr lang="pt-BR" sz="1100" dirty="0" err="1"/>
              <a:t>Water</a:t>
            </a:r>
            <a:r>
              <a:rPr lang="pt-BR" sz="1100" dirty="0"/>
              <a:t> </a:t>
            </a:r>
            <a:r>
              <a:rPr lang="pt-BR" sz="1100" dirty="0" err="1"/>
              <a:t>Supply</a:t>
            </a:r>
            <a:r>
              <a:rPr lang="pt-BR" sz="1100" dirty="0"/>
              <a:t>, </a:t>
            </a:r>
            <a:r>
              <a:rPr lang="pt-BR" sz="1100" dirty="0" err="1"/>
              <a:t>Sanitary</a:t>
            </a:r>
            <a:r>
              <a:rPr lang="pt-BR" sz="1100" dirty="0"/>
              <a:t> </a:t>
            </a:r>
            <a:r>
              <a:rPr lang="pt-BR" sz="1100" dirty="0" err="1"/>
              <a:t>Sewerage</a:t>
            </a:r>
            <a:r>
              <a:rPr lang="pt-BR" sz="1100" dirty="0"/>
              <a:t> </a:t>
            </a:r>
            <a:r>
              <a:rPr lang="pt-BR" sz="1100" dirty="0" err="1"/>
              <a:t>and</a:t>
            </a:r>
            <a:r>
              <a:rPr lang="pt-BR" sz="1100" dirty="0"/>
              <a:t> </a:t>
            </a:r>
            <a:r>
              <a:rPr lang="pt-BR" sz="1100" dirty="0" err="1"/>
              <a:t>Solid</a:t>
            </a:r>
            <a:r>
              <a:rPr lang="pt-BR" sz="1100" dirty="0"/>
              <a:t> </a:t>
            </a:r>
            <a:r>
              <a:rPr lang="pt-BR" sz="1100" dirty="0" err="1"/>
              <a:t>Waste</a:t>
            </a:r>
            <a:r>
              <a:rPr lang="pt-BR" sz="1100" dirty="0"/>
              <a:t>. </a:t>
            </a:r>
            <a:r>
              <a:rPr lang="pt-BR" sz="1100" dirty="0" err="1"/>
              <a:t>International</a:t>
            </a:r>
            <a:r>
              <a:rPr lang="pt-BR" sz="1100" dirty="0"/>
              <a:t> </a:t>
            </a:r>
            <a:r>
              <a:rPr lang="pt-BR" sz="1100" dirty="0" err="1"/>
              <a:t>Journal</a:t>
            </a:r>
            <a:r>
              <a:rPr lang="pt-BR" sz="1100" dirty="0"/>
              <a:t> </a:t>
            </a:r>
            <a:r>
              <a:rPr lang="pt-BR" sz="1100" dirty="0" err="1"/>
              <a:t>of</a:t>
            </a:r>
            <a:r>
              <a:rPr lang="pt-BR" sz="1100" dirty="0"/>
              <a:t> </a:t>
            </a:r>
            <a:r>
              <a:rPr lang="pt-BR" sz="1100" dirty="0" err="1"/>
              <a:t>Engineering</a:t>
            </a:r>
            <a:r>
              <a:rPr lang="pt-BR" sz="1100" dirty="0"/>
              <a:t> &amp; Technology - IJET-IJENS, v. 14, n. 01.    </a:t>
            </a:r>
          </a:p>
        </p:txBody>
      </p:sp>
    </p:spTree>
    <p:extLst>
      <p:ext uri="{BB962C8B-B14F-4D97-AF65-F5344CB8AC3E}">
        <p14:creationId xmlns:p14="http://schemas.microsoft.com/office/powerpoint/2010/main" val="3766229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a:spLocks noGrp="1"/>
          </p:cNvSpPr>
          <p:nvPr>
            <p:ph type="subTitle" idx="4294967295"/>
          </p:nvPr>
        </p:nvSpPr>
        <p:spPr>
          <a:xfrm>
            <a:off x="899592" y="3573016"/>
            <a:ext cx="7776864" cy="1655762"/>
          </a:xfrm>
        </p:spPr>
        <p:txBody>
          <a:bodyPr>
            <a:normAutofit fontScale="92500" lnSpcReduction="20000"/>
          </a:bodyPr>
          <a:lstStyle/>
          <a:p>
            <a:pPr marL="0" indent="0">
              <a:buNone/>
            </a:pPr>
            <a:r>
              <a:rPr lang="pt-BR" sz="2800" b="1" dirty="0" smtClean="0"/>
              <a:t>Autores: </a:t>
            </a:r>
          </a:p>
          <a:p>
            <a:r>
              <a:rPr lang="pt-BR" sz="2800" b="1" dirty="0" smtClean="0"/>
              <a:t>Prof. Paulo </a:t>
            </a:r>
            <a:r>
              <a:rPr lang="pt-BR" sz="2800" b="1" dirty="0"/>
              <a:t>Sérgio </a:t>
            </a:r>
            <a:r>
              <a:rPr lang="pt-BR" sz="2800" b="1" dirty="0" err="1" smtClean="0"/>
              <a:t>Scalize</a:t>
            </a:r>
            <a:r>
              <a:rPr lang="pt-BR" sz="2800" b="1" dirty="0" smtClean="0"/>
              <a:t>; </a:t>
            </a:r>
          </a:p>
          <a:p>
            <a:r>
              <a:rPr lang="pt-BR" sz="2800" b="1" dirty="0" smtClean="0"/>
              <a:t>Prof. Dirceu </a:t>
            </a:r>
            <a:r>
              <a:rPr lang="pt-BR" sz="2800" b="1" dirty="0" err="1" smtClean="0"/>
              <a:t>Scaratti</a:t>
            </a:r>
            <a:r>
              <a:rPr lang="pt-BR" sz="2800" b="1" dirty="0" smtClean="0"/>
              <a:t>; </a:t>
            </a:r>
          </a:p>
          <a:p>
            <a:r>
              <a:rPr lang="pt-BR" sz="2800" b="1" dirty="0" smtClean="0"/>
              <a:t>Profa. </a:t>
            </a:r>
            <a:r>
              <a:rPr lang="pt-BR" sz="2800" b="1" dirty="0" err="1" smtClean="0"/>
              <a:t>Nolan</a:t>
            </a:r>
            <a:r>
              <a:rPr lang="pt-BR" sz="2800" b="1" dirty="0" smtClean="0"/>
              <a:t> Ribeiro Bezerra</a:t>
            </a:r>
          </a:p>
          <a:p>
            <a:pPr algn="l"/>
            <a:endParaRPr lang="pt-BR" sz="2800" dirty="0"/>
          </a:p>
        </p:txBody>
      </p:sp>
      <p:sp>
        <p:nvSpPr>
          <p:cNvPr id="5" name="Título 1"/>
          <p:cNvSpPr>
            <a:spLocks noGrp="1"/>
          </p:cNvSpPr>
          <p:nvPr>
            <p:ph type="ctrTitle" idx="4294967295"/>
          </p:nvPr>
        </p:nvSpPr>
        <p:spPr>
          <a:xfrm>
            <a:off x="683568" y="836712"/>
            <a:ext cx="7956376" cy="2387600"/>
          </a:xfrm>
        </p:spPr>
        <p:txBody>
          <a:bodyPr anchor="ctr" anchorCtr="0">
            <a:normAutofit/>
          </a:bodyPr>
          <a:lstStyle/>
          <a:p>
            <a:r>
              <a:rPr lang="pt-BR" sz="5400" b="1" dirty="0" smtClean="0"/>
              <a:t>MUITO OBRIGADO!</a:t>
            </a:r>
            <a:endParaRPr lang="pt-BR" sz="5400" dirty="0"/>
          </a:p>
        </p:txBody>
      </p:sp>
    </p:spTree>
    <p:extLst>
      <p:ext uri="{BB962C8B-B14F-4D97-AF65-F5344CB8AC3E}">
        <p14:creationId xmlns:p14="http://schemas.microsoft.com/office/powerpoint/2010/main" val="3545388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3"/>
            <a:ext cx="8229600" cy="3773014"/>
          </a:xfrm>
        </p:spPr>
        <p:txBody>
          <a:bodyPr>
            <a:normAutofit/>
          </a:bodyPr>
          <a:lstStyle/>
          <a:p>
            <a:pPr marL="0" indent="0">
              <a:buNone/>
            </a:pPr>
            <a:r>
              <a:rPr lang="pt-BR" dirty="0"/>
              <a:t>A Política Nacional para o Saneamento Básico (PNSB), instituída pela Lei 11.445/2007 e Decreto 7.217/2010 estabelecem como desafios os princípios fundamentais de: </a:t>
            </a:r>
            <a:r>
              <a:rPr lang="pt-BR" u="sng" dirty="0"/>
              <a:t>universalização, integralidade, disponibilidade, eficiência e sustentabilidade econômica, segurança, qualidade e regularidade</a:t>
            </a:r>
            <a:r>
              <a:rPr lang="pt-BR" dirty="0"/>
              <a:t>, entre </a:t>
            </a:r>
            <a:r>
              <a:rPr lang="pt-BR" dirty="0" smtClean="0"/>
              <a:t>outros.</a:t>
            </a:r>
            <a:endParaRPr lang="pt-BR" dirty="0"/>
          </a:p>
        </p:txBody>
      </p:sp>
    </p:spTree>
    <p:extLst>
      <p:ext uri="{BB962C8B-B14F-4D97-AF65-F5344CB8AC3E}">
        <p14:creationId xmlns:p14="http://schemas.microsoft.com/office/powerpoint/2010/main" val="1781363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JUSTIFICATIVA</a:t>
            </a:r>
            <a:endParaRPr lang="pt-BR" dirty="0"/>
          </a:p>
        </p:txBody>
      </p:sp>
      <p:sp>
        <p:nvSpPr>
          <p:cNvPr id="3" name="Espaço Reservado para Conteúdo 2"/>
          <p:cNvSpPr>
            <a:spLocks noGrp="1"/>
          </p:cNvSpPr>
          <p:nvPr>
            <p:ph idx="1"/>
          </p:nvPr>
        </p:nvSpPr>
        <p:spPr>
          <a:xfrm>
            <a:off x="457200" y="1600203"/>
            <a:ext cx="8229600" cy="3773014"/>
          </a:xfrm>
        </p:spPr>
        <p:txBody>
          <a:bodyPr>
            <a:normAutofit fontScale="92500" lnSpcReduction="10000"/>
          </a:bodyPr>
          <a:lstStyle/>
          <a:p>
            <a:r>
              <a:rPr lang="pt-BR" dirty="0" smtClean="0"/>
              <a:t>Art. </a:t>
            </a:r>
            <a:r>
              <a:rPr lang="pt-BR" dirty="0" smtClean="0"/>
              <a:t>19</a:t>
            </a:r>
            <a:r>
              <a:rPr lang="pt-BR" dirty="0" smtClean="0"/>
              <a:t> </a:t>
            </a:r>
            <a:r>
              <a:rPr lang="pt-BR" dirty="0" smtClean="0"/>
              <a:t>da Lei. Nº 11.445/2007; [ ... ] V </a:t>
            </a:r>
            <a:r>
              <a:rPr lang="pt-BR" dirty="0"/>
              <a:t>- mecanismos e procedimentos para avaliação sistemática da eficiência e eficácia das ações </a:t>
            </a:r>
            <a:r>
              <a:rPr lang="pt-BR" dirty="0" smtClean="0"/>
              <a:t>programadas</a:t>
            </a:r>
          </a:p>
          <a:p>
            <a:endParaRPr lang="pt-BR" sz="1200" dirty="0" smtClean="0"/>
          </a:p>
          <a:p>
            <a:r>
              <a:rPr lang="pt-BR" b="1" u="sng" dirty="0" smtClean="0"/>
              <a:t>Infelizmente o Decreto 7.217/2010, não reparou a ausência da efetividade nos mecanismos de avaliação, essencial nos serviços de saneamento básico </a:t>
            </a:r>
            <a:endParaRPr lang="pt-BR" b="1" u="sng" dirty="0"/>
          </a:p>
        </p:txBody>
      </p:sp>
    </p:spTree>
    <p:extLst>
      <p:ext uri="{BB962C8B-B14F-4D97-AF65-F5344CB8AC3E}">
        <p14:creationId xmlns:p14="http://schemas.microsoft.com/office/powerpoint/2010/main" val="2547845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JUSTIFICATIVA</a:t>
            </a:r>
            <a:endParaRPr lang="pt-BR" dirty="0"/>
          </a:p>
        </p:txBody>
      </p:sp>
      <p:sp>
        <p:nvSpPr>
          <p:cNvPr id="3" name="Espaço Reservado para Conteúdo 2"/>
          <p:cNvSpPr>
            <a:spLocks noGrp="1"/>
          </p:cNvSpPr>
          <p:nvPr>
            <p:ph idx="1"/>
          </p:nvPr>
        </p:nvSpPr>
        <p:spPr>
          <a:xfrm>
            <a:off x="457200" y="1456186"/>
            <a:ext cx="8229600" cy="3773014"/>
          </a:xfrm>
        </p:spPr>
        <p:txBody>
          <a:bodyPr>
            <a:normAutofit fontScale="85000" lnSpcReduction="10000"/>
          </a:bodyPr>
          <a:lstStyle/>
          <a:p>
            <a:r>
              <a:rPr lang="pt-BR" dirty="0" smtClean="0"/>
              <a:t>TR Funasa, 2018 - Mecanismos </a:t>
            </a:r>
            <a:r>
              <a:rPr lang="pt-BR" dirty="0"/>
              <a:t>e procedimentos para avaliação sistemática da eficiência e eficácia das ações </a:t>
            </a:r>
            <a:r>
              <a:rPr lang="pt-BR" dirty="0" smtClean="0"/>
              <a:t>programadas no PMSB e sua </a:t>
            </a:r>
            <a:r>
              <a:rPr lang="pt-BR" b="1" dirty="0" smtClean="0"/>
              <a:t>efetividade</a:t>
            </a:r>
            <a:endParaRPr lang="pt-BR" dirty="0" smtClean="0"/>
          </a:p>
          <a:p>
            <a:endParaRPr lang="pt-BR" dirty="0" smtClean="0"/>
          </a:p>
          <a:p>
            <a:r>
              <a:rPr lang="pt-BR" dirty="0" smtClean="0"/>
              <a:t>TDR </a:t>
            </a:r>
            <a:r>
              <a:rPr lang="pt-BR" dirty="0" err="1" smtClean="0"/>
              <a:t>MCidades</a:t>
            </a:r>
            <a:r>
              <a:rPr lang="pt-BR" dirty="0"/>
              <a:t>, 2016 </a:t>
            </a:r>
            <a:r>
              <a:rPr lang="pt-BR" dirty="0" smtClean="0"/>
              <a:t>- Mecanismos </a:t>
            </a:r>
            <a:r>
              <a:rPr lang="pt-BR" dirty="0"/>
              <a:t>e procedimentos para a avaliação sistemática </a:t>
            </a:r>
            <a:r>
              <a:rPr lang="pt-BR" dirty="0" smtClean="0"/>
              <a:t>da eficiência</a:t>
            </a:r>
            <a:r>
              <a:rPr lang="pt-BR" dirty="0"/>
              <a:t>, eficácia e </a:t>
            </a:r>
            <a:r>
              <a:rPr lang="pt-BR" b="1" dirty="0"/>
              <a:t>efetividade</a:t>
            </a:r>
            <a:r>
              <a:rPr lang="pt-BR" dirty="0"/>
              <a:t> do PMSB, em especial focando nos objetivos, metas </a:t>
            </a:r>
            <a:r>
              <a:rPr lang="pt-BR" dirty="0" smtClean="0"/>
              <a:t>e resultados </a:t>
            </a:r>
            <a:r>
              <a:rPr lang="pt-BR" dirty="0"/>
              <a:t>dos programas, projetos e </a:t>
            </a:r>
            <a:r>
              <a:rPr lang="pt-BR" dirty="0" smtClean="0"/>
              <a:t>ações</a:t>
            </a:r>
            <a:endParaRPr lang="pt-BR" sz="1200" dirty="0" smtClean="0"/>
          </a:p>
        </p:txBody>
      </p:sp>
    </p:spTree>
    <p:extLst>
      <p:ext uri="{BB962C8B-B14F-4D97-AF65-F5344CB8AC3E}">
        <p14:creationId xmlns:p14="http://schemas.microsoft.com/office/powerpoint/2010/main" val="1276919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lstStyle/>
          <a:p>
            <a:r>
              <a:rPr lang="pt-BR" dirty="0" smtClean="0"/>
              <a:t>JUSTIFICATIVA</a:t>
            </a:r>
            <a:endParaRPr lang="pt-BR" dirty="0"/>
          </a:p>
        </p:txBody>
      </p:sp>
      <p:sp>
        <p:nvSpPr>
          <p:cNvPr id="3" name="Espaço Reservado para Conteúdo 2"/>
          <p:cNvSpPr>
            <a:spLocks noGrp="1"/>
          </p:cNvSpPr>
          <p:nvPr>
            <p:ph idx="1"/>
          </p:nvPr>
        </p:nvSpPr>
        <p:spPr>
          <a:xfrm>
            <a:off x="457200" y="1124744"/>
            <a:ext cx="8229600" cy="4176464"/>
          </a:xfrm>
        </p:spPr>
        <p:txBody>
          <a:bodyPr>
            <a:noAutofit/>
          </a:bodyPr>
          <a:lstStyle/>
          <a:p>
            <a:r>
              <a:rPr lang="pt-BR" sz="2800" b="1" dirty="0" smtClean="0"/>
              <a:t>Eficiência </a:t>
            </a:r>
            <a:r>
              <a:rPr lang="pt-BR" sz="2800" i="1" dirty="0" smtClean="0"/>
              <a:t>(</a:t>
            </a:r>
            <a:r>
              <a:rPr lang="pt-BR" sz="2800" i="1" dirty="0" err="1" smtClean="0"/>
              <a:t>efficientia</a:t>
            </a:r>
            <a:r>
              <a:rPr lang="pt-BR" sz="2800" i="1" dirty="0" smtClean="0"/>
              <a:t>)</a:t>
            </a:r>
            <a:r>
              <a:rPr lang="pt-BR" sz="2800" dirty="0" smtClean="0"/>
              <a:t>, </a:t>
            </a:r>
            <a:r>
              <a:rPr lang="pt-BR" sz="2800" dirty="0"/>
              <a:t>significa ação, força, virtude de </a:t>
            </a:r>
            <a:r>
              <a:rPr lang="pt-BR" sz="2800" dirty="0" smtClean="0"/>
              <a:t>produção; está </a:t>
            </a:r>
            <a:r>
              <a:rPr lang="pt-BR" sz="2800" dirty="0"/>
              <a:t>associada aos conceitos de racionalidade econômica e </a:t>
            </a:r>
            <a:r>
              <a:rPr lang="pt-BR" sz="2800" dirty="0" smtClean="0"/>
              <a:t>produtividade, </a:t>
            </a:r>
            <a:r>
              <a:rPr lang="pt-BR" sz="2800" dirty="0"/>
              <a:t>está ligada ao atendimento máximo das demandas com os recursos </a:t>
            </a:r>
            <a:r>
              <a:rPr lang="pt-BR" sz="2800" dirty="0" smtClean="0"/>
              <a:t>disponíveis</a:t>
            </a:r>
          </a:p>
          <a:p>
            <a:r>
              <a:rPr lang="pt-BR" sz="2800" b="1" dirty="0" smtClean="0"/>
              <a:t>Eficácia</a:t>
            </a:r>
            <a:r>
              <a:rPr lang="pt-BR" sz="2800" dirty="0" smtClean="0"/>
              <a:t> </a:t>
            </a:r>
            <a:r>
              <a:rPr lang="pt-BR" sz="2800" i="1" dirty="0" smtClean="0"/>
              <a:t>(</a:t>
            </a:r>
            <a:r>
              <a:rPr lang="pt-BR" sz="2800" i="1" dirty="0" err="1" smtClean="0"/>
              <a:t>efficax</a:t>
            </a:r>
            <a:r>
              <a:rPr lang="pt-BR" sz="2800" i="1" dirty="0" smtClean="0"/>
              <a:t>)</a:t>
            </a:r>
            <a:r>
              <a:rPr lang="pt-BR" sz="2800" dirty="0" smtClean="0"/>
              <a:t>, </a:t>
            </a:r>
            <a:r>
              <a:rPr lang="pt-BR" sz="2800" dirty="0"/>
              <a:t>significa habilidade e poder de produzir o efeito </a:t>
            </a:r>
            <a:r>
              <a:rPr lang="pt-BR" sz="2800" dirty="0" smtClean="0"/>
              <a:t>desejado; está </a:t>
            </a:r>
            <a:r>
              <a:rPr lang="pt-BR" sz="2800" dirty="0"/>
              <a:t>essencialmente relacionada </a:t>
            </a:r>
            <a:r>
              <a:rPr lang="pt-BR" sz="2800" dirty="0" smtClean="0"/>
              <a:t>ao atendimento da Política, ao êxito de </a:t>
            </a:r>
            <a:r>
              <a:rPr lang="pt-BR" sz="2800" dirty="0"/>
              <a:t>objetivos e metas </a:t>
            </a:r>
            <a:r>
              <a:rPr lang="pt-BR" sz="2800" dirty="0" smtClean="0"/>
              <a:t>relacionadas </a:t>
            </a:r>
            <a:r>
              <a:rPr lang="pt-BR" sz="2800" dirty="0"/>
              <a:t>ao </a:t>
            </a:r>
            <a:r>
              <a:rPr lang="pt-BR" sz="2800" dirty="0" smtClean="0"/>
              <a:t>setor</a:t>
            </a:r>
          </a:p>
        </p:txBody>
      </p:sp>
    </p:spTree>
    <p:extLst>
      <p:ext uri="{BB962C8B-B14F-4D97-AF65-F5344CB8AC3E}">
        <p14:creationId xmlns:p14="http://schemas.microsoft.com/office/powerpoint/2010/main" val="1047819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JUSTIFICATIVA</a:t>
            </a:r>
            <a:endParaRPr lang="pt-BR" dirty="0"/>
          </a:p>
        </p:txBody>
      </p:sp>
      <p:sp>
        <p:nvSpPr>
          <p:cNvPr id="3" name="Espaço Reservado para Conteúdo 2"/>
          <p:cNvSpPr>
            <a:spLocks noGrp="1"/>
          </p:cNvSpPr>
          <p:nvPr>
            <p:ph idx="1"/>
          </p:nvPr>
        </p:nvSpPr>
        <p:spPr>
          <a:xfrm>
            <a:off x="457200" y="1268760"/>
            <a:ext cx="8229600" cy="3773014"/>
          </a:xfrm>
        </p:spPr>
        <p:txBody>
          <a:bodyPr>
            <a:noAutofit/>
          </a:bodyPr>
          <a:lstStyle/>
          <a:p>
            <a:r>
              <a:rPr lang="pt-BR" sz="2800" b="1" dirty="0" smtClean="0"/>
              <a:t>Efetividade</a:t>
            </a:r>
            <a:r>
              <a:rPr lang="pt-BR" sz="2800" dirty="0" smtClean="0"/>
              <a:t> </a:t>
            </a:r>
            <a:r>
              <a:rPr lang="pt-BR" sz="2800" i="1" dirty="0" smtClean="0"/>
              <a:t>(</a:t>
            </a:r>
            <a:r>
              <a:rPr lang="pt-BR" sz="2800" i="1" dirty="0" err="1" smtClean="0"/>
              <a:t>respondere</a:t>
            </a:r>
            <a:r>
              <a:rPr lang="pt-BR" sz="2800" i="1" dirty="0" smtClean="0"/>
              <a:t>)</a:t>
            </a:r>
            <a:r>
              <a:rPr lang="pt-BR" sz="2800" dirty="0" smtClean="0"/>
              <a:t>, </a:t>
            </a:r>
            <a:r>
              <a:rPr lang="pt-BR" sz="2800" dirty="0"/>
              <a:t>significa responder, corresponder, enfatizar, </a:t>
            </a:r>
            <a:r>
              <a:rPr lang="pt-BR" sz="2800" dirty="0" smtClean="0"/>
              <a:t>priorizar; </a:t>
            </a:r>
            <a:r>
              <a:rPr lang="pt-BR" sz="2800" b="1" u="sng" dirty="0" smtClean="0"/>
              <a:t>revela </a:t>
            </a:r>
            <a:r>
              <a:rPr lang="pt-BR" sz="2800" b="1" u="sng" dirty="0"/>
              <a:t>os impactos </a:t>
            </a:r>
            <a:r>
              <a:rPr lang="pt-BR" sz="2800" dirty="0"/>
              <a:t>e resultados alcançados junto aos beneficiários dos serviços (melhora nas condições de saúde pública, por exemplo</a:t>
            </a:r>
            <a:r>
              <a:rPr lang="pt-BR" sz="2800" dirty="0" smtClean="0"/>
              <a:t>).</a:t>
            </a:r>
          </a:p>
          <a:p>
            <a:pPr marL="0" indent="0">
              <a:buNone/>
            </a:pPr>
            <a:endParaRPr lang="pt-BR" sz="2800" dirty="0" smtClean="0"/>
          </a:p>
          <a:p>
            <a:pPr marL="0" indent="0">
              <a:buNone/>
            </a:pPr>
            <a:r>
              <a:rPr lang="pt-BR" sz="2800" dirty="0" smtClean="0"/>
              <a:t>(</a:t>
            </a:r>
            <a:r>
              <a:rPr lang="pt-BR" sz="2800" dirty="0"/>
              <a:t>SCARATTI, MICHELON, SCARATTI, 2013</a:t>
            </a:r>
            <a:r>
              <a:rPr lang="pt-BR" sz="2800" dirty="0" smtClean="0"/>
              <a:t>)</a:t>
            </a:r>
          </a:p>
          <a:p>
            <a:pPr marL="0" indent="0">
              <a:buNone/>
            </a:pPr>
            <a:r>
              <a:rPr lang="pt-BR" sz="2800" dirty="0"/>
              <a:t>(SCARATTI, </a:t>
            </a:r>
            <a:r>
              <a:rPr lang="en-US" sz="2800" dirty="0"/>
              <a:t>STRÖEHER, </a:t>
            </a:r>
            <a:r>
              <a:rPr lang="pt-BR" sz="2800" dirty="0" smtClean="0"/>
              <a:t>SCARATTI</a:t>
            </a:r>
            <a:r>
              <a:rPr lang="pt-BR" sz="2800" dirty="0"/>
              <a:t>, </a:t>
            </a:r>
            <a:r>
              <a:rPr lang="pt-BR" sz="2800" dirty="0" smtClean="0"/>
              <a:t>2014)</a:t>
            </a:r>
            <a:endParaRPr lang="pt-BR" sz="2800" dirty="0"/>
          </a:p>
          <a:p>
            <a:pPr marL="0" indent="0">
              <a:buNone/>
            </a:pPr>
            <a:endParaRPr lang="pt-BR" sz="2800" dirty="0"/>
          </a:p>
        </p:txBody>
      </p:sp>
    </p:spTree>
    <p:extLst>
      <p:ext uri="{BB962C8B-B14F-4D97-AF65-F5344CB8AC3E}">
        <p14:creationId xmlns:p14="http://schemas.microsoft.com/office/powerpoint/2010/main" val="310431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JUSTIFICATIVA</a:t>
            </a:r>
            <a:endParaRPr lang="pt-BR" dirty="0"/>
          </a:p>
        </p:txBody>
      </p:sp>
      <p:sp>
        <p:nvSpPr>
          <p:cNvPr id="3" name="Espaço Reservado para Conteúdo 2"/>
          <p:cNvSpPr>
            <a:spLocks noGrp="1"/>
          </p:cNvSpPr>
          <p:nvPr>
            <p:ph idx="1"/>
          </p:nvPr>
        </p:nvSpPr>
        <p:spPr>
          <a:xfrm>
            <a:off x="457200" y="1456186"/>
            <a:ext cx="8229600" cy="3773014"/>
          </a:xfrm>
        </p:spPr>
        <p:txBody>
          <a:bodyPr>
            <a:normAutofit lnSpcReduction="10000"/>
          </a:bodyPr>
          <a:lstStyle/>
          <a:p>
            <a:pPr marL="0" indent="0">
              <a:buNone/>
            </a:pPr>
            <a:r>
              <a:rPr lang="pt-BR" dirty="0" smtClean="0"/>
              <a:t>Diante do exposto, propõe-se desenvolver uma metodologia de avaliação contemplando os critérios de eficiência, eficácia e efetividade e aplicá-la em municípios </a:t>
            </a:r>
            <a:r>
              <a:rPr lang="pt-BR" dirty="0"/>
              <a:t>da </a:t>
            </a:r>
            <a:r>
              <a:rPr lang="pt-BR" dirty="0" smtClean="0"/>
              <a:t>Unidade </a:t>
            </a:r>
            <a:r>
              <a:rPr lang="pt-BR" dirty="0"/>
              <a:t>de </a:t>
            </a:r>
            <a:r>
              <a:rPr lang="pt-BR" dirty="0" smtClean="0"/>
              <a:t>Planejamento </a:t>
            </a:r>
            <a:r>
              <a:rPr lang="pt-BR" dirty="0"/>
              <a:t>e Gestão de Recursos Hídricos (UPGRH) do Rio Corumbá, Veríssimo e São Marcos no Sul do estado de </a:t>
            </a:r>
            <a:r>
              <a:rPr lang="pt-BR" dirty="0" smtClean="0"/>
              <a:t>Goiás para os serviços de abastecimento de água</a:t>
            </a:r>
            <a:endParaRPr lang="pt-BR" sz="1200" dirty="0" smtClean="0"/>
          </a:p>
        </p:txBody>
      </p:sp>
    </p:spTree>
    <p:extLst>
      <p:ext uri="{BB962C8B-B14F-4D97-AF65-F5344CB8AC3E}">
        <p14:creationId xmlns:p14="http://schemas.microsoft.com/office/powerpoint/2010/main" val="755359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 GERAL</a:t>
            </a:r>
            <a:endParaRPr lang="pt-BR" dirty="0"/>
          </a:p>
        </p:txBody>
      </p:sp>
      <p:sp>
        <p:nvSpPr>
          <p:cNvPr id="3" name="Espaço Reservado para Conteúdo 2"/>
          <p:cNvSpPr>
            <a:spLocks noGrp="1"/>
          </p:cNvSpPr>
          <p:nvPr>
            <p:ph idx="1"/>
          </p:nvPr>
        </p:nvSpPr>
        <p:spPr>
          <a:xfrm>
            <a:off x="457200" y="1456186"/>
            <a:ext cx="8229600" cy="3773014"/>
          </a:xfrm>
        </p:spPr>
        <p:txBody>
          <a:bodyPr>
            <a:normAutofit/>
          </a:bodyPr>
          <a:lstStyle/>
          <a:p>
            <a:pPr marL="0" indent="0">
              <a:buNone/>
            </a:pPr>
            <a:r>
              <a:rPr lang="pt-BR" dirty="0" smtClean="0"/>
              <a:t>Avaliar </a:t>
            </a:r>
            <a:r>
              <a:rPr lang="pt-BR" dirty="0"/>
              <a:t>o serviço de abastecimento de água nos municípios da região hidrográfica do Rio Corumbá, Veríssimo e São Marcos, </a:t>
            </a:r>
            <a:r>
              <a:rPr lang="pt-BR" dirty="0" smtClean="0"/>
              <a:t>do estado de Goiás, com </a:t>
            </a:r>
            <a:r>
              <a:rPr lang="pt-BR" dirty="0"/>
              <a:t>a aplicação de indicadores alocados em critérios de desempenho de Eficiência, Eficácia e Efetividade (3E</a:t>
            </a:r>
            <a:r>
              <a:rPr lang="pt-BR" dirty="0" smtClean="0"/>
              <a:t>)</a:t>
            </a:r>
            <a:endParaRPr lang="pt-BR" dirty="0"/>
          </a:p>
        </p:txBody>
      </p:sp>
    </p:spTree>
    <p:extLst>
      <p:ext uri="{BB962C8B-B14F-4D97-AF65-F5344CB8AC3E}">
        <p14:creationId xmlns:p14="http://schemas.microsoft.com/office/powerpoint/2010/main" val="367723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1779</Words>
  <Application>Microsoft Office PowerPoint</Application>
  <PresentationFormat>Apresentação na tela (4:3)</PresentationFormat>
  <Paragraphs>116</Paragraphs>
  <Slides>27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27</vt:i4>
      </vt:variant>
    </vt:vector>
  </HeadingPairs>
  <TitlesOfParts>
    <vt:vector size="32" baseType="lpstr">
      <vt:lpstr>Arial Unicode MS</vt:lpstr>
      <vt:lpstr>Arial</vt:lpstr>
      <vt:lpstr>Calibri</vt:lpstr>
      <vt:lpstr>Times New Roman</vt:lpstr>
      <vt:lpstr>Tema do Office</vt:lpstr>
      <vt:lpstr>ÍNDICE 3E DO SISTEMA DE ABASTECIMENTO DE ÁGUA NOS MUNICÍPIOS DA REGIÃO HIDROGRÁFICA DO CORUMBÁ - GOIÁS</vt:lpstr>
      <vt:lpstr>INTRODUÇÃO</vt:lpstr>
      <vt:lpstr>INTRODUÇÃO</vt:lpstr>
      <vt:lpstr>JUSTIFICATIVA</vt:lpstr>
      <vt:lpstr>JUSTIFICATIVA</vt:lpstr>
      <vt:lpstr>JUSTIFICATIVA</vt:lpstr>
      <vt:lpstr>JUSTIFICATIVA</vt:lpstr>
      <vt:lpstr>JUSTIFICATIVA</vt:lpstr>
      <vt:lpstr>OBJETIVO GERAL</vt:lpstr>
      <vt:lpstr>METODOLOGIA</vt:lpstr>
      <vt:lpstr>METODOLOGIA</vt:lpstr>
      <vt:lpstr>METODOLOGIA</vt:lpstr>
      <vt:lpstr>METODOLOGIA</vt:lpstr>
      <vt:lpstr>METODOLOGIA</vt:lpstr>
      <vt:lpstr>METODOLOGIA</vt:lpstr>
      <vt:lpstr>RESULTADOS E DISCUSSÕES</vt:lpstr>
      <vt:lpstr>RESULTADOS E DISCUSSÕES</vt:lpstr>
      <vt:lpstr>RESULTADOS E DISCUSSÕES</vt:lpstr>
      <vt:lpstr>RESULTADOS E DISCUSSÕES</vt:lpstr>
      <vt:lpstr>RESULTADOS E DISCUSSÕES</vt:lpstr>
      <vt:lpstr>RESULTADOS E DISCUSSÕES</vt:lpstr>
      <vt:lpstr>RESULTADOS E DISCUSSÕES</vt:lpstr>
      <vt:lpstr>RESULTADOS E DISCUSSÕES</vt:lpstr>
      <vt:lpstr>RESULTADOS E DISCUSSÕES</vt:lpstr>
      <vt:lpstr>CONCLUSÕES</vt:lpstr>
      <vt:lpstr>REFERÊNCIAS</vt:lpstr>
      <vt:lpstr>MUITO OBRIGADO!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Silva</dc:creator>
  <cp:lastModifiedBy>003741</cp:lastModifiedBy>
  <cp:revision>42</cp:revision>
  <dcterms:created xsi:type="dcterms:W3CDTF">2018-05-02T19:43:05Z</dcterms:created>
  <dcterms:modified xsi:type="dcterms:W3CDTF">2018-05-30T13:04:05Z</dcterms:modified>
</cp:coreProperties>
</file>