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59" r:id="rId4"/>
    <p:sldId id="260" r:id="rId5"/>
    <p:sldId id="264" r:id="rId6"/>
    <p:sldId id="262" r:id="rId7"/>
    <p:sldId id="279" r:id="rId8"/>
    <p:sldId id="261" r:id="rId9"/>
    <p:sldId id="263" r:id="rId10"/>
    <p:sldId id="265" r:id="rId11"/>
    <p:sldId id="267" r:id="rId12"/>
    <p:sldId id="266" r:id="rId13"/>
    <p:sldId id="268" r:id="rId14"/>
    <p:sldId id="269" r:id="rId15"/>
    <p:sldId id="270" r:id="rId16"/>
    <p:sldId id="278" r:id="rId17"/>
    <p:sldId id="271" r:id="rId18"/>
    <p:sldId id="275" r:id="rId19"/>
    <p:sldId id="276" r:id="rId20"/>
    <p:sldId id="272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>
      <p:cViewPr varScale="1">
        <p:scale>
          <a:sx n="91" d="100"/>
          <a:sy n="91" d="100"/>
        </p:scale>
        <p:origin x="58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7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8AA22-89A4-4CA1-A2D4-78FB884F934E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3A9E8-EF9C-4540-ACF4-4051308097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6508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CDADB-198E-41EA-B423-DC36E4DBC0F8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49804-6017-4F80-B3CB-17BE9E6585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3739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49804-6017-4F80-B3CB-17BE9E6585E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3535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52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538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14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93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33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74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07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90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10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89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7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Picture 3" descr="Z:\Documentos\2018\48º Congresso da Assemae\Peças Gráficas\Template Power Point\banner 730x124 (2) - Cópia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3"/>
            <a:ext cx="9180512" cy="140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Z:\Documentos\2018\48º Congresso da Assemae\Peças Gráficas\Template Power Point\fundo power point.jpg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36512" y="0"/>
            <a:ext cx="9180512" cy="551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9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apas.cnpm.embrapa.br/mds/?layers=1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>
            <a:spLocks noGrp="1"/>
          </p:cNvSpPr>
          <p:nvPr>
            <p:ph type="subTitle" idx="4294967295"/>
          </p:nvPr>
        </p:nvSpPr>
        <p:spPr>
          <a:xfrm>
            <a:off x="683568" y="3789040"/>
            <a:ext cx="7776864" cy="165576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pt-BR" sz="2800" b="1" dirty="0"/>
              <a:t>Autores: Samuel de Carvalho Caprini, Rogério Borges Marques, Arthur Vinícius Rosa Lima, </a:t>
            </a:r>
            <a:r>
              <a:rPr lang="pt-BR" sz="2800" b="1" dirty="0" err="1"/>
              <a:t>Marianna</a:t>
            </a:r>
            <a:r>
              <a:rPr lang="pt-BR" sz="2800" b="1" dirty="0"/>
              <a:t> Silva da Costa, Guilherme Pereira, Marilia Candido Pinto Borges e </a:t>
            </a:r>
            <a:r>
              <a:rPr lang="pt-BR" sz="2800" b="1" u="sng" dirty="0"/>
              <a:t>Alexandre Araújo </a:t>
            </a:r>
            <a:r>
              <a:rPr lang="pt-BR" sz="2800" b="1" u="sng" dirty="0" err="1"/>
              <a:t>Godeiro</a:t>
            </a:r>
            <a:r>
              <a:rPr lang="pt-BR" sz="2800" b="1" u="sng" dirty="0"/>
              <a:t> Carlos </a:t>
            </a:r>
          </a:p>
          <a:p>
            <a:pPr algn="l"/>
            <a:endParaRPr lang="pt-BR" sz="2800" dirty="0"/>
          </a:p>
        </p:txBody>
      </p:sp>
      <p:sp>
        <p:nvSpPr>
          <p:cNvPr id="5" name="Título 1"/>
          <p:cNvSpPr>
            <a:spLocks noGrp="1"/>
          </p:cNvSpPr>
          <p:nvPr>
            <p:ph type="ctrTitle" idx="4294967295"/>
          </p:nvPr>
        </p:nvSpPr>
        <p:spPr>
          <a:xfrm>
            <a:off x="107504" y="908720"/>
            <a:ext cx="9001000" cy="2387600"/>
          </a:xfrm>
        </p:spPr>
        <p:txBody>
          <a:bodyPr anchor="ctr" anchorCtr="0">
            <a:norm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Avaliação do saneamento básico no estado do Ceará a luz do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Plansab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150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4F0B53-E5D6-4146-A63F-C6AB479AC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2759"/>
            <a:ext cx="8229600" cy="537930"/>
          </a:xfrm>
        </p:spPr>
        <p:txBody>
          <a:bodyPr>
            <a:normAutofit fontScale="90000"/>
          </a:bodyPr>
          <a:lstStyle/>
          <a:p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Resultados e Discussões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96D65B56-7C07-479E-A4C8-BD2BBF9214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171092"/>
              </p:ext>
            </p:extLst>
          </p:nvPr>
        </p:nvGraphicFramePr>
        <p:xfrm>
          <a:off x="251640" y="832160"/>
          <a:ext cx="8784856" cy="12310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3936">
                  <a:extLst>
                    <a:ext uri="{9D8B030D-6E8A-4147-A177-3AD203B41FA5}">
                      <a16:colId xmlns:a16="http://schemas.microsoft.com/office/drawing/2014/main" val="368686473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92215743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8822366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4471264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4757374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40326097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44201552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8844669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64162103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435307195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82627273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403585973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865084207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955294675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255864317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89182579"/>
                    </a:ext>
                  </a:extLst>
                </a:gridCol>
              </a:tblGrid>
              <a:tr h="24620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E1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907167"/>
                  </a:ext>
                </a:extLst>
              </a:tr>
              <a:tr h="24620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lang="pt-BR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pt-BR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pt-BR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pt-BR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pt-BR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lang="pt-BR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pt-BR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pt-BR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pt-BR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pt-BR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lang="pt-BR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pt-BR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pt-BR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pt-BR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pt-BR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655455"/>
                  </a:ext>
                </a:extLst>
              </a:tr>
              <a:tr h="246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92,6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92,9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  <a:endParaRPr lang="pt-BR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69,8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73,1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endParaRPr lang="pt-BR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92,2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92,8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91,2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  <a:endParaRPr lang="pt-BR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50635"/>
                  </a:ext>
                </a:extLst>
              </a:tr>
              <a:tr h="246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83,7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84,6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83,9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pt-BR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49,5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51,7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53,7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  <a:endParaRPr lang="pt-BR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84,3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85,3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82,1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pt-BR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924555"/>
                  </a:ext>
                </a:extLst>
              </a:tr>
              <a:tr h="246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84,2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84,2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84,5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pt-BR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44,8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45,1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pt-BR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84,9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85,6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84,4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pt-BR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458351"/>
                  </a:ext>
                </a:extLst>
              </a:tr>
            </a:tbl>
          </a:graphicData>
        </a:graphic>
      </p:graphicFrame>
      <p:sp>
        <p:nvSpPr>
          <p:cNvPr id="5" name="Retângulo 4">
            <a:extLst>
              <a:ext uri="{FF2B5EF4-FFF2-40B4-BE49-F238E27FC236}">
                <a16:creationId xmlns:a16="http://schemas.microsoft.com/office/drawing/2014/main" id="{2B430034-65BB-4090-BA1B-580605EDE5BB}"/>
              </a:ext>
            </a:extLst>
          </p:cNvPr>
          <p:cNvSpPr/>
          <p:nvPr/>
        </p:nvSpPr>
        <p:spPr>
          <a:xfrm>
            <a:off x="-36512" y="1988840"/>
            <a:ext cx="9180512" cy="3607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pt-BR" sz="1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Fonte: BRASIL, 2016</a:t>
            </a:r>
          </a:p>
          <a:p>
            <a:pPr marL="171450" lvl="0" indent="-1714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A1: O estado do Ceará e a região Nordeste apresentaram uma evolução do indicador, mas não alcançaram a meta de curto prazo. </a:t>
            </a:r>
          </a:p>
          <a:p>
            <a:pPr marL="171450" lvl="0" indent="-1714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País teve uma pequena evolução, com a meta de curto prazo que já havia sido alcançada em 2015.</a:t>
            </a:r>
          </a:p>
          <a:p>
            <a:pPr marL="171450" lvl="0" indent="-1714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E1: O Estado do Ceará, a região nordeste e o País apresentaram uma boa evolução, mas que não foi suficiente para que a meta de curto prazo fosse alcançada.</a:t>
            </a:r>
          </a:p>
          <a:p>
            <a:pPr marL="171450" lvl="0" indent="-1714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R1: O Estado do Ceará apresentou evolução positiva, mas não alcançou a meta.</a:t>
            </a:r>
          </a:p>
          <a:p>
            <a:pPr marL="171450" lvl="0" indent="-1714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região Nordeste teve um decrescimento que resultou em distanciamento da meta.</a:t>
            </a:r>
          </a:p>
          <a:p>
            <a:pPr marL="171450" lvl="0" indent="-1714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país teve uma tímida evolução e que não foi possível alcançar a meta. 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5DDA8B39-CBE4-40B1-97A3-653DD4A0B8D4}"/>
              </a:ext>
            </a:extLst>
          </p:cNvPr>
          <p:cNvSpPr/>
          <p:nvPr/>
        </p:nvSpPr>
        <p:spPr>
          <a:xfrm>
            <a:off x="251520" y="563959"/>
            <a:ext cx="8784856" cy="318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1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Situação dos indicadores A1, E1 E R1 em 2010, resultados em 2014, 2015 e 2016 e metas de curto prazo (2018)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313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4F0B53-E5D6-4146-A63F-C6AB479AC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605"/>
            <a:ext cx="8229600" cy="515075"/>
          </a:xfrm>
        </p:spPr>
        <p:txBody>
          <a:bodyPr>
            <a:no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Resultados e Discussões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B430034-65BB-4090-BA1B-580605EDE5BB}"/>
              </a:ext>
            </a:extLst>
          </p:cNvPr>
          <p:cNvSpPr/>
          <p:nvPr/>
        </p:nvSpPr>
        <p:spPr>
          <a:xfrm>
            <a:off x="-79834" y="2780928"/>
            <a:ext cx="9260346" cy="2700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pt-BR" sz="1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Fonte: SNSA/</a:t>
            </a:r>
            <a:r>
              <a:rPr lang="pt-BR" sz="10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Mcidades</a:t>
            </a:r>
            <a:endParaRPr lang="pt-BR" sz="8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cs typeface="Times New Roman" panose="02020603050405020304" pitchFamily="18" charset="0"/>
              </a:rPr>
              <a:t>No Brasil foi previsto que até o ano de 2033 será necessário investir R$ 324 bilhões. 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cs typeface="Times New Roman" panose="02020603050405020304" pitchFamily="18" charset="0"/>
              </a:rPr>
              <a:t>No Nordeste foi previsto até 2033 um investimento de R$ 81.491 bilhões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cs typeface="Times New Roman" panose="02020603050405020304" pitchFamily="18" charset="0"/>
              </a:rPr>
              <a:t>Enquanto no Estado do Ceará, foi previsto que até o ano de 2033 será necessário investir R$ 8.066 bilhões. 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endParaRPr lang="pt-BR" sz="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12A2E2A3-34C4-4E64-861C-3CA79B73DE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6571093"/>
              </p:ext>
            </p:extLst>
          </p:nvPr>
        </p:nvGraphicFramePr>
        <p:xfrm>
          <a:off x="0" y="991747"/>
          <a:ext cx="9100678" cy="18722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963">
                  <a:extLst>
                    <a:ext uri="{9D8B030D-6E8A-4147-A177-3AD203B41FA5}">
                      <a16:colId xmlns:a16="http://schemas.microsoft.com/office/drawing/2014/main" val="3243185208"/>
                    </a:ext>
                  </a:extLst>
                </a:gridCol>
                <a:gridCol w="956851">
                  <a:extLst>
                    <a:ext uri="{9D8B030D-6E8A-4147-A177-3AD203B41FA5}">
                      <a16:colId xmlns:a16="http://schemas.microsoft.com/office/drawing/2014/main" val="12807086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334866979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49266816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201787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65943653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828568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175630697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05099919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28755200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672916588"/>
                    </a:ext>
                  </a:extLst>
                </a:gridCol>
              </a:tblGrid>
              <a:tr h="69342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Abastecimento de Água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Esgotamento sanitário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Resíduos sólidos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47392887"/>
                  </a:ext>
                </a:extLst>
              </a:tr>
              <a:tr h="29469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Estruturais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Estruturantes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Estruturais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Estruturantes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Estruturais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Estruturantes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948835"/>
                  </a:ext>
                </a:extLst>
              </a:tr>
              <a:tr h="294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84,386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37,76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122,15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25,226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182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14,4362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5,3027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323,7765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804446"/>
                  </a:ext>
                </a:extLst>
              </a:tr>
              <a:tr h="294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19.776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8.633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28.409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27.354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19.51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46.864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5.272,53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946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6.218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81,491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746611"/>
                  </a:ext>
                </a:extLst>
              </a:tr>
              <a:tr h="294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3.281,8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1.285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4.567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1.929,43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591,68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2.521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799,457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178,72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978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8.066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53709"/>
                  </a:ext>
                </a:extLst>
              </a:tr>
            </a:tbl>
          </a:graphicData>
        </a:graphic>
      </p:graphicFrame>
      <p:sp>
        <p:nvSpPr>
          <p:cNvPr id="3" name="Retângulo 2">
            <a:extLst>
              <a:ext uri="{FF2B5EF4-FFF2-40B4-BE49-F238E27FC236}">
                <a16:creationId xmlns:a16="http://schemas.microsoft.com/office/drawing/2014/main" id="{00D5BC26-7AB0-4967-8DD4-58D6BF356F88}"/>
              </a:ext>
            </a:extLst>
          </p:cNvPr>
          <p:cNvSpPr/>
          <p:nvPr/>
        </p:nvSpPr>
        <p:spPr>
          <a:xfrm>
            <a:off x="-29633" y="476672"/>
            <a:ext cx="9100678" cy="572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1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Necessidade de investimentos federais e de outros agentes em medidas estruturais e estruturantes para abastecimento de água, esgotamento sanitário e manejo de resíduos sólidos urbanos (em milhões de R$) até 2033.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416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BE247F-664B-48D0-A91B-DD43A9A45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243" y="0"/>
            <a:ext cx="8229600" cy="548680"/>
          </a:xfrm>
        </p:spPr>
        <p:txBody>
          <a:bodyPr>
            <a:normAutofit fontScale="90000"/>
          </a:bodyPr>
          <a:lstStyle/>
          <a:p>
            <a:r>
              <a:rPr lang="pt-BR" dirty="0"/>
              <a:t>Resultados e Discussões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DD2CB950-2A7D-4D62-A81E-533E544D45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0669612"/>
              </p:ext>
            </p:extLst>
          </p:nvPr>
        </p:nvGraphicFramePr>
        <p:xfrm>
          <a:off x="251520" y="548680"/>
          <a:ext cx="8640960" cy="3970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5673">
                  <a:extLst>
                    <a:ext uri="{9D8B030D-6E8A-4147-A177-3AD203B41FA5}">
                      <a16:colId xmlns:a16="http://schemas.microsoft.com/office/drawing/2014/main" val="3368635575"/>
                    </a:ext>
                  </a:extLst>
                </a:gridCol>
                <a:gridCol w="1774853">
                  <a:extLst>
                    <a:ext uri="{9D8B030D-6E8A-4147-A177-3AD203B41FA5}">
                      <a16:colId xmlns:a16="http://schemas.microsoft.com/office/drawing/2014/main" val="3606632685"/>
                    </a:ext>
                  </a:extLst>
                </a:gridCol>
                <a:gridCol w="1085305">
                  <a:extLst>
                    <a:ext uri="{9D8B030D-6E8A-4147-A177-3AD203B41FA5}">
                      <a16:colId xmlns:a16="http://schemas.microsoft.com/office/drawing/2014/main" val="778342047"/>
                    </a:ext>
                  </a:extLst>
                </a:gridCol>
                <a:gridCol w="1824971">
                  <a:extLst>
                    <a:ext uri="{9D8B030D-6E8A-4147-A177-3AD203B41FA5}">
                      <a16:colId xmlns:a16="http://schemas.microsoft.com/office/drawing/2014/main" val="3959774240"/>
                    </a:ext>
                  </a:extLst>
                </a:gridCol>
                <a:gridCol w="1085305">
                  <a:extLst>
                    <a:ext uri="{9D8B030D-6E8A-4147-A177-3AD203B41FA5}">
                      <a16:colId xmlns:a16="http://schemas.microsoft.com/office/drawing/2014/main" val="1051030825"/>
                    </a:ext>
                  </a:extLst>
                </a:gridCol>
                <a:gridCol w="1774853">
                  <a:extLst>
                    <a:ext uri="{9D8B030D-6E8A-4147-A177-3AD203B41FA5}">
                      <a16:colId xmlns:a16="http://schemas.microsoft.com/office/drawing/2014/main" val="424511929"/>
                    </a:ext>
                  </a:extLst>
                </a:gridCol>
              </a:tblGrid>
              <a:tr h="19177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Investimento segundo destino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16608"/>
                  </a:ext>
                </a:extLst>
              </a:tr>
              <a:tr h="19177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373128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Modalidade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Água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Esgotos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442431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Brasil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3.459.072.970,78 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43,41%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4.508.392.020,73 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56,59%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7.967.464.991,51 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375701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Nordeste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2.277.017.240,26 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43,63%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2.941.387.797,10 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56,37%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5.218.405.037,36 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866951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Ceará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62.477.801,68 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25,42%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183.275.634,07 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74,58%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245.753.435,75 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145859"/>
                  </a:ext>
                </a:extLst>
              </a:tr>
              <a:tr h="19177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000631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Modalidade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Água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Esgotos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07508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Brasil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6.087.814.422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49,89%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6.115.525.988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50,11%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12.203.340.410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418177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Nordeste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1.470.104.008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69,67%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639.903.079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30,33%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2.110.007.087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168844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Ceará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153.325.849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59,80%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103.081.716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40,20%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256.407.565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225386"/>
                  </a:ext>
                </a:extLst>
              </a:tr>
              <a:tr h="19177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399399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Modalidade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Água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Esgotos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981492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Brasil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6.454.426.798,36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53,01%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5.720.624.362,71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46,99%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12.175.051.161,07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545018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Nordeste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1.048.043.183,31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54,22%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885.010.676,22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45,78%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1.933.053.859,53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1513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Ceará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140.589.366,13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62,92%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82.867.244,19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37,08%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223.456.610,32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324999"/>
                  </a:ext>
                </a:extLst>
              </a:tr>
              <a:tr h="19177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116525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Modalidade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Água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Esgotos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536029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Brasil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6.642.363.439,43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57,70%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4.868.680.968,25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42,30%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11.511.044.407,68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721200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Nordeste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1.138.433.608,65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59,51%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774.618.831,38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40,49%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1.913.052.440,03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088905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Ceará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130.388.174,30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81,65%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29.311.359,22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18,35%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159.699.533,52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123287"/>
                  </a:ext>
                </a:extLst>
              </a:tr>
            </a:tbl>
          </a:graphicData>
        </a:graphic>
      </p:graphicFrame>
      <p:sp>
        <p:nvSpPr>
          <p:cNvPr id="5" name="Retângulo 4">
            <a:extLst>
              <a:ext uri="{FF2B5EF4-FFF2-40B4-BE49-F238E27FC236}">
                <a16:creationId xmlns:a16="http://schemas.microsoft.com/office/drawing/2014/main" id="{7B8EB9F8-6503-4293-A5E0-276F51EEEE1A}"/>
              </a:ext>
            </a:extLst>
          </p:cNvPr>
          <p:cNvSpPr/>
          <p:nvPr/>
        </p:nvSpPr>
        <p:spPr>
          <a:xfrm>
            <a:off x="0" y="4492744"/>
            <a:ext cx="9143999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</a:t>
            </a:r>
            <a:r>
              <a:rPr lang="pt-BR" sz="1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Fonte: SNIS (SNSA/</a:t>
            </a:r>
            <a:r>
              <a:rPr lang="pt-BR" sz="10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Mcidades</a:t>
            </a:r>
            <a:r>
              <a:rPr lang="pt-BR" sz="1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Ceará investiu mais em água do que em esgoto, o mesmo aconteceu com o nordeste.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Enquanto ao Brasil, ele investiu mais em esgoto do que em água em 2010 e 2014, mas em 2015 e 2016 os investimentos em água são maiores.  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8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pt-BR" sz="8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0189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BE247F-664B-48D0-A91B-DD43A9A45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243" y="0"/>
            <a:ext cx="8229600" cy="404664"/>
          </a:xfrm>
        </p:spPr>
        <p:txBody>
          <a:bodyPr>
            <a:normAutofit fontScale="90000"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Resultados e Discussões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B8EB9F8-6503-4293-A5E0-276F51EEEE1A}"/>
              </a:ext>
            </a:extLst>
          </p:cNvPr>
          <p:cNvSpPr/>
          <p:nvPr/>
        </p:nvSpPr>
        <p:spPr>
          <a:xfrm>
            <a:off x="0" y="4005064"/>
            <a:ext cx="9108504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</a:t>
            </a:r>
            <a:r>
              <a:rPr lang="pt-BR" sz="1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Fonte: S2ID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 estado do Ceará e na região nordeste teve um reconhecimento maior de municípios em estado de seca, tendo 2015 como o ano que maior número de reconhecimentos.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 País tanto a estiagem como a seca de 2010 a 2015 foram aumentando, porém de 2015 para 2016 tivemos uma pequena redução.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Esses resultados mostram como é importante a água de chuva e o aproveitamento dela.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000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pt-BR" sz="10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pt-BR" sz="10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pt-BR" sz="10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pt-BR" sz="10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pt-BR" sz="10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pt-BR" sz="10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pt-BR" sz="1000" dirty="0"/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8E9B5C6A-8BCE-48B5-8D7B-9E62820937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6957111"/>
              </p:ext>
            </p:extLst>
          </p:nvPr>
        </p:nvGraphicFramePr>
        <p:xfrm>
          <a:off x="323528" y="493289"/>
          <a:ext cx="8494367" cy="35837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6241">
                  <a:extLst>
                    <a:ext uri="{9D8B030D-6E8A-4147-A177-3AD203B41FA5}">
                      <a16:colId xmlns:a16="http://schemas.microsoft.com/office/drawing/2014/main" val="1261412381"/>
                    </a:ext>
                  </a:extLst>
                </a:gridCol>
                <a:gridCol w="966221">
                  <a:extLst>
                    <a:ext uri="{9D8B030D-6E8A-4147-A177-3AD203B41FA5}">
                      <a16:colId xmlns:a16="http://schemas.microsoft.com/office/drawing/2014/main" val="1400782384"/>
                    </a:ext>
                  </a:extLst>
                </a:gridCol>
                <a:gridCol w="1402926">
                  <a:extLst>
                    <a:ext uri="{9D8B030D-6E8A-4147-A177-3AD203B41FA5}">
                      <a16:colId xmlns:a16="http://schemas.microsoft.com/office/drawing/2014/main" val="1915077745"/>
                    </a:ext>
                  </a:extLst>
                </a:gridCol>
                <a:gridCol w="975464">
                  <a:extLst>
                    <a:ext uri="{9D8B030D-6E8A-4147-A177-3AD203B41FA5}">
                      <a16:colId xmlns:a16="http://schemas.microsoft.com/office/drawing/2014/main" val="4103868539"/>
                    </a:ext>
                  </a:extLst>
                </a:gridCol>
                <a:gridCol w="1148128">
                  <a:extLst>
                    <a:ext uri="{9D8B030D-6E8A-4147-A177-3AD203B41FA5}">
                      <a16:colId xmlns:a16="http://schemas.microsoft.com/office/drawing/2014/main" val="4081755972"/>
                    </a:ext>
                  </a:extLst>
                </a:gridCol>
                <a:gridCol w="1061796">
                  <a:extLst>
                    <a:ext uri="{9D8B030D-6E8A-4147-A177-3AD203B41FA5}">
                      <a16:colId xmlns:a16="http://schemas.microsoft.com/office/drawing/2014/main" val="4062986368"/>
                    </a:ext>
                  </a:extLst>
                </a:gridCol>
                <a:gridCol w="1209011">
                  <a:extLst>
                    <a:ext uri="{9D8B030D-6E8A-4147-A177-3AD203B41FA5}">
                      <a16:colId xmlns:a16="http://schemas.microsoft.com/office/drawing/2014/main" val="4175793188"/>
                    </a:ext>
                  </a:extLst>
                </a:gridCol>
                <a:gridCol w="914580">
                  <a:extLst>
                    <a:ext uri="{9D8B030D-6E8A-4147-A177-3AD203B41FA5}">
                      <a16:colId xmlns:a16="http://schemas.microsoft.com/office/drawing/2014/main" val="3302796018"/>
                    </a:ext>
                  </a:extLst>
                </a:gridCol>
              </a:tblGrid>
              <a:tr h="1606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Ano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Abrangência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Reconhecimentos realizados pelo governo federal em situação de emergência ou de estado de calamidade pública com estiagem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(%)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Reconhecimentos realizados pelo governo federal em situação de emergência ou de estado de calamidade pública com seca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(%)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Reconhecimentos realizados pelo governo federal em situação de emergência ou de estado de calamidade pública com estiagem e seca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(%)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22797613"/>
                  </a:ext>
                </a:extLst>
              </a:tr>
              <a:tr h="16481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Ceará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8,52%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0,00%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7,51%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312799"/>
                  </a:ext>
                </a:extLst>
              </a:tr>
              <a:tr h="1648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Nordeste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573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59,50%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42,64%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628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182,03%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571389"/>
                  </a:ext>
                </a:extLst>
              </a:tr>
              <a:tr h="1648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Brasil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963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1092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968779"/>
                  </a:ext>
                </a:extLst>
              </a:tr>
              <a:tr h="16481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Ceará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11,24%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193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30,88%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345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17,45%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261668"/>
                  </a:ext>
                </a:extLst>
              </a:tr>
              <a:tr h="1648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Nordeste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1187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87,80%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575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92,00%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1.762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89,12%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11769"/>
                  </a:ext>
                </a:extLst>
              </a:tr>
              <a:tr h="1648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Brasil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1352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625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1977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027712"/>
                  </a:ext>
                </a:extLst>
              </a:tr>
              <a:tr h="16481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Ceará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0,00%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38,03%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13,67%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264572"/>
                  </a:ext>
                </a:extLst>
              </a:tr>
              <a:tr h="1648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Nordeste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1155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85,30%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717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94,34%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1.872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88,55%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969984"/>
                  </a:ext>
                </a:extLst>
              </a:tr>
              <a:tr h="1648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Brasil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1354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760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2114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781102"/>
                  </a:ext>
                </a:extLst>
              </a:tr>
              <a:tr h="16481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Ceará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0,93%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219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36,14%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12,90%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337680"/>
                  </a:ext>
                </a:extLst>
              </a:tr>
              <a:tr h="1648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Nordeste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937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79,61%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552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91,09%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1.489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83,51%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196874"/>
                  </a:ext>
                </a:extLst>
              </a:tr>
              <a:tr h="1648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Brasil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1177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606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1783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551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461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BE247F-664B-48D0-A91B-DD43A9A45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243" y="0"/>
            <a:ext cx="8229600" cy="548680"/>
          </a:xfrm>
        </p:spPr>
        <p:txBody>
          <a:bodyPr>
            <a:normAutofit fontScale="90000"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Resultados e Discussões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B8EB9F8-6503-4293-A5E0-276F51EEEE1A}"/>
              </a:ext>
            </a:extLst>
          </p:cNvPr>
          <p:cNvSpPr/>
          <p:nvPr/>
        </p:nvSpPr>
        <p:spPr>
          <a:xfrm>
            <a:off x="-108520" y="2708920"/>
            <a:ext cx="92525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Fonte: SNIS (SNSA/</a:t>
            </a:r>
            <a:r>
              <a:rPr lang="pt-BR" sz="10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Mcidades</a:t>
            </a:r>
            <a:r>
              <a:rPr lang="pt-BR" sz="1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endParaRPr lang="pt-BR" sz="1000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 investimentos em abastecimento de água nos primeiros 3 anos do </a:t>
            </a:r>
            <a:r>
              <a:rPr lang="pt-BR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Plansab</a:t>
            </a: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foram maiores quando comparado com esgotamento sanitário, no Brasil, Nordeste e Ceará.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pt-BR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endParaRPr lang="pt-BR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Porém quando comparamos com a necessidade de investimentos, percebemos que eles estão muito abaixo do esperado.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pt-BR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pt-BR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Então, é preciso continuar e elevar esses investimentos, para que possamos alcançar a universalização dos serviços de saneamento.</a:t>
            </a:r>
          </a:p>
          <a:p>
            <a:endParaRPr lang="pt-BR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graphicFrame>
        <p:nvGraphicFramePr>
          <p:cNvPr id="8" name="Espaço Reservado para Conteúdo 7">
            <a:extLst>
              <a:ext uri="{FF2B5EF4-FFF2-40B4-BE49-F238E27FC236}">
                <a16:creationId xmlns:a16="http://schemas.microsoft.com/office/drawing/2014/main" id="{D526A77F-CE5D-4EB0-9A60-05D581DD22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559870"/>
              </p:ext>
            </p:extLst>
          </p:nvPr>
        </p:nvGraphicFramePr>
        <p:xfrm>
          <a:off x="0" y="827378"/>
          <a:ext cx="9108505" cy="18815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3608">
                  <a:extLst>
                    <a:ext uri="{9D8B030D-6E8A-4147-A177-3AD203B41FA5}">
                      <a16:colId xmlns:a16="http://schemas.microsoft.com/office/drawing/2014/main" val="244993811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101445884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555764077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69563532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85969102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202270283"/>
                    </a:ext>
                  </a:extLst>
                </a:gridCol>
                <a:gridCol w="792089">
                  <a:extLst>
                    <a:ext uri="{9D8B030D-6E8A-4147-A177-3AD203B41FA5}">
                      <a16:colId xmlns:a16="http://schemas.microsoft.com/office/drawing/2014/main" val="3910201446"/>
                    </a:ext>
                  </a:extLst>
                </a:gridCol>
              </a:tblGrid>
              <a:tr h="502138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Investimento nos primeiros 3 anos do </a:t>
                      </a:r>
                      <a:r>
                        <a:rPr lang="pt-BR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Plansab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Necessidade de investimentos até 2033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387566"/>
                  </a:ext>
                </a:extLst>
              </a:tr>
              <a:tr h="3448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Modalidade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Água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Esgoto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Água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Esgoto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Água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Esgoto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921192"/>
                  </a:ext>
                </a:extLst>
              </a:tr>
              <a:tr h="3448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Brasil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19.184.604.659,79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16.704.831.318,96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122.200.000.000,00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182.000.000.000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15,70%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9,18%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734745"/>
                  </a:ext>
                </a:extLst>
              </a:tr>
              <a:tr h="3448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Nordeste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3.656.580.799,96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2.299.532.586,60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28.409.000.000,00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46.894.000.000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12,87%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4,90%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551420"/>
                  </a:ext>
                </a:extLst>
              </a:tr>
              <a:tr h="3448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Ceará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424.303.389,43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215.260.319,41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4.567.000.000,00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2.521.000.000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9,29%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8,54%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540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899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BE247F-664B-48D0-A91B-DD43A9A45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243" y="0"/>
            <a:ext cx="8229600" cy="548680"/>
          </a:xfrm>
        </p:spPr>
        <p:txBody>
          <a:bodyPr>
            <a:no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Resultados e Discussões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B8EB9F8-6503-4293-A5E0-276F51EEEE1A}"/>
              </a:ext>
            </a:extLst>
          </p:cNvPr>
          <p:cNvSpPr/>
          <p:nvPr/>
        </p:nvSpPr>
        <p:spPr>
          <a:xfrm>
            <a:off x="0" y="4720991"/>
            <a:ext cx="91085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6248260-9FF9-4584-8ED2-1A1ED46F7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76672"/>
            <a:ext cx="9108504" cy="5433469"/>
          </a:xfrm>
        </p:spPr>
        <p:txBody>
          <a:bodyPr>
            <a:normAutofit/>
          </a:bodyPr>
          <a:lstStyle/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Para o acompanhamento do 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Plansab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, todos os anos são elaborados relatórios de avaliação, os quais são publicados no site do Ministério das Cidades. </a:t>
            </a: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Para a elaboração destes relatórios, é feita uma pesquisa junto aos estados do Brasil, para levantamento das ações desenvolvidas no âmbito do saneamento básico.</a:t>
            </a: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No ano de 2016 a Secretaria das Cidades do Estado do Ceará respondeu à pesquisa informando que atua em todas as áreas do saneamento básico. </a:t>
            </a: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É importante ressaltar que outras secretarias estaduais também atuam no saneamento básico. </a:t>
            </a: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Outro importante órgão estadual é a Agência Reguladora de Serviços Delegados (ARCE) que é responsável pela regulação dos serviços operados pela Companhia de Água e Esgoto do Ceará (CAGECE)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4242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BE247F-664B-48D0-A91B-DD43A9A45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243" y="0"/>
            <a:ext cx="8229600" cy="548680"/>
          </a:xfrm>
        </p:spPr>
        <p:txBody>
          <a:bodyPr>
            <a:no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Resultados e Discussões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B8EB9F8-6503-4293-A5E0-276F51EEEE1A}"/>
              </a:ext>
            </a:extLst>
          </p:cNvPr>
          <p:cNvSpPr/>
          <p:nvPr/>
        </p:nvSpPr>
        <p:spPr>
          <a:xfrm>
            <a:off x="0" y="4720991"/>
            <a:ext cx="91085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6248260-9FF9-4584-8ED2-1A1ED46F7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76672"/>
            <a:ext cx="9108504" cy="5433469"/>
          </a:xfrm>
        </p:spPr>
        <p:txBody>
          <a:bodyPr>
            <a:normAutofit/>
          </a:bodyPr>
          <a:lstStyle/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Destaque de algumas ações do estado: </a:t>
            </a:r>
          </a:p>
          <a:p>
            <a:pPr algn="just"/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Instituição do Plano Estadual de Abastecimento de Água e Esgotamento Sanitário (PAAES) pela Lei Complementar nº 162/2016.</a:t>
            </a:r>
          </a:p>
          <a:p>
            <a:pPr marL="0" indent="0" algn="just">
              <a:buNone/>
            </a:pP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Atualização da Política Estadual de Resíduos Sólidos através de Lei nº 16.032/2016.</a:t>
            </a: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O investimento na cadeia de reciclagem, incluindo apoio e reintegração social de catadores.</a:t>
            </a: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Instituição da Política Estadual de Reuso de Água não Potável (Lei n° 16.033/2016).</a:t>
            </a: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O incentivo fiscal para a aquisição de materiais e equipamentos para a construção de estações de tratamento de água de reuso (Lei nº 16.034/2016).</a:t>
            </a: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Todas essas ações, dentre várias outras informadas pelo Estado, observam um número significativo das estratégias constantes do 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Plansab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12661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56A3FE-CBC3-42B7-B092-C771D0E14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/>
              <a:t>Conclusões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278E84-089C-475F-AC0D-E6FDD94C1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2" y="980861"/>
            <a:ext cx="9001000" cy="4525963"/>
          </a:xfrm>
        </p:spPr>
        <p:txBody>
          <a:bodyPr>
            <a:normAutofit fontScale="32500" lnSpcReduction="20000"/>
          </a:bodyPr>
          <a:lstStyle/>
          <a:p>
            <a:r>
              <a:rPr lang="pt-BR" sz="5500" dirty="0">
                <a:latin typeface="Arial" panose="020B0604020202020204" pitchFamily="34" charset="0"/>
                <a:cs typeface="Arial" panose="020B0604020202020204" pitchFamily="34" charset="0"/>
              </a:rPr>
              <a:t>O Estado do Ceará possui o atendimento, porém ele não é adequado na maior parte. </a:t>
            </a:r>
          </a:p>
          <a:p>
            <a:endParaRPr lang="pt-BR" sz="5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5500" dirty="0">
                <a:latin typeface="Arial" panose="020B0604020202020204" pitchFamily="34" charset="0"/>
                <a:cs typeface="Arial" panose="020B0604020202020204" pitchFamily="34" charset="0"/>
              </a:rPr>
              <a:t>Quase metade das economias ativas no Ceará sofreram com intermitência, no nordeste essa intermitência é muito alta e no Brasil ela é um pouco menos que a metade.</a:t>
            </a:r>
          </a:p>
          <a:p>
            <a:endParaRPr lang="pt-BR" sz="5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5500" dirty="0">
                <a:latin typeface="Arial" panose="020B0604020202020204" pitchFamily="34" charset="0"/>
                <a:cs typeface="Arial" panose="020B0604020202020204" pitchFamily="34" charset="0"/>
              </a:rPr>
              <a:t>Isso poderia ser resolvido com um maior investimento em medidas estruturantes, que seriam medidas de melhoria da gestão da infraestrutura e aperfeiçoamento da prestação dos serviços.</a:t>
            </a:r>
          </a:p>
          <a:p>
            <a:endParaRPr lang="pt-BR" sz="5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5500" dirty="0">
                <a:latin typeface="Arial" panose="020B0604020202020204" pitchFamily="34" charset="0"/>
                <a:cs typeface="Arial" panose="020B0604020202020204" pitchFamily="34" charset="0"/>
              </a:rPr>
              <a:t>Conclui-se que o estado do Ceará, em 2016, ainda se encontra distante do cumprimento das metas de curto prazo previstas para 2018 nos indicadores A1, E1 e R1 e mesma situação acontece com Nordeste e Brasil.</a:t>
            </a:r>
          </a:p>
          <a:p>
            <a:endParaRPr lang="pt-BR" sz="5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5500" dirty="0">
                <a:latin typeface="Arial" panose="020B0604020202020204" pitchFamily="34" charset="0"/>
                <a:cs typeface="Arial" panose="020B0604020202020204" pitchFamily="34" charset="0"/>
              </a:rPr>
              <a:t>No estado do Ceará a necessidade de investimentos é maior em abastecimento água, no nordeste é maior em esgotamento sanitário e o mesmo para o país.</a:t>
            </a:r>
          </a:p>
          <a:p>
            <a:endParaRPr lang="pt-BR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600" dirty="0"/>
          </a:p>
          <a:p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2683750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56A3FE-CBC3-42B7-B092-C771D0E14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/>
              <a:t>Conclusões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278E84-089C-475F-AC0D-E6FDD94C1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2" y="980861"/>
            <a:ext cx="9001000" cy="4525963"/>
          </a:xfrm>
        </p:spPr>
        <p:txBody>
          <a:bodyPr>
            <a:normAutofit lnSpcReduction="10000"/>
          </a:bodyPr>
          <a:lstStyle/>
          <a:p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Apesar do déficit ser maior em esgoto, o estado do Ceará investiu mais em abastecimento de água e o mesmo aconteceu com nordeste e isso pode ser explicado por conta da crise hídrica.</a:t>
            </a:r>
          </a:p>
          <a:p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O estado tem um alto número de cisternas construídas e é importante que elas continuem a serem financiada e apoiadas.</a:t>
            </a:r>
          </a:p>
          <a:p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A proporção dos investimentos e as necessidades de investimentos é baixa, então é preciso eleva-los para que possamos alcançar a universalização.</a:t>
            </a:r>
          </a:p>
          <a:p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As ações de saneamento realizadas em 2016 pelo estado do Ceará contribuem para a implementação de 6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macrodiretrizes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e 12 estratégias do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Plansab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Plansab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mostrou ser um instrumento importante para avaliar o saneamento básico no estado do Ceará</a:t>
            </a:r>
          </a:p>
          <a:p>
            <a:endParaRPr lang="pt-BR" sz="1600" dirty="0"/>
          </a:p>
          <a:p>
            <a:endParaRPr lang="pt-BR" sz="1600" dirty="0"/>
          </a:p>
          <a:p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0434364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56A3FE-CBC3-42B7-B092-C771D0E14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/>
              <a:t>Conclusões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278E84-089C-475F-AC0D-E6FDD94C1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66018"/>
            <a:ext cx="9001000" cy="4525963"/>
          </a:xfrm>
        </p:spPr>
        <p:txBody>
          <a:bodyPr>
            <a:normAutofit/>
          </a:bodyPr>
          <a:lstStyle/>
          <a:p>
            <a:pPr algn="just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E ele pode ser usado para avaliar outras unidades da federação, macrorregiões e também o país.</a:t>
            </a:r>
          </a:p>
          <a:p>
            <a:pPr algn="just"/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Atualmente estamos no quarto ano do plano e ele está sendo revisado.</a:t>
            </a:r>
          </a:p>
          <a:p>
            <a:pPr marL="0" indent="0" algn="just">
              <a:buNone/>
            </a:pP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É importante que esse plano continue após a revisão e continue exercendo o seu papel de referência para os planos municipais e estaduais contribuindo para a implementação da politica de saneamento básico.</a:t>
            </a:r>
          </a:p>
          <a:p>
            <a:endParaRPr lang="pt-BR" sz="1600" dirty="0"/>
          </a:p>
          <a:p>
            <a:endParaRPr lang="pt-BR" sz="1600" dirty="0"/>
          </a:p>
          <a:p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240471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7451"/>
            <a:ext cx="8229600" cy="288032"/>
          </a:xfrm>
        </p:spPr>
        <p:txBody>
          <a:bodyPr>
            <a:no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2516" y="620688"/>
            <a:ext cx="9289032" cy="5472608"/>
          </a:xfrm>
        </p:spPr>
        <p:txBody>
          <a:bodyPr>
            <a:normAutofit/>
          </a:bodyPr>
          <a:lstStyle/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O saneamento básico é composto por abastecimento de água, esgotamento sanitário, resíduos sólidos e drenagem urbana.</a:t>
            </a:r>
          </a:p>
          <a:p>
            <a:pPr marL="0" indent="0" algn="just">
              <a:buNone/>
            </a:pP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E necessário trata-los de maneira integral.</a:t>
            </a:r>
          </a:p>
          <a:p>
            <a:pPr marL="0" indent="0" algn="just">
              <a:buNone/>
            </a:pP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O abastecimento de água potável e o esgotamento sanitário são direitos humanos e é obrigação do estado prover esses serviços.</a:t>
            </a:r>
          </a:p>
          <a:p>
            <a:pPr marL="0" indent="0" algn="just">
              <a:buNone/>
            </a:pP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O Ceará possui 184 municípios e, destes, 151 são atendidos com serviços de abastecimento de água e esgotamento sanitário pela Companhia de Água e Esgoto do Estado do Ceará (CAGECE, 2016). </a:t>
            </a:r>
          </a:p>
          <a:p>
            <a:pPr marL="0" indent="0" algn="just">
              <a:buNone/>
            </a:pP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Os outros municípios são atendidos por outras medidas alternativas individuais de abastecimento de água e esgotamento sanitário.</a:t>
            </a:r>
          </a:p>
          <a:p>
            <a:pPr marL="0" indent="0" algn="just">
              <a:buNone/>
            </a:pP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Sobre esgotamento sanitário, um problema comum que acontece no estado é que as vezes o município tem a oferta do serviço, mas as pessoas preferem não se interligar ao sistema.</a:t>
            </a:r>
          </a:p>
          <a:p>
            <a:pPr algn="just"/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41348747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FDD5B0-8539-4663-9C44-71C08EDBA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6731"/>
            <a:ext cx="8229600" cy="615203"/>
          </a:xfrm>
        </p:spPr>
        <p:txBody>
          <a:bodyPr>
            <a:normAutofit fontScale="90000"/>
          </a:bodyPr>
          <a:lstStyle/>
          <a:p>
            <a:r>
              <a:rPr lang="pt-BR" dirty="0"/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A48689-F301-4FD5-ABB8-58C924F7D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0535" y="771934"/>
            <a:ext cx="9180512" cy="5484947"/>
          </a:xfrm>
        </p:spPr>
        <p:txBody>
          <a:bodyPr>
            <a:normAutofit/>
          </a:bodyPr>
          <a:lstStyle/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BRASIL. Plano Nacional de Saneamento Básico (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Plansab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): mais saúde com qualidade de vida e cidadania/ Ministério das Cidades, Secretária Nacional de Saneamento Ambiental. Brasília: Ministério das Cidades, 2015b. 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BRASIL. Relatório Anual de Avaliação do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Plansab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Ministério das Cidades, Secretária Nacional de Saneamento Ambiental. Brasília: Ministério das Cidades, 2015c.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IBGE. Instituto Brasileiro de Geografia e Estatística. Pesquisa nacional por amostragem de domicílios 2014. Rio de Janeiro: IBGE; 2015a.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PEREIRA, T. e PEREIRA, G. (2016). Saneamento Básico em Santa Catarina sob a Ótica do PLANSAB. 46ª Assembleia Nacional da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Assemae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PALMER, W.C.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Meteorological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drought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Washington, 1965. 58p.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SILVA, F. J. ARAÚJO, A. L.; SOUZA, R. O. Águas subterrâneas no Ceará – poços instalados e salinidade. Revista Tecnologia, Fortaleza, v. 28, n. 2, p. 136-159, 2007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GOULD. J. (1999)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Rainwater safe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drink? A review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recente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In: 9th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International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Rainwater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Cathment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Systems. Petrolina: ABCMAC.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LYE, D.J. (2002) Health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risks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associated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consumption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untreated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household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roof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catchment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systems.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American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Association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v. 38, n. 5, p. 1301-1305. 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LYE, D.J. (2009)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Rooftop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runoff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as 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contamination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: a review. Science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Total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Environment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v. 407, p. 5429-5434. 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BRASIL. Manual de saneamento. 3. Ed. Brasília: Fundação Nacional de Saúde, 2007.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TAVARES, A. C. Aspectos físicos, químicos e microbiológicos da água armazenada em cisternas de comunidades rurais no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Semi-Árido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paraibano. 2009. 166f. Dissertação (Mestrado em Desenvolvimento e Meio Ambiente) – Universidade Federal da Paraíba/Universidade Estadual da Paraíba. Campina Grande – PB, 2009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5405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4C62F1-FEA8-48F0-B106-7D78B6FC0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961BC8-4662-4C1E-BDE1-F37922021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Avaliar a situação do saneamento básico no estado do Ceará sob a luz do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Plansab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 propor ações de melhorias que devem ser levadas em consideração pelo estado.</a:t>
            </a:r>
          </a:p>
        </p:txBody>
      </p:sp>
    </p:spTree>
    <p:extLst>
      <p:ext uri="{BB962C8B-B14F-4D97-AF65-F5344CB8AC3E}">
        <p14:creationId xmlns:p14="http://schemas.microsoft.com/office/powerpoint/2010/main" val="1803443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62CBB2-B887-4A70-A1FC-534BCA7EF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17"/>
            <a:ext cx="8229600" cy="378647"/>
          </a:xfrm>
        </p:spPr>
        <p:txBody>
          <a:bodyPr>
            <a:no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1DB6D4-AC4B-463B-B37B-75191E89B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08520" y="404665"/>
            <a:ext cx="9289032" cy="571398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pt-BR" sz="6400" dirty="0">
                <a:latin typeface="Arial" panose="020B0604020202020204" pitchFamily="34" charset="0"/>
                <a:cs typeface="Arial" panose="020B0604020202020204" pitchFamily="34" charset="0"/>
              </a:rPr>
              <a:t>Aplicação dos conceitos de atendimento e déficit propostos pelo </a:t>
            </a:r>
            <a:r>
              <a:rPr lang="pt-BR" sz="6400" dirty="0" err="1">
                <a:latin typeface="Arial" panose="020B0604020202020204" pitchFamily="34" charset="0"/>
                <a:cs typeface="Arial" panose="020B0604020202020204" pitchFamily="34" charset="0"/>
              </a:rPr>
              <a:t>Plansab</a:t>
            </a:r>
            <a:r>
              <a:rPr lang="pt-BR" sz="6400" dirty="0">
                <a:latin typeface="Arial" panose="020B0604020202020204" pitchFamily="34" charset="0"/>
                <a:cs typeface="Arial" panose="020B0604020202020204" pitchFamily="34" charset="0"/>
              </a:rPr>
              <a:t> para o Estado do Ceará.</a:t>
            </a:r>
          </a:p>
          <a:p>
            <a:pPr algn="just"/>
            <a:endParaRPr lang="pt-BR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6400" dirty="0">
                <a:latin typeface="Arial" panose="020B0604020202020204" pitchFamily="34" charset="0"/>
                <a:cs typeface="Arial" panose="020B0604020202020204" pitchFamily="34" charset="0"/>
              </a:rPr>
              <a:t>Índice de intermitências no estado do Ceará e nos outros estados do Nordeste e País.</a:t>
            </a:r>
          </a:p>
          <a:p>
            <a:pPr algn="just"/>
            <a:endParaRPr lang="pt-BR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6400" dirty="0">
                <a:latin typeface="Arial" panose="020B0604020202020204" pitchFamily="34" charset="0"/>
                <a:cs typeface="Arial" panose="020B0604020202020204" pitchFamily="34" charset="0"/>
              </a:rPr>
              <a:t>Avaliação da evolução das metas propostas para o Estado do Ceará. </a:t>
            </a:r>
          </a:p>
          <a:p>
            <a:pPr algn="just"/>
            <a:endParaRPr lang="pt-BR" sz="6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6400" dirty="0">
                <a:latin typeface="Arial" panose="020B0604020202020204" pitchFamily="34" charset="0"/>
                <a:cs typeface="Arial" panose="020B0604020202020204" pitchFamily="34" charset="0"/>
              </a:rPr>
              <a:t>Verificação das necessidades de investimentos para o Estado do Ceará. </a:t>
            </a:r>
          </a:p>
          <a:p>
            <a:pPr algn="just"/>
            <a:endParaRPr lang="pt-BR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6400" dirty="0">
                <a:latin typeface="Arial" panose="020B0604020202020204" pitchFamily="34" charset="0"/>
                <a:cs typeface="Arial" panose="020B0604020202020204" pitchFamily="34" charset="0"/>
              </a:rPr>
              <a:t>Investimentos realizados nos serviços de abastecimento de água e de esgotamento sanitário, no estado do Ceará, Nordeste e País. </a:t>
            </a:r>
          </a:p>
          <a:p>
            <a:pPr algn="just"/>
            <a:endParaRPr lang="pt-BR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6400" dirty="0">
                <a:latin typeface="Arial" panose="020B0604020202020204" pitchFamily="34" charset="0"/>
                <a:cs typeface="Arial" panose="020B0604020202020204" pitchFamily="34" charset="0"/>
              </a:rPr>
              <a:t>Reconhecimentos do governo federal de municípios que sofreram com a seca e a estiagem, no estado do Ceará, Nordeste e País.</a:t>
            </a:r>
          </a:p>
          <a:p>
            <a:pPr algn="just"/>
            <a:endParaRPr lang="pt-BR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6400" dirty="0">
                <a:latin typeface="Arial" panose="020B0604020202020204" pitchFamily="34" charset="0"/>
                <a:cs typeface="Arial" panose="020B0604020202020204" pitchFamily="34" charset="0"/>
              </a:rPr>
              <a:t>Investimentos nos primeiros 3 anos do </a:t>
            </a:r>
            <a:r>
              <a:rPr lang="pt-BR" sz="6400" dirty="0" err="1">
                <a:latin typeface="Arial" panose="020B0604020202020204" pitchFamily="34" charset="0"/>
                <a:cs typeface="Arial" panose="020B0604020202020204" pitchFamily="34" charset="0"/>
              </a:rPr>
              <a:t>Plansab</a:t>
            </a:r>
            <a:r>
              <a:rPr lang="pt-BR" sz="6400" dirty="0">
                <a:latin typeface="Arial" panose="020B0604020202020204" pitchFamily="34" charset="0"/>
                <a:cs typeface="Arial" panose="020B0604020202020204" pitchFamily="34" charset="0"/>
              </a:rPr>
              <a:t> (2014, 2015 e 2016) comparando com a necessidade de investimentos até 2033.</a:t>
            </a:r>
          </a:p>
          <a:p>
            <a:pPr algn="just"/>
            <a:endParaRPr lang="pt-BR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6400" dirty="0">
                <a:latin typeface="Arial" panose="020B0604020202020204" pitchFamily="34" charset="0"/>
                <a:cs typeface="Arial" panose="020B0604020202020204" pitchFamily="34" charset="0"/>
              </a:rPr>
              <a:t>Atuação da secretária das cidades do estado do Ceará. </a:t>
            </a:r>
          </a:p>
          <a:p>
            <a:pPr algn="just"/>
            <a:endParaRPr lang="pt-BR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6400" dirty="0">
                <a:latin typeface="Arial" panose="020B0604020202020204" pitchFamily="34" charset="0"/>
                <a:cs typeface="Arial" panose="020B0604020202020204" pitchFamily="34" charset="0"/>
              </a:rPr>
              <a:t>O componente de Drenagem urbana não foi tratado no estudo, devido a falta de dados.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1219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76111E-951D-4468-930F-43E77FF2B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509"/>
            <a:ext cx="8229600" cy="249147"/>
          </a:xfrm>
        </p:spPr>
        <p:txBody>
          <a:bodyPr>
            <a:no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Resultados e Discussões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D72E3726-80DB-4970-828D-468D3B341E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1307116"/>
              </p:ext>
            </p:extLst>
          </p:nvPr>
        </p:nvGraphicFramePr>
        <p:xfrm>
          <a:off x="251520" y="759032"/>
          <a:ext cx="8640960" cy="444672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638782">
                  <a:extLst>
                    <a:ext uri="{9D8B030D-6E8A-4147-A177-3AD203B41FA5}">
                      <a16:colId xmlns:a16="http://schemas.microsoft.com/office/drawing/2014/main" val="3023527798"/>
                    </a:ext>
                  </a:extLst>
                </a:gridCol>
                <a:gridCol w="2062667">
                  <a:extLst>
                    <a:ext uri="{9D8B030D-6E8A-4147-A177-3AD203B41FA5}">
                      <a16:colId xmlns:a16="http://schemas.microsoft.com/office/drawing/2014/main" val="706668659"/>
                    </a:ext>
                  </a:extLst>
                </a:gridCol>
                <a:gridCol w="2638782">
                  <a:extLst>
                    <a:ext uri="{9D8B030D-6E8A-4147-A177-3AD203B41FA5}">
                      <a16:colId xmlns:a16="http://schemas.microsoft.com/office/drawing/2014/main" val="4139787958"/>
                    </a:ext>
                  </a:extLst>
                </a:gridCol>
                <a:gridCol w="1300729">
                  <a:extLst>
                    <a:ext uri="{9D8B030D-6E8A-4147-A177-3AD203B41FA5}">
                      <a16:colId xmlns:a16="http://schemas.microsoft.com/office/drawing/2014/main" val="2120978032"/>
                    </a:ext>
                  </a:extLst>
                </a:gridCol>
              </a:tblGrid>
              <a:tr h="9987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Componente </a:t>
                      </a:r>
                      <a:endParaRPr lang="pt-B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112" marR="4811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Atendimento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Adequado</a:t>
                      </a:r>
                      <a:endParaRPr lang="pt-B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112" marR="4811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Arial Narrow" panose="020B0606020202030204" pitchFamily="34" charset="0"/>
                        </a:rPr>
                        <a:t>Déficit</a:t>
                      </a:r>
                      <a:endParaRPr lang="pt-BR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032831"/>
                  </a:ext>
                </a:extLst>
              </a:tr>
              <a:tr h="20595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Atendimento precário</a:t>
                      </a:r>
                      <a:endParaRPr lang="pt-BR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112" marR="48112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 atendimento</a:t>
                      </a:r>
                      <a:endParaRPr lang="pt-BR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112" marR="48112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967629"/>
                  </a:ext>
                </a:extLst>
              </a:tr>
              <a:tr h="1977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ABASTECIMENTO DE ÁGUA</a:t>
                      </a:r>
                      <a:endParaRPr lang="pt-B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112" marR="48112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Constantia" panose="02030602050306030303" pitchFamily="18" charset="0"/>
                        <a:buChar char="–"/>
                      </a:pPr>
                      <a:r>
                        <a:rPr lang="pt-BR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Fornecimento de água </a:t>
                      </a:r>
                      <a:r>
                        <a:rPr lang="pt-BR" sz="8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potável</a:t>
                      </a:r>
                      <a:r>
                        <a:rPr lang="pt-BR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 rede de distribuição ou por poço, nascente ou cisterna, com canalização interna, em qualquer caso sem intermitências (paralisações ou interrupções).</a:t>
                      </a:r>
                      <a:endParaRPr lang="pt-BR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112" marR="48112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Constantia" panose="02030602050306030303" pitchFamily="18" charset="0"/>
                        <a:buChar char="–"/>
                      </a:pPr>
                      <a:r>
                        <a:rPr lang="pt-BR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Dentre o conjunto com fornecimento de água por rede e poço ou nascente, a parcela de domicílios que: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Constantia" panose="02030602050306030303" pitchFamily="18" charset="0"/>
                        <a:buChar char="–"/>
                      </a:pPr>
                      <a:r>
                        <a:rPr lang="pt-BR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 possui canalização interna;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Constantia" panose="02030602050306030303" pitchFamily="18" charset="0"/>
                        <a:buChar char="–"/>
                      </a:pPr>
                      <a:r>
                        <a:rPr lang="pt-BR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recebe água fora dos padrões de potabilidade;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Constantia" panose="02030602050306030303" pitchFamily="18" charset="0"/>
                        <a:buChar char="–"/>
                      </a:pPr>
                      <a:r>
                        <a:rPr lang="pt-BR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 intermitência prolongada ou racionamentos.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onstantia" panose="02030602050306030303" pitchFamily="18" charset="0"/>
                        <a:buChar char="–"/>
                      </a:pPr>
                      <a:r>
                        <a:rPr lang="pt-BR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Uso de cisterna para água de chuva, que forneça água sem segurança sanitária e, ou, em quantidade insuficiente para a proteção à saúde.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onstantia" panose="02030602050306030303" pitchFamily="18" charset="0"/>
                        <a:buChar char="–"/>
                      </a:pPr>
                      <a:r>
                        <a:rPr lang="pt-BR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Uso de reservatório abastecido por carro pipa.</a:t>
                      </a:r>
                      <a:endParaRPr lang="pt-BR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112" marR="48112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Todas as situações não enquadradas nas definições de atendimento e que se constituem em práticas consideradas inadequadas </a:t>
                      </a:r>
                      <a:endParaRPr lang="pt-BR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112" marR="48112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135962"/>
                  </a:ext>
                </a:extLst>
              </a:tr>
              <a:tr h="482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ESGOTAMENTO SANITÁRIO</a:t>
                      </a:r>
                      <a:endParaRPr lang="pt-B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112" marR="48112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Constantia" panose="02030602050306030303" pitchFamily="18" charset="0"/>
                        <a:buChar char="–"/>
                      </a:pPr>
                      <a:r>
                        <a:rPr lang="pt-BR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Coleta de esgotos, seguida de tratamento;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onstantia" panose="02030602050306030303" pitchFamily="18" charset="0"/>
                        <a:buChar char="–"/>
                      </a:pPr>
                      <a:r>
                        <a:rPr lang="pt-BR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Uso de fossa séptica </a:t>
                      </a:r>
                      <a:endParaRPr lang="pt-BR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112" marR="48112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onstantia" panose="02030602050306030303" pitchFamily="18" charset="0"/>
                        <a:buChar char="–"/>
                      </a:pPr>
                      <a:r>
                        <a:rPr lang="pt-BR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Coleta de esgotos, não seguida de tratamento;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onstantia" panose="02030602050306030303" pitchFamily="18" charset="0"/>
                        <a:buChar char="–"/>
                      </a:pPr>
                      <a:r>
                        <a:rPr lang="pt-BR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Uso de fossa rudimentar.</a:t>
                      </a:r>
                      <a:endParaRPr lang="pt-BR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112" marR="48112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9165163"/>
                  </a:ext>
                </a:extLst>
              </a:tr>
              <a:tr h="1482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MANEJO DE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RESÍDUOS SÓLIDOS</a:t>
                      </a:r>
                      <a:endParaRPr lang="pt-B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112" marR="48112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Constantia" panose="02030602050306030303" pitchFamily="18" charset="0"/>
                        <a:buChar char="–"/>
                      </a:pPr>
                      <a:r>
                        <a:rPr lang="pt-BR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Coleta direta, na área urbana, com frequência diária ou em dias alternados e destinação final ambientalmente adequada dos resíduos;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Constantia" panose="02030602050306030303" pitchFamily="18" charset="0"/>
                        <a:buChar char="–"/>
                      </a:pPr>
                      <a:r>
                        <a:rPr lang="pt-BR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Coleta direta ou indireta, na área rural, e destinação final ambientalmente adequada dos resíduos.</a:t>
                      </a:r>
                      <a:endParaRPr lang="pt-BR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112" marR="48112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Dentre o conjunto com coleta, a parcela de domicílios que se encontram em pelo menos uma das seguintes situações: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Constantia" panose="02030602050306030303" pitchFamily="18" charset="0"/>
                        <a:buChar char="–"/>
                      </a:pPr>
                      <a:r>
                        <a:rPr lang="pt-BR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 área urbana, com coleta indireta ou com coleta direta, cuja frequência não seja pelo menos em dias alternados;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300"/>
                        </a:spcAft>
                        <a:buFont typeface="Constantia" panose="02030602050306030303" pitchFamily="18" charset="0"/>
                        <a:buChar char="–"/>
                      </a:pPr>
                      <a:r>
                        <a:rPr lang="pt-BR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destinação final ambientalmente inadequada.</a:t>
                      </a:r>
                      <a:endParaRPr lang="pt-BR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112" marR="48112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295230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30E81D1B-FD35-46B5-961A-61A4A8661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1" y="404664"/>
            <a:ext cx="864095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Caracterização do atendimento e do déficit de acesso ao abastecimento de água, esgotamento sanitário e manejo de resíduos sólidos, segundo o conceito adotado no </a:t>
            </a:r>
            <a:r>
              <a:rPr kumimoji="0" lang="pt-BR" altLang="pt-BR" sz="11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Plansab</a:t>
            </a:r>
            <a:r>
              <a:rPr kumimoji="0" lang="pt-BR" altLang="pt-BR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pt-BR" altLang="pt-BR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CEF515D9-C743-4E48-9C92-A2FCB92D0F16}"/>
              </a:ext>
            </a:extLst>
          </p:cNvPr>
          <p:cNvSpPr/>
          <p:nvPr/>
        </p:nvSpPr>
        <p:spPr>
          <a:xfrm>
            <a:off x="179512" y="5157192"/>
            <a:ext cx="5238328" cy="294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Fonte: Pnad (IBGE), SNIS (SNSA/</a:t>
            </a:r>
            <a:r>
              <a:rPr lang="pt-BR" sz="10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Mcidades</a:t>
            </a:r>
            <a:r>
              <a:rPr lang="pt-BR" sz="1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14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901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76111E-951D-4468-930F-43E77FF2B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BR" dirty="0"/>
              <a:t>Resultados e Discussões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5D401B-6BC8-4DFF-92AB-0FDFC6C7D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80728"/>
            <a:ext cx="9036496" cy="4525963"/>
          </a:xfrm>
        </p:spPr>
        <p:txBody>
          <a:bodyPr>
            <a:normAutofit/>
          </a:bodyPr>
          <a:lstStyle/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 utilização de cisternas e poços para abastecimento de água é uma prática bastante usada no estado do Ceará, principalmente na área rural.</a:t>
            </a: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Além disso, a construção de cisternas no estado é apoiada pelo Programa Um Milhão de Cisternas Rurais (P1MC) do Ministério do Desenvolvimento Social (MDS). </a:t>
            </a: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Especificamente no estado do Ceará foram implementadas 242.913 cisternas, dessas 218.578 são cisternas de 1.ª água, 23.582 cisternas de 2.ª água e 753 cisternas escolares.</a:t>
            </a:r>
          </a:p>
          <a:p>
            <a:pPr marL="0" indent="0" algn="just">
              <a:buNone/>
            </a:pP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Plansab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considera a cisterna e o poço como atendimento adequado desde que eles sejam com canalização interna, não tenham intermitências e forneçam água com qualidade e quantidade suficiente.</a:t>
            </a:r>
          </a:p>
          <a:p>
            <a:endParaRPr lang="pt-BR" sz="1800" dirty="0"/>
          </a:p>
          <a:p>
            <a:endParaRPr lang="pt-BR" sz="1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0077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76111E-951D-4468-930F-43E77FF2B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4897"/>
            <a:ext cx="8229600" cy="267759"/>
          </a:xfrm>
        </p:spPr>
        <p:txBody>
          <a:bodyPr>
            <a:no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Resultados e Discussões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5D401B-6BC8-4DFF-92AB-0FDFC6C7D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22722"/>
            <a:ext cx="9036496" cy="4683969"/>
          </a:xfrm>
        </p:spPr>
        <p:txBody>
          <a:bodyPr>
            <a:normAutofit/>
          </a:bodyPr>
          <a:lstStyle/>
          <a:p>
            <a:endParaRPr lang="pt-BR" sz="18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9C52EDC-C39C-4D26-B1D5-5F0F925963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439" y="2060848"/>
            <a:ext cx="4397121" cy="309634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59B61DC6-68BD-4C87-8870-340C53E6BC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603" y="3789040"/>
            <a:ext cx="1882303" cy="1368152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8A5BF69F-5CF9-460C-A274-C3441A2F2F28}"/>
              </a:ext>
            </a:extLst>
          </p:cNvPr>
          <p:cNvSpPr/>
          <p:nvPr/>
        </p:nvSpPr>
        <p:spPr>
          <a:xfrm>
            <a:off x="0" y="548680"/>
            <a:ext cx="9144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Mapa mostrando a cobertura de cisternas e outras tecnologias sociais de acesso á água.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Percebe-se que Bahia e Ceará são os dois estados com o maior número de cisternas construídas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</a:t>
            </a:r>
          </a:p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</a:t>
            </a: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Fonte: </a:t>
            </a: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http://mapas.cnpm.embrapa.br/+mds/?layers=1</a:t>
            </a: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pt-B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586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76111E-951D-4468-930F-43E77FF2B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9641"/>
            <a:ext cx="8229600" cy="725063"/>
          </a:xfrm>
        </p:spPr>
        <p:txBody>
          <a:bodyPr>
            <a:normAutofit fontScale="90000"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Resultados e Discussões</a:t>
            </a:r>
          </a:p>
        </p:txBody>
      </p:sp>
      <p:graphicFrame>
        <p:nvGraphicFramePr>
          <p:cNvPr id="10" name="Espaço Reservado para Conteúdo 9">
            <a:extLst>
              <a:ext uri="{FF2B5EF4-FFF2-40B4-BE49-F238E27FC236}">
                <a16:creationId xmlns:a16="http://schemas.microsoft.com/office/drawing/2014/main" id="{DA07FD45-D326-496B-A8CB-F5CA6C5963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7173420"/>
              </p:ext>
            </p:extLst>
          </p:nvPr>
        </p:nvGraphicFramePr>
        <p:xfrm>
          <a:off x="251520" y="1262445"/>
          <a:ext cx="8640961" cy="22516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88463">
                  <a:extLst>
                    <a:ext uri="{9D8B030D-6E8A-4147-A177-3AD203B41FA5}">
                      <a16:colId xmlns:a16="http://schemas.microsoft.com/office/drawing/2014/main" val="148938818"/>
                    </a:ext>
                  </a:extLst>
                </a:gridCol>
                <a:gridCol w="1191857">
                  <a:extLst>
                    <a:ext uri="{9D8B030D-6E8A-4147-A177-3AD203B41FA5}">
                      <a16:colId xmlns:a16="http://schemas.microsoft.com/office/drawing/2014/main" val="4170960041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1088329797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407470402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1003500900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892056367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3133306903"/>
                    </a:ext>
                  </a:extLst>
                </a:gridCol>
              </a:tblGrid>
              <a:tr h="28339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Componente  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Atendimento Adequado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Déficit</a:t>
                      </a:r>
                      <a:endParaRPr lang="pt-BR" sz="1400" b="1" i="1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652987"/>
                  </a:ext>
                </a:extLst>
              </a:tr>
              <a:tr h="28339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Atendimento precário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 atendimento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895352"/>
                  </a:ext>
                </a:extLst>
              </a:tr>
              <a:tr h="53278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Total de Domicílios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de Domicílios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de Domicílios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663513"/>
                  </a:ext>
                </a:extLst>
              </a:tr>
              <a:tr h="283395">
                <a:tc gridSpan="7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Ceará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8638616"/>
                  </a:ext>
                </a:extLst>
              </a:tr>
              <a:tr h="3854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Abastecimento de água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1.288.513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45,20%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1.365.440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47,89%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196.977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6,91%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135371"/>
                  </a:ext>
                </a:extLst>
              </a:tr>
              <a:tr h="39675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Esgotamento Sanitário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1.289.263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47,04%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1.445.647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52,74%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5.913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0,22%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34434"/>
                  </a:ext>
                </a:extLst>
              </a:tr>
            </a:tbl>
          </a:graphicData>
        </a:graphic>
      </p:graphicFrame>
      <p:sp>
        <p:nvSpPr>
          <p:cNvPr id="11" name="Retângulo 10">
            <a:extLst>
              <a:ext uri="{FF2B5EF4-FFF2-40B4-BE49-F238E27FC236}">
                <a16:creationId xmlns:a16="http://schemas.microsoft.com/office/drawing/2014/main" id="{FA0AF6B2-2265-42BE-B8CA-47E17E339C46}"/>
              </a:ext>
            </a:extLst>
          </p:cNvPr>
          <p:cNvSpPr/>
          <p:nvPr/>
        </p:nvSpPr>
        <p:spPr>
          <a:xfrm>
            <a:off x="-28102" y="3341341"/>
            <a:ext cx="9172102" cy="2262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sz="1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Fonte: Pnad (IBGE), SNIS (SNSA/</a:t>
            </a:r>
            <a:r>
              <a:rPr lang="pt-BR" sz="10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Mcidades</a:t>
            </a:r>
            <a:r>
              <a:rPr lang="pt-BR" sz="1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8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Nas duas modalidades, os dados demostram um percentual maior no atendimento precário e não pela ausência dos serviços.</a:t>
            </a:r>
          </a:p>
          <a:p>
            <a:pPr marL="171450" indent="-1714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Conclui-se que o estado do Ceará tem o atendimento desses dois serviços, porém ele não é adequado na maior parte.  </a:t>
            </a:r>
            <a:endParaRPr lang="pt-BR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4F27A519-9A2B-4813-BD11-AA633465C53D}"/>
              </a:ext>
            </a:extLst>
          </p:cNvPr>
          <p:cNvSpPr/>
          <p:nvPr/>
        </p:nvSpPr>
        <p:spPr>
          <a:xfrm>
            <a:off x="251519" y="844444"/>
            <a:ext cx="864096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Atendimento e déficit por componente do saneamento básico no Brasil, Nordeste e Estado do Ceará em 2016, segundo conceito adotado no </a:t>
            </a:r>
            <a:r>
              <a:rPr lang="pt-BR" sz="11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Plansab</a:t>
            </a:r>
            <a:r>
              <a:rPr lang="pt-BR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2395045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76111E-951D-4468-930F-43E77FF2B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0777"/>
            <a:ext cx="8229600" cy="407175"/>
          </a:xfrm>
        </p:spPr>
        <p:txBody>
          <a:bodyPr>
            <a:normAutofit fontScale="90000"/>
          </a:bodyPr>
          <a:lstStyle/>
          <a:p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Resultados e Discussões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67AEB0D8-273E-4475-80B9-3B931C6AA6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9922699"/>
              </p:ext>
            </p:extLst>
          </p:nvPr>
        </p:nvGraphicFramePr>
        <p:xfrm>
          <a:off x="467544" y="965549"/>
          <a:ext cx="8229600" cy="318440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1587015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255363817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437889558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541453359"/>
                    </a:ext>
                  </a:extLst>
                </a:gridCol>
              </a:tblGrid>
              <a:tr h="199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Estados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Quantidade de economias ativas 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Quantidade de economias ativas com intermitência 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intermitência 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898066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580.767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175.967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30,3%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16662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4.022.037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1.581.927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39,3%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654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2.187.891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1.055.409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48,2%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5083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973.806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973.806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3219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754.657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754.657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6715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PB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932.100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932.100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9342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2.297.296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2.297.296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8408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RN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886.300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886.300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7140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625.907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625.907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6516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13.260.761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9.283.370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70,0%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7385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58.876.969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24.901.170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42,3%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364699"/>
                  </a:ext>
                </a:extLst>
              </a:tr>
            </a:tbl>
          </a:graphicData>
        </a:graphic>
      </p:graphicFrame>
      <p:sp>
        <p:nvSpPr>
          <p:cNvPr id="5" name="Retângulo 4">
            <a:extLst>
              <a:ext uri="{FF2B5EF4-FFF2-40B4-BE49-F238E27FC236}">
                <a16:creationId xmlns:a16="http://schemas.microsoft.com/office/drawing/2014/main" id="{D95E9E66-8A4A-4F29-A46C-C1D6AA2F8473}"/>
              </a:ext>
            </a:extLst>
          </p:cNvPr>
          <p:cNvSpPr/>
          <p:nvPr/>
        </p:nvSpPr>
        <p:spPr>
          <a:xfrm>
            <a:off x="10344" y="4077072"/>
            <a:ext cx="9144000" cy="1391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pt-BR" sz="1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Fonte: SNIS 2016</a:t>
            </a:r>
            <a:endParaRPr lang="pt-BR" sz="8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Ceará quase metade das economias ativas sofreram com intermitência, cerca de 48,2%. </a:t>
            </a:r>
          </a:p>
          <a:p>
            <a:pPr marL="171450" indent="-1714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Nordeste o percentual foi muito alto, cerca de 70%. </a:t>
            </a:r>
          </a:p>
          <a:p>
            <a:pPr marL="171450" indent="-1714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Brasil um pouco menos da metade são atingidas por intermitência, cerca de 42,3%. 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3855B5A-8CBA-4489-877E-5C53859C56AA}"/>
              </a:ext>
            </a:extLst>
          </p:cNvPr>
          <p:cNvSpPr/>
          <p:nvPr/>
        </p:nvSpPr>
        <p:spPr>
          <a:xfrm>
            <a:off x="467544" y="580590"/>
            <a:ext cx="82192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Percentual de economias ativas atingidas por paralizações e interrupções sistemáticas no abastecimento de água, no Estado do Ceará, nos outros estados do Nordeste, Nordeste e País, em 2016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40643400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1584</TotalTime>
  <Words>3003</Words>
  <Application>Microsoft Office PowerPoint</Application>
  <PresentationFormat>Apresentação na tela (4:3)</PresentationFormat>
  <Paragraphs>665</Paragraphs>
  <Slides>20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6" baseType="lpstr">
      <vt:lpstr>Arial</vt:lpstr>
      <vt:lpstr>Arial Narrow</vt:lpstr>
      <vt:lpstr>Calibri</vt:lpstr>
      <vt:lpstr>Constantia</vt:lpstr>
      <vt:lpstr>Times New Roman</vt:lpstr>
      <vt:lpstr>Tema do Office</vt:lpstr>
      <vt:lpstr>Avaliação do saneamento básico no estado do Ceará a luz do Plansab</vt:lpstr>
      <vt:lpstr>Introdução</vt:lpstr>
      <vt:lpstr>Objetivos</vt:lpstr>
      <vt:lpstr>Metodologia</vt:lpstr>
      <vt:lpstr>Resultados e Discussões</vt:lpstr>
      <vt:lpstr>Resultados e Discussões</vt:lpstr>
      <vt:lpstr>Resultados e Discussões</vt:lpstr>
      <vt:lpstr>Resultados e Discussões</vt:lpstr>
      <vt:lpstr>Resultados e Discussões</vt:lpstr>
      <vt:lpstr>Resultados e Discussões</vt:lpstr>
      <vt:lpstr>Resultados e Discussões</vt:lpstr>
      <vt:lpstr>Resultados e Discussões</vt:lpstr>
      <vt:lpstr>Resultados e Discussões</vt:lpstr>
      <vt:lpstr>Resultados e Discussões</vt:lpstr>
      <vt:lpstr>Resultados e Discussões</vt:lpstr>
      <vt:lpstr>Resultados e Discussões</vt:lpstr>
      <vt:lpstr>Conclusões </vt:lpstr>
      <vt:lpstr>Conclusões </vt:lpstr>
      <vt:lpstr>Conclusões 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Silva</dc:creator>
  <cp:lastModifiedBy>alexandre godeiro</cp:lastModifiedBy>
  <cp:revision>100</cp:revision>
  <dcterms:created xsi:type="dcterms:W3CDTF">2018-05-02T19:43:05Z</dcterms:created>
  <dcterms:modified xsi:type="dcterms:W3CDTF">2018-05-29T14:23:18Z</dcterms:modified>
</cp:coreProperties>
</file>