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</p:sldMasterIdLst>
  <p:notesMasterIdLst>
    <p:notesMasterId r:id="rId26"/>
  </p:notesMasterIdLst>
  <p:handoutMasterIdLst>
    <p:handoutMasterId r:id="rId27"/>
  </p:handoutMasterIdLst>
  <p:sldIdLst>
    <p:sldId id="260" r:id="rId5"/>
    <p:sldId id="263" r:id="rId6"/>
    <p:sldId id="296" r:id="rId7"/>
    <p:sldId id="265" r:id="rId8"/>
    <p:sldId id="264" r:id="rId9"/>
    <p:sldId id="284" r:id="rId10"/>
    <p:sldId id="268" r:id="rId11"/>
    <p:sldId id="269" r:id="rId12"/>
    <p:sldId id="266" r:id="rId13"/>
    <p:sldId id="271" r:id="rId14"/>
    <p:sldId id="272" r:id="rId15"/>
    <p:sldId id="282" r:id="rId16"/>
    <p:sldId id="273" r:id="rId17"/>
    <p:sldId id="292" r:id="rId18"/>
    <p:sldId id="294" r:id="rId19"/>
    <p:sldId id="293" r:id="rId20"/>
    <p:sldId id="286" r:id="rId21"/>
    <p:sldId id="276" r:id="rId22"/>
    <p:sldId id="290" r:id="rId23"/>
    <p:sldId id="278" r:id="rId24"/>
    <p:sldId id="261" r:id="rId25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33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SANASA\ASSEMAE\Dados%20planilhados%203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SANASA\ASSEMAE\Dados%20planilhados%203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SANASA\ASSEMAE\Dados%20planilhados%203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SANASA\ASSEMAE\Dados%20planilhados%20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 b="1"/>
              <a:t>Eficiência</a:t>
            </a:r>
            <a:r>
              <a:rPr lang="pt-BR" sz="1800" b="1" baseline="0"/>
              <a:t> da Remoção do Nitrogênio Amoniacal e Kjeldahl Total </a:t>
            </a:r>
            <a:endParaRPr lang="pt-BR" sz="1800"/>
          </a:p>
        </c:rich>
      </c:tx>
      <c:layout>
        <c:manualLayout>
          <c:xMode val="edge"/>
          <c:yMode val="edge"/>
          <c:x val="0.11670385257786832"/>
          <c:y val="2.25511811023622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54658792650918"/>
          <c:y val="0.12895518081381488"/>
          <c:w val="0.78733781714785656"/>
          <c:h val="0.56930911358852421"/>
        </c:manualLayout>
      </c:layout>
      <c:lineChart>
        <c:grouping val="standard"/>
        <c:varyColors val="0"/>
        <c:ser>
          <c:idx val="0"/>
          <c:order val="0"/>
          <c:tx>
            <c:v>Concentração de Nitrogênio Amoniacal Esgoto Bruto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Plan1!$A$86:$A$121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Plan1!$D$86:$D$121</c:f>
              <c:numCache>
                <c:formatCode>0.00</c:formatCode>
                <c:ptCount val="36"/>
                <c:pt idx="0">
                  <c:v>46</c:v>
                </c:pt>
                <c:pt idx="1">
                  <c:v>80.599999999999994</c:v>
                </c:pt>
                <c:pt idx="2">
                  <c:v>39.299999999999997</c:v>
                </c:pt>
                <c:pt idx="3">
                  <c:v>42.3</c:v>
                </c:pt>
                <c:pt idx="4">
                  <c:v>49.5</c:v>
                </c:pt>
                <c:pt idx="5">
                  <c:v>67.7</c:v>
                </c:pt>
                <c:pt idx="6">
                  <c:v>67</c:v>
                </c:pt>
                <c:pt idx="7">
                  <c:v>68.2</c:v>
                </c:pt>
                <c:pt idx="8">
                  <c:v>61.5</c:v>
                </c:pt>
                <c:pt idx="9">
                  <c:v>60.3</c:v>
                </c:pt>
                <c:pt idx="10">
                  <c:v>45.3</c:v>
                </c:pt>
                <c:pt idx="11">
                  <c:v>58.1</c:v>
                </c:pt>
                <c:pt idx="12">
                  <c:v>48.4</c:v>
                </c:pt>
                <c:pt idx="13">
                  <c:v>33.799999999999997</c:v>
                </c:pt>
                <c:pt idx="14">
                  <c:v>29.4</c:v>
                </c:pt>
                <c:pt idx="15">
                  <c:v>45</c:v>
                </c:pt>
                <c:pt idx="16">
                  <c:v>61.5</c:v>
                </c:pt>
                <c:pt idx="17">
                  <c:v>50</c:v>
                </c:pt>
                <c:pt idx="18">
                  <c:v>62.1</c:v>
                </c:pt>
                <c:pt idx="19">
                  <c:v>56.3</c:v>
                </c:pt>
                <c:pt idx="20">
                  <c:v>44.1</c:v>
                </c:pt>
                <c:pt idx="21">
                  <c:v>61.3</c:v>
                </c:pt>
                <c:pt idx="22">
                  <c:v>59.4</c:v>
                </c:pt>
                <c:pt idx="23">
                  <c:v>48</c:v>
                </c:pt>
                <c:pt idx="24">
                  <c:v>68.099999999999994</c:v>
                </c:pt>
                <c:pt idx="25">
                  <c:v>50.6</c:v>
                </c:pt>
                <c:pt idx="26">
                  <c:v>50</c:v>
                </c:pt>
                <c:pt idx="27">
                  <c:v>58</c:v>
                </c:pt>
                <c:pt idx="28">
                  <c:v>58</c:v>
                </c:pt>
                <c:pt idx="29">
                  <c:v>57</c:v>
                </c:pt>
                <c:pt idx="30">
                  <c:v>65</c:v>
                </c:pt>
                <c:pt idx="31">
                  <c:v>75</c:v>
                </c:pt>
                <c:pt idx="32">
                  <c:v>64</c:v>
                </c:pt>
                <c:pt idx="33">
                  <c:v>48</c:v>
                </c:pt>
                <c:pt idx="34">
                  <c:v>72</c:v>
                </c:pt>
                <c:pt idx="35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71-49A8-A9A9-D994C907FD37}"/>
            </c:ext>
          </c:extLst>
        </c:ser>
        <c:ser>
          <c:idx val="2"/>
          <c:order val="1"/>
          <c:tx>
            <c:v>Concentração NKT Esgoto Bruto</c:v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cat>
            <c:numRef>
              <c:f>Plan1!$A$86:$A$121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Plan1!$H$86:$H$121</c:f>
              <c:numCache>
                <c:formatCode>0.00</c:formatCode>
                <c:ptCount val="36"/>
                <c:pt idx="0">
                  <c:v>75</c:v>
                </c:pt>
                <c:pt idx="1">
                  <c:v>118</c:v>
                </c:pt>
                <c:pt idx="2">
                  <c:v>65.5</c:v>
                </c:pt>
                <c:pt idx="3">
                  <c:v>70.5</c:v>
                </c:pt>
                <c:pt idx="4">
                  <c:v>72</c:v>
                </c:pt>
                <c:pt idx="5">
                  <c:v>96</c:v>
                </c:pt>
                <c:pt idx="6">
                  <c:v>83.5</c:v>
                </c:pt>
                <c:pt idx="7">
                  <c:v>72.5</c:v>
                </c:pt>
                <c:pt idx="8">
                  <c:v>64.5</c:v>
                </c:pt>
                <c:pt idx="9">
                  <c:v>65.5</c:v>
                </c:pt>
                <c:pt idx="10">
                  <c:v>62.5</c:v>
                </c:pt>
                <c:pt idx="11">
                  <c:v>72.5</c:v>
                </c:pt>
                <c:pt idx="12">
                  <c:v>55.5</c:v>
                </c:pt>
                <c:pt idx="13">
                  <c:v>63</c:v>
                </c:pt>
                <c:pt idx="14">
                  <c:v>41.5</c:v>
                </c:pt>
                <c:pt idx="15">
                  <c:v>70</c:v>
                </c:pt>
                <c:pt idx="16">
                  <c:v>100</c:v>
                </c:pt>
                <c:pt idx="17">
                  <c:v>72.5</c:v>
                </c:pt>
                <c:pt idx="18">
                  <c:v>85.5</c:v>
                </c:pt>
                <c:pt idx="19">
                  <c:v>75.5</c:v>
                </c:pt>
                <c:pt idx="20">
                  <c:v>123</c:v>
                </c:pt>
                <c:pt idx="21">
                  <c:v>62.5</c:v>
                </c:pt>
                <c:pt idx="22">
                  <c:v>75.5</c:v>
                </c:pt>
                <c:pt idx="23">
                  <c:v>76</c:v>
                </c:pt>
                <c:pt idx="24">
                  <c:v>84</c:v>
                </c:pt>
                <c:pt idx="25">
                  <c:v>59</c:v>
                </c:pt>
                <c:pt idx="26">
                  <c:v>63</c:v>
                </c:pt>
                <c:pt idx="27">
                  <c:v>65</c:v>
                </c:pt>
                <c:pt idx="28">
                  <c:v>60</c:v>
                </c:pt>
                <c:pt idx="29">
                  <c:v>69.64</c:v>
                </c:pt>
                <c:pt idx="30">
                  <c:v>70</c:v>
                </c:pt>
                <c:pt idx="31">
                  <c:v>80</c:v>
                </c:pt>
                <c:pt idx="32">
                  <c:v>65</c:v>
                </c:pt>
                <c:pt idx="33">
                  <c:v>83</c:v>
                </c:pt>
                <c:pt idx="34">
                  <c:v>75</c:v>
                </c:pt>
                <c:pt idx="35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71-49A8-A9A9-D994C907F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979775"/>
        <c:axId val="1"/>
      </c:lineChart>
      <c:dateAx>
        <c:axId val="552979775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14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t-BR" sz="1400" b="1" i="0" u="none" strike="noStrike" baseline="0" dirty="0">
                    <a:latin typeface="Arial" pitchFamily="34" charset="0"/>
                    <a:cs typeface="Arial" pitchFamily="34" charset="0"/>
                  </a:rPr>
                  <a:t>Concentração (mg.L</a:t>
                </a:r>
                <a:r>
                  <a:rPr lang="pt-BR" sz="1400" b="1" i="0" u="none" strike="noStrike" baseline="30000" dirty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pt-BR" sz="1400" b="1" i="0" u="none" strike="noStrike" baseline="0" dirty="0">
                    <a:latin typeface="Arial" pitchFamily="34" charset="0"/>
                    <a:cs typeface="Arial" pitchFamily="34" charset="0"/>
                  </a:rPr>
                  <a:t>)</a:t>
                </a:r>
                <a:endParaRPr lang="pt-BR" sz="14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3014408164014463E-2"/>
              <c:y val="0.1590372703412073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552979775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648018648018648E-3"/>
          <c:y val="0.84039244094488186"/>
          <c:w val="0.99813519813519813"/>
          <c:h val="0.11427422572178481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spPr>
    <a:effectLst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 b="1"/>
              <a:t>Eficiência</a:t>
            </a:r>
            <a:r>
              <a:rPr lang="pt-BR" sz="1800" b="1" baseline="0"/>
              <a:t> da Remoção do Nitrogênio Amoniacal e Kjeldahl Total </a:t>
            </a:r>
            <a:endParaRPr lang="pt-BR" sz="1800"/>
          </a:p>
        </c:rich>
      </c:tx>
      <c:layout>
        <c:manualLayout>
          <c:xMode val="edge"/>
          <c:yMode val="edge"/>
          <c:x val="0.11670385257786832"/>
          <c:y val="2.25511811023622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768810148731414E-2"/>
          <c:y val="0.12412777935103021"/>
          <c:w val="0.78594892825896767"/>
          <c:h val="0.56930911358852421"/>
        </c:manualLayout>
      </c:layout>
      <c:lineChart>
        <c:grouping val="standard"/>
        <c:varyColors val="0"/>
        <c:ser>
          <c:idx val="0"/>
          <c:order val="0"/>
          <c:tx>
            <c:v>Concentração de Nitrogênio Amoniacal Esgoto Bruto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Plan1!$A$86:$A$121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Plan1!$D$86:$D$121</c:f>
              <c:numCache>
                <c:formatCode>0.00</c:formatCode>
                <c:ptCount val="36"/>
                <c:pt idx="0">
                  <c:v>46</c:v>
                </c:pt>
                <c:pt idx="1">
                  <c:v>80.599999999999994</c:v>
                </c:pt>
                <c:pt idx="2">
                  <c:v>39.299999999999997</c:v>
                </c:pt>
                <c:pt idx="3">
                  <c:v>42.3</c:v>
                </c:pt>
                <c:pt idx="4">
                  <c:v>49.5</c:v>
                </c:pt>
                <c:pt idx="5">
                  <c:v>67.7</c:v>
                </c:pt>
                <c:pt idx="6">
                  <c:v>67</c:v>
                </c:pt>
                <c:pt idx="7">
                  <c:v>68.2</c:v>
                </c:pt>
                <c:pt idx="8">
                  <c:v>61.5</c:v>
                </c:pt>
                <c:pt idx="9">
                  <c:v>60.3</c:v>
                </c:pt>
                <c:pt idx="10">
                  <c:v>45.3</c:v>
                </c:pt>
                <c:pt idx="11">
                  <c:v>58.1</c:v>
                </c:pt>
                <c:pt idx="12">
                  <c:v>48.4</c:v>
                </c:pt>
                <c:pt idx="13">
                  <c:v>33.799999999999997</c:v>
                </c:pt>
                <c:pt idx="14">
                  <c:v>29.4</c:v>
                </c:pt>
                <c:pt idx="15">
                  <c:v>45</c:v>
                </c:pt>
                <c:pt idx="16">
                  <c:v>61.5</c:v>
                </c:pt>
                <c:pt idx="17">
                  <c:v>50</c:v>
                </c:pt>
                <c:pt idx="18">
                  <c:v>62.1</c:v>
                </c:pt>
                <c:pt idx="19">
                  <c:v>56.3</c:v>
                </c:pt>
                <c:pt idx="20">
                  <c:v>44.1</c:v>
                </c:pt>
                <c:pt idx="21">
                  <c:v>61.3</c:v>
                </c:pt>
                <c:pt idx="22">
                  <c:v>59.4</c:v>
                </c:pt>
                <c:pt idx="23">
                  <c:v>48</c:v>
                </c:pt>
                <c:pt idx="24">
                  <c:v>68.099999999999994</c:v>
                </c:pt>
                <c:pt idx="25">
                  <c:v>50.6</c:v>
                </c:pt>
                <c:pt idx="26">
                  <c:v>50</c:v>
                </c:pt>
                <c:pt idx="27">
                  <c:v>58</c:v>
                </c:pt>
                <c:pt idx="28">
                  <c:v>58</c:v>
                </c:pt>
                <c:pt idx="29">
                  <c:v>57</c:v>
                </c:pt>
                <c:pt idx="30">
                  <c:v>65</c:v>
                </c:pt>
                <c:pt idx="31">
                  <c:v>75</c:v>
                </c:pt>
                <c:pt idx="32">
                  <c:v>64</c:v>
                </c:pt>
                <c:pt idx="33">
                  <c:v>48</c:v>
                </c:pt>
                <c:pt idx="34">
                  <c:v>72</c:v>
                </c:pt>
                <c:pt idx="35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7E-4D5F-8C2C-1D0C17CE7D0D}"/>
            </c:ext>
          </c:extLst>
        </c:ser>
        <c:ser>
          <c:idx val="3"/>
          <c:order val="1"/>
          <c:tx>
            <c:v>Concentração de Nitrogênio Amoniacal Esgoto Tratado</c:v>
          </c:tx>
          <c:spPr>
            <a:ln>
              <a:solidFill>
                <a:schemeClr val="accent5">
                  <a:lumMod val="75000"/>
                </a:schemeClr>
              </a:solidFill>
            </a:ln>
            <a:effectLst>
              <a:outerShdw blurRad="25400" dir="4800000" algn="ctr" rotWithShape="0">
                <a:srgbClr val="0070C0"/>
              </a:outerShdw>
            </a:effectLst>
          </c:spPr>
          <c:marker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25400" dir="4800000" algn="ctr" rotWithShape="0">
                  <a:srgbClr val="0070C0"/>
                </a:outerShdw>
              </a:effectLst>
            </c:spPr>
          </c:marker>
          <c:cat>
            <c:numRef>
              <c:f>Plan1!$A$86:$A$121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Plan1!$G$86:$G$121</c:f>
              <c:numCache>
                <c:formatCode>General</c:formatCode>
                <c:ptCount val="3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7E-4D5F-8C2C-1D0C17CE7D0D}"/>
            </c:ext>
          </c:extLst>
        </c:ser>
        <c:ser>
          <c:idx val="2"/>
          <c:order val="2"/>
          <c:tx>
            <c:v>Concentração NKT Esgoto Bruto</c:v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cat>
            <c:numRef>
              <c:f>Plan1!$A$86:$A$121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Plan1!$H$86:$H$121</c:f>
              <c:numCache>
                <c:formatCode>0.00</c:formatCode>
                <c:ptCount val="36"/>
                <c:pt idx="0">
                  <c:v>75</c:v>
                </c:pt>
                <c:pt idx="1">
                  <c:v>118</c:v>
                </c:pt>
                <c:pt idx="2">
                  <c:v>65.5</c:v>
                </c:pt>
                <c:pt idx="3">
                  <c:v>70.5</c:v>
                </c:pt>
                <c:pt idx="4">
                  <c:v>72</c:v>
                </c:pt>
                <c:pt idx="5">
                  <c:v>96</c:v>
                </c:pt>
                <c:pt idx="6">
                  <c:v>83.5</c:v>
                </c:pt>
                <c:pt idx="7">
                  <c:v>72.5</c:v>
                </c:pt>
                <c:pt idx="8">
                  <c:v>64.5</c:v>
                </c:pt>
                <c:pt idx="9">
                  <c:v>65.5</c:v>
                </c:pt>
                <c:pt idx="10">
                  <c:v>62.5</c:v>
                </c:pt>
                <c:pt idx="11">
                  <c:v>72.5</c:v>
                </c:pt>
                <c:pt idx="12">
                  <c:v>55.5</c:v>
                </c:pt>
                <c:pt idx="13">
                  <c:v>63</c:v>
                </c:pt>
                <c:pt idx="14">
                  <c:v>41.5</c:v>
                </c:pt>
                <c:pt idx="15">
                  <c:v>70</c:v>
                </c:pt>
                <c:pt idx="16">
                  <c:v>100</c:v>
                </c:pt>
                <c:pt idx="17">
                  <c:v>72.5</c:v>
                </c:pt>
                <c:pt idx="18">
                  <c:v>85.5</c:v>
                </c:pt>
                <c:pt idx="19">
                  <c:v>75.5</c:v>
                </c:pt>
                <c:pt idx="20">
                  <c:v>123</c:v>
                </c:pt>
                <c:pt idx="21">
                  <c:v>62.5</c:v>
                </c:pt>
                <c:pt idx="22">
                  <c:v>75.5</c:v>
                </c:pt>
                <c:pt idx="23">
                  <c:v>76</c:v>
                </c:pt>
                <c:pt idx="24">
                  <c:v>84</c:v>
                </c:pt>
                <c:pt idx="25">
                  <c:v>59</c:v>
                </c:pt>
                <c:pt idx="26">
                  <c:v>63</c:v>
                </c:pt>
                <c:pt idx="27">
                  <c:v>65</c:v>
                </c:pt>
                <c:pt idx="28">
                  <c:v>60</c:v>
                </c:pt>
                <c:pt idx="29">
                  <c:v>69.64</c:v>
                </c:pt>
                <c:pt idx="30">
                  <c:v>70</c:v>
                </c:pt>
                <c:pt idx="31">
                  <c:v>80</c:v>
                </c:pt>
                <c:pt idx="32">
                  <c:v>65</c:v>
                </c:pt>
                <c:pt idx="33">
                  <c:v>83</c:v>
                </c:pt>
                <c:pt idx="34">
                  <c:v>75</c:v>
                </c:pt>
                <c:pt idx="35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7E-4D5F-8C2C-1D0C17CE7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979775"/>
        <c:axId val="1"/>
      </c:lineChart>
      <c:lineChart>
        <c:grouping val="standard"/>
        <c:varyColors val="0"/>
        <c:ser>
          <c:idx val="4"/>
          <c:order val="3"/>
          <c:tx>
            <c:v>Concentração NKT Esgoto Tratado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Plan1!$I$86:$I$121</c:f>
              <c:numCache>
                <c:formatCode>0.00</c:formatCode>
                <c:ptCount val="36"/>
                <c:pt idx="0">
                  <c:v>1.2</c:v>
                </c:pt>
                <c:pt idx="1">
                  <c:v>2.2400000000000002</c:v>
                </c:pt>
                <c:pt idx="2">
                  <c:v>0.86199999999999999</c:v>
                </c:pt>
                <c:pt idx="3">
                  <c:v>0.84199999999999997</c:v>
                </c:pt>
                <c:pt idx="4">
                  <c:v>0.15</c:v>
                </c:pt>
                <c:pt idx="5">
                  <c:v>1.6</c:v>
                </c:pt>
                <c:pt idx="6">
                  <c:v>1.27</c:v>
                </c:pt>
                <c:pt idx="7">
                  <c:v>0.374</c:v>
                </c:pt>
                <c:pt idx="8">
                  <c:v>0.76700000000000002</c:v>
                </c:pt>
                <c:pt idx="9">
                  <c:v>0.37</c:v>
                </c:pt>
                <c:pt idx="10">
                  <c:v>1.4</c:v>
                </c:pt>
                <c:pt idx="11">
                  <c:v>1.3</c:v>
                </c:pt>
                <c:pt idx="12">
                  <c:v>0.8</c:v>
                </c:pt>
                <c:pt idx="13">
                  <c:v>0.48849999999999999</c:v>
                </c:pt>
                <c:pt idx="14">
                  <c:v>8.5000000000000006E-2</c:v>
                </c:pt>
                <c:pt idx="15">
                  <c:v>1.25</c:v>
                </c:pt>
                <c:pt idx="16">
                  <c:v>1.52</c:v>
                </c:pt>
                <c:pt idx="17">
                  <c:v>0.97500000000000009</c:v>
                </c:pt>
                <c:pt idx="18">
                  <c:v>0.03</c:v>
                </c:pt>
                <c:pt idx="19">
                  <c:v>0.69</c:v>
                </c:pt>
                <c:pt idx="20">
                  <c:v>0.44</c:v>
                </c:pt>
                <c:pt idx="21">
                  <c:v>0.15</c:v>
                </c:pt>
                <c:pt idx="22">
                  <c:v>0.7</c:v>
                </c:pt>
                <c:pt idx="23">
                  <c:v>0.22</c:v>
                </c:pt>
                <c:pt idx="24">
                  <c:v>1.02</c:v>
                </c:pt>
                <c:pt idx="25">
                  <c:v>0.74</c:v>
                </c:pt>
                <c:pt idx="26">
                  <c:v>0.61</c:v>
                </c:pt>
                <c:pt idx="27">
                  <c:v>0.9</c:v>
                </c:pt>
                <c:pt idx="28">
                  <c:v>0.59</c:v>
                </c:pt>
                <c:pt idx="29">
                  <c:v>0.56000000000000005</c:v>
                </c:pt>
                <c:pt idx="30">
                  <c:v>0.18</c:v>
                </c:pt>
                <c:pt idx="31">
                  <c:v>0.5</c:v>
                </c:pt>
                <c:pt idx="32">
                  <c:v>0.5</c:v>
                </c:pt>
                <c:pt idx="33">
                  <c:v>0.8</c:v>
                </c:pt>
                <c:pt idx="34">
                  <c:v>0.01</c:v>
                </c:pt>
                <c:pt idx="35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7E-4D5F-8C2C-1D0C17CE7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552979775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14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t-BR" sz="1400" b="1" i="0" u="none" strike="noStrike" baseline="0" dirty="0">
                    <a:latin typeface="Arial" pitchFamily="34" charset="0"/>
                    <a:cs typeface="Arial" pitchFamily="34" charset="0"/>
                  </a:rPr>
                  <a:t>Concentração (mg.L</a:t>
                </a:r>
                <a:r>
                  <a:rPr lang="pt-BR" sz="1400" b="1" i="0" u="none" strike="noStrike" baseline="30000" dirty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pt-BR" sz="1400" b="1" i="0" u="none" strike="noStrike" baseline="0" dirty="0">
                    <a:latin typeface="Arial" pitchFamily="34" charset="0"/>
                    <a:cs typeface="Arial" pitchFamily="34" charset="0"/>
                  </a:rPr>
                  <a:t>)</a:t>
                </a:r>
                <a:endParaRPr lang="pt-BR" sz="14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3014408164014463E-2"/>
              <c:y val="0.1590372703412073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552979775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00"/>
          <c:min val="0"/>
        </c:scaling>
        <c:delete val="1"/>
        <c:axPos val="r"/>
        <c:numFmt formatCode="0.00" sourceLinked="1"/>
        <c:majorTickMark val="out"/>
        <c:minorTickMark val="none"/>
        <c:tickLblPos val="nextTo"/>
        <c:crossAx val="3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1.8648018648018648E-3"/>
          <c:y val="0.84039244094488186"/>
          <c:w val="0.99813519813519813"/>
          <c:h val="0.11427422572178481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spPr>
    <a:effectLst/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 b="1" dirty="0"/>
              <a:t>Eficiência</a:t>
            </a:r>
            <a:r>
              <a:rPr lang="pt-BR" sz="1800" b="1" baseline="0" dirty="0"/>
              <a:t> da Remoção do Nitrogênio Amoniacal e </a:t>
            </a:r>
            <a:r>
              <a:rPr lang="pt-BR" sz="1800" b="1" baseline="0" dirty="0" err="1"/>
              <a:t>Kjeldahl</a:t>
            </a:r>
            <a:r>
              <a:rPr lang="pt-BR" sz="1800" b="1" baseline="0" dirty="0"/>
              <a:t> Total </a:t>
            </a:r>
            <a:endParaRPr lang="pt-BR" sz="1800" dirty="0"/>
          </a:p>
        </c:rich>
      </c:tx>
      <c:layout>
        <c:manualLayout>
          <c:xMode val="edge"/>
          <c:yMode val="edge"/>
          <c:x val="0.12642607174103238"/>
          <c:y val="2.25511087456901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768810148731414E-2"/>
          <c:y val="0.10950743814477193"/>
          <c:w val="0.81233781714785647"/>
          <c:h val="0.56498746357153451"/>
        </c:manualLayout>
      </c:layout>
      <c:lineChart>
        <c:grouping val="standard"/>
        <c:varyColors val="0"/>
        <c:ser>
          <c:idx val="0"/>
          <c:order val="0"/>
          <c:tx>
            <c:v>Concentração de Nitrogênio Amoniacal Esgoto Bruto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Plan1!$A$86:$A$121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Plan1!$D$86:$D$121</c:f>
              <c:numCache>
                <c:formatCode>0.00</c:formatCode>
                <c:ptCount val="36"/>
                <c:pt idx="0">
                  <c:v>46</c:v>
                </c:pt>
                <c:pt idx="1">
                  <c:v>80.599999999999994</c:v>
                </c:pt>
                <c:pt idx="2">
                  <c:v>39.299999999999997</c:v>
                </c:pt>
                <c:pt idx="3">
                  <c:v>42.3</c:v>
                </c:pt>
                <c:pt idx="4">
                  <c:v>49.5</c:v>
                </c:pt>
                <c:pt idx="5">
                  <c:v>67.7</c:v>
                </c:pt>
                <c:pt idx="6">
                  <c:v>67</c:v>
                </c:pt>
                <c:pt idx="7">
                  <c:v>68.2</c:v>
                </c:pt>
                <c:pt idx="8">
                  <c:v>61.5</c:v>
                </c:pt>
                <c:pt idx="9">
                  <c:v>60.3</c:v>
                </c:pt>
                <c:pt idx="10">
                  <c:v>45.3</c:v>
                </c:pt>
                <c:pt idx="11">
                  <c:v>58.1</c:v>
                </c:pt>
                <c:pt idx="12">
                  <c:v>48.4</c:v>
                </c:pt>
                <c:pt idx="13">
                  <c:v>33.799999999999997</c:v>
                </c:pt>
                <c:pt idx="14">
                  <c:v>29.4</c:v>
                </c:pt>
                <c:pt idx="15">
                  <c:v>45</c:v>
                </c:pt>
                <c:pt idx="16">
                  <c:v>61.5</c:v>
                </c:pt>
                <c:pt idx="17">
                  <c:v>50</c:v>
                </c:pt>
                <c:pt idx="18">
                  <c:v>62.1</c:v>
                </c:pt>
                <c:pt idx="19">
                  <c:v>56.3</c:v>
                </c:pt>
                <c:pt idx="20">
                  <c:v>44.1</c:v>
                </c:pt>
                <c:pt idx="21">
                  <c:v>61.3</c:v>
                </c:pt>
                <c:pt idx="22">
                  <c:v>59.4</c:v>
                </c:pt>
                <c:pt idx="23">
                  <c:v>48</c:v>
                </c:pt>
                <c:pt idx="24">
                  <c:v>68.099999999999994</c:v>
                </c:pt>
                <c:pt idx="25">
                  <c:v>50.6</c:v>
                </c:pt>
                <c:pt idx="26">
                  <c:v>50</c:v>
                </c:pt>
                <c:pt idx="27">
                  <c:v>58</c:v>
                </c:pt>
                <c:pt idx="28">
                  <c:v>58</c:v>
                </c:pt>
                <c:pt idx="29">
                  <c:v>57</c:v>
                </c:pt>
                <c:pt idx="30">
                  <c:v>65</c:v>
                </c:pt>
                <c:pt idx="31">
                  <c:v>75</c:v>
                </c:pt>
                <c:pt idx="32">
                  <c:v>64</c:v>
                </c:pt>
                <c:pt idx="33">
                  <c:v>48</c:v>
                </c:pt>
                <c:pt idx="34">
                  <c:v>72</c:v>
                </c:pt>
                <c:pt idx="35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7A-4005-A6ED-2365A5298339}"/>
            </c:ext>
          </c:extLst>
        </c:ser>
        <c:ser>
          <c:idx val="3"/>
          <c:order val="2"/>
          <c:tx>
            <c:v>Concentração de Nitrogênio Amoniacal Esgoto Tratado</c:v>
          </c:tx>
          <c:spPr>
            <a:ln>
              <a:solidFill>
                <a:schemeClr val="accent5">
                  <a:lumMod val="75000"/>
                </a:schemeClr>
              </a:solidFill>
            </a:ln>
            <a:effectLst>
              <a:outerShdw blurRad="25400" dir="4800000" algn="ctr" rotWithShape="0">
                <a:srgbClr val="0070C0"/>
              </a:outerShdw>
            </a:effectLst>
          </c:spPr>
          <c:marker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25400" dir="4800000" algn="ctr" rotWithShape="0">
                  <a:srgbClr val="0070C0"/>
                </a:outerShdw>
              </a:effectLst>
            </c:spPr>
          </c:marker>
          <c:cat>
            <c:numRef>
              <c:f>Plan1!$A$86:$A$121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Plan1!$G$86:$G$121</c:f>
              <c:numCache>
                <c:formatCode>General</c:formatCode>
                <c:ptCount val="3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7A-4005-A6ED-2365A5298339}"/>
            </c:ext>
          </c:extLst>
        </c:ser>
        <c:ser>
          <c:idx val="2"/>
          <c:order val="3"/>
          <c:tx>
            <c:v>Concentração NKT Esgoto Bruto</c:v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cat>
            <c:numRef>
              <c:f>Plan1!$A$86:$A$121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Plan1!$H$86:$H$121</c:f>
              <c:numCache>
                <c:formatCode>0.00</c:formatCode>
                <c:ptCount val="36"/>
                <c:pt idx="0">
                  <c:v>75</c:v>
                </c:pt>
                <c:pt idx="1">
                  <c:v>118</c:v>
                </c:pt>
                <c:pt idx="2">
                  <c:v>65.5</c:v>
                </c:pt>
                <c:pt idx="3">
                  <c:v>70.5</c:v>
                </c:pt>
                <c:pt idx="4">
                  <c:v>72</c:v>
                </c:pt>
                <c:pt idx="5">
                  <c:v>96</c:v>
                </c:pt>
                <c:pt idx="6">
                  <c:v>83.5</c:v>
                </c:pt>
                <c:pt idx="7">
                  <c:v>72.5</c:v>
                </c:pt>
                <c:pt idx="8">
                  <c:v>64.5</c:v>
                </c:pt>
                <c:pt idx="9">
                  <c:v>65.5</c:v>
                </c:pt>
                <c:pt idx="10">
                  <c:v>62.5</c:v>
                </c:pt>
                <c:pt idx="11">
                  <c:v>72.5</c:v>
                </c:pt>
                <c:pt idx="12">
                  <c:v>55.5</c:v>
                </c:pt>
                <c:pt idx="13">
                  <c:v>63</c:v>
                </c:pt>
                <c:pt idx="14">
                  <c:v>41.5</c:v>
                </c:pt>
                <c:pt idx="15">
                  <c:v>70</c:v>
                </c:pt>
                <c:pt idx="16">
                  <c:v>100</c:v>
                </c:pt>
                <c:pt idx="17">
                  <c:v>72.5</c:v>
                </c:pt>
                <c:pt idx="18">
                  <c:v>85.5</c:v>
                </c:pt>
                <c:pt idx="19">
                  <c:v>75.5</c:v>
                </c:pt>
                <c:pt idx="20">
                  <c:v>123</c:v>
                </c:pt>
                <c:pt idx="21">
                  <c:v>62.5</c:v>
                </c:pt>
                <c:pt idx="22">
                  <c:v>75.5</c:v>
                </c:pt>
                <c:pt idx="23">
                  <c:v>76</c:v>
                </c:pt>
                <c:pt idx="24">
                  <c:v>84</c:v>
                </c:pt>
                <c:pt idx="25">
                  <c:v>59</c:v>
                </c:pt>
                <c:pt idx="26">
                  <c:v>63</c:v>
                </c:pt>
                <c:pt idx="27">
                  <c:v>65</c:v>
                </c:pt>
                <c:pt idx="28">
                  <c:v>60</c:v>
                </c:pt>
                <c:pt idx="29">
                  <c:v>69.64</c:v>
                </c:pt>
                <c:pt idx="30">
                  <c:v>70</c:v>
                </c:pt>
                <c:pt idx="31">
                  <c:v>80</c:v>
                </c:pt>
                <c:pt idx="32">
                  <c:v>65</c:v>
                </c:pt>
                <c:pt idx="33">
                  <c:v>83</c:v>
                </c:pt>
                <c:pt idx="34">
                  <c:v>75</c:v>
                </c:pt>
                <c:pt idx="35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7A-4005-A6ED-2365A5298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873248"/>
        <c:axId val="1"/>
      </c:lineChart>
      <c:lineChart>
        <c:grouping val="standard"/>
        <c:varyColors val="0"/>
        <c:ser>
          <c:idx val="5"/>
          <c:order val="1"/>
          <c:tx>
            <c:v>Eficiência Remoção Nitrogênio Amoniacal</c:v>
          </c:tx>
          <c:spPr>
            <a:ln>
              <a:solidFill>
                <a:srgbClr val="FF0000"/>
              </a:solidFill>
            </a:ln>
            <a:effectLst>
              <a:outerShdw dist="101600" algn="ctr" rotWithShape="0">
                <a:srgbClr val="FF0000"/>
              </a:outerShdw>
            </a:effectLst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dist="101600" algn="ctr" rotWithShape="0">
                  <a:srgbClr val="FF0000"/>
                </a:outerShdw>
              </a:effectLst>
            </c:spPr>
          </c:marker>
          <c:val>
            <c:numRef>
              <c:f>Plan1!$F$86:$F$121</c:f>
              <c:numCache>
                <c:formatCode>0.00</c:formatCode>
                <c:ptCount val="36"/>
                <c:pt idx="0">
                  <c:v>99.93</c:v>
                </c:pt>
                <c:pt idx="1">
                  <c:v>99.96</c:v>
                </c:pt>
                <c:pt idx="2">
                  <c:v>99.95</c:v>
                </c:pt>
                <c:pt idx="3">
                  <c:v>99.93</c:v>
                </c:pt>
                <c:pt idx="4">
                  <c:v>99.94</c:v>
                </c:pt>
                <c:pt idx="5">
                  <c:v>99.97</c:v>
                </c:pt>
                <c:pt idx="6">
                  <c:v>99.97</c:v>
                </c:pt>
                <c:pt idx="7">
                  <c:v>99.97</c:v>
                </c:pt>
                <c:pt idx="8">
                  <c:v>99.98</c:v>
                </c:pt>
                <c:pt idx="9">
                  <c:v>99.98</c:v>
                </c:pt>
                <c:pt idx="10">
                  <c:v>99.96</c:v>
                </c:pt>
                <c:pt idx="11">
                  <c:v>99.98</c:v>
                </c:pt>
                <c:pt idx="12">
                  <c:v>99.793388429752071</c:v>
                </c:pt>
                <c:pt idx="13">
                  <c:v>99.76331360946746</c:v>
                </c:pt>
                <c:pt idx="14">
                  <c:v>99.965986394557817</c:v>
                </c:pt>
                <c:pt idx="15">
                  <c:v>99.777777777777771</c:v>
                </c:pt>
                <c:pt idx="16">
                  <c:v>99.837398373983746</c:v>
                </c:pt>
                <c:pt idx="17">
                  <c:v>99.8</c:v>
                </c:pt>
                <c:pt idx="18">
                  <c:v>99.919484702093399</c:v>
                </c:pt>
                <c:pt idx="19">
                  <c:v>99.982238010657198</c:v>
                </c:pt>
                <c:pt idx="20">
                  <c:v>99.977324263038554</c:v>
                </c:pt>
                <c:pt idx="21">
                  <c:v>99.9836867862969</c:v>
                </c:pt>
                <c:pt idx="22">
                  <c:v>99.983164983164983</c:v>
                </c:pt>
                <c:pt idx="23">
                  <c:v>99.916666666666671</c:v>
                </c:pt>
                <c:pt idx="24">
                  <c:v>99.33920704845815</c:v>
                </c:pt>
                <c:pt idx="25">
                  <c:v>99.980237154150203</c:v>
                </c:pt>
                <c:pt idx="26">
                  <c:v>99.98</c:v>
                </c:pt>
                <c:pt idx="27">
                  <c:v>99.793103448275858</c:v>
                </c:pt>
                <c:pt idx="28">
                  <c:v>99.965517241379317</c:v>
                </c:pt>
                <c:pt idx="29">
                  <c:v>99.578947368421055</c:v>
                </c:pt>
                <c:pt idx="30">
                  <c:v>99.830769230769235</c:v>
                </c:pt>
                <c:pt idx="31">
                  <c:v>99.466666666666669</c:v>
                </c:pt>
                <c:pt idx="32">
                  <c:v>99.34375</c:v>
                </c:pt>
                <c:pt idx="33">
                  <c:v>99.979166666666671</c:v>
                </c:pt>
                <c:pt idx="34">
                  <c:v>99.986111111111114</c:v>
                </c:pt>
                <c:pt idx="35">
                  <c:v>99.982142857142861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7A-4005-A6ED-2365A5298339}"/>
            </c:ext>
          </c:extLst>
        </c:ser>
        <c:ser>
          <c:idx val="4"/>
          <c:order val="4"/>
          <c:tx>
            <c:v>Concentração NKT Esgoto Tratado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Plan1!$I$86:$I$121</c:f>
              <c:numCache>
                <c:formatCode>0.00</c:formatCode>
                <c:ptCount val="36"/>
                <c:pt idx="0">
                  <c:v>1.2</c:v>
                </c:pt>
                <c:pt idx="1">
                  <c:v>2.2400000000000002</c:v>
                </c:pt>
                <c:pt idx="2">
                  <c:v>0.86199999999999999</c:v>
                </c:pt>
                <c:pt idx="3">
                  <c:v>0.84199999999999997</c:v>
                </c:pt>
                <c:pt idx="4">
                  <c:v>0.15</c:v>
                </c:pt>
                <c:pt idx="5">
                  <c:v>1.6</c:v>
                </c:pt>
                <c:pt idx="6">
                  <c:v>1.27</c:v>
                </c:pt>
                <c:pt idx="7">
                  <c:v>0.374</c:v>
                </c:pt>
                <c:pt idx="8">
                  <c:v>0.76700000000000002</c:v>
                </c:pt>
                <c:pt idx="9">
                  <c:v>0.37</c:v>
                </c:pt>
                <c:pt idx="10">
                  <c:v>1.4</c:v>
                </c:pt>
                <c:pt idx="11">
                  <c:v>1.3</c:v>
                </c:pt>
                <c:pt idx="12">
                  <c:v>0.8</c:v>
                </c:pt>
                <c:pt idx="13">
                  <c:v>0.48849999999999999</c:v>
                </c:pt>
                <c:pt idx="14">
                  <c:v>8.5000000000000006E-2</c:v>
                </c:pt>
                <c:pt idx="15">
                  <c:v>1.25</c:v>
                </c:pt>
                <c:pt idx="16">
                  <c:v>1.52</c:v>
                </c:pt>
                <c:pt idx="17">
                  <c:v>0.97500000000000009</c:v>
                </c:pt>
                <c:pt idx="18">
                  <c:v>0.03</c:v>
                </c:pt>
                <c:pt idx="19">
                  <c:v>0.69</c:v>
                </c:pt>
                <c:pt idx="20">
                  <c:v>0.44</c:v>
                </c:pt>
                <c:pt idx="21">
                  <c:v>0.15</c:v>
                </c:pt>
                <c:pt idx="22">
                  <c:v>0.7</c:v>
                </c:pt>
                <c:pt idx="23">
                  <c:v>0.22</c:v>
                </c:pt>
                <c:pt idx="24">
                  <c:v>1.02</c:v>
                </c:pt>
                <c:pt idx="25">
                  <c:v>0.74</c:v>
                </c:pt>
                <c:pt idx="26">
                  <c:v>0.61</c:v>
                </c:pt>
                <c:pt idx="27">
                  <c:v>0.9</c:v>
                </c:pt>
                <c:pt idx="28">
                  <c:v>0.59</c:v>
                </c:pt>
                <c:pt idx="29">
                  <c:v>0.56000000000000005</c:v>
                </c:pt>
                <c:pt idx="30">
                  <c:v>0.18</c:v>
                </c:pt>
                <c:pt idx="31">
                  <c:v>0.5</c:v>
                </c:pt>
                <c:pt idx="32">
                  <c:v>0.5</c:v>
                </c:pt>
                <c:pt idx="33">
                  <c:v>0.8</c:v>
                </c:pt>
                <c:pt idx="34">
                  <c:v>0.01</c:v>
                </c:pt>
                <c:pt idx="35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7A-4005-A6ED-2365A5298339}"/>
            </c:ext>
          </c:extLst>
        </c:ser>
        <c:ser>
          <c:idx val="6"/>
          <c:order val="5"/>
          <c:tx>
            <c:v>Eficiência Remoção NKT</c:v>
          </c:tx>
          <c:spPr>
            <a:ln>
              <a:solidFill>
                <a:srgbClr val="003399"/>
              </a:solidFill>
            </a:ln>
          </c:spPr>
          <c:marker>
            <c:spPr>
              <a:solidFill>
                <a:srgbClr val="003399"/>
              </a:solidFill>
              <a:ln>
                <a:solidFill>
                  <a:srgbClr val="003399"/>
                </a:solidFill>
              </a:ln>
            </c:spPr>
          </c:marker>
          <c:val>
            <c:numRef>
              <c:f>Plan1!$J$86:$J$121</c:f>
              <c:numCache>
                <c:formatCode>0.00</c:formatCode>
                <c:ptCount val="36"/>
                <c:pt idx="0">
                  <c:v>98.4</c:v>
                </c:pt>
                <c:pt idx="1">
                  <c:v>98.1</c:v>
                </c:pt>
                <c:pt idx="2">
                  <c:v>98.68</c:v>
                </c:pt>
                <c:pt idx="3">
                  <c:v>98.81</c:v>
                </c:pt>
                <c:pt idx="4">
                  <c:v>99.79</c:v>
                </c:pt>
                <c:pt idx="5">
                  <c:v>98.33</c:v>
                </c:pt>
                <c:pt idx="6">
                  <c:v>98.48</c:v>
                </c:pt>
                <c:pt idx="7">
                  <c:v>99.48</c:v>
                </c:pt>
                <c:pt idx="8">
                  <c:v>98.81</c:v>
                </c:pt>
                <c:pt idx="9">
                  <c:v>99.44</c:v>
                </c:pt>
                <c:pt idx="10">
                  <c:v>97.76</c:v>
                </c:pt>
                <c:pt idx="11">
                  <c:v>98.21</c:v>
                </c:pt>
                <c:pt idx="12">
                  <c:v>99.2</c:v>
                </c:pt>
                <c:pt idx="13">
                  <c:v>99.511499999999998</c:v>
                </c:pt>
                <c:pt idx="14">
                  <c:v>99.915000000000006</c:v>
                </c:pt>
                <c:pt idx="15">
                  <c:v>98.75</c:v>
                </c:pt>
                <c:pt idx="16">
                  <c:v>98.48</c:v>
                </c:pt>
                <c:pt idx="17">
                  <c:v>99.025000000000006</c:v>
                </c:pt>
                <c:pt idx="18">
                  <c:v>99.97</c:v>
                </c:pt>
                <c:pt idx="19">
                  <c:v>99.31</c:v>
                </c:pt>
                <c:pt idx="20">
                  <c:v>99.56</c:v>
                </c:pt>
                <c:pt idx="21">
                  <c:v>99.85</c:v>
                </c:pt>
                <c:pt idx="22">
                  <c:v>99.3</c:v>
                </c:pt>
                <c:pt idx="23">
                  <c:v>99.78</c:v>
                </c:pt>
                <c:pt idx="24">
                  <c:v>98.785714285714292</c:v>
                </c:pt>
                <c:pt idx="25">
                  <c:v>98.745762711864401</c:v>
                </c:pt>
                <c:pt idx="26">
                  <c:v>99.031746031746039</c:v>
                </c:pt>
                <c:pt idx="27">
                  <c:v>98.615384615384613</c:v>
                </c:pt>
                <c:pt idx="28">
                  <c:v>99.016666666666666</c:v>
                </c:pt>
                <c:pt idx="29">
                  <c:v>99.18</c:v>
                </c:pt>
                <c:pt idx="30">
                  <c:v>99.742857142857147</c:v>
                </c:pt>
                <c:pt idx="31">
                  <c:v>99.375</c:v>
                </c:pt>
                <c:pt idx="32">
                  <c:v>99.230769230769226</c:v>
                </c:pt>
                <c:pt idx="33">
                  <c:v>99.036144578313255</c:v>
                </c:pt>
                <c:pt idx="34">
                  <c:v>99.986666666666665</c:v>
                </c:pt>
                <c:pt idx="35">
                  <c:v>99.451612903225808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7A-4005-A6ED-2365A5298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2096873248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14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t-BR" sz="1400" b="1" i="0" u="none" strike="noStrike" baseline="0" dirty="0">
                    <a:latin typeface="Arial" pitchFamily="34" charset="0"/>
                    <a:cs typeface="Arial" pitchFamily="34" charset="0"/>
                  </a:rPr>
                  <a:t>Concentração (mg.L</a:t>
                </a:r>
                <a:r>
                  <a:rPr lang="pt-BR" sz="1400" b="1" i="0" u="none" strike="noStrike" baseline="30000" dirty="0"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pt-BR" sz="1400" b="1" i="0" u="none" strike="noStrike" baseline="0" dirty="0">
                    <a:latin typeface="Arial" pitchFamily="34" charset="0"/>
                    <a:cs typeface="Arial" pitchFamily="34" charset="0"/>
                  </a:rPr>
                  <a:t>)</a:t>
                </a:r>
                <a:endParaRPr lang="pt-BR" sz="14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3014408164014463E-2"/>
              <c:y val="0.1590372703412073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096873248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r>
                  <a:rPr lang="pt-BR" sz="1400" baseline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Eficiência (%)</a:t>
                </a:r>
                <a:endParaRPr lang="pt-BR" sz="140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9625069991251094"/>
              <c:y val="0.2915558442760518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pt-BR"/>
          </a:p>
        </c:txPr>
        <c:crossAx val="3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1.8648293963254594E-3"/>
          <c:y val="0.77742820138322677"/>
          <c:w val="0.99813519813519813"/>
          <c:h val="0.1315612073084247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spPr>
    <a:effectLst/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Evolução da Vazão</a:t>
            </a:r>
            <a:r>
              <a:rPr lang="pt-BR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Média Mensal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9865802712160983"/>
          <c:y val="2.73599242717611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49846894138233"/>
          <c:y val="0.12545794070823113"/>
          <c:w val="0.79567115048118986"/>
          <c:h val="0.63147317241082557"/>
        </c:manualLayout>
      </c:layout>
      <c:lineChart>
        <c:grouping val="standard"/>
        <c:varyColors val="0"/>
        <c:ser>
          <c:idx val="0"/>
          <c:order val="0"/>
          <c:tx>
            <c:v>Vazão Média</c:v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Plan1!$A$128:$A$163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Plan1!$B$128:$B$163</c:f>
              <c:numCache>
                <c:formatCode>0.00</c:formatCode>
                <c:ptCount val="36"/>
                <c:pt idx="0">
                  <c:v>74.599999999999994</c:v>
                </c:pt>
                <c:pt idx="1">
                  <c:v>69.28</c:v>
                </c:pt>
                <c:pt idx="2">
                  <c:v>57.94</c:v>
                </c:pt>
                <c:pt idx="3">
                  <c:v>47.14</c:v>
                </c:pt>
                <c:pt idx="4">
                  <c:v>125.19</c:v>
                </c:pt>
                <c:pt idx="5">
                  <c:v>166.68</c:v>
                </c:pt>
                <c:pt idx="6">
                  <c:v>168.96</c:v>
                </c:pt>
                <c:pt idx="7">
                  <c:v>161.54</c:v>
                </c:pt>
                <c:pt idx="8">
                  <c:v>140.78</c:v>
                </c:pt>
                <c:pt idx="9">
                  <c:v>163.41999999999999</c:v>
                </c:pt>
                <c:pt idx="10">
                  <c:v>158.66</c:v>
                </c:pt>
                <c:pt idx="11">
                  <c:v>169.62</c:v>
                </c:pt>
                <c:pt idx="12" formatCode="#,##0.00">
                  <c:v>179.91</c:v>
                </c:pt>
                <c:pt idx="13" formatCode="#,##0.00">
                  <c:v>185.21</c:v>
                </c:pt>
                <c:pt idx="14" formatCode="#,##0.00">
                  <c:v>176.3</c:v>
                </c:pt>
                <c:pt idx="15" formatCode="#,##0.00">
                  <c:v>156.52000000000001</c:v>
                </c:pt>
                <c:pt idx="16" formatCode="#,##0.00">
                  <c:v>158.66</c:v>
                </c:pt>
                <c:pt idx="17" formatCode="#,##0.00">
                  <c:v>183.54</c:v>
                </c:pt>
                <c:pt idx="18" formatCode="#,##0.00">
                  <c:v>173.36</c:v>
                </c:pt>
                <c:pt idx="19" formatCode="#,##0.00">
                  <c:v>178.42</c:v>
                </c:pt>
                <c:pt idx="20" formatCode="#,##0.00">
                  <c:v>176.64</c:v>
                </c:pt>
                <c:pt idx="21" formatCode="#,##0.00">
                  <c:v>175.11</c:v>
                </c:pt>
                <c:pt idx="22" formatCode="#,##0.00">
                  <c:v>175.18</c:v>
                </c:pt>
                <c:pt idx="23" formatCode="#,##0.00">
                  <c:v>166.82</c:v>
                </c:pt>
                <c:pt idx="24">
                  <c:v>180.21</c:v>
                </c:pt>
                <c:pt idx="25">
                  <c:v>157.65</c:v>
                </c:pt>
                <c:pt idx="26">
                  <c:v>169.74</c:v>
                </c:pt>
                <c:pt idx="27">
                  <c:v>166.19</c:v>
                </c:pt>
                <c:pt idx="28">
                  <c:v>174.22225806451618</c:v>
                </c:pt>
                <c:pt idx="29">
                  <c:v>208.5</c:v>
                </c:pt>
                <c:pt idx="30">
                  <c:v>187.07258064516128</c:v>
                </c:pt>
                <c:pt idx="31">
                  <c:v>208.83</c:v>
                </c:pt>
                <c:pt idx="32">
                  <c:v>205.21</c:v>
                </c:pt>
                <c:pt idx="33">
                  <c:v>210.17</c:v>
                </c:pt>
                <c:pt idx="34">
                  <c:v>191.98</c:v>
                </c:pt>
                <c:pt idx="35">
                  <c:v>216.96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07-4C1A-8FA7-1DE4BE4E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887328"/>
        <c:axId val="1"/>
      </c:lineChart>
      <c:lineChart>
        <c:grouping val="standard"/>
        <c:varyColors val="0"/>
        <c:ser>
          <c:idx val="5"/>
          <c:order val="1"/>
          <c:tx>
            <c:v>Eficiência Remoção Nitrogênio Amoniacal</c:v>
          </c:tx>
          <c:spPr>
            <a:ln>
              <a:solidFill>
                <a:srgbClr val="FF0000"/>
              </a:solidFill>
            </a:ln>
            <a:effectLst>
              <a:outerShdw blurRad="25400" dist="25400" dir="15000000" algn="ctr" rotWithShape="0">
                <a:srgbClr val="FF0000"/>
              </a:outerShdw>
            </a:effectLst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25400" dist="25400" dir="15000000" algn="ctr" rotWithShape="0">
                  <a:srgbClr val="FF0000"/>
                </a:outerShdw>
              </a:effectLst>
            </c:spPr>
          </c:marker>
          <c:val>
            <c:numRef>
              <c:f>Plan1!$E$128:$E$163</c:f>
              <c:numCache>
                <c:formatCode>0.00</c:formatCode>
                <c:ptCount val="36"/>
                <c:pt idx="0">
                  <c:v>99.93</c:v>
                </c:pt>
                <c:pt idx="1">
                  <c:v>99.96</c:v>
                </c:pt>
                <c:pt idx="2">
                  <c:v>99.95</c:v>
                </c:pt>
                <c:pt idx="3">
                  <c:v>99.93</c:v>
                </c:pt>
                <c:pt idx="4">
                  <c:v>99.94</c:v>
                </c:pt>
                <c:pt idx="5">
                  <c:v>99.97</c:v>
                </c:pt>
                <c:pt idx="6">
                  <c:v>99.97</c:v>
                </c:pt>
                <c:pt idx="7">
                  <c:v>99.97</c:v>
                </c:pt>
                <c:pt idx="8">
                  <c:v>99.98</c:v>
                </c:pt>
                <c:pt idx="9">
                  <c:v>99.98</c:v>
                </c:pt>
                <c:pt idx="10">
                  <c:v>99.96</c:v>
                </c:pt>
                <c:pt idx="11">
                  <c:v>99.98</c:v>
                </c:pt>
                <c:pt idx="12">
                  <c:v>99.793388429752071</c:v>
                </c:pt>
                <c:pt idx="13">
                  <c:v>99.76331360946746</c:v>
                </c:pt>
                <c:pt idx="14">
                  <c:v>99.965986394557817</c:v>
                </c:pt>
                <c:pt idx="15">
                  <c:v>99.777777777777771</c:v>
                </c:pt>
                <c:pt idx="16">
                  <c:v>99.837398373983746</c:v>
                </c:pt>
                <c:pt idx="17">
                  <c:v>99.8</c:v>
                </c:pt>
                <c:pt idx="18">
                  <c:v>99.919484702093399</c:v>
                </c:pt>
                <c:pt idx="19">
                  <c:v>99.982238010657198</c:v>
                </c:pt>
                <c:pt idx="20">
                  <c:v>99.977324263038554</c:v>
                </c:pt>
                <c:pt idx="21">
                  <c:v>99.9836867862969</c:v>
                </c:pt>
                <c:pt idx="22">
                  <c:v>99.983164983164983</c:v>
                </c:pt>
                <c:pt idx="23">
                  <c:v>99.916666666666671</c:v>
                </c:pt>
                <c:pt idx="24">
                  <c:v>99.33920704845815</c:v>
                </c:pt>
                <c:pt idx="25">
                  <c:v>99.980237154150203</c:v>
                </c:pt>
                <c:pt idx="26">
                  <c:v>99.98</c:v>
                </c:pt>
                <c:pt idx="27">
                  <c:v>99.793103448275858</c:v>
                </c:pt>
                <c:pt idx="28">
                  <c:v>99.965517241379317</c:v>
                </c:pt>
                <c:pt idx="29">
                  <c:v>99.578947368421055</c:v>
                </c:pt>
                <c:pt idx="30">
                  <c:v>99.830769230769235</c:v>
                </c:pt>
                <c:pt idx="31">
                  <c:v>99.466666666666669</c:v>
                </c:pt>
                <c:pt idx="32">
                  <c:v>99.34375</c:v>
                </c:pt>
                <c:pt idx="33">
                  <c:v>99.979166666666671</c:v>
                </c:pt>
                <c:pt idx="34">
                  <c:v>99.986111111111114</c:v>
                </c:pt>
                <c:pt idx="35">
                  <c:v>99.982142857142861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07-4C1A-8FA7-1DE4BE4E049A}"/>
            </c:ext>
          </c:extLst>
        </c:ser>
        <c:ser>
          <c:idx val="3"/>
          <c:order val="2"/>
          <c:tx>
            <c:v>Eficiência Remoção NKT</c:v>
          </c:tx>
          <c:spPr>
            <a:ln>
              <a:solidFill>
                <a:srgbClr val="00B050"/>
              </a:solidFill>
            </a:ln>
            <a:effectLst>
              <a:outerShdw blurRad="25400" dist="12700" dir="5400000" algn="ctr" rotWithShape="0">
                <a:schemeClr val="bg1"/>
              </a:outerShdw>
            </a:effectLst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25400" dist="12700" dir="5400000" algn="ctr" rotWithShape="0">
                  <a:schemeClr val="bg1"/>
                </a:outerShdw>
              </a:effectLst>
            </c:spPr>
          </c:marker>
          <c:cat>
            <c:numRef>
              <c:f>Plan1!$A$128:$A$163</c:f>
              <c:numCache>
                <c:formatCode>mmm\-yy</c:formatCode>
                <c:ptCount val="3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</c:numCache>
            </c:numRef>
          </c:cat>
          <c:val>
            <c:numRef>
              <c:f>Plan1!$I$128:$I$163</c:f>
              <c:numCache>
                <c:formatCode>0.00</c:formatCode>
                <c:ptCount val="36"/>
                <c:pt idx="0">
                  <c:v>98.4</c:v>
                </c:pt>
                <c:pt idx="1">
                  <c:v>98.1</c:v>
                </c:pt>
                <c:pt idx="2">
                  <c:v>98.68</c:v>
                </c:pt>
                <c:pt idx="3">
                  <c:v>98.81</c:v>
                </c:pt>
                <c:pt idx="4">
                  <c:v>99.79</c:v>
                </c:pt>
                <c:pt idx="5">
                  <c:v>98.33</c:v>
                </c:pt>
                <c:pt idx="6">
                  <c:v>98.48</c:v>
                </c:pt>
                <c:pt idx="7">
                  <c:v>99.48</c:v>
                </c:pt>
                <c:pt idx="8">
                  <c:v>98.81</c:v>
                </c:pt>
                <c:pt idx="9">
                  <c:v>99.44</c:v>
                </c:pt>
                <c:pt idx="10">
                  <c:v>97.76</c:v>
                </c:pt>
                <c:pt idx="11">
                  <c:v>98.21</c:v>
                </c:pt>
                <c:pt idx="12">
                  <c:v>99.2</c:v>
                </c:pt>
                <c:pt idx="13">
                  <c:v>99.511499999999998</c:v>
                </c:pt>
                <c:pt idx="14">
                  <c:v>99.915000000000006</c:v>
                </c:pt>
                <c:pt idx="15">
                  <c:v>98.75</c:v>
                </c:pt>
                <c:pt idx="16">
                  <c:v>98.48</c:v>
                </c:pt>
                <c:pt idx="17">
                  <c:v>99.025000000000006</c:v>
                </c:pt>
                <c:pt idx="18">
                  <c:v>99.97</c:v>
                </c:pt>
                <c:pt idx="19">
                  <c:v>99.31</c:v>
                </c:pt>
                <c:pt idx="20">
                  <c:v>99.56</c:v>
                </c:pt>
                <c:pt idx="21">
                  <c:v>99.85</c:v>
                </c:pt>
                <c:pt idx="22">
                  <c:v>99.3</c:v>
                </c:pt>
                <c:pt idx="23">
                  <c:v>99.78</c:v>
                </c:pt>
                <c:pt idx="24">
                  <c:v>98.785714285714292</c:v>
                </c:pt>
                <c:pt idx="25">
                  <c:v>98.745762711864401</c:v>
                </c:pt>
                <c:pt idx="26">
                  <c:v>99.031746031746039</c:v>
                </c:pt>
                <c:pt idx="27">
                  <c:v>98.615384615384613</c:v>
                </c:pt>
                <c:pt idx="28">
                  <c:v>99.016666666666666</c:v>
                </c:pt>
                <c:pt idx="29">
                  <c:v>99.18</c:v>
                </c:pt>
                <c:pt idx="30">
                  <c:v>99.742857142857147</c:v>
                </c:pt>
                <c:pt idx="31">
                  <c:v>99.375</c:v>
                </c:pt>
                <c:pt idx="32">
                  <c:v>99.230769230769226</c:v>
                </c:pt>
                <c:pt idx="33">
                  <c:v>99.036144578313255</c:v>
                </c:pt>
                <c:pt idx="34">
                  <c:v>99.986666666666665</c:v>
                </c:pt>
                <c:pt idx="35">
                  <c:v>99.451612903225808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07-4C1A-8FA7-1DE4BE4E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1248887328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24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sz="1400" b="1" i="0" u="none" strike="noStrike" baseline="0" dirty="0">
                    <a:latin typeface="Arial" pitchFamily="34" charset="0"/>
                    <a:cs typeface="Arial" pitchFamily="34" charset="0"/>
                  </a:rPr>
                  <a:t>Vazão Média (l/s)</a:t>
                </a:r>
                <a:endParaRPr lang="pt-BR" sz="14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3014408164014463E-2"/>
              <c:y val="0.2870372703412073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248887328"/>
        <c:crosses val="autoZero"/>
        <c:crossBetween val="between"/>
        <c:majorUnit val="20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r>
                  <a:rPr lang="pt-BR" sz="1400" baseline="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Eficiência (%)</a:t>
                </a:r>
                <a:endParaRPr lang="pt-BR" sz="14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95834032634032629"/>
              <c:y val="0.2937167454068241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pt-BR"/>
          </a:p>
        </c:txPr>
        <c:crossAx val="3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4.7594050743657063E-4"/>
          <c:y val="0.85971481433673247"/>
          <c:w val="0.99813519813519813"/>
          <c:h val="9.5607559055118085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0.27632</cdr:x>
      <cdr:y>0.11043</cdr:y>
    </cdr:from>
    <cdr:to>
      <cdr:x>0.41667</cdr:x>
      <cdr:y>0.31678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00225" y="514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0.27632</cdr:x>
      <cdr:y>0.11043</cdr:y>
    </cdr:from>
    <cdr:to>
      <cdr:x>0.41667</cdr:x>
      <cdr:y>0.31678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00225" y="514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0.64962</cdr:x>
      <cdr:y>0.11027</cdr:y>
    </cdr:from>
    <cdr:to>
      <cdr:x>0.64962</cdr:x>
      <cdr:y>0.69223</cdr:y>
    </cdr:to>
    <cdr:cxnSp macro="">
      <cdr:nvCxnSpPr>
        <cdr:cNvPr id="3" name="Conector reto 2">
          <a:extLst xmlns:a="http://schemas.openxmlformats.org/drawingml/2006/main">
            <a:ext uri="{FF2B5EF4-FFF2-40B4-BE49-F238E27FC236}">
              <a16:creationId xmlns:a16="http://schemas.microsoft.com/office/drawing/2014/main" id="{282249E3-4636-4066-AFB3-15AF8B74263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5940152" y="648072"/>
          <a:ext cx="0" cy="3420337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0.27632</cdr:x>
      <cdr:y>0.11043</cdr:y>
    </cdr:from>
    <cdr:to>
      <cdr:x>0.41667</cdr:x>
      <cdr:y>0.31164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00225" y="514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0.73031</cdr:x>
      <cdr:y>0.20828</cdr:y>
    </cdr:from>
    <cdr:to>
      <cdr:x>0.80906</cdr:x>
      <cdr:y>0.25729</cdr:y>
    </cdr:to>
    <cdr:sp macro="" textlink="">
      <cdr:nvSpPr>
        <cdr:cNvPr id="4" name="Retângulo: Cantos Arredondados 3">
          <a:extLst xmlns:a="http://schemas.openxmlformats.org/drawingml/2006/main">
            <a:ext uri="{FF2B5EF4-FFF2-40B4-BE49-F238E27FC236}">
              <a16:creationId xmlns:a16="http://schemas.microsoft.com/office/drawing/2014/main" id="{321768F6-7715-42C8-B4EA-A288B8386446}"/>
            </a:ext>
          </a:extLst>
        </cdr:cNvPr>
        <cdr:cNvSpPr/>
      </cdr:nvSpPr>
      <cdr:spPr>
        <a:xfrm xmlns:a="http://schemas.openxmlformats.org/drawingml/2006/main">
          <a:off x="6677955" y="1224118"/>
          <a:ext cx="720090" cy="28804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b="1" dirty="0"/>
            <a:t>2017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0.27632</cdr:x>
      <cdr:y>0.11043</cdr:y>
    </cdr:from>
    <cdr:to>
      <cdr:x>0.41667</cdr:x>
      <cdr:y>0.31018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00225" y="514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Dempenho de uma EPAR a partir de esgoto domésitco usando MBR (ABES 2015)</a:t>
            </a:r>
          </a:p>
        </p:txBody>
      </p:sp>
    </p:spTree>
    <p:extLst>
      <p:ext uri="{BB962C8B-B14F-4D97-AF65-F5344CB8AC3E}">
        <p14:creationId xmlns:p14="http://schemas.microsoft.com/office/powerpoint/2010/main" val="152111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>
                <a:solidFill>
                  <a:srgbClr val="002060"/>
                </a:solidFill>
              </a:rPr>
              <a:t>www.sanasa.com.br    0800 77 21 195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48478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55265" y="1620959"/>
            <a:ext cx="74898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REMOÇÃO DE NITROGÊNIO EM ESTAÇÃO DE TRATAMENTO DE ESGOTOS: EPAR CAPIVARI II</a:t>
            </a:r>
          </a:p>
        </p:txBody>
      </p:sp>
      <p:sp>
        <p:nvSpPr>
          <p:cNvPr id="6" name="CaixaDeTexto 9">
            <a:extLst>
              <a:ext uri="{FF2B5EF4-FFF2-40B4-BE49-F238E27FC236}">
                <a16:creationId xmlns:a16="http://schemas.microsoft.com/office/drawing/2014/main" id="{9A38CD75-72E4-4D1F-BA14-15D9B4BF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09120"/>
            <a:ext cx="4378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pt-BR" sz="2200" b="1" u="sng" dirty="0">
                <a:solidFill>
                  <a:srgbClr val="002060"/>
                </a:solidFill>
                <a:latin typeface="Arial" pitchFamily="34" charset="0"/>
              </a:rPr>
              <a:t>Fabiano Villas Boas de Moura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MEMBRANAS DE ULTRAFILTRAÇÃO</a:t>
            </a:r>
          </a:p>
        </p:txBody>
      </p:sp>
      <p:pic>
        <p:nvPicPr>
          <p:cNvPr id="5" name="Picture 2" descr="G:\BACK-UP EPAR\EPAR\Fotos\EPAR\Membranas\TM1\Inspeção Tqs Membranas 01-03-12\2_03_12 (4).JPG">
            <a:extLst>
              <a:ext uri="{FF2B5EF4-FFF2-40B4-BE49-F238E27FC236}">
                <a16:creationId xmlns:a16="http://schemas.microsoft.com/office/drawing/2014/main" id="{EE98DC50-C851-4589-A8A9-D1FDE6F67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r="9424" b="9149"/>
          <a:stretch/>
        </p:blipFill>
        <p:spPr bwMode="auto">
          <a:xfrm>
            <a:off x="5695651" y="3933376"/>
            <a:ext cx="343825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F:\RENATA\1 SANASA\ETEs SANASA\EPAR CAPIVARI II\FOTOS EPAR\EPAR 08-04-2011\IMG_0024.JPG">
            <a:extLst>
              <a:ext uri="{FF2B5EF4-FFF2-40B4-BE49-F238E27FC236}">
                <a16:creationId xmlns:a16="http://schemas.microsoft.com/office/drawing/2014/main" id="{2EEE8E38-56BF-4A02-A302-0FE5AC6D9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10000" contrast="10000"/>
          </a:blip>
          <a:srcRect l="1694" t="13765" r="11373"/>
          <a:stretch/>
        </p:blipFill>
        <p:spPr>
          <a:xfrm>
            <a:off x="3305448" y="3937692"/>
            <a:ext cx="23495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F:\DCIM\101MSDCF\DSC00911.JPG">
            <a:extLst>
              <a:ext uri="{FF2B5EF4-FFF2-40B4-BE49-F238E27FC236}">
                <a16:creationId xmlns:a16="http://schemas.microsoft.com/office/drawing/2014/main" id="{8CE5EA7E-B0FC-4E42-AB72-401031725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29170" r="8218"/>
          <a:stretch/>
        </p:blipFill>
        <p:spPr bwMode="auto">
          <a:xfrm>
            <a:off x="1446484" y="3945756"/>
            <a:ext cx="178695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\\Ts4e-1125-jul\d\EPAR\Apresentações\Renato TS\Piracicaba MAI2013\Membrana.JPG">
            <a:extLst>
              <a:ext uri="{FF2B5EF4-FFF2-40B4-BE49-F238E27FC236}">
                <a16:creationId xmlns:a16="http://schemas.microsoft.com/office/drawing/2014/main" id="{816C5A80-4F8C-4ACB-84A7-2F6A47668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41277" t="6119" r="25355"/>
          <a:stretch/>
        </p:blipFill>
        <p:spPr bwMode="auto">
          <a:xfrm>
            <a:off x="18604" y="3946076"/>
            <a:ext cx="136376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33241F1-F9E8-43C5-BF2D-DC4A0BB9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3494137"/>
            <a:ext cx="9089900" cy="58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defRPr/>
            </a:pPr>
            <a:r>
              <a:rPr lang="en-US" dirty="0" err="1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Membrana</a:t>
            </a: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1F497D"/>
                </a:solidFill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1F497D"/>
                </a:solidFill>
                <a:cs typeface="Arial" panose="020B0604020202020204" pitchFamily="34" charset="0"/>
              </a:rPr>
              <a:t>Fibra</a:t>
            </a:r>
            <a:r>
              <a:rPr lang="en-US" dirty="0">
                <a:solidFill>
                  <a:srgbClr val="1F497D"/>
                </a:solidFill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                          </a:t>
            </a:r>
            <a:r>
              <a:rPr lang="en-US" dirty="0" err="1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Módulo</a:t>
            </a: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                  </a:t>
            </a:r>
            <a:r>
              <a:rPr lang="en-US" dirty="0" err="1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Cassete</a:t>
            </a: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	     </a:t>
            </a:r>
            <a:r>
              <a:rPr lang="en-US" dirty="0" err="1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Tanque</a:t>
            </a: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Membranas</a:t>
            </a:r>
            <a:b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</a:br>
            <a:endParaRPr lang="en-US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F986E92-541A-498C-8FA4-6F8829FA8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13295"/>
            <a:ext cx="2635823" cy="266904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FF6400A0-78A9-4A93-BC6F-E490AFB903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23" y="929989"/>
            <a:ext cx="6498081" cy="240877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7B4E3C-F3EA-44D9-B2D2-FBDB4AF91D26}"/>
              </a:ext>
            </a:extLst>
          </p:cNvPr>
          <p:cNvSpPr txBox="1"/>
          <p:nvPr/>
        </p:nvSpPr>
        <p:spPr>
          <a:xfrm>
            <a:off x="5726956" y="3934797"/>
            <a:ext cx="338154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6 tanques com 8 cassetes </a:t>
            </a:r>
          </a:p>
          <a:p>
            <a:r>
              <a:rPr lang="pt-BR" dirty="0"/>
              <a:t>~ 72000m² de área de filtração</a:t>
            </a:r>
          </a:p>
        </p:txBody>
      </p:sp>
    </p:spTree>
    <p:extLst>
      <p:ext uri="{BB962C8B-B14F-4D97-AF65-F5344CB8AC3E}">
        <p14:creationId xmlns:p14="http://schemas.microsoft.com/office/powerpoint/2010/main" val="255742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95749F9-BEB3-4876-89D9-ED16E0396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365481"/>
          </a:xfrm>
          <a:prstGeom prst="rect">
            <a:avLst/>
          </a:prstGeom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REMOÇÃO DO NITROGÊNIO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C4EB378E-7F18-446E-966C-75B83EF5A3D3}"/>
              </a:ext>
            </a:extLst>
          </p:cNvPr>
          <p:cNvSpPr/>
          <p:nvPr/>
        </p:nvSpPr>
        <p:spPr>
          <a:xfrm>
            <a:off x="6196402" y="3916124"/>
            <a:ext cx="391822" cy="530144"/>
          </a:xfrm>
          <a:prstGeom prst="downArrow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9FC465-52FA-43EA-A2AB-97DDBCC164CD}"/>
              </a:ext>
            </a:extLst>
          </p:cNvPr>
          <p:cNvSpPr txBox="1"/>
          <p:nvPr/>
        </p:nvSpPr>
        <p:spPr>
          <a:xfrm>
            <a:off x="6588224" y="3837655"/>
            <a:ext cx="108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Câmara </a:t>
            </a:r>
          </a:p>
          <a:p>
            <a:r>
              <a:rPr lang="pt-BR" sz="2000" b="1" dirty="0" err="1">
                <a:solidFill>
                  <a:schemeClr val="bg1"/>
                </a:solidFill>
              </a:rPr>
              <a:t>Anóxica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DC8B9A-B58A-4EC1-9D69-52E982F42D4F}"/>
              </a:ext>
            </a:extLst>
          </p:cNvPr>
          <p:cNvSpPr txBox="1"/>
          <p:nvPr/>
        </p:nvSpPr>
        <p:spPr>
          <a:xfrm>
            <a:off x="6948264" y="3300571"/>
            <a:ext cx="7842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400" b="1" baseline="-25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D3AC5881-A098-4779-9C5F-73E20D7724E8}"/>
              </a:ext>
            </a:extLst>
          </p:cNvPr>
          <p:cNvSpPr/>
          <p:nvPr/>
        </p:nvSpPr>
        <p:spPr>
          <a:xfrm>
            <a:off x="3854693" y="4842539"/>
            <a:ext cx="396303" cy="528261"/>
          </a:xfrm>
          <a:prstGeom prst="downArrow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848E11-5D41-4F40-B509-C0D8D61A69CE}"/>
              </a:ext>
            </a:extLst>
          </p:cNvPr>
          <p:cNvSpPr txBox="1"/>
          <p:nvPr/>
        </p:nvSpPr>
        <p:spPr>
          <a:xfrm>
            <a:off x="4211960" y="479715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Tanque de Aeração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9B7E1A-AB2B-4CA5-BB1D-F6F2E6B296AD}"/>
              </a:ext>
            </a:extLst>
          </p:cNvPr>
          <p:cNvSpPr txBox="1"/>
          <p:nvPr/>
        </p:nvSpPr>
        <p:spPr>
          <a:xfrm>
            <a:off x="5436096" y="4829671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pt-BR" sz="3000" b="1" baseline="-25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000" b="1" baseline="30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DC1408D-DC46-46F6-AEDC-FA523A1D58FC}"/>
              </a:ext>
            </a:extLst>
          </p:cNvPr>
          <p:cNvSpPr txBox="1"/>
          <p:nvPr/>
        </p:nvSpPr>
        <p:spPr>
          <a:xfrm>
            <a:off x="6675331" y="4858127"/>
            <a:ext cx="1057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3000" b="1" baseline="-25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000" b="1" baseline="30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F3B03AE8-23D1-478A-9A86-683F2A6599EA}"/>
              </a:ext>
            </a:extLst>
          </p:cNvPr>
          <p:cNvSpPr/>
          <p:nvPr/>
        </p:nvSpPr>
        <p:spPr>
          <a:xfrm>
            <a:off x="6444208" y="5013176"/>
            <a:ext cx="288032" cy="216024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722F20D1-7F41-413E-864E-BF893B1CB5C9}"/>
              </a:ext>
            </a:extLst>
          </p:cNvPr>
          <p:cNvSpPr/>
          <p:nvPr/>
        </p:nvSpPr>
        <p:spPr>
          <a:xfrm>
            <a:off x="7668344" y="5013176"/>
            <a:ext cx="288032" cy="216024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F7B903-E656-4D02-99BC-4E3B3D954FA2}"/>
              </a:ext>
            </a:extLst>
          </p:cNvPr>
          <p:cNvSpPr txBox="1"/>
          <p:nvPr/>
        </p:nvSpPr>
        <p:spPr>
          <a:xfrm>
            <a:off x="7915942" y="4874096"/>
            <a:ext cx="993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3000" b="1" baseline="-25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000" b="1" baseline="30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1FFD0C5-BF2C-4BF9-8C71-6A9027B1063F}"/>
              </a:ext>
            </a:extLst>
          </p:cNvPr>
          <p:cNvSpPr/>
          <p:nvPr/>
        </p:nvSpPr>
        <p:spPr>
          <a:xfrm rot="16200000">
            <a:off x="7056276" y="3043734"/>
            <a:ext cx="288032" cy="216024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29530F6-A014-4177-801F-8C328973D9F3}"/>
              </a:ext>
            </a:extLst>
          </p:cNvPr>
          <p:cNvSpPr txBox="1"/>
          <p:nvPr/>
        </p:nvSpPr>
        <p:spPr>
          <a:xfrm>
            <a:off x="5739227" y="3305703"/>
            <a:ext cx="993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3000" b="1" baseline="-25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000" b="1" baseline="30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101D1989-8795-4EA2-B6FD-EDE95204B08E}"/>
              </a:ext>
            </a:extLst>
          </p:cNvPr>
          <p:cNvSpPr/>
          <p:nvPr/>
        </p:nvSpPr>
        <p:spPr>
          <a:xfrm>
            <a:off x="6732240" y="3501008"/>
            <a:ext cx="288032" cy="216024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1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 animBg="1"/>
      <p:bldP spid="11" grpId="0"/>
      <p:bldP spid="12" grpId="0"/>
      <p:bldP spid="14" grpId="0"/>
      <p:bldP spid="8" grpId="0" animBg="1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CONTROLE OPERACIONAL</a:t>
            </a:r>
          </a:p>
        </p:txBody>
      </p:sp>
      <p:sp>
        <p:nvSpPr>
          <p:cNvPr id="4" name="CaixaDeTexto 9">
            <a:extLst>
              <a:ext uri="{FF2B5EF4-FFF2-40B4-BE49-F238E27FC236}">
                <a16:creationId xmlns:a16="http://schemas.microsoft.com/office/drawing/2014/main" id="{AED58E42-0035-4ECF-9A46-789C3D77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65" y="1628800"/>
            <a:ext cx="87137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latin typeface="Arial" charset="0"/>
              </a:rPr>
              <a:t>Sistema automatizado;</a:t>
            </a:r>
            <a:br>
              <a:rPr lang="pt-BR" sz="2400" b="1" dirty="0">
                <a:solidFill>
                  <a:srgbClr val="002060"/>
                </a:solidFill>
                <a:latin typeface="Arial" charset="0"/>
              </a:rPr>
            </a:br>
            <a:endParaRPr lang="pt-BR" sz="24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latin typeface="Arial" charset="0"/>
              </a:rPr>
              <a:t>Coletas e análises;</a:t>
            </a:r>
            <a:br>
              <a:rPr lang="pt-BR" sz="2400" b="1" dirty="0">
                <a:solidFill>
                  <a:srgbClr val="002060"/>
                </a:solidFill>
                <a:latin typeface="Arial" charset="0"/>
              </a:rPr>
            </a:br>
            <a:endParaRPr lang="pt-BR" sz="24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latin typeface="Arial" charset="0"/>
              </a:rPr>
              <a:t>Equipes de manutenção;</a:t>
            </a:r>
            <a:br>
              <a:rPr lang="pt-BR" sz="2400" b="1" dirty="0">
                <a:solidFill>
                  <a:srgbClr val="002060"/>
                </a:solidFill>
                <a:latin typeface="Arial" charset="0"/>
              </a:rPr>
            </a:br>
            <a:endParaRPr lang="pt-BR" sz="24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latin typeface="Arial" charset="0"/>
              </a:rPr>
              <a:t>Equipe técnica.</a:t>
            </a: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MATERIAIS E MÉTODOS</a:t>
            </a:r>
          </a:p>
        </p:txBody>
      </p:sp>
      <p:sp>
        <p:nvSpPr>
          <p:cNvPr id="4" name="CaixaDeTexto 9">
            <a:extLst>
              <a:ext uri="{FF2B5EF4-FFF2-40B4-BE49-F238E27FC236}">
                <a16:creationId xmlns:a16="http://schemas.microsoft.com/office/drawing/2014/main" id="{1AE39BA4-0AC4-4070-9554-DDA385DF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2724"/>
            <a:ext cx="8713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latin typeface="Arial" charset="0"/>
              </a:rPr>
              <a:t>Análises esgoto bruto e tratado 2015 a 2017;</a:t>
            </a:r>
            <a:br>
              <a:rPr lang="pt-BR" sz="2400" b="1" dirty="0">
                <a:solidFill>
                  <a:srgbClr val="002060"/>
                </a:solidFill>
                <a:latin typeface="Arial" charset="0"/>
              </a:rPr>
            </a:br>
            <a:endParaRPr lang="pt-BR" sz="24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latin typeface="Arial" charset="0"/>
              </a:rPr>
              <a:t>Coletas compostas (24 horas);</a:t>
            </a:r>
            <a:br>
              <a:rPr lang="pt-BR" sz="2400" b="1" dirty="0">
                <a:solidFill>
                  <a:srgbClr val="002060"/>
                </a:solidFill>
                <a:latin typeface="Arial" charset="0"/>
              </a:rPr>
            </a:br>
            <a:endParaRPr lang="pt-BR" sz="24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400" b="1" i="1" dirty="0">
                <a:solidFill>
                  <a:srgbClr val="002060"/>
                </a:solidFill>
                <a:latin typeface="Arial" charset="0"/>
              </a:rPr>
              <a:t>Standard </a:t>
            </a:r>
            <a:r>
              <a:rPr lang="pt-BR" sz="2400" b="1" i="1" dirty="0" err="1">
                <a:solidFill>
                  <a:srgbClr val="002060"/>
                </a:solidFill>
                <a:latin typeface="Arial" charset="0"/>
              </a:rPr>
              <a:t>of</a:t>
            </a:r>
            <a:r>
              <a:rPr lang="pt-BR" sz="24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400" b="1" i="1" dirty="0" err="1">
                <a:solidFill>
                  <a:srgbClr val="002060"/>
                </a:solidFill>
                <a:latin typeface="Arial" charset="0"/>
              </a:rPr>
              <a:t>Methods</a:t>
            </a:r>
            <a:r>
              <a:rPr lang="pt-BR" sz="2400" b="1" i="1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9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6E26D43B-0362-4E59-838A-53A072059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326601"/>
              </p:ext>
            </p:extLst>
          </p:nvPr>
        </p:nvGraphicFramePr>
        <p:xfrm>
          <a:off x="0" y="1047750"/>
          <a:ext cx="9144000" cy="52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145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721DF34-D749-4CCE-8AA2-B65432263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91663"/>
              </p:ext>
            </p:extLst>
          </p:nvPr>
        </p:nvGraphicFramePr>
        <p:xfrm>
          <a:off x="0" y="1047750"/>
          <a:ext cx="9144000" cy="52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34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82249E3-4636-4066-AFB3-15AF8B742633}"/>
              </a:ext>
            </a:extLst>
          </p:cNvPr>
          <p:cNvCxnSpPr>
            <a:cxnSpLocks/>
          </p:cNvCxnSpPr>
          <p:nvPr/>
        </p:nvCxnSpPr>
        <p:spPr>
          <a:xfrm flipV="1">
            <a:off x="3419872" y="1628800"/>
            <a:ext cx="0" cy="33483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582554-E5F6-450F-B393-400D46784AA4}"/>
              </a:ext>
            </a:extLst>
          </p:cNvPr>
          <p:cNvSpPr/>
          <p:nvPr/>
        </p:nvSpPr>
        <p:spPr>
          <a:xfrm>
            <a:off x="4211960" y="2204864"/>
            <a:ext cx="720080" cy="2880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2016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21768F6-7715-42C8-B4EA-A288B8386446}"/>
              </a:ext>
            </a:extLst>
          </p:cNvPr>
          <p:cNvSpPr/>
          <p:nvPr/>
        </p:nvSpPr>
        <p:spPr>
          <a:xfrm>
            <a:off x="1907704" y="2204864"/>
            <a:ext cx="720080" cy="2880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2015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7E042C2-ECC6-4E46-B91C-9AF2D06B9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30094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72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A02C01A-0F2A-47A4-863E-2C3377D29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53329"/>
              </p:ext>
            </p:extLst>
          </p:nvPr>
        </p:nvGraphicFramePr>
        <p:xfrm>
          <a:off x="503548" y="4050314"/>
          <a:ext cx="8136904" cy="16479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4727">
                  <a:extLst>
                    <a:ext uri="{9D8B030D-6E8A-4147-A177-3AD203B41FA5}">
                      <a16:colId xmlns:a16="http://schemas.microsoft.com/office/drawing/2014/main" val="1925599679"/>
                    </a:ext>
                  </a:extLst>
                </a:gridCol>
                <a:gridCol w="2729649">
                  <a:extLst>
                    <a:ext uri="{9D8B030D-6E8A-4147-A177-3AD203B41FA5}">
                      <a16:colId xmlns:a16="http://schemas.microsoft.com/office/drawing/2014/main" val="404792771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64394560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8697825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Esgoto Bruto – Média (mg.L</a:t>
                      </a:r>
                      <a:r>
                        <a:rPr lang="pt-BR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Esgoto Tratado - Média (mg.L</a:t>
                      </a:r>
                      <a:r>
                        <a:rPr lang="pt-BR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 Eficiência (%)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7166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57,15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99,96</a:t>
                      </a:r>
                      <a:endParaRPr lang="pt-BR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32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49,94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99,89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9835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60,14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99,77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43419455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73BE581-37F8-483F-AA27-17408C57E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00652"/>
              </p:ext>
            </p:extLst>
          </p:nvPr>
        </p:nvGraphicFramePr>
        <p:xfrm>
          <a:off x="503548" y="1704857"/>
          <a:ext cx="8136904" cy="16479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4727">
                  <a:extLst>
                    <a:ext uri="{9D8B030D-6E8A-4147-A177-3AD203B41FA5}">
                      <a16:colId xmlns:a16="http://schemas.microsoft.com/office/drawing/2014/main" val="2293450308"/>
                    </a:ext>
                  </a:extLst>
                </a:gridCol>
                <a:gridCol w="2729649">
                  <a:extLst>
                    <a:ext uri="{9D8B030D-6E8A-4147-A177-3AD203B41FA5}">
                      <a16:colId xmlns:a16="http://schemas.microsoft.com/office/drawing/2014/main" val="174152933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5781560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34296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Esgoto Bruto – Média (mg.L</a:t>
                      </a:r>
                      <a:r>
                        <a:rPr lang="pt-BR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Esgoto Tratado - Média (mg.L</a:t>
                      </a:r>
                      <a:r>
                        <a:rPr lang="pt-BR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 Eficiência (%)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6129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76,50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98,69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0930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75,04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99,39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7581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69,64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99,18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9048202"/>
                  </a:ext>
                </a:extLst>
              </a:tr>
            </a:tbl>
          </a:graphicData>
        </a:graphic>
      </p:graphicFrame>
      <p:sp>
        <p:nvSpPr>
          <p:cNvPr id="6" name="CaixaDeTexto 9">
            <a:extLst>
              <a:ext uri="{FF2B5EF4-FFF2-40B4-BE49-F238E27FC236}">
                <a16:creationId xmlns:a16="http://schemas.microsoft.com/office/drawing/2014/main" id="{2010B005-EEA1-4E47-BC15-F9717461D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56" y="3578196"/>
            <a:ext cx="8713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200" b="1" dirty="0">
                <a:solidFill>
                  <a:srgbClr val="002060"/>
                </a:solidFill>
                <a:latin typeface="Arial" charset="0"/>
              </a:rPr>
              <a:t>Nitrogênio Amoniacal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DB4AFB55-021C-4D30-A7A9-85745672A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21" y="1178967"/>
            <a:ext cx="8713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200" b="1" dirty="0">
                <a:solidFill>
                  <a:srgbClr val="002060"/>
                </a:solidFill>
                <a:latin typeface="Arial" charset="0"/>
              </a:rPr>
              <a:t>Nitrogênio Total </a:t>
            </a:r>
            <a:r>
              <a:rPr lang="pt-BR" sz="2200" b="1" dirty="0" err="1">
                <a:solidFill>
                  <a:srgbClr val="002060"/>
                </a:solidFill>
                <a:latin typeface="Arial" charset="0"/>
              </a:rPr>
              <a:t>Kjeldahl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8FE7EE8-B33B-47A0-B80C-CC3B909A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2986836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FF3440B-4B70-4B31-BCBD-E6B13B86C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485446"/>
              </p:ext>
            </p:extLst>
          </p:nvPr>
        </p:nvGraphicFramePr>
        <p:xfrm>
          <a:off x="0" y="1047750"/>
          <a:ext cx="9144000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05E10179-FFE3-4DE4-A9C7-19864CD58E0A}"/>
              </a:ext>
            </a:extLst>
          </p:cNvPr>
          <p:cNvSpPr/>
          <p:nvPr/>
        </p:nvSpPr>
        <p:spPr>
          <a:xfrm>
            <a:off x="1331640" y="2636912"/>
            <a:ext cx="1008112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DD0669D-3447-4CF3-A8C3-6773AD62190F}"/>
              </a:ext>
            </a:extLst>
          </p:cNvPr>
          <p:cNvSpPr/>
          <p:nvPr/>
        </p:nvSpPr>
        <p:spPr>
          <a:xfrm>
            <a:off x="6548834" y="2060848"/>
            <a:ext cx="61545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7EB65DD-711F-4B96-BFEE-787A5CBA2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16209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39A937A-8AEC-4AA8-994A-51B9780D7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01390"/>
              </p:ext>
            </p:extLst>
          </p:nvPr>
        </p:nvGraphicFramePr>
        <p:xfrm>
          <a:off x="323528" y="1412776"/>
          <a:ext cx="8349836" cy="27755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1925599679"/>
                    </a:ext>
                  </a:extLst>
                </a:gridCol>
                <a:gridCol w="2877228">
                  <a:extLst>
                    <a:ext uri="{9D8B030D-6E8A-4147-A177-3AD203B41FA5}">
                      <a16:colId xmlns:a16="http://schemas.microsoft.com/office/drawing/2014/main" val="2643945606"/>
                    </a:ext>
                  </a:extLst>
                </a:gridCol>
              </a:tblGrid>
              <a:tr h="59598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Nitrogênio Amoniacal - Efluente Tratado por diferentes tipos de processos 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(mg.L</a:t>
                      </a:r>
                      <a:r>
                        <a:rPr lang="pt-BR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7166082"/>
                  </a:ext>
                </a:extLst>
              </a:tr>
              <a:tr h="410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UASB + Físico Químico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 – 55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1490"/>
                  </a:ext>
                </a:extLst>
              </a:tr>
              <a:tr h="410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UASB + Lodo Ativado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19455"/>
                  </a:ext>
                </a:extLst>
              </a:tr>
              <a:tr h="410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UASB + Lodo Ativado com biofilme aderido </a:t>
                      </a:r>
                      <a:r>
                        <a:rPr lang="pt-BR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Câmara </a:t>
                      </a:r>
                      <a:r>
                        <a:rPr lang="pt-BR" sz="18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anóxica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0,30 – 10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637049"/>
                  </a:ext>
                </a:extLst>
              </a:tr>
              <a:tr h="4104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74107"/>
                  </a:ext>
                </a:extLst>
              </a:tr>
            </a:tbl>
          </a:graphicData>
        </a:graphic>
      </p:graphicFrame>
      <p:sp>
        <p:nvSpPr>
          <p:cNvPr id="9" name="CaixaDeTexto 9">
            <a:extLst>
              <a:ext uri="{FF2B5EF4-FFF2-40B4-BE49-F238E27FC236}">
                <a16:creationId xmlns:a16="http://schemas.microsoft.com/office/drawing/2014/main" id="{3C4FDC1D-8953-4B55-AC79-9BF52B3C4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293096"/>
            <a:ext cx="68986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>
                <a:latin typeface="Arial" charset="0"/>
              </a:rPr>
              <a:t>Fonte: Estações de Tratamento da Sanasa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6C4301-2129-4DF8-9CC0-C9076F0D14CB}"/>
              </a:ext>
            </a:extLst>
          </p:cNvPr>
          <p:cNvSpPr txBox="1"/>
          <p:nvPr/>
        </p:nvSpPr>
        <p:spPr>
          <a:xfrm>
            <a:off x="323528" y="381900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MBR – EPAR CAPIVARI II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0,45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12DCAE-725B-4A95-B128-1426B6CA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41117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MUNICÍPIO DE CAMPINAS-SP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517" y="1336640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>
                <a:solidFill>
                  <a:schemeClr val="tx2"/>
                </a:solidFill>
              </a:rPr>
              <a:t>20 municípios (5 milhões habitantes)</a:t>
            </a:r>
          </a:p>
          <a:p>
            <a:pPr>
              <a:spcBef>
                <a:spcPts val="600"/>
              </a:spcBef>
            </a:pPr>
            <a:endParaRPr lang="pt-BR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>
                <a:solidFill>
                  <a:schemeClr val="tx2"/>
                </a:solidFill>
              </a:rPr>
              <a:t>População Campinas: 1.182.429  Hab. (IBGE 2017)</a:t>
            </a:r>
          </a:p>
        </p:txBody>
      </p:sp>
    </p:spTree>
    <p:extLst>
      <p:ext uri="{BB962C8B-B14F-4D97-AF65-F5344CB8AC3E}">
        <p14:creationId xmlns:p14="http://schemas.microsoft.com/office/powerpoint/2010/main" val="1602673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CONCLUSÃO</a:t>
            </a:r>
          </a:p>
        </p:txBody>
      </p:sp>
      <p:sp>
        <p:nvSpPr>
          <p:cNvPr id="4" name="CaixaDeTexto 9">
            <a:extLst>
              <a:ext uri="{FF2B5EF4-FFF2-40B4-BE49-F238E27FC236}">
                <a16:creationId xmlns:a16="http://schemas.microsoft.com/office/drawing/2014/main" id="{A708E2C7-0DC8-4D0D-8D52-B809E772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962" y="1090479"/>
            <a:ext cx="409033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Investimentos;</a:t>
            </a:r>
            <a:br>
              <a:rPr lang="pt-BR" sz="2000" b="1" dirty="0">
                <a:solidFill>
                  <a:srgbClr val="002060"/>
                </a:solidFill>
                <a:latin typeface="Arial" charset="0"/>
              </a:rPr>
            </a:b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Tecnologia de MBR;</a:t>
            </a:r>
            <a:br>
              <a:rPr lang="pt-BR" sz="2000" b="1" dirty="0">
                <a:solidFill>
                  <a:srgbClr val="002060"/>
                </a:solidFill>
                <a:latin typeface="Arial" charset="0"/>
              </a:rPr>
            </a:b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Remoção de Nitrogênio;</a:t>
            </a:r>
            <a:br>
              <a:rPr lang="pt-BR" sz="2000" b="1" dirty="0">
                <a:solidFill>
                  <a:srgbClr val="002060"/>
                </a:solidFill>
                <a:latin typeface="Arial" charset="0"/>
              </a:rPr>
            </a:b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Impacto ambiental altamente positivo.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" name="VID-20180527-WA0067">
            <a:hlinkClick r:id="" action="ppaction://media"/>
            <a:extLst>
              <a:ext uri="{FF2B5EF4-FFF2-40B4-BE49-F238E27FC236}">
                <a16:creationId xmlns:a16="http://schemas.microsoft.com/office/drawing/2014/main" id="{29B2AB7D-CAE9-48EB-AAFD-3A71962BE4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7" y="987014"/>
            <a:ext cx="3024336" cy="53943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5AB8DA2-F006-4E2C-B4C7-CBBB5F4A6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17211"/>
            <a:ext cx="4536504" cy="25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34678A-0186-4CD8-BC7E-DC9C8651EB53}"/>
              </a:ext>
            </a:extLst>
          </p:cNvPr>
          <p:cNvSpPr txBox="1">
            <a:spLocks/>
          </p:cNvSpPr>
          <p:nvPr/>
        </p:nvSpPr>
        <p:spPr bwMode="auto">
          <a:xfrm>
            <a:off x="0" y="1052736"/>
            <a:ext cx="9324975" cy="94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>
                <a:solidFill>
                  <a:srgbClr val="000066"/>
                </a:solidFill>
                <a:latin typeface="Arial" charset="0"/>
              </a:rPr>
              <a:t>FABIANO VILLAS BOAS DE MOURA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>
                <a:solidFill>
                  <a:srgbClr val="000066"/>
                </a:solidFill>
                <a:latin typeface="Arial" charset="0"/>
              </a:rPr>
              <a:t>Técnico de Saneamento – Gerência de Tratamento de Esgotos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>
                <a:solidFill>
                  <a:srgbClr val="000066"/>
                </a:solidFill>
                <a:latin typeface="Arial" charset="0"/>
              </a:rPr>
              <a:t>(19) 3735-5591 – fabiano_vbm@yahoo.com.br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6C73D25-01EC-4D47-8039-026B2B97D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9289032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D1AA6A0-43E1-4273-B96C-D2E2003A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ESTAÇÕES DE TRATAMENTO DE ESGOTO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536FD70-FF54-41D4-9F9B-20828B78D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40060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78A24AD-F208-4054-896A-D144AAB7EDF0}"/>
              </a:ext>
            </a:extLst>
          </p:cNvPr>
          <p:cNvSpPr/>
          <p:nvPr/>
        </p:nvSpPr>
        <p:spPr>
          <a:xfrm>
            <a:off x="2411760" y="2837236"/>
            <a:ext cx="140166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3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">
            <a:extLst>
              <a:ext uri="{FF2B5EF4-FFF2-40B4-BE49-F238E27FC236}">
                <a16:creationId xmlns:a16="http://schemas.microsoft.com/office/drawing/2014/main" id="{DE5B3448-6963-4572-84D1-C80AE659C7D6}"/>
              </a:ext>
            </a:extLst>
          </p:cNvPr>
          <p:cNvGrpSpPr/>
          <p:nvPr/>
        </p:nvGrpSpPr>
        <p:grpSpPr>
          <a:xfrm>
            <a:off x="3153519" y="1114516"/>
            <a:ext cx="2826168" cy="2276474"/>
            <a:chOff x="142875" y="928689"/>
            <a:chExt cx="2714625" cy="2276474"/>
          </a:xfrm>
        </p:grpSpPr>
        <p:pic>
          <p:nvPicPr>
            <p:cNvPr id="5" name="Picture 8" descr="ete piçarrao A">
              <a:extLst>
                <a:ext uri="{FF2B5EF4-FFF2-40B4-BE49-F238E27FC236}">
                  <a16:creationId xmlns:a16="http://schemas.microsoft.com/office/drawing/2014/main" id="{F414D385-CDE6-4249-B06A-D02F80F82EC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928689"/>
              <a:ext cx="2714625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6">
              <a:extLst>
                <a:ext uri="{FF2B5EF4-FFF2-40B4-BE49-F238E27FC236}">
                  <a16:creationId xmlns:a16="http://schemas.microsoft.com/office/drawing/2014/main" id="{A2D0A8E4-E946-477D-B195-39C59B909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88" y="2928938"/>
              <a:ext cx="26638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200" dirty="0"/>
                <a:t>ETE </a:t>
              </a:r>
              <a:r>
                <a:rPr lang="pt-BR" altLang="pt-BR" sz="1200" dirty="0" err="1"/>
                <a:t>Piçarrão</a:t>
              </a:r>
              <a:endParaRPr lang="pt-BR" altLang="pt-BR" sz="1200" dirty="0"/>
            </a:p>
          </p:txBody>
        </p:sp>
      </p:grpSp>
      <p:grpSp>
        <p:nvGrpSpPr>
          <p:cNvPr id="7" name="Grupo 21">
            <a:extLst>
              <a:ext uri="{FF2B5EF4-FFF2-40B4-BE49-F238E27FC236}">
                <a16:creationId xmlns:a16="http://schemas.microsoft.com/office/drawing/2014/main" id="{57643A85-0D4A-4E6F-921A-152E0BB967D3}"/>
              </a:ext>
            </a:extLst>
          </p:cNvPr>
          <p:cNvGrpSpPr/>
          <p:nvPr/>
        </p:nvGrpSpPr>
        <p:grpSpPr>
          <a:xfrm>
            <a:off x="6215063" y="1114515"/>
            <a:ext cx="2714625" cy="2276475"/>
            <a:chOff x="6215063" y="928688"/>
            <a:chExt cx="2714625" cy="2276475"/>
          </a:xfrm>
        </p:grpSpPr>
        <p:pic>
          <p:nvPicPr>
            <p:cNvPr id="8" name="Picture 7" descr="ete anhumas">
              <a:extLst>
                <a:ext uri="{FF2B5EF4-FFF2-40B4-BE49-F238E27FC236}">
                  <a16:creationId xmlns:a16="http://schemas.microsoft.com/office/drawing/2014/main" id="{D27DFE88-EDCD-4A34-840A-B69B0BDC3E4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928688"/>
              <a:ext cx="2714625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5EF9021D-2085-4E8C-9A5A-364CCEB05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7763" y="2928938"/>
              <a:ext cx="25765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200"/>
                <a:t>ETE Anhumas</a:t>
              </a:r>
            </a:p>
          </p:txBody>
        </p:sp>
      </p:grpSp>
      <p:grpSp>
        <p:nvGrpSpPr>
          <p:cNvPr id="10" name="Grupo 24">
            <a:extLst>
              <a:ext uri="{FF2B5EF4-FFF2-40B4-BE49-F238E27FC236}">
                <a16:creationId xmlns:a16="http://schemas.microsoft.com/office/drawing/2014/main" id="{FA563C44-BD69-4394-B14D-00AA83469A37}"/>
              </a:ext>
            </a:extLst>
          </p:cNvPr>
          <p:cNvGrpSpPr/>
          <p:nvPr/>
        </p:nvGrpSpPr>
        <p:grpSpPr>
          <a:xfrm>
            <a:off x="323528" y="1119947"/>
            <a:ext cx="2663824" cy="2276475"/>
            <a:chOff x="6357938" y="3857625"/>
            <a:chExt cx="2571750" cy="2276475"/>
          </a:xfrm>
        </p:grpSpPr>
        <p:pic>
          <p:nvPicPr>
            <p:cNvPr id="11" name="Picture 9" descr="ete samamabaia">
              <a:extLst>
                <a:ext uri="{FF2B5EF4-FFF2-40B4-BE49-F238E27FC236}">
                  <a16:creationId xmlns:a16="http://schemas.microsoft.com/office/drawing/2014/main" id="{6743911F-A225-4899-98F8-DF4E6EC45A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38" y="3857625"/>
              <a:ext cx="2571750" cy="199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FE31F9E2-4F54-4FB6-B999-59366FF3A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225" y="5857875"/>
              <a:ext cx="24304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200" dirty="0"/>
                <a:t>ETE Samambaia</a:t>
              </a:r>
            </a:p>
          </p:txBody>
        </p:sp>
      </p:grpSp>
      <p:grpSp>
        <p:nvGrpSpPr>
          <p:cNvPr id="13" name="Grupo 20">
            <a:extLst>
              <a:ext uri="{FF2B5EF4-FFF2-40B4-BE49-F238E27FC236}">
                <a16:creationId xmlns:a16="http://schemas.microsoft.com/office/drawing/2014/main" id="{67BBA945-2904-4546-98E9-31C726AEFCA2}"/>
              </a:ext>
            </a:extLst>
          </p:cNvPr>
          <p:cNvGrpSpPr/>
          <p:nvPr/>
        </p:nvGrpSpPr>
        <p:grpSpPr>
          <a:xfrm>
            <a:off x="3132137" y="3933056"/>
            <a:ext cx="2857500" cy="2334453"/>
            <a:chOff x="3132138" y="1000125"/>
            <a:chExt cx="2735262" cy="2334453"/>
          </a:xfrm>
        </p:grpSpPr>
        <p:pic>
          <p:nvPicPr>
            <p:cNvPr id="14" name="Picture 3" descr="ete capivari 1">
              <a:extLst>
                <a:ext uri="{FF2B5EF4-FFF2-40B4-BE49-F238E27FC236}">
                  <a16:creationId xmlns:a16="http://schemas.microsoft.com/office/drawing/2014/main" id="{6B3F2570-C93C-4FAE-A5AE-E72A81B6B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1000125"/>
              <a:ext cx="2714625" cy="1996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31">
              <a:extLst>
                <a:ext uri="{FF2B5EF4-FFF2-40B4-BE49-F238E27FC236}">
                  <a16:creationId xmlns:a16="http://schemas.microsoft.com/office/drawing/2014/main" id="{9C2F9513-F99A-49FF-B375-2567AB911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138" y="3059941"/>
              <a:ext cx="2735262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200" dirty="0"/>
                <a:t>ETE Capivari I</a:t>
              </a:r>
            </a:p>
          </p:txBody>
        </p:sp>
      </p:grpSp>
      <p:grpSp>
        <p:nvGrpSpPr>
          <p:cNvPr id="16" name="Grupo 23">
            <a:extLst>
              <a:ext uri="{FF2B5EF4-FFF2-40B4-BE49-F238E27FC236}">
                <a16:creationId xmlns:a16="http://schemas.microsoft.com/office/drawing/2014/main" id="{B23A0129-BF51-4886-A68E-9DCE59C4682D}"/>
              </a:ext>
            </a:extLst>
          </p:cNvPr>
          <p:cNvGrpSpPr/>
          <p:nvPr/>
        </p:nvGrpSpPr>
        <p:grpSpPr>
          <a:xfrm>
            <a:off x="107504" y="3933056"/>
            <a:ext cx="2868612" cy="2274888"/>
            <a:chOff x="3132138" y="3857625"/>
            <a:chExt cx="2868612" cy="2274888"/>
          </a:xfrm>
        </p:grpSpPr>
        <p:pic>
          <p:nvPicPr>
            <p:cNvPr id="17" name="Picture 3" descr="ete barao geraldo">
              <a:extLst>
                <a:ext uri="{FF2B5EF4-FFF2-40B4-BE49-F238E27FC236}">
                  <a16:creationId xmlns:a16="http://schemas.microsoft.com/office/drawing/2014/main" id="{5EE9ABDD-3CE9-47C8-98AB-E2BC8CEB0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3857625"/>
              <a:ext cx="2857500" cy="202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ixaDeTexto 33">
              <a:extLst>
                <a:ext uri="{FF2B5EF4-FFF2-40B4-BE49-F238E27FC236}">
                  <a16:creationId xmlns:a16="http://schemas.microsoft.com/office/drawing/2014/main" id="{EC4BC88A-806B-432B-9994-6EB9F8A77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138" y="5857875"/>
              <a:ext cx="280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200" dirty="0"/>
                <a:t>ETE Barão Geraldo</a:t>
              </a:r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7FC3F1B5-E6E8-4B0F-9313-839842C9F9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4" y="3933056"/>
            <a:ext cx="2701924" cy="1971817"/>
          </a:xfrm>
          <a:prstGeom prst="rect">
            <a:avLst/>
          </a:prstGeom>
        </p:spPr>
      </p:pic>
      <p:sp>
        <p:nvSpPr>
          <p:cNvPr id="20" name="Retângulo 28">
            <a:extLst>
              <a:ext uri="{FF2B5EF4-FFF2-40B4-BE49-F238E27FC236}">
                <a16:creationId xmlns:a16="http://schemas.microsoft.com/office/drawing/2014/main" id="{22C1D029-9113-472C-8D2C-3D3BC1DE3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66" y="3390990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/>
              <a:t>Lodo Ativado Aeração Prolongada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F7B2439-8EFD-4A8B-A310-C63CE33BD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319" y="3398803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/>
              <a:t>UASB + Lodo Ativado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10BC60D-8425-40D6-8754-54722D98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663" y="3398803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/>
              <a:t>UASB + Físico-químico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6B9BC16-B405-43A8-8723-4E304DAE8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165304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/>
              <a:t>UASB + Filtro Percolador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36D0CAD-13C9-40F5-B460-D3C84E823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319" y="6237312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/>
              <a:t>UASB + IFAS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F7B893A-F8E1-44ED-B89D-580585C4C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671" y="6237312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/>
              <a:t>MBR + Tratamento Terciário</a:t>
            </a:r>
          </a:p>
        </p:txBody>
      </p:sp>
      <p:sp>
        <p:nvSpPr>
          <p:cNvPr id="26" name="Retângulo 28">
            <a:extLst>
              <a:ext uri="{FF2B5EF4-FFF2-40B4-BE49-F238E27FC236}">
                <a16:creationId xmlns:a16="http://schemas.microsoft.com/office/drawing/2014/main" id="{482581A2-BAF5-40F6-B14E-567573284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772" y="5949280"/>
            <a:ext cx="2663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200" dirty="0"/>
              <a:t>EPAR Capivari II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A30EEAC-E3D2-48C1-BB83-6B02E805B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ESTAÇÕES EM OPERAÇÃO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020E9AD-68AA-469C-A117-FE4071DDFF10}"/>
              </a:ext>
            </a:extLst>
          </p:cNvPr>
          <p:cNvSpPr/>
          <p:nvPr/>
        </p:nvSpPr>
        <p:spPr>
          <a:xfrm>
            <a:off x="6167886" y="3861048"/>
            <a:ext cx="2822001" cy="2084264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7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NITROGÊNIO</a:t>
            </a:r>
          </a:p>
        </p:txBody>
      </p:sp>
      <p:sp>
        <p:nvSpPr>
          <p:cNvPr id="5" name="CaixaDeTexto 9">
            <a:extLst>
              <a:ext uri="{FF2B5EF4-FFF2-40B4-BE49-F238E27FC236}">
                <a16:creationId xmlns:a16="http://schemas.microsoft.com/office/drawing/2014/main" id="{5B27D993-0C64-4D15-98B9-3BF12158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63293"/>
            <a:ext cx="460920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002060"/>
                </a:solidFill>
                <a:latin typeface="Arial" charset="0"/>
              </a:rPr>
              <a:t>Estações existentes;</a:t>
            </a:r>
            <a:br>
              <a:rPr lang="pt-BR" sz="2200" b="1" dirty="0">
                <a:solidFill>
                  <a:srgbClr val="002060"/>
                </a:solidFill>
                <a:latin typeface="Arial" charset="0"/>
              </a:rPr>
            </a:br>
            <a:endParaRPr lang="pt-BR" sz="22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002060"/>
                </a:solidFill>
                <a:latin typeface="Arial" charset="0"/>
              </a:rPr>
              <a:t>Importância da remoção;</a:t>
            </a:r>
            <a:br>
              <a:rPr lang="pt-BR" sz="2200" b="1" dirty="0">
                <a:solidFill>
                  <a:srgbClr val="002060"/>
                </a:solidFill>
                <a:latin typeface="Arial" charset="0"/>
              </a:rPr>
            </a:br>
            <a:endParaRPr lang="pt-BR" sz="22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002060"/>
                </a:solidFill>
                <a:latin typeface="Arial" charset="0"/>
              </a:rPr>
              <a:t>Eutrofização;</a:t>
            </a:r>
            <a:br>
              <a:rPr lang="pt-BR" sz="2200" b="1" dirty="0">
                <a:solidFill>
                  <a:srgbClr val="002060"/>
                </a:solidFill>
                <a:latin typeface="Arial" charset="0"/>
              </a:rPr>
            </a:br>
            <a:endParaRPr lang="pt-BR" sz="22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002060"/>
                </a:solidFill>
                <a:latin typeface="Arial" charset="0"/>
              </a:rPr>
              <a:t>Legislação.</a:t>
            </a:r>
            <a:br>
              <a:rPr lang="pt-BR" sz="2200" b="1" dirty="0">
                <a:solidFill>
                  <a:srgbClr val="002060"/>
                </a:solidFill>
                <a:latin typeface="Arial" charset="0"/>
              </a:rPr>
            </a:br>
            <a:endParaRPr lang="pt-BR" sz="22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br>
              <a:rPr lang="pt-BR" sz="2200" b="1" dirty="0">
                <a:solidFill>
                  <a:srgbClr val="002060"/>
                </a:solidFill>
                <a:latin typeface="Arial" charset="0"/>
              </a:rPr>
            </a:br>
            <a:endParaRPr lang="pt-BR" sz="2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Chave Esquerda 2">
            <a:extLst>
              <a:ext uri="{FF2B5EF4-FFF2-40B4-BE49-F238E27FC236}">
                <a16:creationId xmlns:a16="http://schemas.microsoft.com/office/drawing/2014/main" id="{DEE2EB95-C611-4591-AA34-0BD21681E4F0}"/>
              </a:ext>
            </a:extLst>
          </p:cNvPr>
          <p:cNvSpPr/>
          <p:nvPr/>
        </p:nvSpPr>
        <p:spPr>
          <a:xfrm>
            <a:off x="4211960" y="2009383"/>
            <a:ext cx="576064" cy="699537"/>
          </a:xfrm>
          <a:prstGeom prst="leftBrac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3D02C3-2EFF-4D51-B1AB-5FD9C5DD2AA0}"/>
              </a:ext>
            </a:extLst>
          </p:cNvPr>
          <p:cNvSpPr txBox="1"/>
          <p:nvPr/>
        </p:nvSpPr>
        <p:spPr>
          <a:xfrm>
            <a:off x="4862906" y="1845985"/>
            <a:ext cx="3488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Melhorar qualidade da água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DA5060-F971-4D99-B779-9AF800AAF40C}"/>
              </a:ext>
            </a:extLst>
          </p:cNvPr>
          <p:cNvSpPr txBox="1"/>
          <p:nvPr/>
        </p:nvSpPr>
        <p:spPr>
          <a:xfrm>
            <a:off x="4899777" y="2420888"/>
            <a:ext cx="3352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Evitar crescimento de algas</a:t>
            </a:r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4CCF256D-D24A-45E4-8737-16D0E7ACBF25}"/>
              </a:ext>
            </a:extLst>
          </p:cNvPr>
          <p:cNvSpPr/>
          <p:nvPr/>
        </p:nvSpPr>
        <p:spPr>
          <a:xfrm>
            <a:off x="2411760" y="3377535"/>
            <a:ext cx="576064" cy="699537"/>
          </a:xfrm>
          <a:prstGeom prst="leftBrac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8B8FE4-F51C-4B0A-8D7E-66D57983B16F}"/>
              </a:ext>
            </a:extLst>
          </p:cNvPr>
          <p:cNvSpPr txBox="1"/>
          <p:nvPr/>
        </p:nvSpPr>
        <p:spPr>
          <a:xfrm>
            <a:off x="2987824" y="3214137"/>
            <a:ext cx="2197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CONAMA 357/05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A3DE4F-7BE1-41EF-9A9E-A0B7F932F080}"/>
              </a:ext>
            </a:extLst>
          </p:cNvPr>
          <p:cNvSpPr txBox="1"/>
          <p:nvPr/>
        </p:nvSpPr>
        <p:spPr>
          <a:xfrm>
            <a:off x="2987824" y="3790201"/>
            <a:ext cx="2197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CONAMA 430/11</a:t>
            </a:r>
          </a:p>
        </p:txBody>
      </p:sp>
    </p:spTree>
    <p:extLst>
      <p:ext uri="{BB962C8B-B14F-4D97-AF65-F5344CB8AC3E}">
        <p14:creationId xmlns:p14="http://schemas.microsoft.com/office/powerpoint/2010/main" val="41570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FOTOS E VÍDEOS\06 AREA EXTERNA\AEREA\EPAR CAPIVARI II - AEREA 2.JPG">
            <a:extLst>
              <a:ext uri="{FF2B5EF4-FFF2-40B4-BE49-F238E27FC236}">
                <a16:creationId xmlns:a16="http://schemas.microsoft.com/office/drawing/2014/main" id="{13A77BB7-E996-4567-BA63-78CEBB3B9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44" y="1052736"/>
            <a:ext cx="9175143" cy="58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24">
            <a:extLst>
              <a:ext uri="{FF2B5EF4-FFF2-40B4-BE49-F238E27FC236}">
                <a16:creationId xmlns:a16="http://schemas.microsoft.com/office/drawing/2014/main" id="{6B3DE50B-416B-4FE9-98C2-0032EB683EC5}"/>
              </a:ext>
            </a:extLst>
          </p:cNvPr>
          <p:cNvGrpSpPr/>
          <p:nvPr/>
        </p:nvGrpSpPr>
        <p:grpSpPr>
          <a:xfrm>
            <a:off x="318014" y="5710897"/>
            <a:ext cx="8784976" cy="1121532"/>
            <a:chOff x="755576" y="5454515"/>
            <a:chExt cx="8784976" cy="1344347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86A6EAB-5925-401B-93C2-3EBCE1668CDC}"/>
                </a:ext>
              </a:extLst>
            </p:cNvPr>
            <p:cNvSpPr txBox="1"/>
            <p:nvPr/>
          </p:nvSpPr>
          <p:spPr>
            <a:xfrm>
              <a:off x="1115616" y="5454515"/>
              <a:ext cx="8424936" cy="1200331"/>
            </a:xfrm>
            <a:prstGeom prst="rect">
              <a:avLst/>
            </a:prstGeom>
            <a:solidFill>
              <a:srgbClr val="4F6228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</a:rPr>
                <a:t>1 – Tratamento Preliminar		5 – Lançamento do Efluente Tratado</a:t>
              </a:r>
            </a:p>
            <a:p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</a:rPr>
                <a:t>2 – Sistema Biológico		6 – Desidratação de lodo</a:t>
              </a:r>
            </a:p>
            <a:p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</a:rPr>
                <a:t>3 – Ultrafiltração			7 – Recebimento de efluentes não domésticos</a:t>
              </a:r>
            </a:p>
            <a:p>
              <a:r>
                <a:rPr lang="pt-BR" b="1" dirty="0">
                  <a:solidFill>
                    <a:schemeClr val="bg1">
                      <a:lumMod val="95000"/>
                    </a:schemeClr>
                  </a:solidFill>
                </a:rPr>
                <a:t>4 – Sistema de Reúso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7D7EEC7A-BA9D-4E1A-B011-768E34D40AE2}"/>
                </a:ext>
              </a:extLst>
            </p:cNvPr>
            <p:cNvSpPr/>
            <p:nvPr/>
          </p:nvSpPr>
          <p:spPr>
            <a:xfrm>
              <a:off x="755576" y="5661248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8ED3E427-C183-49CE-9BD5-B367B917B25E}"/>
                </a:ext>
              </a:extLst>
            </p:cNvPr>
            <p:cNvSpPr/>
            <p:nvPr/>
          </p:nvSpPr>
          <p:spPr>
            <a:xfrm>
              <a:off x="755576" y="5949280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BE7FEDB1-249A-48E0-A0A8-3130914C53F2}"/>
                </a:ext>
              </a:extLst>
            </p:cNvPr>
            <p:cNvSpPr/>
            <p:nvPr/>
          </p:nvSpPr>
          <p:spPr>
            <a:xfrm>
              <a:off x="755576" y="6222798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5AACA58-BFC8-4069-BDC2-153EB933149F}"/>
                </a:ext>
              </a:extLst>
            </p:cNvPr>
            <p:cNvSpPr/>
            <p:nvPr/>
          </p:nvSpPr>
          <p:spPr>
            <a:xfrm>
              <a:off x="755576" y="6510830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bg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4EB74CE-0BA3-493F-8B44-AB7A505DDC6D}"/>
                </a:ext>
              </a:extLst>
            </p:cNvPr>
            <p:cNvSpPr/>
            <p:nvPr/>
          </p:nvSpPr>
          <p:spPr>
            <a:xfrm>
              <a:off x="4427984" y="5661248"/>
              <a:ext cx="342427" cy="18180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bg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2DE83324-13B3-442D-AC4B-EAC6F987E227}"/>
                </a:ext>
              </a:extLst>
            </p:cNvPr>
            <p:cNvSpPr/>
            <p:nvPr/>
          </p:nvSpPr>
          <p:spPr>
            <a:xfrm>
              <a:off x="4427984" y="5949280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bg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331903D5-612E-4987-919D-1D1E32D1860A}"/>
                </a:ext>
              </a:extLst>
            </p:cNvPr>
            <p:cNvSpPr/>
            <p:nvPr/>
          </p:nvSpPr>
          <p:spPr>
            <a:xfrm>
              <a:off x="4410371" y="6291474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bg1">
                      <a:lumMod val="95000"/>
                    </a:schemeClr>
                  </a:solidFill>
                </a:rPr>
                <a:t>7</a:t>
              </a:r>
            </a:p>
          </p:txBody>
        </p:sp>
      </p:grpSp>
      <p:sp>
        <p:nvSpPr>
          <p:cNvPr id="16" name="Elipse 15">
            <a:extLst>
              <a:ext uri="{FF2B5EF4-FFF2-40B4-BE49-F238E27FC236}">
                <a16:creationId xmlns:a16="http://schemas.microsoft.com/office/drawing/2014/main" id="{E07EE3CF-8419-4635-9F80-296A41158A5D}"/>
              </a:ext>
            </a:extLst>
          </p:cNvPr>
          <p:cNvSpPr/>
          <p:nvPr/>
        </p:nvSpPr>
        <p:spPr>
          <a:xfrm>
            <a:off x="2555776" y="1844824"/>
            <a:ext cx="360040" cy="240293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E023403-7A71-47DF-90C1-D887309834E5}"/>
              </a:ext>
            </a:extLst>
          </p:cNvPr>
          <p:cNvSpPr/>
          <p:nvPr/>
        </p:nvSpPr>
        <p:spPr>
          <a:xfrm>
            <a:off x="4566486" y="3429000"/>
            <a:ext cx="360040" cy="240293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7BD58BA-7836-4272-BDCE-759937394F2A}"/>
              </a:ext>
            </a:extLst>
          </p:cNvPr>
          <p:cNvSpPr/>
          <p:nvPr/>
        </p:nvSpPr>
        <p:spPr>
          <a:xfrm>
            <a:off x="4530482" y="2371573"/>
            <a:ext cx="360040" cy="240293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0875F86-62C1-4687-A313-381FF517F6ED}"/>
              </a:ext>
            </a:extLst>
          </p:cNvPr>
          <p:cNvSpPr/>
          <p:nvPr/>
        </p:nvSpPr>
        <p:spPr>
          <a:xfrm>
            <a:off x="4386466" y="5236087"/>
            <a:ext cx="360040" cy="240293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6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13342D0-E059-49F2-988D-548C30EA0B9D}"/>
              </a:ext>
            </a:extLst>
          </p:cNvPr>
          <p:cNvSpPr/>
          <p:nvPr/>
        </p:nvSpPr>
        <p:spPr>
          <a:xfrm>
            <a:off x="6581641" y="5096508"/>
            <a:ext cx="360040" cy="240293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B63CD01-5BA3-4FBA-8F51-622D0B3B0EC7}"/>
              </a:ext>
            </a:extLst>
          </p:cNvPr>
          <p:cNvSpPr/>
          <p:nvPr/>
        </p:nvSpPr>
        <p:spPr>
          <a:xfrm>
            <a:off x="1115616" y="2131280"/>
            <a:ext cx="360040" cy="240293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7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AFE420E-F93C-44D6-97FC-337E1A914614}"/>
              </a:ext>
            </a:extLst>
          </p:cNvPr>
          <p:cNvSpPr/>
          <p:nvPr/>
        </p:nvSpPr>
        <p:spPr>
          <a:xfrm>
            <a:off x="5484054" y="4856215"/>
            <a:ext cx="360040" cy="240293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5</a:t>
            </a: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EPAR CAPIVARI II</a:t>
            </a:r>
          </a:p>
        </p:txBody>
      </p:sp>
    </p:spTree>
    <p:extLst>
      <p:ext uri="{BB962C8B-B14F-4D97-AF65-F5344CB8AC3E}">
        <p14:creationId xmlns:p14="http://schemas.microsoft.com/office/powerpoint/2010/main" val="114894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TRATAMENTO PRELIMINAR</a:t>
            </a:r>
          </a:p>
        </p:txBody>
      </p:sp>
      <p:pic>
        <p:nvPicPr>
          <p:cNvPr id="4" name="Picture 11" descr="F:\RENATA\1 SANASA\ETEs SANASA\EPAR CAPIVARI II\FOTOS EPAR\Detalhes Preliminar 13-07-11\DSC00014.JPG">
            <a:extLst>
              <a:ext uri="{FF2B5EF4-FFF2-40B4-BE49-F238E27FC236}">
                <a16:creationId xmlns:a16="http://schemas.microsoft.com/office/drawing/2014/main" id="{7B88F1A3-7174-4F49-B996-586D25CDD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lum bright="-10000" contrast="10000"/>
          </a:blip>
          <a:srcRect l="12131" r="9724"/>
          <a:stretch/>
        </p:blipFill>
        <p:spPr bwMode="auto">
          <a:xfrm>
            <a:off x="251520" y="980729"/>
            <a:ext cx="2923018" cy="3384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3" descr="\\Ts4e-1125-jul\c\ARQUIVOS DO PC ETE CAPIVARI\EPAR\Fotos\13.07.2011 Detalhes Preliminar\DSC00018.JPG">
            <a:extLst>
              <a:ext uri="{FF2B5EF4-FFF2-40B4-BE49-F238E27FC236}">
                <a16:creationId xmlns:a16="http://schemas.microsoft.com/office/drawing/2014/main" id="{F8B6570C-FC89-4549-8517-84F039ABC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/>
          <a:srcRect t="8492" b="25460"/>
          <a:stretch/>
        </p:blipFill>
        <p:spPr bwMode="auto">
          <a:xfrm rot="19402009">
            <a:off x="1451020" y="3212976"/>
            <a:ext cx="1697126" cy="95906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2" descr="F:\RENATA\1 SANASA\ETEs SANASA\EPAR CAPIVARI II\FOTOS EPAR\Detalhes Preliminar 13-07-11\DSC00042.JPG">
            <a:extLst>
              <a:ext uri="{FF2B5EF4-FFF2-40B4-BE49-F238E27FC236}">
                <a16:creationId xmlns:a16="http://schemas.microsoft.com/office/drawing/2014/main" id="{7139771B-260D-4C43-9CF7-4415EE48F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lum bright="-10000" contrast="10000"/>
          </a:blip>
          <a:srcRect l="2370" r="4170"/>
          <a:stretch/>
        </p:blipFill>
        <p:spPr bwMode="auto">
          <a:xfrm>
            <a:off x="3779912" y="1332136"/>
            <a:ext cx="4393774" cy="2360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\\Ts4e-1125-jul\c\ARQUIVOS DO PC ETE CAPIVARI\EPAR\Fotos\13.07.2011 Detalhes Preliminar\DSC00070.JPG">
            <a:extLst>
              <a:ext uri="{FF2B5EF4-FFF2-40B4-BE49-F238E27FC236}">
                <a16:creationId xmlns:a16="http://schemas.microsoft.com/office/drawing/2014/main" id="{D0F20B64-0BD8-4889-9CA9-0A2EDC87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52137">
            <a:off x="6228184" y="2010728"/>
            <a:ext cx="1801812" cy="135096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D:\EPAR\Fotos\EPAR\00 Obra - LOTE1\13-07-2011 Detalhes Preliminar\DSC00074.JPG">
            <a:extLst>
              <a:ext uri="{FF2B5EF4-FFF2-40B4-BE49-F238E27FC236}">
                <a16:creationId xmlns:a16="http://schemas.microsoft.com/office/drawing/2014/main" id="{C6411823-ABF9-43B5-A1BA-44F56E98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9789" y="4158455"/>
            <a:ext cx="3354019" cy="25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422A39C-C96C-49AA-86C0-9A5451C43641}"/>
              </a:ext>
            </a:extLst>
          </p:cNvPr>
          <p:cNvSpPr txBox="1"/>
          <p:nvPr/>
        </p:nvSpPr>
        <p:spPr>
          <a:xfrm>
            <a:off x="323528" y="4653136"/>
            <a:ext cx="285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F497D"/>
                </a:solidFill>
              </a:rPr>
              <a:t>A – Grade corrente (15mm)</a:t>
            </a:r>
          </a:p>
          <a:p>
            <a:r>
              <a:rPr lang="pt-BR" dirty="0">
                <a:solidFill>
                  <a:srgbClr val="1F497D"/>
                </a:solidFill>
              </a:rPr>
              <a:t>B – Peneira rotativa (2mm)</a:t>
            </a:r>
          </a:p>
          <a:p>
            <a:r>
              <a:rPr lang="pt-BR" dirty="0">
                <a:solidFill>
                  <a:srgbClr val="1F497D"/>
                </a:solidFill>
              </a:rPr>
              <a:t>C – Caixa de areia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1DE63A-6C66-405E-9782-EAD1BB96024F}"/>
              </a:ext>
            </a:extLst>
          </p:cNvPr>
          <p:cNvSpPr txBox="1"/>
          <p:nvPr/>
        </p:nvSpPr>
        <p:spPr>
          <a:xfrm>
            <a:off x="251520" y="3923764"/>
            <a:ext cx="3866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C12CB3-3AF6-484B-A480-D82FB1FA7900}"/>
              </a:ext>
            </a:extLst>
          </p:cNvPr>
          <p:cNvSpPr txBox="1"/>
          <p:nvPr/>
        </p:nvSpPr>
        <p:spPr>
          <a:xfrm>
            <a:off x="3779912" y="3212976"/>
            <a:ext cx="372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C3D67D-3A53-414A-B926-91493136E817}"/>
              </a:ext>
            </a:extLst>
          </p:cNvPr>
          <p:cNvSpPr txBox="1"/>
          <p:nvPr/>
        </p:nvSpPr>
        <p:spPr>
          <a:xfrm>
            <a:off x="4329372" y="6248925"/>
            <a:ext cx="3609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69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5464974"/>
            <a:ext cx="3159894" cy="1060370"/>
          </a:xfrm>
          <a:prstGeom prst="rect">
            <a:avLst/>
          </a:prstGeom>
          <a:solidFill>
            <a:schemeClr val="bg1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72"/>
          <p:cNvGrpSpPr>
            <a:grpSpLocks/>
          </p:cNvGrpSpPr>
          <p:nvPr/>
        </p:nvGrpSpPr>
        <p:grpSpPr bwMode="auto">
          <a:xfrm>
            <a:off x="1440159" y="5544417"/>
            <a:ext cx="2987824" cy="1052935"/>
            <a:chOff x="7139798" y="2276605"/>
            <a:chExt cx="2986700" cy="1053451"/>
          </a:xfrm>
          <a:noFill/>
        </p:grpSpPr>
        <p:cxnSp>
          <p:nvCxnSpPr>
            <p:cNvPr id="6" name="AutoShape 29"/>
            <p:cNvCxnSpPr>
              <a:cxnSpLocks noChangeShapeType="1"/>
            </p:cNvCxnSpPr>
            <p:nvPr/>
          </p:nvCxnSpPr>
          <p:spPr bwMode="auto">
            <a:xfrm>
              <a:off x="7139798" y="3094972"/>
              <a:ext cx="551751" cy="641"/>
            </a:xfrm>
            <a:prstGeom prst="straightConnector1">
              <a:avLst/>
            </a:prstGeom>
            <a:grpFill/>
            <a:ln w="28575">
              <a:solidFill>
                <a:srgbClr val="00CCFF"/>
              </a:solidFill>
              <a:prstDash val="dash"/>
              <a:round/>
              <a:headEnd/>
              <a:tailEnd/>
            </a:ln>
            <a:extLst/>
          </p:spPr>
        </p:cxnSp>
        <p:grpSp>
          <p:nvGrpSpPr>
            <p:cNvPr id="7" name="Grupo 71"/>
            <p:cNvGrpSpPr>
              <a:grpSpLocks/>
            </p:cNvGrpSpPr>
            <p:nvPr/>
          </p:nvGrpSpPr>
          <p:grpSpPr bwMode="auto">
            <a:xfrm>
              <a:off x="7156639" y="2276605"/>
              <a:ext cx="2969859" cy="1053451"/>
              <a:chOff x="6669426" y="2501261"/>
              <a:chExt cx="2969859" cy="1053451"/>
            </a:xfrm>
            <a:grpFill/>
          </p:grpSpPr>
          <p:cxnSp>
            <p:nvCxnSpPr>
              <p:cNvPr id="8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6669426" y="3024252"/>
                <a:ext cx="534908" cy="8009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/>
            </p:spPr>
          </p:cxnSp>
          <p:cxnSp>
            <p:nvCxnSpPr>
              <p:cNvPr id="9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6700471" y="2736225"/>
                <a:ext cx="534908" cy="8033"/>
              </a:xfrm>
              <a:prstGeom prst="straightConnector1">
                <a:avLst/>
              </a:prstGeom>
              <a:grpFill/>
              <a:ln w="28575">
                <a:solidFill>
                  <a:srgbClr val="5AFA2E"/>
                </a:solidFill>
                <a:prstDash val="dash"/>
                <a:round/>
                <a:headEnd/>
                <a:tailEnd/>
              </a:ln>
              <a:extLst/>
            </p:spPr>
          </p:cxnSp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7374998" y="2861479"/>
                <a:ext cx="2264287" cy="3148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pt-BR" altLang="pt-BR" b="1" dirty="0">
                    <a:solidFill>
                      <a:srgbClr val="FF0000"/>
                    </a:solidFill>
                  </a:rPr>
                  <a:t>FLUXO DO EFLUENTE</a:t>
                </a:r>
                <a:endParaRPr lang="pt-BR" altLang="pt-BR" b="1" dirty="0"/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7374999" y="2501261"/>
                <a:ext cx="2264286" cy="4239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pt-BR" altLang="pt-BR" b="1" dirty="0">
                    <a:solidFill>
                      <a:srgbClr val="5AFA2E"/>
                    </a:solidFill>
                  </a:rPr>
                  <a:t>RETORNO DE LODO</a:t>
                </a:r>
              </a:p>
            </p:txBody>
          </p:sp>
          <p:sp>
            <p:nvSpPr>
              <p:cNvPr id="12" name="Text Box 28"/>
              <p:cNvSpPr txBox="1">
                <a:spLocks noChangeArrowheads="1"/>
              </p:cNvSpPr>
              <p:nvPr/>
            </p:nvSpPr>
            <p:spPr bwMode="auto">
              <a:xfrm>
                <a:off x="7374999" y="3149651"/>
                <a:ext cx="2264286" cy="40506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pt-BR" altLang="pt-BR" b="1" dirty="0">
                    <a:solidFill>
                      <a:srgbClr val="00CCFF"/>
                    </a:solidFill>
                  </a:rPr>
                  <a:t>PERMEADO</a:t>
                </a:r>
              </a:p>
            </p:txBody>
          </p:sp>
        </p:grpSp>
      </p:grpSp>
      <p:grpSp>
        <p:nvGrpSpPr>
          <p:cNvPr id="13" name="Grupo 96"/>
          <p:cNvGrpSpPr>
            <a:grpSpLocks/>
          </p:cNvGrpSpPr>
          <p:nvPr/>
        </p:nvGrpSpPr>
        <p:grpSpPr bwMode="auto">
          <a:xfrm>
            <a:off x="0" y="957723"/>
            <a:ext cx="9143999" cy="4507251"/>
            <a:chOff x="404703" y="2933945"/>
            <a:chExt cx="9144113" cy="3788936"/>
          </a:xfrm>
        </p:grpSpPr>
        <p:grpSp>
          <p:nvGrpSpPr>
            <p:cNvPr id="14" name="Grupo 92"/>
            <p:cNvGrpSpPr>
              <a:grpSpLocks/>
            </p:cNvGrpSpPr>
            <p:nvPr/>
          </p:nvGrpSpPr>
          <p:grpSpPr bwMode="auto">
            <a:xfrm>
              <a:off x="404703" y="2933945"/>
              <a:ext cx="9144113" cy="3788936"/>
              <a:chOff x="-486820" y="3654025"/>
              <a:chExt cx="9144113" cy="3788936"/>
            </a:xfrm>
          </p:grpSpPr>
          <p:grpSp>
            <p:nvGrpSpPr>
              <p:cNvPr id="19" name="Grupo 91"/>
              <p:cNvGrpSpPr>
                <a:grpSpLocks/>
              </p:cNvGrpSpPr>
              <p:nvPr/>
            </p:nvGrpSpPr>
            <p:grpSpPr bwMode="auto">
              <a:xfrm>
                <a:off x="-486820" y="3654025"/>
                <a:ext cx="9144113" cy="3788936"/>
                <a:chOff x="-3772185" y="2798930"/>
                <a:chExt cx="9144113" cy="3788936"/>
              </a:xfrm>
            </p:grpSpPr>
            <p:grpSp>
              <p:nvGrpSpPr>
                <p:cNvPr id="21" name="Grupo 89"/>
                <p:cNvGrpSpPr>
                  <a:grpSpLocks/>
                </p:cNvGrpSpPr>
                <p:nvPr/>
              </p:nvGrpSpPr>
              <p:grpSpPr bwMode="auto">
                <a:xfrm>
                  <a:off x="-3772185" y="2798930"/>
                  <a:ext cx="9144113" cy="3788936"/>
                  <a:chOff x="-2332025" y="2573905"/>
                  <a:chExt cx="9144113" cy="3788936"/>
                </a:xfrm>
              </p:grpSpPr>
              <p:grpSp>
                <p:nvGrpSpPr>
                  <p:cNvPr id="25" name="Grupo 85"/>
                  <p:cNvGrpSpPr>
                    <a:grpSpLocks/>
                  </p:cNvGrpSpPr>
                  <p:nvPr/>
                </p:nvGrpSpPr>
                <p:grpSpPr bwMode="auto">
                  <a:xfrm>
                    <a:off x="-2332025" y="2573905"/>
                    <a:ext cx="9144113" cy="3788936"/>
                    <a:chOff x="-2332025" y="2573905"/>
                    <a:chExt cx="9144113" cy="3788936"/>
                  </a:xfrm>
                </p:grpSpPr>
                <p:grpSp>
                  <p:nvGrpSpPr>
                    <p:cNvPr id="32" name="Grupo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332025" y="2573905"/>
                      <a:ext cx="9144113" cy="3788936"/>
                      <a:chOff x="233260" y="1853825"/>
                      <a:chExt cx="9144113" cy="3788936"/>
                    </a:xfrm>
                  </p:grpSpPr>
                  <p:grpSp>
                    <p:nvGrpSpPr>
                      <p:cNvPr id="34" name="Grupo 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3260" y="1853825"/>
                        <a:ext cx="9144113" cy="3788936"/>
                        <a:chOff x="-584710" y="3122824"/>
                        <a:chExt cx="8797708" cy="2500314"/>
                      </a:xfrm>
                    </p:grpSpPr>
                    <p:pic>
                      <p:nvPicPr>
                        <p:cNvPr id="37" name="Picture 2" descr="E:\RENATA\1 SANASA\ETEs SANASA\Fotos Aerêas Rogério Capela\ETE_3\230412_ETE_3_Foto Rogerio Capela_165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0156" t="14713" r="2344" b="44118"/>
                        <a:stretch>
                          <a:fillRect/>
                        </a:stretch>
                      </p:blipFill>
                      <p:spPr bwMode="auto">
                        <a:xfrm>
                          <a:off x="-584710" y="3122824"/>
                          <a:ext cx="8797708" cy="2500314"/>
                        </a:xfrm>
                        <a:prstGeom prst="rect">
                          <a:avLst/>
                        </a:prstGeom>
                        <a:noFill/>
                        <a:ln w="22225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38" name="AutoShape 2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451570" y="4073182"/>
                          <a:ext cx="368300" cy="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prstDash val="lg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39" name="Arc 14"/>
                        <p:cNvSpPr>
                          <a:spLocks/>
                        </p:cNvSpPr>
                        <p:nvPr/>
                      </p:nvSpPr>
                      <p:spPr bwMode="auto">
                        <a:xfrm rot="8232477" flipH="1" flipV="1">
                          <a:off x="4680732" y="4323530"/>
                          <a:ext cx="285971" cy="18158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147483647 w 21600"/>
                            <a:gd name="T3" fmla="*/ 2147483647 h 21600"/>
                            <a:gd name="T4" fmla="*/ 0 w 21600"/>
                            <a:gd name="T5" fmla="*/ 2147483647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22225">
                          <a:solidFill>
                            <a:srgbClr val="FF0000"/>
                          </a:solidFill>
                          <a:prstDash val="dash"/>
                          <a:round/>
                          <a:headEnd type="triangle" w="med" len="med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0" name="Text Box 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1662" y="3431340"/>
                          <a:ext cx="2208303" cy="503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9pPr>
                        </a:lstStyle>
                        <a:p>
                          <a:pPr algn="ctr" eaLnBrk="1" hangingPunct="1"/>
                          <a:r>
                            <a:rPr lang="pt-BR" altLang="pt-BR" b="1" dirty="0">
                              <a:solidFill>
                                <a:srgbClr val="FFFF00"/>
                              </a:solidFill>
                            </a:rPr>
                            <a:t>TANQUE DE AERAÇÃO (SST: 8000 mg/L)</a:t>
                          </a:r>
                        </a:p>
                      </p:txBody>
                    </p:sp>
                    <p:sp>
                      <p:nvSpPr>
                        <p:cNvPr id="41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342715" y="5023540"/>
                          <a:ext cx="2659909" cy="232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9pPr>
                        </a:lstStyle>
                        <a:p>
                          <a:pPr algn="ctr" eaLnBrk="1" hangingPunct="1"/>
                          <a:r>
                            <a:rPr lang="pt-BR" altLang="pt-BR" b="1" dirty="0">
                              <a:solidFill>
                                <a:srgbClr val="FFFF00"/>
                              </a:solidFill>
                            </a:rPr>
                            <a:t>CÂMARA ANÓXICA</a:t>
                          </a:r>
                        </a:p>
                      </p:txBody>
                    </p:sp>
                    <p:cxnSp>
                      <p:nvCxnSpPr>
                        <p:cNvPr id="42" name="AutoShape 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542268" y="3627701"/>
                          <a:ext cx="0" cy="831564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prstDash val="lg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3" name="AutoShape 2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451570" y="3894990"/>
                          <a:ext cx="368331" cy="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prstDash val="lg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4" name="AutoShape 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235069" y="4162278"/>
                          <a:ext cx="1" cy="270032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prstDash val="lg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5" name="AutoShape 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278369" y="4429567"/>
                          <a:ext cx="589011" cy="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prstDash val="lg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46" name="Arc 12"/>
                        <p:cNvSpPr>
                          <a:spLocks/>
                        </p:cNvSpPr>
                        <p:nvPr/>
                      </p:nvSpPr>
                      <p:spPr bwMode="auto">
                        <a:xfrm rot="-2558205" flipH="1" flipV="1">
                          <a:off x="2374084" y="4510741"/>
                          <a:ext cx="374811" cy="26926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147483647 w 21600"/>
                            <a:gd name="T3" fmla="*/ 2147483647 h 21600"/>
                            <a:gd name="T4" fmla="*/ 0 w 21600"/>
                            <a:gd name="T5" fmla="*/ 2147483647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22225">
                          <a:solidFill>
                            <a:srgbClr val="FF0000"/>
                          </a:solidFill>
                          <a:prstDash val="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7" name="Arc 13"/>
                        <p:cNvSpPr>
                          <a:spLocks/>
                        </p:cNvSpPr>
                        <p:nvPr/>
                      </p:nvSpPr>
                      <p:spPr bwMode="auto">
                        <a:xfrm rot="2703745" flipH="1" flipV="1">
                          <a:off x="583494" y="4066916"/>
                          <a:ext cx="210321" cy="428314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147483647 w 21600"/>
                            <a:gd name="T3" fmla="*/ 2147483647 h 21600"/>
                            <a:gd name="T4" fmla="*/ 0 w 21600"/>
                            <a:gd name="T5" fmla="*/ 2147483647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22225">
                          <a:solidFill>
                            <a:srgbClr val="FF0000"/>
                          </a:solidFill>
                          <a:prstDash val="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8" name="CaixaDeTexto 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6167" y="3211918"/>
                          <a:ext cx="960592" cy="4266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pt-BR" altLang="pt-BR" b="1">
                              <a:solidFill>
                                <a:srgbClr val="FF0000"/>
                              </a:solidFill>
                            </a:rPr>
                            <a:t>ESGOTOBRUTO</a:t>
                          </a:r>
                        </a:p>
                      </p:txBody>
                    </p:sp>
                  </p:grpSp>
                  <p:cxnSp>
                    <p:nvCxnSpPr>
                      <p:cNvPr id="35" name="AutoShape 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687235" y="2978950"/>
                        <a:ext cx="285223" cy="0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AFA2E"/>
                        </a:solidFill>
                        <a:prstDash val="dash"/>
                        <a:round/>
                        <a:headEnd type="triangle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6" name="AutoShape 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6687237" y="2978951"/>
                        <a:ext cx="53319" cy="638340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AFA2E"/>
                        </a:solidFill>
                        <a:prstDash val="dash"/>
                        <a:round/>
                        <a:headEnd type="triangle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cxnSp>
                  <p:nvCxnSpPr>
                    <p:cNvPr id="33" name="AutoShape 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166955" y="3969060"/>
                      <a:ext cx="295300" cy="0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AFA2E"/>
                      </a:solidFill>
                      <a:prstDash val="dash"/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6" name="Grupo 88"/>
                  <p:cNvGrpSpPr>
                    <a:grpSpLocks/>
                  </p:cNvGrpSpPr>
                  <p:nvPr/>
                </p:nvGrpSpPr>
                <p:grpSpPr bwMode="auto">
                  <a:xfrm>
                    <a:off x="3626895" y="2753925"/>
                    <a:ext cx="2780377" cy="1620180"/>
                    <a:chOff x="3626895" y="2753925"/>
                    <a:chExt cx="2780377" cy="1620180"/>
                  </a:xfrm>
                </p:grpSpPr>
                <p:grpSp>
                  <p:nvGrpSpPr>
                    <p:cNvPr id="27" name="Grupo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6895" y="2753925"/>
                      <a:ext cx="2780377" cy="1260140"/>
                      <a:chOff x="5877145" y="1898830"/>
                      <a:chExt cx="2780377" cy="1260140"/>
                    </a:xfrm>
                  </p:grpSpPr>
                  <p:sp>
                    <p:nvSpPr>
                      <p:cNvPr id="29" name="Retângulo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77145" y="1898830"/>
                        <a:ext cx="2780377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pt-BR" altLang="pt-BR" b="1" dirty="0">
                            <a:solidFill>
                              <a:srgbClr val="FFFF00"/>
                            </a:solidFill>
                          </a:rPr>
                          <a:t>TANQUES DE MEMBRANAS</a:t>
                        </a:r>
                      </a:p>
                    </p:txBody>
                  </p:sp>
                  <p:cxnSp>
                    <p:nvCxnSpPr>
                      <p:cNvPr id="30" name="AutoShape 1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7407316" y="2213865"/>
                        <a:ext cx="720079" cy="630070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1" name="AutoShape 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7452321" y="2213865"/>
                        <a:ext cx="675074" cy="945105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cxnSp>
                  <p:nvCxnSpPr>
                    <p:cNvPr id="28" name="AutoShape 1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202070" y="3068960"/>
                      <a:ext cx="675075" cy="1305145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FFFF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cxnSp>
              <p:nvCxnSpPr>
                <p:cNvPr id="22" name="Conector de seta reta 44"/>
                <p:cNvCxnSpPr>
                  <a:cxnSpLocks noChangeShapeType="1"/>
                  <a:stCxn id="41" idx="0"/>
                </p:cNvCxnSpPr>
                <p:nvPr/>
              </p:nvCxnSpPr>
              <p:spPr bwMode="auto">
                <a:xfrm flipV="1">
                  <a:off x="-2138341" y="4914165"/>
                  <a:ext cx="418639" cy="765080"/>
                </a:xfrm>
                <a:prstGeom prst="straightConnector1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AutoShape 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06715" y="5094185"/>
                  <a:ext cx="270030" cy="765085"/>
                </a:xfrm>
                <a:prstGeom prst="straightConnector1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06515" y="5949280"/>
                  <a:ext cx="3167278" cy="2857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b="1">
                      <a:solidFill>
                        <a:srgbClr val="0000CC"/>
                      </a:solidFill>
                    </a:rPr>
                    <a:t>   </a:t>
                  </a:r>
                  <a:r>
                    <a:rPr lang="pt-BR" altLang="pt-BR" b="1">
                      <a:solidFill>
                        <a:srgbClr val="FFFF00"/>
                      </a:solidFill>
                    </a:rPr>
                    <a:t>TANQUE DE DESOXIGENAÇÃO</a:t>
                  </a:r>
                  <a:r>
                    <a:rPr lang="pt-BR" altLang="pt-BR" b="1">
                      <a:solidFill>
                        <a:srgbClr val="0000CC"/>
                      </a:solidFill>
                    </a:rPr>
                    <a:t>    </a:t>
                  </a:r>
                </a:p>
              </p:txBody>
            </p:sp>
          </p:grpSp>
          <p:cxnSp>
            <p:nvCxnSpPr>
              <p:cNvPr id="20" name="Conector de seta reta 49"/>
              <p:cNvCxnSpPr>
                <a:cxnSpLocks noChangeShapeType="1"/>
              </p:cNvCxnSpPr>
              <p:nvPr/>
            </p:nvCxnSpPr>
            <p:spPr bwMode="auto">
              <a:xfrm flipV="1">
                <a:off x="3491880" y="5859271"/>
                <a:ext cx="585065" cy="592232"/>
              </a:xfrm>
              <a:prstGeom prst="straightConnector1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" name="Grupo 95"/>
            <p:cNvGrpSpPr>
              <a:grpSpLocks/>
            </p:cNvGrpSpPr>
            <p:nvPr/>
          </p:nvGrpSpPr>
          <p:grpSpPr bwMode="auto">
            <a:xfrm>
              <a:off x="8037385" y="3969060"/>
              <a:ext cx="494815" cy="792057"/>
              <a:chOff x="8127458" y="1223755"/>
              <a:chExt cx="494815" cy="792057"/>
            </a:xfrm>
          </p:grpSpPr>
          <p:cxnSp>
            <p:nvCxnSpPr>
              <p:cNvPr id="16" name="AutoShape 24"/>
              <p:cNvCxnSpPr>
                <a:cxnSpLocks noChangeShapeType="1"/>
              </p:cNvCxnSpPr>
              <p:nvPr/>
            </p:nvCxnSpPr>
            <p:spPr bwMode="auto">
              <a:xfrm>
                <a:off x="8127458" y="1583781"/>
                <a:ext cx="449808" cy="8174"/>
              </a:xfrm>
              <a:prstGeom prst="straightConnector1">
                <a:avLst/>
              </a:prstGeom>
              <a:noFill/>
              <a:ln w="31750">
                <a:solidFill>
                  <a:srgbClr val="00CCFF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8127458" y="1997124"/>
                <a:ext cx="494815" cy="18688"/>
              </a:xfrm>
              <a:prstGeom prst="straightConnector1">
                <a:avLst/>
              </a:prstGeom>
              <a:noFill/>
              <a:ln w="31750">
                <a:solidFill>
                  <a:srgbClr val="00CCFF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26"/>
              <p:cNvCxnSpPr>
                <a:cxnSpLocks noChangeShapeType="1"/>
              </p:cNvCxnSpPr>
              <p:nvPr/>
            </p:nvCxnSpPr>
            <p:spPr bwMode="auto">
              <a:xfrm>
                <a:off x="8127458" y="1223755"/>
                <a:ext cx="449808" cy="8049"/>
              </a:xfrm>
              <a:prstGeom prst="straightConnector1">
                <a:avLst/>
              </a:prstGeom>
              <a:noFill/>
              <a:ln w="31750">
                <a:solidFill>
                  <a:srgbClr val="00CCFF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49" name="AutoShape 6"/>
          <p:cNvCxnSpPr>
            <a:cxnSpLocks noChangeShapeType="1"/>
          </p:cNvCxnSpPr>
          <p:nvPr/>
        </p:nvCxnSpPr>
        <p:spPr bwMode="auto">
          <a:xfrm>
            <a:off x="6507163" y="3024188"/>
            <a:ext cx="295275" cy="0"/>
          </a:xfrm>
          <a:prstGeom prst="straightConnector1">
            <a:avLst/>
          </a:prstGeom>
          <a:noFill/>
          <a:ln w="22225">
            <a:solidFill>
              <a:srgbClr val="5AFA2E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ector de seta reta 56"/>
          <p:cNvCxnSpPr>
            <a:cxnSpLocks noChangeShapeType="1"/>
          </p:cNvCxnSpPr>
          <p:nvPr/>
        </p:nvCxnSpPr>
        <p:spPr bwMode="auto">
          <a:xfrm>
            <a:off x="2997200" y="2079625"/>
            <a:ext cx="630238" cy="539750"/>
          </a:xfrm>
          <a:prstGeom prst="straightConnector1">
            <a:avLst/>
          </a:pr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CaixaDeTexto 50"/>
          <p:cNvSpPr txBox="1"/>
          <p:nvPr/>
        </p:nvSpPr>
        <p:spPr>
          <a:xfrm>
            <a:off x="4355976" y="5530006"/>
            <a:ext cx="340474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2 módulos em operação</a:t>
            </a:r>
          </a:p>
          <a:p>
            <a:r>
              <a:rPr lang="pt-BR" sz="2000" dirty="0">
                <a:solidFill>
                  <a:schemeClr val="bg1"/>
                </a:solidFill>
              </a:rPr>
              <a:t>Capacidade da planta: 360 L/s</a:t>
            </a:r>
          </a:p>
          <a:p>
            <a:r>
              <a:rPr lang="pt-BR" sz="2000" dirty="0">
                <a:solidFill>
                  <a:schemeClr val="bg1"/>
                </a:solidFill>
              </a:rPr>
              <a:t>Vazão Média atual: 280 L/s</a:t>
            </a:r>
            <a:endParaRPr lang="pt-BR" sz="2000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CA11493-0ACA-4DED-8476-62287C8A9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60648"/>
            <a:ext cx="7272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SISTEMA BIOLÓGICO - MBR</a:t>
            </a:r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id="{73D85D21-71C9-49CE-B7F8-863D44477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505" y="4233362"/>
            <a:ext cx="2764607" cy="41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rgbClr val="FFFF00"/>
                </a:solidFill>
              </a:rPr>
              <a:t>TANQUE ANAERÓBICO</a:t>
            </a:r>
          </a:p>
        </p:txBody>
      </p:sp>
    </p:spTree>
    <p:extLst>
      <p:ext uri="{BB962C8B-B14F-4D97-AF65-F5344CB8AC3E}">
        <p14:creationId xmlns:p14="http://schemas.microsoft.com/office/powerpoint/2010/main" val="1708267164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529</Words>
  <Application>Microsoft Office PowerPoint</Application>
  <PresentationFormat>Apresentação na tela (4:3)</PresentationFormat>
  <Paragraphs>165</Paragraphs>
  <Slides>21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MS PGothic</vt:lpstr>
      <vt:lpstr>Arial</vt:lpstr>
      <vt:lpstr>Calibri</vt:lpstr>
      <vt:lpstr>Corbel</vt:lpstr>
      <vt:lpstr>Times New Roman</vt:lpstr>
      <vt:lpstr>Wingdings</vt:lpstr>
      <vt:lpstr>1_Personalizar design</vt:lpstr>
      <vt:lpstr>Personalizar design</vt:lpstr>
      <vt:lpstr>3_Personalizar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User</cp:lastModifiedBy>
  <cp:revision>149</cp:revision>
  <cp:lastPrinted>2013-03-06T14:17:17Z</cp:lastPrinted>
  <dcterms:created xsi:type="dcterms:W3CDTF">2013-01-21T13:05:03Z</dcterms:created>
  <dcterms:modified xsi:type="dcterms:W3CDTF">2018-05-29T00:08:24Z</dcterms:modified>
</cp:coreProperties>
</file>