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60" r:id="rId3"/>
    <p:sldMasterId id="2147483656" r:id="rId4"/>
  </p:sldMasterIdLst>
  <p:notesMasterIdLst>
    <p:notesMasterId r:id="rId18"/>
  </p:notesMasterIdLst>
  <p:handoutMasterIdLst>
    <p:handoutMasterId r:id="rId19"/>
  </p:handoutMasterIdLst>
  <p:sldIdLst>
    <p:sldId id="260" r:id="rId5"/>
    <p:sldId id="263" r:id="rId6"/>
    <p:sldId id="258" r:id="rId7"/>
    <p:sldId id="264" r:id="rId8"/>
    <p:sldId id="268" r:id="rId9"/>
    <p:sldId id="266" r:id="rId10"/>
    <p:sldId id="272" r:id="rId11"/>
    <p:sldId id="269" r:id="rId12"/>
    <p:sldId id="273" r:id="rId13"/>
    <p:sldId id="274" r:id="rId14"/>
    <p:sldId id="270" r:id="rId15"/>
    <p:sldId id="271" r:id="rId16"/>
    <p:sldId id="261" r:id="rId17"/>
  </p:sldIdLst>
  <p:sldSz cx="9144000" cy="6858000" type="screen4x3"/>
  <p:notesSz cx="6811963" cy="994568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2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_2\qualidade\10-TG%20(ARQUIVOS%20PESSOAIS)\Jos&#233;%20Luis\CONTROLE%20DE%20RECLAMA&#199;&#195;O%20SSE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Total de ocorrências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1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'TOTAL DE OCORRÊNCIAS'!$A$2:$A$3</c:f>
              <c:strCache>
                <c:ptCount val="2"/>
                <c:pt idx="0">
                  <c:v>ÁGUA</c:v>
                </c:pt>
                <c:pt idx="1">
                  <c:v>ESGOTO</c:v>
                </c:pt>
              </c:strCache>
            </c:strRef>
          </c:cat>
          <c:val>
            <c:numRef>
              <c:f>'TOTAL DE OCORRÊNCIAS'!$B$2:$B$3</c:f>
              <c:numCache>
                <c:formatCode>General</c:formatCode>
                <c:ptCount val="2"/>
                <c:pt idx="0">
                  <c:v>710</c:v>
                </c:pt>
                <c:pt idx="1">
                  <c:v>606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232736125287501"/>
          <c:y val="0.49595145885778902"/>
          <c:w val="0.12190909357960321"/>
          <c:h val="0.1772435368761150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Total de ocorrências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138888888888889E-2"/>
          <c:y val="0.12193187791144229"/>
          <c:w val="0.8898611111111111"/>
          <c:h val="0.72580463653260519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DE OCORRÊNCIAS'!$A$2:$A$4</c:f>
              <c:strCache>
                <c:ptCount val="3"/>
                <c:pt idx="0">
                  <c:v>ÁGUA</c:v>
                </c:pt>
                <c:pt idx="1">
                  <c:v>ESGOTO</c:v>
                </c:pt>
                <c:pt idx="2">
                  <c:v>TOTAL</c:v>
                </c:pt>
              </c:strCache>
            </c:strRef>
          </c:cat>
          <c:val>
            <c:numRef>
              <c:f>'TOTAL DE OCORRÊNCIAS'!$B$2:$B$4</c:f>
              <c:numCache>
                <c:formatCode>General</c:formatCode>
                <c:ptCount val="3"/>
                <c:pt idx="0">
                  <c:v>710</c:v>
                </c:pt>
                <c:pt idx="1">
                  <c:v>606</c:v>
                </c:pt>
                <c:pt idx="2">
                  <c:v>1316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16398608"/>
        <c:axId val="316394296"/>
        <c:axId val="324338032"/>
      </c:bar3DChart>
      <c:catAx>
        <c:axId val="316398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/>
                  <a:t>Tipo</a:t>
                </a:r>
              </a:p>
            </c:rich>
          </c:tx>
          <c:layout>
            <c:manualLayout>
              <c:xMode val="edge"/>
              <c:yMode val="edge"/>
              <c:x val="0.52500524934383197"/>
              <c:y val="0.826309351336490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6394296"/>
        <c:crosses val="autoZero"/>
        <c:auto val="1"/>
        <c:lblAlgn val="ctr"/>
        <c:lblOffset val="100"/>
        <c:noMultiLvlLbl val="0"/>
      </c:catAx>
      <c:valAx>
        <c:axId val="3163942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/>
                  <a:t>Total de ocorrências</a:t>
                </a:r>
              </a:p>
            </c:rich>
          </c:tx>
          <c:layout>
            <c:manualLayout>
              <c:xMode val="edge"/>
              <c:yMode val="edge"/>
              <c:x val="2.6114829396325461E-2"/>
              <c:y val="0.331414139242365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crossAx val="316398608"/>
        <c:crosses val="autoZero"/>
        <c:crossBetween val="between"/>
      </c:valAx>
      <c:serAx>
        <c:axId val="324338032"/>
        <c:scaling>
          <c:orientation val="minMax"/>
        </c:scaling>
        <c:delete val="1"/>
        <c:axPos val="b"/>
        <c:majorTickMark val="none"/>
        <c:minorTickMark val="none"/>
        <c:tickLblPos val="nextTo"/>
        <c:crossAx val="31639429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OCORRÊNCIA</a:t>
            </a:r>
            <a:r>
              <a:rPr lang="pt-BR" baseline="0"/>
              <a:t> MENSAL</a:t>
            </a:r>
            <a:endParaRPr lang="pt-BR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'OCORRÊNCIA MENSAL'!$A$28:$A$39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Mar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'OCORRÊNCIA MENSAL'!$B$28:$B$39</c:f>
              <c:numCache>
                <c:formatCode>General</c:formatCode>
                <c:ptCount val="12"/>
                <c:pt idx="0">
                  <c:v>132</c:v>
                </c:pt>
                <c:pt idx="1">
                  <c:v>121</c:v>
                </c:pt>
                <c:pt idx="2">
                  <c:v>112</c:v>
                </c:pt>
                <c:pt idx="3">
                  <c:v>100</c:v>
                </c:pt>
                <c:pt idx="4">
                  <c:v>126</c:v>
                </c:pt>
                <c:pt idx="5">
                  <c:v>88</c:v>
                </c:pt>
                <c:pt idx="6">
                  <c:v>85</c:v>
                </c:pt>
                <c:pt idx="7">
                  <c:v>93</c:v>
                </c:pt>
                <c:pt idx="8">
                  <c:v>125</c:v>
                </c:pt>
                <c:pt idx="9">
                  <c:v>85</c:v>
                </c:pt>
                <c:pt idx="10">
                  <c:v>97</c:v>
                </c:pt>
                <c:pt idx="11">
                  <c:v>146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208816"/>
        <c:axId val="328209208"/>
      </c:lineChart>
      <c:catAx>
        <c:axId val="328208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8209208"/>
        <c:crosses val="autoZero"/>
        <c:auto val="1"/>
        <c:lblAlgn val="ctr"/>
        <c:lblOffset val="100"/>
        <c:noMultiLvlLbl val="0"/>
      </c:catAx>
      <c:valAx>
        <c:axId val="328209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TOTAL</a:t>
                </a:r>
                <a:r>
                  <a:rPr lang="pt-BR" baseline="0"/>
                  <a:t> DE OCORRÊNCIAS (ÁGUA E ESGOTO)</a:t>
                </a:r>
                <a:endParaRPr lang="pt-BR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82088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25/05/2018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25/05/2018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879" y="4724759"/>
            <a:ext cx="5450207" cy="4475083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15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68088"/>
            <a:ext cx="1979712" cy="74443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27" y="5733256"/>
            <a:ext cx="1631025" cy="580245"/>
          </a:xfrm>
          <a:prstGeom prst="rect">
            <a:avLst/>
          </a:prstGeom>
        </p:spPr>
      </p:pic>
      <p:pic>
        <p:nvPicPr>
          <p:cNvPr id="5" name="Picture 2" descr="logo congress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192289" cy="122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07176"/>
            <a:ext cx="1251664" cy="8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6704969" y="219799"/>
            <a:ext cx="888385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1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ogo congresso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430207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 userDrawn="1"/>
        </p:nvSpPr>
        <p:spPr>
          <a:xfrm>
            <a:off x="7740352" y="6491407"/>
            <a:ext cx="882356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8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6403812"/>
            <a:ext cx="606913" cy="3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1" name="Picture 2" descr="logo congresso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430207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 userDrawn="1"/>
        </p:nvSpPr>
        <p:spPr>
          <a:xfrm>
            <a:off x="7740352" y="6491407"/>
            <a:ext cx="882356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8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6403812"/>
            <a:ext cx="606913" cy="3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675542"/>
            <a:ext cx="8353425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presidente 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- Arly de Lara  Romêo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Chefe de Gabinete/Procuradora Geral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Administrativo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Paulo Jorge Zeraik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Comercial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Luiz Fernando Lopes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Financeiro e de Rel. com Investidores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Pedro Cláudio da Silva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Técnico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Marco Antônio dos Santos</a:t>
            </a:r>
          </a:p>
          <a:p>
            <a:pPr algn="ctr" eaLnBrk="1" hangingPunct="1">
              <a:lnSpc>
                <a:spcPct val="150000"/>
              </a:lnSpc>
            </a:pPr>
            <a:endParaRPr lang="pt-BR" sz="1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5756561"/>
            <a:ext cx="1646701" cy="6192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13" y="5809134"/>
            <a:ext cx="1405985" cy="5001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467544" y="1484784"/>
            <a:ext cx="8065269" cy="208823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755265" y="1807656"/>
            <a:ext cx="74898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sz="4500" b="1" dirty="0" smtClean="0"/>
              <a:t>Rastreamento e Tratamento das Reclamações dos Clientes</a:t>
            </a:r>
            <a:endParaRPr lang="pt-BR" sz="45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267744" y="4005064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t-BR" sz="2400" b="1" baseline="30000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Autor:</a:t>
            </a:r>
            <a:r>
              <a:rPr lang="pt-BR" sz="24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</a:t>
            </a:r>
          </a:p>
          <a:p>
            <a:pPr algn="r" defTabSz="457200"/>
            <a:r>
              <a:rPr lang="pt-BR" sz="20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José Luis Costa           </a:t>
            </a:r>
          </a:p>
          <a:p>
            <a:pPr algn="r" defTabSz="457200"/>
            <a:r>
              <a:rPr lang="pt-BR" sz="2000" b="1" dirty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</a:t>
            </a:r>
            <a:r>
              <a:rPr lang="pt-BR" sz="20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51520" y="260648"/>
            <a:ext cx="7560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 smtClean="0"/>
              <a:t>Rastreamento e Tratamento das Reclamações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433019"/>
              </p:ext>
            </p:extLst>
          </p:nvPr>
        </p:nvGraphicFramePr>
        <p:xfrm>
          <a:off x="251520" y="1124745"/>
          <a:ext cx="3024336" cy="45365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176"/>
                <a:gridCol w="1440160"/>
              </a:tblGrid>
              <a:tr h="34896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Jan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132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896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err="1">
                          <a:effectLst/>
                        </a:rPr>
                        <a:t>Fev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121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896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Mar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112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896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Abr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896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Mar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126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896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Jun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88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896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Jul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85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896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Ago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93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896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Set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125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896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Out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85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896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Nov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97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896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Dez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146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896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1316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072908"/>
              </p:ext>
            </p:extLst>
          </p:nvPr>
        </p:nvGraphicFramePr>
        <p:xfrm>
          <a:off x="3563889" y="1124745"/>
          <a:ext cx="5040560" cy="453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84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3040" y="980728"/>
            <a:ext cx="8669440" cy="1889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 toda esta metodologia sendo tratada em parceria com setores, estas atitudes podem demonstrar a evolução do processo que a todo momento faz surgir novas soluções ou aprimoramentos tanto do sistema de gestão da qualidade, quanto das próprias rotinas de trabalho.</a:t>
            </a:r>
            <a:endParaRPr lang="pt-B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47664" y="35945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graphicFrame>
        <p:nvGraphicFramePr>
          <p:cNvPr id="6" name="Obje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91525"/>
              </p:ext>
            </p:extLst>
          </p:nvPr>
        </p:nvGraphicFramePr>
        <p:xfrm>
          <a:off x="395536" y="3066888"/>
          <a:ext cx="8352928" cy="3314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Chart" r:id="rId3" imgW="5761219" imgH="2932430" progId="Excel.Chart.8">
                  <p:embed/>
                </p:oleObj>
              </mc:Choice>
              <mc:Fallback>
                <p:oleObj name="Chart" r:id="rId3" imgW="5761219" imgH="2932430" progId="Excel.Chart.8">
                  <p:embed/>
                  <p:pic>
                    <p:nvPicPr>
                      <p:cNvPr id="0" name="Gráfico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066888"/>
                        <a:ext cx="8352928" cy="33144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47664" y="65282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51520" y="260648"/>
            <a:ext cx="7560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 smtClean="0"/>
              <a:t>Rastreamento e Tratamento das Reclamações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6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47664" y="35945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47664" y="65282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51520" y="1052736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principais benefícios alcançados, têm-se a disseminação da cultura de inter-relacionamento entre os processos, suas atividades e funcionários, a redução do tempo de atendimento nos serviços prestados aos clientes (reclamantes) e a busca pela melhoria. Além da redução do pagamento indevido nos casos onde é comprovada a negligência ou irregularidade por parte do reclamante.</a:t>
            </a:r>
            <a:endParaRPr lang="pt-B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manutenção da boa imagem da empresa e sua responsabilidade socioambiental também passa ser diretamente afetada pelos bons resultados deste trabalho.</a:t>
            </a:r>
            <a:endParaRPr lang="pt-B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51520" y="260648"/>
            <a:ext cx="7560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 smtClean="0"/>
              <a:t>Rastreamento e Tratamento das Reclamações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4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/>
          </p:cNvSpPr>
          <p:nvPr/>
        </p:nvSpPr>
        <p:spPr bwMode="auto">
          <a:xfrm>
            <a:off x="0" y="548680"/>
            <a:ext cx="91440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200" b="1" dirty="0" smtClean="0">
                <a:solidFill>
                  <a:srgbClr val="000066"/>
                </a:solidFill>
                <a:latin typeface="Arial" charset="0"/>
              </a:rPr>
              <a:t>José Luis Costa</a:t>
            </a:r>
            <a:endParaRPr lang="pt-BR" sz="22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i="1" dirty="0" smtClean="0">
                <a:solidFill>
                  <a:srgbClr val="000066"/>
                </a:solidFill>
                <a:latin typeface="Arial" charset="0"/>
              </a:rPr>
              <a:t>Assistente Administrativo / Qualidade</a:t>
            </a:r>
            <a:endParaRPr lang="pt-BR" sz="1600" b="1" i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i="1" dirty="0" smtClean="0">
                <a:solidFill>
                  <a:srgbClr val="000066"/>
                </a:solidFill>
                <a:latin typeface="Arial" charset="0"/>
              </a:rPr>
              <a:t>(19)3735-5209 – pesquisa@sanasa.com.br</a:t>
            </a:r>
            <a:endParaRPr lang="pt-BR" sz="1600" i="1" dirty="0">
              <a:solidFill>
                <a:srgbClr val="00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82415"/>
            <a:ext cx="72728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MUNICÍPIO DE CAMPINAS-SP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869455"/>
            <a:ext cx="828092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200" b="1" dirty="0">
                <a:solidFill>
                  <a:schemeClr val="tx2"/>
                </a:solidFill>
                <a:latin typeface="Arial" charset="0"/>
              </a:rPr>
              <a:t>Está localizado em uma região Metropolitana composta por: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7517" y="1336640"/>
            <a:ext cx="6048672" cy="553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09" y="2972745"/>
            <a:ext cx="3528159" cy="329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3163103" y="4941167"/>
            <a:ext cx="3048003" cy="628286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stealth" w="med" len="med"/>
          </a:ln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682948" y="4617819"/>
            <a:ext cx="1468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200" dirty="0">
                <a:solidFill>
                  <a:srgbClr val="000066"/>
                </a:solidFill>
              </a:rPr>
              <a:t>Estado de São Paulo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3525" y="1301820"/>
            <a:ext cx="5817318" cy="11695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pt-BR" dirty="0" smtClean="0">
                <a:solidFill>
                  <a:schemeClr val="tx2"/>
                </a:solidFill>
              </a:rPr>
              <a:t>20 municípios (5 </a:t>
            </a:r>
            <a:r>
              <a:rPr lang="pt-BR" dirty="0">
                <a:solidFill>
                  <a:schemeClr val="tx2"/>
                </a:solidFill>
              </a:rPr>
              <a:t>milhões </a:t>
            </a:r>
            <a:r>
              <a:rPr lang="pt-BR" dirty="0" smtClean="0">
                <a:solidFill>
                  <a:schemeClr val="tx2"/>
                </a:solidFill>
              </a:rPr>
              <a:t>habitantes)</a:t>
            </a:r>
          </a:p>
          <a:p>
            <a:pPr>
              <a:spcBef>
                <a:spcPts val="600"/>
              </a:spcBef>
            </a:pPr>
            <a:endParaRPr lang="pt-BR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chemeClr val="tx2"/>
                </a:solidFill>
              </a:rPr>
              <a:t>População Campinas: 1.182.429  Hab. (IBGE 2017)</a:t>
            </a:r>
            <a:endParaRPr lang="pt-B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99392"/>
            <a:ext cx="9144000" cy="6467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560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 smtClean="0"/>
              <a:t>Rastreamento e Tratamento das Reclamações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836712"/>
            <a:ext cx="864096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setor de informática elaborou uma ferramenta com a utilização do sistema de gerenciamento de informações, emitindo diariamente um relatório de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serviços.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 são cruzados entre as áreas envolvidas na evolução e resolução dos problemas, sempre visando a satisfação do cliente e a qualidade dos serviços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prestados.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 esta metodologia sendo tratada em parceria com setores da empresa, estas atitudes podem demonstrar a evolução do processo que a todo o momento faz surgir novas soluções ou aprimoramentos tanto do sistema de gestão da qualidade, quanto das próprias rotinas de trabalho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301267"/>
              </p:ext>
            </p:extLst>
          </p:nvPr>
        </p:nvGraphicFramePr>
        <p:xfrm>
          <a:off x="395536" y="1484784"/>
          <a:ext cx="8640960" cy="5120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35304"/>
                <a:gridCol w="4205656"/>
              </a:tblGrid>
              <a:tr h="30603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SERVIÇOS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remoção de cavalete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remoção com caixa no muro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ligação de água 3/4" com caixa no muro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esgotamento de fossa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ligação de esgoto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esgoto arriado na viela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esgoto vazando na via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esgoto vazando no passeio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esgoto vazando na viela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esgoto vazando em praça ou jardim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esgoto retornando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ramal predial entupido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coletor entupido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esgoto arriado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pouca pressão na água local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falta de água geral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falta de água local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descarga em rede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pouca vazão de água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pouca pressão na água geral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rede vazando no passeio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rede vazando na via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rede vazando em praça/jardim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vazamento de água no passeio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vazamento de água na via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vazamento de água no cavalete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vazamento de água no registro cavalete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vazamento de hidrante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troca de hidrômetro à pedido do consumidor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52600" y="1125131"/>
            <a:ext cx="58437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Tabela 1 – Tipos de serviços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51520" y="260648"/>
            <a:ext cx="7560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 smtClean="0"/>
              <a:t>Rastreamento e Tratamento das Reclamações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5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712968" cy="517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51520" y="260648"/>
            <a:ext cx="7560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 smtClean="0"/>
              <a:t>Rastreamento e Tratamento das Reclamações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88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51520" y="260648"/>
            <a:ext cx="7560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 smtClean="0"/>
              <a:t>Rastreamento e Tratamento das Reclamações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341733"/>
              </p:ext>
            </p:extLst>
          </p:nvPr>
        </p:nvGraphicFramePr>
        <p:xfrm>
          <a:off x="323528" y="980743"/>
          <a:ext cx="8640960" cy="5191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814"/>
                <a:gridCol w="745766"/>
                <a:gridCol w="390926"/>
                <a:gridCol w="1419361"/>
                <a:gridCol w="518728"/>
                <a:gridCol w="414983"/>
                <a:gridCol w="427011"/>
                <a:gridCol w="541281"/>
                <a:gridCol w="374386"/>
                <a:gridCol w="1623845"/>
                <a:gridCol w="1629859"/>
              </a:tblGrid>
              <a:tr h="3332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SSE's</a:t>
                      </a:r>
                      <a:endParaRPr lang="pt-BR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Setor de Manutenção</a:t>
                      </a:r>
                      <a:endParaRPr lang="pt-BR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Tipo</a:t>
                      </a:r>
                      <a:endParaRPr lang="pt-BR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Ocorrência</a:t>
                      </a:r>
                      <a:endParaRPr lang="pt-BR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Mês ocorrência</a:t>
                      </a:r>
                      <a:endParaRPr lang="pt-BR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Data Abertura</a:t>
                      </a:r>
                      <a:endParaRPr lang="pt-BR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Data Execução</a:t>
                      </a:r>
                      <a:endParaRPr lang="pt-BR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Tempo de atendimento (dias)</a:t>
                      </a:r>
                      <a:endParaRPr lang="pt-BR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nº de Reclam.</a:t>
                      </a:r>
                      <a:endParaRPr lang="pt-BR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Endereço</a:t>
                      </a:r>
                      <a:endParaRPr lang="pt-BR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u="none" strike="noStrike">
                          <a:effectLst/>
                        </a:rPr>
                        <a:t>Bairro</a:t>
                      </a:r>
                      <a:endParaRPr lang="pt-BR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539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3429591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DOMASA 08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VAZAMENTO DE AGUA NA VIA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01/01/2017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01/01/2017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AV NOSSA SENHORA DA CONSOLACAO, 100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JD AURELIA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539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3429839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DOMASA 01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POUCA PRESSAO NA AGUA LOCAL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02/01/2017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04/01/2017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2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4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AV DR CARLOS DE CAMPOS, 422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VL INDUSTRIAL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539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3430274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DOMASA 01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VAZAMENTO DE AGUA NO PASSEIO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03/01/2017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05/01/2017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2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AV BRASILIA, 62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VL PERSEU L BARROS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539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3431490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DOMASA 08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FALTA DE AGUA LOCAL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05/01/2017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06/01/2017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 RUA AMELIA BUENO CAMARGO, 181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JD SANTANA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539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3431514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DOMASA 08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VAZAMENTO DE AGUA NO CAVALETE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05/01/2017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05/01/2017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 RUA ALANO RAIZER, 1092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JD BOTANICO - SOUSAS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539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3431196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DOMASA 03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VAZAMENTO DE AGUA NA VIA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05/01/2017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05/01/2017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RUA ITAPOLIS, 39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 VL MARIETA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539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3431144</a:t>
                      </a:r>
                      <a:endParaRPr lang="pt-BR" sz="500" b="1" i="0" u="none" strike="noStrike">
                        <a:solidFill>
                          <a:srgbClr val="2F75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DOMASA 05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VAZAMENTO DE AGUA NO CAVALETE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05/01/2017</a:t>
                      </a:r>
                      <a:endParaRPr lang="pt-BR" sz="500" b="1" i="0" u="none" strike="noStrike">
                        <a:solidFill>
                          <a:srgbClr val="2F75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06/01/2017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</a:t>
                      </a:r>
                      <a:endParaRPr lang="pt-BR" sz="500" b="1" i="0" u="none" strike="noStrike">
                        <a:solidFill>
                          <a:srgbClr val="2F75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RUA SEIS, 148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CID SINGER I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823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3431561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DOMASA 08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VAZAMENTO DE AGUA NO PASSEIO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06/01/2017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07/01/2017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RUA HELENITA APARECIDA BASSAN DE SA, 600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 BSQ BARAO GERALDO - B GERALDO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539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3432265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DOMASA 03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REDE VAZANDO NA VIA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07/01/2017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08/01/2017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6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 RUA HIPOLITO SILVA, 210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 VL MARIETA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539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3432079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DOMASA 03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VAZAMENTO DE AGUA NO PASSEIO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07/01/2017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07/01/2017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4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 AV JOSE FONSECA ARRUDA, 137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JD DOS OLIVEIRAS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539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3432113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DOMASA 06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VAZAMENTO DE AGUA NO PASSEIO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07/01/2017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08/01/2017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RUA APARECIDA CANDIDA DA SILVA, 12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 CID SATELITE IRIS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539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3432410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DOMASA 05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VAZAMENTO DE AGUA NO CAVALETE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08/01/2017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09/01/2017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RUA LIDIA MARTINS DE ASSIS, 715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PQ RES VIDA NOVA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823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3432942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DOMASA 03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VAZAMENTO DE AGUA NO PASSEIO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10/01/2017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11/01/2017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 RUA PROFA RUTH OLIVEIRA SILVEIRA BELO, 235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JD DO LAGO CONTINUAÇÃO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539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3432933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DOMASA 01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REDE VAZANDO NO PASSEIO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10/01/2017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15/01/2017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5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AV CARLOS LACERDA, 170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JD STA LUCIA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539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3433444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DOMASA 07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VAZAMENTO DE AGUA NO PASSEIO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10/01/2017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11/01/2017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RUA SERRA DO IBICABA, 222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JD PARANAPANEMA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539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3433494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DOMASA 07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REDE VAZANDO NO PASSEIO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11/01/2017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11/01/2017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RUA PEDRO JORGE ZALE,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 IMPERIAL PARQUE - SOUSAS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539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3434055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DOMASA 03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REDE VAZANDO NO PASSEIO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12/01/2017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12/01/2017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AV MARECHAL CARMONA, 521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 VL JOAO JORGE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539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3434431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DOMASA 08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VAZAMENTO DE AGUA NO PASSEIO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12/01/2017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12/01/2017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0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RUA CABO RUBENS ZIMMERMANN, 100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PQ OZIEL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823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3434543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DOMASA 01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VAZAMENTO DE AGUA NO PASSEIO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12/01/2017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13/01/2017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RUA DR MANOEL A MARCONDES MACHADO, 343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JD DO LAGO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539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3434473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DOMASA 03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POUCA PRESSAO NA AGUA LOCAL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12/01/2017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13/01/2017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RUA ELVIRA DEL ALAMO CABRINO, 392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SWISS PARK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539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3435063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DOMASA 05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VAZAMENTO DE AGUA NA VIA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13/01/2017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17/01/2017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4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4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 RUA LOURIVAL DE ALMEIDA, 422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JD ITAGUACU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539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3435432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DOMASA 06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FALTA DE AGUA LOCAL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14/01/2017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15/01/2017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 RUA ANA MONTEIRO ERBETTA, 239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 CID SATELITE IRIS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539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3435286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DOMASA 01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VAZAMENTO DE AGUA NA VIA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14/01/2017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17/01/2017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 RUA DR ISRAEL MARTINS, 21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 PQ RES VL UNIAO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539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3435421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DOMASA 03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FALTA DE AGUA LOCAL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14/01/2017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15/01/2017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RUA BARAO DE PARANAPANEMA, 294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JD PROENCA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539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3435219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DOMASA 05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REDE VAZANDO NA VIA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14/01/2017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20/01/2017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6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5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RUA JOSE DUTRA DE CARVALHO, 245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JD MARIA HELENA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539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3435250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REMANEJ. REDES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VAZAMENTO DE AGUA NO PASSEIO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14/01/2017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15/01/2017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15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RUA TEREZA ZOGBI GERAIJ MOKARZEL,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BARAO GERALDO - B GERALDO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539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3435411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DOMASA 08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VAZAMENTO DE AGUA NO PASSEIO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14/01/2017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15/01/2017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RUA ANDALUZITA, 10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PQ SAO QUIRINO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539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3435439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DOMASA 08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VAZAMENTO DE AGUA NO PASSEIO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14/01/2017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15/01/2017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AV IMP LEOPOLDINA, 397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VL NOVA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539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3435568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DOMASA 05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VAZAMENTO DE AGUA NA VIA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15/01/2017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19/01/2017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4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8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RUA NELSON BARBOSA DA SILVA, 864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PROFILURB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539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3435636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DOMASA 05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VAZAMENTO DE AGUA NA VIA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15/01/2017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22/01/2017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5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RUA MARIO SHIMABUKURO, 96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JD IRMAOS SIGRIST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  <a:tr h="1539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7101206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DOMASA 05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Água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VAZAMENTO DE AGUA NA VIA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Janeiro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17/01/2017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19/01/2017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2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1" u="none" strike="noStrike">
                          <a:effectLst/>
                        </a:rPr>
                        <a:t>5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>
                          <a:effectLst/>
                        </a:rPr>
                        <a:t>RUA IGACI, 360</a:t>
                      </a:r>
                      <a:endParaRPr lang="pt-BR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1" u="none" strike="noStrike" dirty="0">
                          <a:effectLst/>
                        </a:rPr>
                        <a:t>JD CRISTINA</a:t>
                      </a:r>
                      <a:endParaRPr lang="pt-B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9" marR="3879" marT="387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9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1052736"/>
            <a:ext cx="8640960" cy="326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Toas as reclamações relevantes são tratadas com a utilização de ferramentas da qualidade com a finalidade de determinar as possíveis causas geradoras dos problemas, como por exemplo: diagramas de causa e efeito, gráficos</a:t>
            </a:r>
            <a:r>
              <a:rPr lang="pt-BR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finalmente, uma vez detectada essa causa, a ação tomada poderá solucionar definitivamente estas ocorrências.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51520" y="260648"/>
            <a:ext cx="7560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 smtClean="0"/>
              <a:t>Rastreamento e Tratamento das Reclamações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33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51520" y="260648"/>
            <a:ext cx="7560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 smtClean="0"/>
              <a:t>Rastreamento e Tratamento das Reclamações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034809"/>
              </p:ext>
            </p:extLst>
          </p:nvPr>
        </p:nvGraphicFramePr>
        <p:xfrm>
          <a:off x="251520" y="1484785"/>
          <a:ext cx="4464497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006237"/>
              </p:ext>
            </p:extLst>
          </p:nvPr>
        </p:nvGraphicFramePr>
        <p:xfrm>
          <a:off x="5364088" y="1484785"/>
          <a:ext cx="3384376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27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1297</Words>
  <Application>Microsoft Office PowerPoint</Application>
  <PresentationFormat>Apresentação na tela (4:3)</PresentationFormat>
  <Paragraphs>451</Paragraphs>
  <Slides>13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3" baseType="lpstr">
      <vt:lpstr>MS PGothic</vt:lpstr>
      <vt:lpstr>Arial</vt:lpstr>
      <vt:lpstr>Calibri</vt:lpstr>
      <vt:lpstr>Corbel</vt:lpstr>
      <vt:lpstr>Times New Roman</vt:lpstr>
      <vt:lpstr>1_Personalizar design</vt:lpstr>
      <vt:lpstr>Personalizar design</vt:lpstr>
      <vt:lpstr>3_Personalizar design</vt:lpstr>
      <vt:lpstr>2_Personalizar design</vt:lpstr>
      <vt:lpstr>Chart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José Luis Costa</cp:lastModifiedBy>
  <cp:revision>70</cp:revision>
  <cp:lastPrinted>2013-03-06T14:17:17Z</cp:lastPrinted>
  <dcterms:created xsi:type="dcterms:W3CDTF">2013-01-21T13:05:03Z</dcterms:created>
  <dcterms:modified xsi:type="dcterms:W3CDTF">2018-05-25T16:17:03Z</dcterms:modified>
</cp:coreProperties>
</file>