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72" r:id="rId6"/>
    <p:sldId id="275" r:id="rId7"/>
    <p:sldId id="276" r:id="rId8"/>
    <p:sldId id="270" r:id="rId9"/>
    <p:sldId id="260" r:id="rId10"/>
    <p:sldId id="261" r:id="rId11"/>
    <p:sldId id="262" r:id="rId12"/>
    <p:sldId id="271" r:id="rId13"/>
    <p:sldId id="265" r:id="rId14"/>
    <p:sldId id="274" r:id="rId15"/>
    <p:sldId id="266" r:id="rId16"/>
    <p:sldId id="273" r:id="rId17"/>
    <p:sldId id="267" r:id="rId18"/>
    <p:sldId id="268" r:id="rId19"/>
    <p:sldId id="259" r:id="rId20"/>
    <p:sldId id="26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rgio.abreu@cidades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4847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Plano </a:t>
            </a:r>
            <a:r>
              <a:rPr lang="pt-BR" sz="2400" b="1" dirty="0">
                <a:latin typeface="+mj-lt"/>
              </a:rPr>
              <a:t>de Ações para instituir uma política de reúso de efluente sanitário tratado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2950" y="3165981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dirty="0">
                <a:latin typeface="+mj-lt"/>
              </a:rPr>
              <a:t>Sergio Brasil Abreu</a:t>
            </a:r>
          </a:p>
          <a:p>
            <a:pPr algn="r"/>
            <a:r>
              <a:rPr lang="pt-BR" altLang="pt-BR" dirty="0">
                <a:latin typeface="+mj-lt"/>
              </a:rPr>
              <a:t>Analista de Infraestrutura</a:t>
            </a:r>
          </a:p>
          <a:p>
            <a:pPr algn="r"/>
            <a:r>
              <a:rPr lang="pt-BR" altLang="pt-BR" dirty="0" smtClean="0">
                <a:latin typeface="+mj-lt"/>
              </a:rPr>
              <a:t>DPLAR/SNSA/MCID</a:t>
            </a:r>
          </a:p>
          <a:p>
            <a:pPr algn="r"/>
            <a:endParaRPr lang="pt-BR" altLang="pt-BR" dirty="0" smtClean="0">
              <a:latin typeface="+mj-lt"/>
            </a:endParaRPr>
          </a:p>
          <a:p>
            <a:pPr algn="r"/>
            <a:endParaRPr lang="pt-BR" altLang="pt-BR" dirty="0">
              <a:latin typeface="+mj-lt"/>
            </a:endParaRPr>
          </a:p>
          <a:p>
            <a:pPr algn="r"/>
            <a:endParaRPr lang="pt-BR" altLang="pt-BR" dirty="0">
              <a:latin typeface="+mj-lt"/>
            </a:endParaRPr>
          </a:p>
          <a:p>
            <a:pPr algn="r"/>
            <a:r>
              <a:rPr lang="pt-BR" altLang="pt-BR" sz="1600" dirty="0" smtClean="0">
                <a:latin typeface="+mj-lt"/>
              </a:rPr>
              <a:t>Fortaleza/CE, 30 </a:t>
            </a:r>
            <a:r>
              <a:rPr lang="pt-BR" altLang="pt-BR" sz="1600" dirty="0">
                <a:latin typeface="+mj-lt"/>
              </a:rPr>
              <a:t>de </a:t>
            </a:r>
            <a:r>
              <a:rPr lang="pt-BR" altLang="pt-BR" sz="1600" dirty="0" smtClean="0">
                <a:latin typeface="+mj-lt"/>
              </a:rPr>
              <a:t>maio </a:t>
            </a:r>
            <a:r>
              <a:rPr lang="pt-BR" altLang="pt-BR" sz="1600" dirty="0">
                <a:latin typeface="+mj-lt"/>
              </a:rPr>
              <a:t>de </a:t>
            </a:r>
            <a:r>
              <a:rPr lang="pt-BR" altLang="pt-BR" sz="1600" dirty="0" smtClean="0">
                <a:latin typeface="+mj-lt"/>
              </a:rPr>
              <a:t>2018</a:t>
            </a:r>
            <a:endParaRPr lang="pt-BR" alt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Reúso no mundo</a:t>
            </a:r>
            <a:endParaRPr lang="pt-BR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4" y="1268761"/>
            <a:ext cx="7181080" cy="41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Reúso no Brasil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32695" t="32206" r="30780" b="28517"/>
          <a:stretch/>
        </p:blipFill>
        <p:spPr bwMode="auto">
          <a:xfrm>
            <a:off x="649659" y="1124744"/>
            <a:ext cx="694667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7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85726" y="-19048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46295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/>
              <a:t>Leis e Regulamentos Existentes no Âmbito Federal</a:t>
            </a:r>
            <a:endParaRPr lang="pt-BR" altLang="pt-BR" sz="2400" b="1" dirty="0"/>
          </a:p>
        </p:txBody>
      </p:sp>
      <p:sp>
        <p:nvSpPr>
          <p:cNvPr id="2" name="Elipse 1"/>
          <p:cNvSpPr/>
          <p:nvPr/>
        </p:nvSpPr>
        <p:spPr>
          <a:xfrm>
            <a:off x="740371" y="1153318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205185" y="1374858"/>
            <a:ext cx="197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Regulamentos de Reúso</a:t>
            </a:r>
            <a:endParaRPr lang="pt-BR" sz="1400" b="1" dirty="0"/>
          </a:p>
        </p:txBody>
      </p:sp>
      <p:sp>
        <p:nvSpPr>
          <p:cNvPr id="10" name="Elipse 9"/>
          <p:cNvSpPr/>
          <p:nvPr/>
        </p:nvSpPr>
        <p:spPr>
          <a:xfrm>
            <a:off x="740371" y="3186995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99591" y="3408535"/>
            <a:ext cx="252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Regulamentos Água Superficial</a:t>
            </a:r>
            <a:endParaRPr lang="pt-BR" sz="1400" b="1" dirty="0"/>
          </a:p>
        </p:txBody>
      </p:sp>
      <p:sp>
        <p:nvSpPr>
          <p:cNvPr id="12" name="Elipse 11"/>
          <p:cNvSpPr/>
          <p:nvPr/>
        </p:nvSpPr>
        <p:spPr>
          <a:xfrm>
            <a:off x="770881" y="1985628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22071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Padrão de Potabilidade</a:t>
            </a:r>
            <a:endParaRPr lang="pt-BR" sz="1400" b="1" dirty="0"/>
          </a:p>
        </p:txBody>
      </p:sp>
      <p:sp>
        <p:nvSpPr>
          <p:cNvPr id="14" name="Elipse 13"/>
          <p:cNvSpPr/>
          <p:nvPr/>
        </p:nvSpPr>
        <p:spPr>
          <a:xfrm>
            <a:off x="3793232" y="1046747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793232" y="1128097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Resolução </a:t>
            </a:r>
            <a:r>
              <a:rPr lang="pt-BR" sz="1000" b="1" dirty="0"/>
              <a:t>CNRH nº 54/2005</a:t>
            </a:r>
          </a:p>
        </p:txBody>
      </p:sp>
      <p:sp>
        <p:nvSpPr>
          <p:cNvPr id="16" name="Elipse 15"/>
          <p:cNvSpPr/>
          <p:nvPr/>
        </p:nvSpPr>
        <p:spPr>
          <a:xfrm>
            <a:off x="672158" y="4669719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40372" y="491030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Regulamentos Água </a:t>
            </a:r>
            <a:r>
              <a:rPr lang="pt-BR" sz="1400" b="1" dirty="0" smtClean="0"/>
              <a:t>Subterrânea</a:t>
            </a:r>
            <a:endParaRPr lang="pt-BR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3808412" y="1633057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808412" y="1714407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Resolução </a:t>
            </a:r>
            <a:r>
              <a:rPr lang="pt-BR" sz="1000" b="1" dirty="0"/>
              <a:t>CNRH nº </a:t>
            </a:r>
            <a:r>
              <a:rPr lang="pt-BR" sz="1000" b="1" dirty="0" smtClean="0"/>
              <a:t>121/2010</a:t>
            </a:r>
            <a:endParaRPr lang="pt-BR" sz="1000" b="1" dirty="0"/>
          </a:p>
        </p:txBody>
      </p:sp>
      <p:sp>
        <p:nvSpPr>
          <p:cNvPr id="22" name="Elipse 21"/>
          <p:cNvSpPr/>
          <p:nvPr/>
        </p:nvSpPr>
        <p:spPr>
          <a:xfrm>
            <a:off x="3782913" y="2132856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782913" y="2214206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Portaria MS nº 2.914/2011</a:t>
            </a:r>
          </a:p>
        </p:txBody>
      </p:sp>
      <p:sp>
        <p:nvSpPr>
          <p:cNvPr id="24" name="Elipse 23"/>
          <p:cNvSpPr/>
          <p:nvPr/>
        </p:nvSpPr>
        <p:spPr>
          <a:xfrm>
            <a:off x="3785009" y="2628409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965984" y="2709759"/>
            <a:ext cx="11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Lei nº 9.433/1997</a:t>
            </a:r>
          </a:p>
        </p:txBody>
      </p:sp>
      <p:sp>
        <p:nvSpPr>
          <p:cNvPr id="26" name="Elipse 25"/>
          <p:cNvSpPr/>
          <p:nvPr/>
        </p:nvSpPr>
        <p:spPr>
          <a:xfrm>
            <a:off x="3794373" y="3117080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862722" y="3181326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Res. CONAMA nº 357/2005</a:t>
            </a:r>
          </a:p>
        </p:txBody>
      </p:sp>
      <p:sp>
        <p:nvSpPr>
          <p:cNvPr id="32" name="Elipse 31"/>
          <p:cNvSpPr/>
          <p:nvPr/>
        </p:nvSpPr>
        <p:spPr>
          <a:xfrm>
            <a:off x="3767894" y="4570551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3853036" y="4650188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Res. CONAMA nº 396/2008</a:t>
            </a:r>
          </a:p>
        </p:txBody>
      </p:sp>
      <p:sp>
        <p:nvSpPr>
          <p:cNvPr id="34" name="Elipse 33"/>
          <p:cNvSpPr/>
          <p:nvPr/>
        </p:nvSpPr>
        <p:spPr>
          <a:xfrm>
            <a:off x="3767894" y="5128188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3767894" y="5209538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Resolução CNRH nº 153/2013</a:t>
            </a:r>
          </a:p>
        </p:txBody>
      </p:sp>
      <p:sp>
        <p:nvSpPr>
          <p:cNvPr id="36" name="Elipse 35"/>
          <p:cNvSpPr/>
          <p:nvPr/>
        </p:nvSpPr>
        <p:spPr>
          <a:xfrm>
            <a:off x="3768055" y="3596569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3853197" y="3676206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Res. CONAMA nº 430/2011</a:t>
            </a:r>
          </a:p>
        </p:txBody>
      </p:sp>
      <p:sp>
        <p:nvSpPr>
          <p:cNvPr id="38" name="Elipse 37"/>
          <p:cNvSpPr/>
          <p:nvPr/>
        </p:nvSpPr>
        <p:spPr>
          <a:xfrm>
            <a:off x="3815680" y="4049431"/>
            <a:ext cx="1732384" cy="374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3815680" y="4130781"/>
            <a:ext cx="180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Res. CONAMA nº 274/2000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3404667" y="1232157"/>
            <a:ext cx="403745" cy="605361"/>
            <a:chOff x="3404667" y="1232157"/>
            <a:chExt cx="403745" cy="605361"/>
          </a:xfrm>
        </p:grpSpPr>
        <p:cxnSp>
          <p:nvCxnSpPr>
            <p:cNvPr id="40" name="Conector angulado 39"/>
            <p:cNvCxnSpPr>
              <a:stCxn id="2" idx="6"/>
              <a:endCxn id="21" idx="1"/>
            </p:cNvCxnSpPr>
            <p:nvPr/>
          </p:nvCxnSpPr>
          <p:spPr>
            <a:xfrm>
              <a:off x="3404667" y="1513358"/>
              <a:ext cx="403745" cy="32416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angulado 45"/>
            <p:cNvCxnSpPr/>
            <p:nvPr/>
          </p:nvCxnSpPr>
          <p:spPr>
            <a:xfrm flipV="1">
              <a:off x="3423717" y="1232157"/>
              <a:ext cx="361292" cy="2812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o 55"/>
          <p:cNvGrpSpPr/>
          <p:nvPr/>
        </p:nvGrpSpPr>
        <p:grpSpPr>
          <a:xfrm>
            <a:off x="3366152" y="4755905"/>
            <a:ext cx="403745" cy="605361"/>
            <a:chOff x="3404667" y="1232157"/>
            <a:chExt cx="403745" cy="605361"/>
          </a:xfrm>
        </p:grpSpPr>
        <p:cxnSp>
          <p:nvCxnSpPr>
            <p:cNvPr id="57" name="Conector angulado 56"/>
            <p:cNvCxnSpPr/>
            <p:nvPr/>
          </p:nvCxnSpPr>
          <p:spPr>
            <a:xfrm>
              <a:off x="3404667" y="1513358"/>
              <a:ext cx="403745" cy="324160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angulado 57"/>
            <p:cNvCxnSpPr/>
            <p:nvPr/>
          </p:nvCxnSpPr>
          <p:spPr>
            <a:xfrm flipV="1">
              <a:off x="3423717" y="1232157"/>
              <a:ext cx="361292" cy="28120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ector de seta reta 54"/>
          <p:cNvCxnSpPr/>
          <p:nvPr/>
        </p:nvCxnSpPr>
        <p:spPr>
          <a:xfrm>
            <a:off x="3435177" y="2345667"/>
            <a:ext cx="330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4" name="Grupo 1063"/>
          <p:cNvGrpSpPr/>
          <p:nvPr/>
        </p:nvGrpSpPr>
        <p:grpSpPr>
          <a:xfrm>
            <a:off x="3376092" y="2832871"/>
            <a:ext cx="411013" cy="1421021"/>
            <a:chOff x="3376092" y="2832871"/>
            <a:chExt cx="411013" cy="1421021"/>
          </a:xfrm>
        </p:grpSpPr>
        <p:grpSp>
          <p:nvGrpSpPr>
            <p:cNvPr id="1052" name="Grupo 1051"/>
            <p:cNvGrpSpPr/>
            <p:nvPr/>
          </p:nvGrpSpPr>
          <p:grpSpPr>
            <a:xfrm>
              <a:off x="3376092" y="3547035"/>
              <a:ext cx="411013" cy="706857"/>
              <a:chOff x="3376092" y="3547035"/>
              <a:chExt cx="411013" cy="706857"/>
            </a:xfrm>
          </p:grpSpPr>
          <p:cxnSp>
            <p:nvCxnSpPr>
              <p:cNvPr id="1035" name="Conector angulado 1034"/>
              <p:cNvCxnSpPr>
                <a:stCxn id="10" idx="6"/>
              </p:cNvCxnSpPr>
              <p:nvPr/>
            </p:nvCxnSpPr>
            <p:spPr>
              <a:xfrm>
                <a:off x="3404667" y="3547035"/>
                <a:ext cx="341827" cy="227366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Conector angulado 1049"/>
              <p:cNvCxnSpPr/>
              <p:nvPr/>
            </p:nvCxnSpPr>
            <p:spPr>
              <a:xfrm>
                <a:off x="3376092" y="3547035"/>
                <a:ext cx="411013" cy="70685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3" name="Grupo 1062"/>
            <p:cNvGrpSpPr/>
            <p:nvPr/>
          </p:nvGrpSpPr>
          <p:grpSpPr>
            <a:xfrm>
              <a:off x="3416127" y="2832871"/>
              <a:ext cx="349832" cy="714163"/>
              <a:chOff x="3416127" y="2832871"/>
              <a:chExt cx="349832" cy="714163"/>
            </a:xfrm>
          </p:grpSpPr>
          <p:cxnSp>
            <p:nvCxnSpPr>
              <p:cNvPr id="1054" name="Conector angulado 1053"/>
              <p:cNvCxnSpPr/>
              <p:nvPr/>
            </p:nvCxnSpPr>
            <p:spPr>
              <a:xfrm flipV="1">
                <a:off x="3416127" y="3304437"/>
                <a:ext cx="311317" cy="24259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angulado 98"/>
              <p:cNvCxnSpPr/>
              <p:nvPr/>
            </p:nvCxnSpPr>
            <p:spPr>
              <a:xfrm rot="5400000" flipH="1" flipV="1">
                <a:off x="3433087" y="2971570"/>
                <a:ext cx="471571" cy="19417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5" name="CaixaDeTexto 1064"/>
          <p:cNvSpPr txBox="1"/>
          <p:nvPr/>
        </p:nvSpPr>
        <p:spPr>
          <a:xfrm>
            <a:off x="5562178" y="1113422"/>
            <a:ext cx="2947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Estabelece </a:t>
            </a:r>
            <a:r>
              <a:rPr lang="pt-BR" sz="1000" b="1" dirty="0">
                <a:latin typeface="+mj-lt"/>
              </a:rPr>
              <a:t>modalidades, diretrizes e critérios </a:t>
            </a:r>
            <a:r>
              <a:rPr lang="pt-BR" sz="1000" b="1" dirty="0" smtClean="0">
                <a:latin typeface="+mj-lt"/>
              </a:rPr>
              <a:t>gerais</a:t>
            </a:r>
            <a:endParaRPr lang="pt-BR" sz="1000" dirty="0">
              <a:latin typeface="+mj-lt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5597624" y="1697303"/>
            <a:ext cx="329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Estabelece diretrizes </a:t>
            </a:r>
            <a:r>
              <a:rPr lang="pt-BR" sz="1000" b="1" dirty="0">
                <a:latin typeface="+mj-lt"/>
              </a:rPr>
              <a:t>e critérios </a:t>
            </a:r>
            <a:r>
              <a:rPr lang="pt-BR" sz="1000" b="1" dirty="0" smtClean="0">
                <a:latin typeface="+mj-lt"/>
              </a:rPr>
              <a:t>gerais (agrícola e florestal)</a:t>
            </a:r>
            <a:endParaRPr lang="pt-BR" sz="1000" dirty="0">
              <a:latin typeface="+mj-lt"/>
            </a:endParaRPr>
          </a:p>
        </p:txBody>
      </p:sp>
      <p:sp>
        <p:nvSpPr>
          <p:cNvPr id="109" name="CaixaDeTexto 108"/>
          <p:cNvSpPr txBox="1"/>
          <p:nvPr/>
        </p:nvSpPr>
        <p:spPr>
          <a:xfrm>
            <a:off x="5572286" y="2197102"/>
            <a:ext cx="3392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Estabelece procedimentos de controle da qualidade da água</a:t>
            </a:r>
            <a:endParaRPr lang="pt-BR" sz="1000" dirty="0">
              <a:latin typeface="+mj-lt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582319" y="2705708"/>
            <a:ext cx="316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</a:t>
            </a:r>
            <a:r>
              <a:rPr lang="pt-BR" sz="1000" b="1" dirty="0" smtClean="0">
                <a:latin typeface="+mj-lt"/>
              </a:rPr>
              <a:t>stabelece </a:t>
            </a:r>
            <a:r>
              <a:rPr lang="pt-BR" sz="1000" b="1" dirty="0">
                <a:latin typeface="+mj-lt"/>
              </a:rPr>
              <a:t>princípios e instrumentos </a:t>
            </a:r>
            <a:r>
              <a:rPr lang="pt-BR" sz="1000" b="1" dirty="0" smtClean="0">
                <a:latin typeface="+mj-lt"/>
              </a:rPr>
              <a:t>p/ </a:t>
            </a:r>
            <a:r>
              <a:rPr lang="pt-BR" sz="1000" b="1" dirty="0">
                <a:latin typeface="+mj-lt"/>
              </a:rPr>
              <a:t>gerenciar os </a:t>
            </a:r>
            <a:r>
              <a:rPr lang="pt-BR" sz="1000" b="1" dirty="0" smtClean="0">
                <a:latin typeface="+mj-lt"/>
              </a:rPr>
              <a:t>RH</a:t>
            </a:r>
            <a:endParaRPr lang="pt-BR" sz="1000" b="1" dirty="0">
              <a:latin typeface="+mj-lt"/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5579504" y="3186995"/>
            <a:ext cx="2947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Dispõe </a:t>
            </a:r>
            <a:r>
              <a:rPr lang="pt-BR" sz="1000" b="1" dirty="0">
                <a:latin typeface="+mj-lt"/>
              </a:rPr>
              <a:t>sobre a classificação dos corpos de água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5593381" y="3676205"/>
            <a:ext cx="337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</a:t>
            </a:r>
            <a:r>
              <a:rPr lang="pt-BR" sz="1000" b="1" dirty="0" smtClean="0">
                <a:latin typeface="+mj-lt"/>
              </a:rPr>
              <a:t>stabelece </a:t>
            </a:r>
            <a:r>
              <a:rPr lang="pt-BR" sz="1000" b="1" dirty="0">
                <a:latin typeface="+mj-lt"/>
              </a:rPr>
              <a:t>padrões e condições </a:t>
            </a:r>
            <a:r>
              <a:rPr lang="pt-BR" sz="1000" b="1" dirty="0" smtClean="0">
                <a:latin typeface="+mj-lt"/>
              </a:rPr>
              <a:t>p/ </a:t>
            </a:r>
            <a:r>
              <a:rPr lang="pt-BR" sz="1000" b="1" dirty="0">
                <a:latin typeface="+mj-lt"/>
              </a:rPr>
              <a:t>lançamento de efluentes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5612804" y="4113677"/>
            <a:ext cx="3135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Define </a:t>
            </a:r>
            <a:r>
              <a:rPr lang="pt-BR" sz="1000" b="1" dirty="0">
                <a:latin typeface="+mj-lt"/>
              </a:rPr>
              <a:t>critérios de balneabilidade em águas brasileiras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5593382" y="4632794"/>
            <a:ext cx="3299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+mj-lt"/>
              </a:rPr>
              <a:t>Dispõe </a:t>
            </a:r>
            <a:r>
              <a:rPr lang="pt-BR" sz="1000" b="1" dirty="0">
                <a:latin typeface="+mj-lt"/>
              </a:rPr>
              <a:t>sobre </a:t>
            </a:r>
            <a:r>
              <a:rPr lang="pt-BR" sz="1000" b="1" dirty="0" smtClean="0">
                <a:latin typeface="+mj-lt"/>
              </a:rPr>
              <a:t>classificação </a:t>
            </a:r>
            <a:r>
              <a:rPr lang="pt-BR" sz="1000" b="1" dirty="0">
                <a:latin typeface="+mj-lt"/>
              </a:rPr>
              <a:t>enquadramento das águas </a:t>
            </a:r>
            <a:r>
              <a:rPr lang="pt-BR" sz="1000" b="1" dirty="0" smtClean="0">
                <a:latin typeface="+mj-lt"/>
              </a:rPr>
              <a:t>sub.</a:t>
            </a:r>
            <a:endParaRPr lang="pt-BR" sz="1000" b="1" dirty="0">
              <a:latin typeface="+mj-lt"/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5582318" y="5187308"/>
            <a:ext cx="3166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E</a:t>
            </a:r>
            <a:r>
              <a:rPr lang="pt-BR" sz="1000" b="1" dirty="0" smtClean="0">
                <a:latin typeface="+mj-lt"/>
              </a:rPr>
              <a:t>stabelece </a:t>
            </a:r>
            <a:r>
              <a:rPr lang="pt-BR" sz="1000" b="1" dirty="0">
                <a:latin typeface="+mj-lt"/>
              </a:rPr>
              <a:t>critérios e diretrizes </a:t>
            </a:r>
            <a:r>
              <a:rPr lang="pt-BR" sz="1000" b="1" dirty="0" smtClean="0">
                <a:latin typeface="+mj-lt"/>
              </a:rPr>
              <a:t>p/ recarga de aquíferos</a:t>
            </a:r>
            <a:endParaRPr lang="pt-BR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9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Potencial para Reúso no Brasil</a:t>
            </a:r>
            <a:endParaRPr lang="pt-BR" sz="2400" b="1" dirty="0">
              <a:latin typeface="+mj-lt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32548" t="26184" r="32400" b="13592"/>
          <a:stretch/>
        </p:blipFill>
        <p:spPr bwMode="auto">
          <a:xfrm>
            <a:off x="1974776" y="1010344"/>
            <a:ext cx="4680520" cy="450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0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Política de Reúso Proposta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20280" t="19114" r="38746" b="14378"/>
          <a:stretch/>
        </p:blipFill>
        <p:spPr bwMode="auto">
          <a:xfrm>
            <a:off x="1691680" y="1010346"/>
            <a:ext cx="5616624" cy="4506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Organização </a:t>
            </a:r>
            <a:r>
              <a:rPr lang="pt-BR" sz="2400" b="1" dirty="0" smtClean="0">
                <a:latin typeface="+mj-lt"/>
              </a:rPr>
              <a:t>dos </a:t>
            </a:r>
            <a:r>
              <a:rPr lang="pt-BR" sz="2400" b="1" dirty="0" smtClean="0">
                <a:latin typeface="+mj-lt"/>
              </a:rPr>
              <a:t>Quadros para cada Componente</a:t>
            </a:r>
            <a:endParaRPr lang="pt-BR" sz="24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134076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Categoria das lacunas:</a:t>
            </a:r>
            <a:endParaRPr lang="pt-BR" altLang="pt-BR" dirty="0"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Visão, Princípios Gerais, Metas/Objetivos e Indicadores</a:t>
            </a:r>
            <a:r>
              <a:rPr lang="pt-BR" altLang="pt-BR" dirty="0"/>
              <a:t>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Quadro regulatório para licenciamento e fiscalização p/ reúso </a:t>
            </a:r>
            <a:r>
              <a:rPr lang="pt-BR" dirty="0" smtClean="0"/>
              <a:t>não potável;</a:t>
            </a:r>
            <a:endParaRPr lang="pt-B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Quadro regulatório para licenciamento e fiscalização p/ reúso potável </a:t>
            </a:r>
            <a:r>
              <a:rPr lang="pt-BR" dirty="0" smtClean="0"/>
              <a:t>direto;</a:t>
            </a:r>
            <a:endParaRPr lang="pt-B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Quadro regulatório para licenciamento e fiscalização </a:t>
            </a:r>
            <a:r>
              <a:rPr lang="pt-BR" dirty="0" smtClean="0"/>
              <a:t>p/ reúso potável indireto;</a:t>
            </a:r>
            <a:endParaRPr lang="pt-B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/>
              <a:t>Incentivos </a:t>
            </a:r>
            <a:r>
              <a:rPr lang="pt-BR" dirty="0"/>
              <a:t>fiscais e financeiros;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Capacitação, conscientização, divulgação e aceitação social;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Planejamento estratégico e definição de projetos/programas de reúso;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Uso da outorga e cobrança como instrumentos de incentivo ao reúso;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Direito do uso do efluente sanitário tratado; 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Recuperação dos </a:t>
            </a:r>
            <a:r>
              <a:rPr lang="pt-BR" dirty="0" smtClean="0"/>
              <a:t>custos/tarifa.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382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Conteúdo </a:t>
            </a:r>
            <a:r>
              <a:rPr lang="pt-BR" sz="2400" b="1" dirty="0" smtClean="0">
                <a:latin typeface="+mj-lt"/>
              </a:rPr>
              <a:t>dos Quadros para cada Componente</a:t>
            </a:r>
            <a:endParaRPr lang="pt-BR" sz="24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131839" y="5013176"/>
            <a:ext cx="33123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Interface(s) com outras lacunas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3274714" y="1839069"/>
            <a:ext cx="3168354" cy="1051570"/>
            <a:chOff x="3274714" y="1839069"/>
            <a:chExt cx="3168354" cy="1051570"/>
          </a:xfrm>
        </p:grpSpPr>
        <p:grpSp>
          <p:nvGrpSpPr>
            <p:cNvPr id="23" name="Grupo 22"/>
            <p:cNvGrpSpPr/>
            <p:nvPr/>
          </p:nvGrpSpPr>
          <p:grpSpPr>
            <a:xfrm>
              <a:off x="3625230" y="1839069"/>
              <a:ext cx="2520279" cy="527720"/>
              <a:chOff x="3625230" y="1839069"/>
              <a:chExt cx="2520279" cy="527720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3625230" y="1839069"/>
                <a:ext cx="252027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/>
                  <a:t>Categoria da lacuna</a:t>
                </a:r>
              </a:p>
            </p:txBody>
          </p:sp>
          <p:cxnSp>
            <p:nvCxnSpPr>
              <p:cNvPr id="17" name="Conector reto 16"/>
              <p:cNvCxnSpPr/>
              <p:nvPr/>
            </p:nvCxnSpPr>
            <p:spPr>
              <a:xfrm>
                <a:off x="4916041" y="2194967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/>
          </p:nvGrpSpPr>
          <p:grpSpPr>
            <a:xfrm>
              <a:off x="3274714" y="2376314"/>
              <a:ext cx="3168354" cy="514325"/>
              <a:chOff x="3274714" y="2376314"/>
              <a:chExt cx="3168354" cy="514325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3274714" y="2376314"/>
                <a:ext cx="3168354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/>
                  <a:t>Entendimento da lacuna</a:t>
                </a:r>
              </a:p>
            </p:txBody>
          </p:sp>
          <p:cxnSp>
            <p:nvCxnSpPr>
              <p:cNvPr id="18" name="Conector reto 17"/>
              <p:cNvCxnSpPr/>
              <p:nvPr/>
            </p:nvCxnSpPr>
            <p:spPr>
              <a:xfrm>
                <a:off x="4912990" y="2718817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Conector reto 19"/>
          <p:cNvCxnSpPr/>
          <p:nvPr/>
        </p:nvCxnSpPr>
        <p:spPr>
          <a:xfrm>
            <a:off x="4892985" y="3781271"/>
            <a:ext cx="0" cy="17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96036" y="4315043"/>
            <a:ext cx="0" cy="17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2174404" y="1309643"/>
            <a:ext cx="5328592" cy="3703533"/>
            <a:chOff x="2174404" y="1309643"/>
            <a:chExt cx="5328592" cy="3703533"/>
          </a:xfrm>
        </p:grpSpPr>
        <p:grpSp>
          <p:nvGrpSpPr>
            <p:cNvPr id="16" name="Grupo 15"/>
            <p:cNvGrpSpPr/>
            <p:nvPr/>
          </p:nvGrpSpPr>
          <p:grpSpPr>
            <a:xfrm>
              <a:off x="3419872" y="1309643"/>
              <a:ext cx="2880320" cy="519901"/>
              <a:chOff x="3419872" y="1309643"/>
              <a:chExt cx="2880320" cy="519901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3419872" y="1309643"/>
                <a:ext cx="2880320" cy="3385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altLang="pt-BR" sz="1600" dirty="0"/>
                  <a:t>Número para identificação</a:t>
                </a:r>
                <a:endParaRPr lang="pt-BR" sz="1600" dirty="0"/>
              </a:p>
            </p:txBody>
          </p:sp>
          <p:cxnSp>
            <p:nvCxnSpPr>
              <p:cNvPr id="6" name="Conector reto 5"/>
              <p:cNvCxnSpPr/>
              <p:nvPr/>
            </p:nvCxnSpPr>
            <p:spPr>
              <a:xfrm>
                <a:off x="4937187" y="1657722"/>
                <a:ext cx="0" cy="171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/>
            <p:cNvGrpSpPr/>
            <p:nvPr/>
          </p:nvGrpSpPr>
          <p:grpSpPr>
            <a:xfrm>
              <a:off x="2174404" y="2899420"/>
              <a:ext cx="5328592" cy="2113756"/>
              <a:chOff x="2174404" y="2899420"/>
              <a:chExt cx="5328592" cy="2113756"/>
            </a:xfrm>
          </p:grpSpPr>
          <p:grpSp>
            <p:nvGrpSpPr>
              <p:cNvPr id="27" name="Grupo 26"/>
              <p:cNvGrpSpPr/>
              <p:nvPr/>
            </p:nvGrpSpPr>
            <p:grpSpPr>
              <a:xfrm>
                <a:off x="2174404" y="2899420"/>
                <a:ext cx="5328592" cy="1406098"/>
                <a:chOff x="2174404" y="2899420"/>
                <a:chExt cx="5328592" cy="1406098"/>
              </a:xfrm>
            </p:grpSpPr>
            <p:sp>
              <p:nvSpPr>
                <p:cNvPr id="12" name="CaixaDeTexto 11"/>
                <p:cNvSpPr txBox="1"/>
                <p:nvPr/>
              </p:nvSpPr>
              <p:spPr>
                <a:xfrm>
                  <a:off x="2814092" y="3966964"/>
                  <a:ext cx="4176464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dirty="0"/>
                    <a:t>Ações para implementação da abordagem</a:t>
                  </a:r>
                </a:p>
              </p:txBody>
            </p:sp>
            <p:grpSp>
              <p:nvGrpSpPr>
                <p:cNvPr id="26" name="Grupo 25"/>
                <p:cNvGrpSpPr/>
                <p:nvPr/>
              </p:nvGrpSpPr>
              <p:grpSpPr>
                <a:xfrm>
                  <a:off x="2174404" y="2899420"/>
                  <a:ext cx="5328592" cy="872326"/>
                  <a:chOff x="2174404" y="2899420"/>
                  <a:chExt cx="5328592" cy="872326"/>
                </a:xfrm>
              </p:grpSpPr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2857525" y="2899420"/>
                    <a:ext cx="4104456" cy="3385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600" dirty="0"/>
                      <a:t>Abordagem (recomendada ou potencial)</a:t>
                    </a:r>
                  </a:p>
                </p:txBody>
              </p:sp>
              <p:grpSp>
                <p:nvGrpSpPr>
                  <p:cNvPr id="25" name="Grupo 24"/>
                  <p:cNvGrpSpPr/>
                  <p:nvPr/>
                </p:nvGrpSpPr>
                <p:grpSpPr>
                  <a:xfrm>
                    <a:off x="2174404" y="3251845"/>
                    <a:ext cx="5328592" cy="519901"/>
                    <a:chOff x="2174404" y="3251845"/>
                    <a:chExt cx="5328592" cy="519901"/>
                  </a:xfrm>
                </p:grpSpPr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174404" y="3433192"/>
                      <a:ext cx="5328592" cy="33855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600" dirty="0"/>
                        <a:t>Base para recomendação (e/ou descrição das </a:t>
                      </a:r>
                      <a:r>
                        <a:rPr lang="pt-BR" sz="1600" dirty="0" smtClean="0"/>
                        <a:t>alternativas)</a:t>
                      </a:r>
                      <a:endParaRPr lang="pt-BR" sz="1600" dirty="0"/>
                    </a:p>
                  </p:txBody>
                </p:sp>
                <p:cxnSp>
                  <p:nvCxnSpPr>
                    <p:cNvPr id="19" name="Conector reto 18"/>
                    <p:cNvCxnSpPr/>
                    <p:nvPr/>
                  </p:nvCxnSpPr>
                  <p:spPr>
                    <a:xfrm>
                      <a:off x="4908798" y="3251845"/>
                      <a:ext cx="0" cy="17182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Grupo 27"/>
              <p:cNvGrpSpPr/>
              <p:nvPr/>
            </p:nvGrpSpPr>
            <p:grpSpPr>
              <a:xfrm>
                <a:off x="3707904" y="4492724"/>
                <a:ext cx="2376264" cy="520452"/>
                <a:chOff x="3707904" y="4492724"/>
                <a:chExt cx="2376264" cy="520452"/>
              </a:xfrm>
            </p:grpSpPr>
            <p:sp>
              <p:nvSpPr>
                <p:cNvPr id="13" name="CaixaDeTexto 12"/>
                <p:cNvSpPr txBox="1"/>
                <p:nvPr/>
              </p:nvSpPr>
              <p:spPr>
                <a:xfrm>
                  <a:off x="3707904" y="4492724"/>
                  <a:ext cx="2376264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dirty="0"/>
                    <a:t>Objetivos relevantes</a:t>
                  </a:r>
                </a:p>
              </p:txBody>
            </p:sp>
            <p:cxnSp>
              <p:nvCxnSpPr>
                <p:cNvPr id="22" name="Conector reto 21"/>
                <p:cNvCxnSpPr/>
                <p:nvPr/>
              </p:nvCxnSpPr>
              <p:spPr>
                <a:xfrm>
                  <a:off x="4889748" y="4841354"/>
                  <a:ext cx="0" cy="1718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05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Organização e Conteúdo dos Quadros para cada Componente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31664" t="26708" r="30339" b="16211"/>
          <a:stretch/>
        </p:blipFill>
        <p:spPr bwMode="auto">
          <a:xfrm>
            <a:off x="1466900" y="1012255"/>
            <a:ext cx="5688632" cy="4504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0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Organização e Conteúdo dos Quadros para cada Componente</a:t>
            </a:r>
            <a:endParaRPr lang="pt-BR" sz="2400" b="1" dirty="0">
              <a:latin typeface="+mj-lt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/>
          <a:srcRect l="31664" t="21995" r="30486" b="15162"/>
          <a:stretch/>
        </p:blipFill>
        <p:spPr bwMode="auto">
          <a:xfrm>
            <a:off x="1547664" y="1010345"/>
            <a:ext cx="5544616" cy="447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50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Desenvolvimento do Plano de Ações</a:t>
            </a:r>
            <a:endParaRPr lang="pt-BR" sz="24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1340768"/>
            <a:ext cx="8136904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dirty="0" smtClean="0"/>
              <a:t>Políticas</a:t>
            </a:r>
            <a:r>
              <a:rPr lang="pt-BR" altLang="pt-BR" dirty="0"/>
              <a:t>, leis e quadro regulatório: definir governança, revisar resoluções e leis, incluir estudos de viabilidade de reúso nos </a:t>
            </a:r>
            <a:r>
              <a:rPr lang="pt-BR" altLang="pt-BR" dirty="0" err="1"/>
              <a:t>PMSBs</a:t>
            </a:r>
            <a:r>
              <a:rPr lang="pt-BR" altLang="pt-BR" dirty="0"/>
              <a:t>, publicar manual como apoio técnico aos Estados, adequar a portaria de potabilidade </a:t>
            </a:r>
            <a:r>
              <a:rPr lang="pt-BR" altLang="pt-BR" dirty="0" err="1"/>
              <a:t>etc</a:t>
            </a:r>
            <a:r>
              <a:rPr lang="pt-BR" altLang="pt-BR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Instrumentos </a:t>
            </a:r>
            <a:r>
              <a:rPr lang="pt-BR" dirty="0" smtClean="0"/>
              <a:t>regulatórios: publicar </a:t>
            </a:r>
            <a:r>
              <a:rPr lang="pt-BR" dirty="0"/>
              <a:t>e divulgar manual como apoio técnico ao desenvolvimento de um quadro regulatório para reúso não </a:t>
            </a:r>
            <a:r>
              <a:rPr lang="pt-BR" dirty="0" smtClean="0"/>
              <a:t>potável, </a:t>
            </a:r>
            <a:r>
              <a:rPr lang="pt-BR" dirty="0"/>
              <a:t>incluindo critérios de qualidade de água, tratamento, monitoramento e processo </a:t>
            </a:r>
            <a:r>
              <a:rPr lang="pt-BR" dirty="0" smtClean="0"/>
              <a:t>de licenciamento </a:t>
            </a:r>
            <a:r>
              <a:rPr lang="pt-BR" dirty="0"/>
              <a:t>como incentivo ao reúso</a:t>
            </a:r>
            <a:r>
              <a:rPr lang="pt-BR" dirty="0" smtClean="0"/>
              <a:t>;</a:t>
            </a:r>
            <a:endParaRPr lang="pt-BR" altLang="pt-BR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dirty="0"/>
              <a:t>Instrumentos econômicos e financeiros: estabelecer programa de subsídios, manter acesso aos programas de financiamento com juros baixos etc.; 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pt-BR" dirty="0"/>
              <a:t>Capacitação e instrumentos de informação: apoiar Estados no uso do manual, financiar programas de pesquisa, promover a aceitação social etc.</a:t>
            </a:r>
          </a:p>
        </p:txBody>
      </p:sp>
    </p:spTree>
    <p:extLst>
      <p:ext uri="{BB962C8B-B14F-4D97-AF65-F5344CB8AC3E}">
        <p14:creationId xmlns:p14="http://schemas.microsoft.com/office/powerpoint/2010/main" val="18935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Programa </a:t>
            </a:r>
            <a:r>
              <a:rPr lang="pt-BR" sz="2400" b="1" dirty="0" err="1" smtClean="0">
                <a:latin typeface="+mj-lt"/>
              </a:rPr>
              <a:t>Interáguas</a:t>
            </a:r>
            <a:r>
              <a:rPr lang="pt-BR" sz="2400" b="1" dirty="0" smtClean="0">
                <a:latin typeface="+mj-lt"/>
              </a:rPr>
              <a:t> - Arranjo Institucional</a:t>
            </a:r>
            <a:endParaRPr lang="pt-BR" sz="2400" b="1" dirty="0">
              <a:latin typeface="+mj-lt"/>
            </a:endParaRPr>
          </a:p>
        </p:txBody>
      </p:sp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22015" r="32970" b="28603"/>
          <a:stretch>
            <a:fillRect/>
          </a:stretch>
        </p:blipFill>
        <p:spPr bwMode="auto">
          <a:xfrm>
            <a:off x="1691680" y="1194682"/>
            <a:ext cx="5184576" cy="42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8974" y="40770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Plano </a:t>
            </a:r>
            <a:r>
              <a:rPr lang="pt-BR" sz="2400" b="1" dirty="0">
                <a:latin typeface="+mj-lt"/>
              </a:rPr>
              <a:t>de Ações para instituir uma política de reúso de efluente sanitário tratado no 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2950" y="1479391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dirty="0">
                <a:latin typeface="+mj-lt"/>
              </a:rPr>
              <a:t>Sergio Brasil Abreu</a:t>
            </a:r>
          </a:p>
          <a:p>
            <a:pPr algn="ctr"/>
            <a:r>
              <a:rPr lang="pt-BR" altLang="pt-BR" sz="2400" b="1" dirty="0">
                <a:latin typeface="+mj-lt"/>
              </a:rPr>
              <a:t>Analista de Infraestrutura</a:t>
            </a:r>
          </a:p>
          <a:p>
            <a:pPr algn="ctr"/>
            <a:r>
              <a:rPr lang="pt-BR" altLang="pt-BR" sz="2400" b="1" dirty="0" smtClean="0">
                <a:latin typeface="+mj-lt"/>
              </a:rPr>
              <a:t>DPLAR/SNSA/MCID</a:t>
            </a:r>
          </a:p>
          <a:p>
            <a:pPr algn="ctr"/>
            <a:r>
              <a:rPr lang="pt-BR" altLang="pt-BR" sz="2400" b="1" dirty="0" err="1" smtClean="0">
                <a:latin typeface="+mj-lt"/>
              </a:rPr>
              <a:t>Email</a:t>
            </a:r>
            <a:r>
              <a:rPr lang="pt-BR" altLang="pt-BR" sz="2400" b="1" dirty="0" smtClean="0">
                <a:latin typeface="+mj-lt"/>
              </a:rPr>
              <a:t>: </a:t>
            </a:r>
            <a:r>
              <a:rPr lang="pt-BR" altLang="pt-BR" sz="2400" b="1" dirty="0" smtClean="0">
                <a:latin typeface="+mj-lt"/>
                <a:hlinkClick r:id="rId4"/>
              </a:rPr>
              <a:t>sergio.abreu@cidades.gov.br</a:t>
            </a:r>
            <a:endParaRPr lang="pt-BR" altLang="pt-BR" sz="2400" b="1" dirty="0" smtClean="0">
              <a:latin typeface="+mj-lt"/>
            </a:endParaRPr>
          </a:p>
          <a:p>
            <a:pPr algn="ctr"/>
            <a:r>
              <a:rPr lang="pt-BR" altLang="pt-BR" sz="2400" b="1" dirty="0" smtClean="0">
                <a:latin typeface="+mj-lt"/>
              </a:rPr>
              <a:t>Telefone: (61) 2108-1406</a:t>
            </a:r>
          </a:p>
        </p:txBody>
      </p:sp>
    </p:spTree>
    <p:extLst>
      <p:ext uri="{BB962C8B-B14F-4D97-AF65-F5344CB8AC3E}">
        <p14:creationId xmlns:p14="http://schemas.microsoft.com/office/powerpoint/2010/main" val="27114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Programa </a:t>
            </a:r>
            <a:r>
              <a:rPr lang="pt-BR" sz="2400" b="1" dirty="0" err="1" smtClean="0">
                <a:latin typeface="+mj-lt"/>
              </a:rPr>
              <a:t>Interáguas</a:t>
            </a:r>
            <a:r>
              <a:rPr lang="pt-BR" sz="2400" b="1" dirty="0" smtClean="0">
                <a:latin typeface="+mj-lt"/>
              </a:rPr>
              <a:t> - Componentes</a:t>
            </a:r>
            <a:endParaRPr lang="pt-BR" sz="2400" b="1" dirty="0"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27584" y="1360051"/>
            <a:ext cx="7141368" cy="3931632"/>
            <a:chOff x="755576" y="2006382"/>
            <a:chExt cx="7141368" cy="3931632"/>
          </a:xfrm>
        </p:grpSpPr>
        <p:sp>
          <p:nvSpPr>
            <p:cNvPr id="8" name="CaixaDeTexto 7"/>
            <p:cNvSpPr txBox="1"/>
            <p:nvPr/>
          </p:nvSpPr>
          <p:spPr>
            <a:xfrm>
              <a:off x="2453730" y="2006382"/>
              <a:ext cx="3233466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1 – Gestão de Recursos Hídricos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53730" y="2817886"/>
              <a:ext cx="323346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2 – Água, Irrigação e Defesa Civil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453730" y="3620641"/>
              <a:ext cx="323346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3 – Abastecimento de Água e Saneamento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423294" y="4472533"/>
              <a:ext cx="3263900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4 – Coordenação e Planejamento Integrado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55576" y="2805569"/>
              <a:ext cx="1459210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Componentes Setoriais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55576" y="4882107"/>
              <a:ext cx="1472394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Componentes Intersetoriais</a:t>
              </a:r>
            </a:p>
          </p:txBody>
        </p:sp>
        <p:sp>
          <p:nvSpPr>
            <p:cNvPr id="14" name="Chave esquerda 13"/>
            <p:cNvSpPr/>
            <p:nvPr/>
          </p:nvSpPr>
          <p:spPr>
            <a:xfrm>
              <a:off x="2241550" y="2006600"/>
              <a:ext cx="144463" cy="2260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have esquerda 14"/>
            <p:cNvSpPr/>
            <p:nvPr/>
          </p:nvSpPr>
          <p:spPr>
            <a:xfrm>
              <a:off x="2260600" y="4471988"/>
              <a:ext cx="125413" cy="14652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5689600" y="2328863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5686425" y="3162300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 flipV="1">
              <a:off x="5678488" y="3929063"/>
              <a:ext cx="6381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V="1">
              <a:off x="5686425" y="4791075"/>
              <a:ext cx="639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6370525" y="2158266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ANA e MMA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370525" y="2956386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370525" y="3744852"/>
              <a:ext cx="14787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MCidades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361000" y="4611032"/>
              <a:ext cx="15168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Todos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470919" y="5291683"/>
              <a:ext cx="3216276" cy="64633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Componente 5 – Gerenciamento, Monitoramento e Avaliação</a:t>
              </a:r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V="1">
              <a:off x="5686425" y="5610225"/>
              <a:ext cx="6397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6380050" y="5430182"/>
              <a:ext cx="1516894" cy="3693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cap="rnd" cmpd="dbl">
              <a:gradFill>
                <a:gsLst>
                  <a:gs pos="0">
                    <a:schemeClr val="bg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glow rad="127000">
                <a:schemeClr val="bg1"/>
              </a:glo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Todos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3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Programa </a:t>
            </a:r>
            <a:r>
              <a:rPr lang="pt-BR" sz="2400" b="1" dirty="0" err="1" smtClean="0">
                <a:latin typeface="+mj-lt"/>
              </a:rPr>
              <a:t>Interáguas</a:t>
            </a:r>
            <a:r>
              <a:rPr lang="pt-BR" sz="2400" b="1" dirty="0" smtClean="0">
                <a:latin typeface="+mj-lt"/>
              </a:rPr>
              <a:t> - Projeto SNSA</a:t>
            </a:r>
            <a:endParaRPr lang="pt-BR" sz="24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1340768"/>
            <a:ext cx="813690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 smtClean="0"/>
              <a:t>Apoio </a:t>
            </a:r>
            <a:r>
              <a:rPr lang="pt-BR" altLang="pt-BR" dirty="0"/>
              <a:t>ao Fortalecimento da Regulação e Fiscalização dos Serviços de Saneamento Básico;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Desenvolvimento de Metodologias para Auditoria e Certificação de Informações do Sistema Nacional de Informações sobre Saneamento (SNIS), Fornecidas por Prestadores de Serviços de Abastecimento de Água e Esgotamento Sanitário;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Desenvolvimento e Implantação da Primeira Fase do Sistema Nacional de Informações em Saneamento Básico (SINISA);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Projeto de Gestão das Perdas de Água e do Uso Eficiente de Energia Elétrica, adotando metodologia do Projeto COM + ÁGUA; 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pt-BR" altLang="pt-BR" dirty="0"/>
              <a:t> Elaboração de uma proposta de plano de ações para instituir uma política de reúso de efluente sanitário tratado no Brasil.</a:t>
            </a:r>
          </a:p>
        </p:txBody>
      </p:sp>
    </p:spTree>
    <p:extLst>
      <p:ext uri="{BB962C8B-B14F-4D97-AF65-F5344CB8AC3E}">
        <p14:creationId xmlns:p14="http://schemas.microsoft.com/office/powerpoint/2010/main" val="14513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Contexto do Reúso</a:t>
            </a:r>
            <a:endParaRPr lang="pt-BR" sz="24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376290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pt-BR" dirty="0" smtClean="0"/>
              <a:t>• </a:t>
            </a:r>
            <a:r>
              <a:rPr lang="pt-BR" altLang="pt-BR" dirty="0"/>
              <a:t>O volume de esgotos tratados no Brasil em 2015 foi de 3,8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.</a:t>
            </a:r>
          </a:p>
          <a:p>
            <a:pPr>
              <a:lnSpc>
                <a:spcPct val="120000"/>
              </a:lnSpc>
            </a:pPr>
            <a:r>
              <a:rPr lang="pt-BR" altLang="pt-BR" dirty="0"/>
              <a:t>• O reúso de 50% desse esgoto, c/ </a:t>
            </a:r>
            <a:r>
              <a:rPr lang="pt-BR" altLang="pt-BR" dirty="0" err="1" smtClean="0"/>
              <a:t>aproveit</a:t>
            </a:r>
            <a:r>
              <a:rPr lang="pt-BR" altLang="pt-BR" dirty="0" smtClean="0"/>
              <a:t>. </a:t>
            </a:r>
            <a:r>
              <a:rPr lang="pt-BR" altLang="pt-BR" dirty="0"/>
              <a:t>de 90%, geraria 1,7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pt-BR" altLang="pt-BR" dirty="0"/>
              <a:t> A região Nordeste consumiu em 2015 um total de 1,8 bilhões de m</a:t>
            </a:r>
            <a:r>
              <a:rPr lang="pt-BR" altLang="pt-BR" baseline="30000" dirty="0"/>
              <a:t>3</a:t>
            </a:r>
            <a:r>
              <a:rPr lang="pt-BR" altLang="pt-BR" dirty="0"/>
              <a:t> de água.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pt-BR" altLang="pt-BR" dirty="0"/>
              <a:t> Taxa de retorno de 80% da água consumida e tratamento de 90% desse esgoto </a:t>
            </a:r>
            <a:r>
              <a:rPr lang="pt-BR" altLang="pt-BR" dirty="0" smtClean="0"/>
              <a:t>(</a:t>
            </a:r>
            <a:r>
              <a:rPr lang="pt-BR" altLang="pt-BR" dirty="0"/>
              <a:t>reúso de 50% e </a:t>
            </a:r>
            <a:r>
              <a:rPr lang="pt-BR" altLang="pt-BR" dirty="0" err="1" smtClean="0"/>
              <a:t>aproveit</a:t>
            </a:r>
            <a:r>
              <a:rPr lang="pt-BR" altLang="pt-BR" dirty="0" smtClean="0"/>
              <a:t>. </a:t>
            </a:r>
            <a:r>
              <a:rPr lang="pt-BR" altLang="pt-BR" dirty="0"/>
              <a:t>de 90% do produto) resultaria em 3,5 bilhões de m</a:t>
            </a:r>
            <a:r>
              <a:rPr lang="pt-BR" altLang="pt-BR" baseline="30000" dirty="0"/>
              <a:t>3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graphicFrame>
        <p:nvGraphicFramePr>
          <p:cNvPr id="8" name="Group 3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50714"/>
              </p:ext>
            </p:extLst>
          </p:nvPr>
        </p:nvGraphicFramePr>
        <p:xfrm>
          <a:off x="1859239" y="1202268"/>
          <a:ext cx="5448301" cy="2560638"/>
        </p:xfrm>
        <a:graphic>
          <a:graphicData uri="http://schemas.openxmlformats.org/drawingml/2006/table">
            <a:tbl>
              <a:tblPr/>
              <a:tblGrid>
                <a:gridCol w="1512285"/>
                <a:gridCol w="1325963"/>
                <a:gridCol w="1349480"/>
                <a:gridCol w="1260573"/>
              </a:tblGrid>
              <a:tr h="7316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Região Geogr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á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fica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Coleta de Esgoto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(%)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Tratamento do Esgoto Coletado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(%)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Tratamento do Esgoto Gerado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(%)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Norte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8,7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83,9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16,4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Nordeste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24,7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78,5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32,1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Sudeste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67,8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47,4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Sul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41,0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94,3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41,4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Centro-Oeste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49,6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92,6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50,2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50,3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74,0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42,7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1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Contexto do Reúso</a:t>
            </a:r>
            <a:endParaRPr lang="pt-BR" sz="2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64088" y="2278924"/>
            <a:ext cx="2980660" cy="2368592"/>
          </a:xfrm>
          <a:prstGeom prst="roundRect">
            <a:avLst>
              <a:gd name="adj" fmla="val 17380"/>
            </a:avLst>
          </a:prstGeom>
          <a:solidFill>
            <a:srgbClr val="10253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rgbClr val="FFFFFF"/>
                </a:solidFill>
                <a:latin typeface="+mj-lt"/>
              </a:rPr>
              <a:t>0 ≤ % ≤ 9 – 13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rgbClr val="FFFFFF"/>
                </a:solidFill>
                <a:latin typeface="+mj-lt"/>
              </a:rPr>
              <a:t>9 &lt; % ≤ 18 – 7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rgbClr val="FFFFFF"/>
                </a:solidFill>
                <a:latin typeface="+mj-lt"/>
              </a:rPr>
              <a:t>18 &lt; % ≤ 18 – 4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rgbClr val="FFFFFF"/>
                </a:solidFill>
                <a:latin typeface="+mj-lt"/>
              </a:rPr>
              <a:t>27 &lt; % ≤ 36 – 2 Estados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rgbClr val="FFFFFF"/>
                </a:solidFill>
                <a:latin typeface="+mj-lt"/>
              </a:rPr>
              <a:t>36 &lt; % ≤ 45 – 1 Estado</a:t>
            </a:r>
          </a:p>
          <a:p>
            <a:pPr eaLnBrk="1" hangingPunct="1">
              <a:lnSpc>
                <a:spcPct val="120000"/>
              </a:lnSpc>
              <a:defRPr/>
            </a:pPr>
            <a:endParaRPr lang="pt-BR" altLang="pt-BR" sz="1600" b="1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pt-BR" altLang="pt-BR" sz="1600" b="1" dirty="0" smtClean="0">
                <a:solidFill>
                  <a:schemeClr val="accent6"/>
                </a:solidFill>
                <a:latin typeface="+mj-lt"/>
              </a:rPr>
              <a:t>Brasil – 18,0%</a:t>
            </a:r>
          </a:p>
        </p:txBody>
      </p:sp>
      <p:pic>
        <p:nvPicPr>
          <p:cNvPr id="1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4" t="14799" r="30804" b="15425"/>
          <a:stretch>
            <a:fillRect/>
          </a:stretch>
        </p:blipFill>
        <p:spPr bwMode="auto">
          <a:xfrm>
            <a:off x="827583" y="1196752"/>
            <a:ext cx="4263589" cy="41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Contexto do Reúso</a:t>
            </a:r>
            <a:endParaRPr lang="pt-BR" sz="2400" b="1" dirty="0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92080" y="2278924"/>
            <a:ext cx="2870859" cy="2368592"/>
          </a:xfrm>
          <a:prstGeom prst="roundRect">
            <a:avLst>
              <a:gd name="adj" fmla="val 17380"/>
            </a:avLst>
          </a:prstGeom>
          <a:solidFill>
            <a:srgbClr val="10253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0 ≤ % ≤ 9 – 0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9 &lt; % ≤ 18 – 0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18 &lt; % ≤ 18 – 1 Estado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27 &lt; % ≤ 36 – 9 Estados</a:t>
            </a:r>
          </a:p>
          <a:p>
            <a:pPr>
              <a:lnSpc>
                <a:spcPct val="120000"/>
              </a:lnSpc>
            </a:pPr>
            <a:r>
              <a:rPr lang="pt-BR" altLang="pt-BR" sz="1600" b="1" dirty="0">
                <a:solidFill>
                  <a:srgbClr val="FFFFFF"/>
                </a:solidFill>
                <a:latin typeface="+mj-lt"/>
              </a:rPr>
              <a:t>36 &lt; % ≤ 45 – 17 Estados</a:t>
            </a:r>
          </a:p>
          <a:p>
            <a:pPr>
              <a:lnSpc>
                <a:spcPct val="120000"/>
              </a:lnSpc>
            </a:pPr>
            <a:endParaRPr lang="pt-BR" altLang="pt-BR" sz="16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pt-BR" altLang="pt-BR" sz="1600" b="1" dirty="0">
                <a:solidFill>
                  <a:srgbClr val="3366FF"/>
                </a:solidFill>
                <a:latin typeface="+mj-lt"/>
              </a:rPr>
              <a:t>Brasil – 36,5%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b="461"/>
          <a:stretch>
            <a:fillRect/>
          </a:stretch>
        </p:blipFill>
        <p:spPr bwMode="auto">
          <a:xfrm>
            <a:off x="755576" y="1136923"/>
            <a:ext cx="432961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Objetivos Específicos do Projeto</a:t>
            </a:r>
            <a:endParaRPr lang="pt-BR" sz="2400" b="1" dirty="0">
              <a:latin typeface="+mj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213378" y="1277143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99431" y="1498683"/>
            <a:ext cx="1837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Padrões de Qualidade</a:t>
            </a:r>
            <a:endParaRPr lang="pt-BR" sz="1400" b="1" dirty="0"/>
          </a:p>
        </p:txBody>
      </p:sp>
      <p:sp>
        <p:nvSpPr>
          <p:cNvPr id="8" name="Elipse 7"/>
          <p:cNvSpPr/>
          <p:nvPr/>
        </p:nvSpPr>
        <p:spPr>
          <a:xfrm>
            <a:off x="5203675" y="4320255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548088" y="4541795"/>
            <a:ext cx="198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Questões Institucionais</a:t>
            </a:r>
            <a:endParaRPr lang="pt-BR" sz="1400" b="1" dirty="0"/>
          </a:p>
        </p:txBody>
      </p:sp>
      <p:sp>
        <p:nvSpPr>
          <p:cNvPr id="10" name="Elipse 9"/>
          <p:cNvSpPr/>
          <p:nvPr/>
        </p:nvSpPr>
        <p:spPr>
          <a:xfrm>
            <a:off x="269218" y="2371056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27951" y="259259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Modelos de Financiamento</a:t>
            </a:r>
            <a:endParaRPr lang="pt-BR" sz="1400" b="1" dirty="0"/>
          </a:p>
        </p:txBody>
      </p:sp>
      <p:sp>
        <p:nvSpPr>
          <p:cNvPr id="12" name="Elipse 11"/>
          <p:cNvSpPr/>
          <p:nvPr/>
        </p:nvSpPr>
        <p:spPr>
          <a:xfrm>
            <a:off x="1562522" y="4320255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889398" y="454179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Avaliação de Tecnologias</a:t>
            </a:r>
            <a:endParaRPr lang="pt-BR" sz="1400" b="1" dirty="0"/>
          </a:p>
        </p:txBody>
      </p:sp>
      <p:sp>
        <p:nvSpPr>
          <p:cNvPr id="14" name="Elipse 13"/>
          <p:cNvSpPr/>
          <p:nvPr/>
        </p:nvSpPr>
        <p:spPr>
          <a:xfrm>
            <a:off x="6228184" y="2480909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771250" y="2702449"/>
            <a:ext cx="145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Potencialidades</a:t>
            </a:r>
            <a:endParaRPr lang="pt-BR" sz="1400" b="1" dirty="0"/>
          </a:p>
        </p:txBody>
      </p:sp>
      <p:sp>
        <p:nvSpPr>
          <p:cNvPr id="16" name="Elipse 15"/>
          <p:cNvSpPr/>
          <p:nvPr/>
        </p:nvSpPr>
        <p:spPr>
          <a:xfrm>
            <a:off x="3347864" y="2857733"/>
            <a:ext cx="2664296" cy="72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947981" y="3082935"/>
            <a:ext cx="163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Política de Reúso</a:t>
            </a:r>
            <a:endParaRPr lang="pt-BR" sz="1400" b="1" dirty="0"/>
          </a:p>
        </p:txBody>
      </p:sp>
      <p:cxnSp>
        <p:nvCxnSpPr>
          <p:cNvPr id="27" name="Conector de seta reta 26"/>
          <p:cNvCxnSpPr/>
          <p:nvPr/>
        </p:nvCxnSpPr>
        <p:spPr>
          <a:xfrm>
            <a:off x="5929921" y="1676913"/>
            <a:ext cx="1630411" cy="69414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6626324" y="3232385"/>
            <a:ext cx="912177" cy="106882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4280893" y="4700245"/>
            <a:ext cx="894207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1763688" y="3119711"/>
            <a:ext cx="1008112" cy="112995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2933514" y="2702449"/>
            <a:ext cx="630374" cy="28237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round/>
            <a:tailEnd type="arrow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latin typeface="+mj-lt"/>
              </a:rPr>
              <a:t>Escopo do Projeto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4"/>
          <a:srcRect l="17084" t="30897" r="42268" b="20814"/>
          <a:stretch/>
        </p:blipFill>
        <p:spPr bwMode="auto">
          <a:xfrm>
            <a:off x="899592" y="1096070"/>
            <a:ext cx="7200800" cy="436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905</Words>
  <Application>Microsoft Office PowerPoint</Application>
  <PresentationFormat>Apresentação na tela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Sergio Brasil Abreu</cp:lastModifiedBy>
  <cp:revision>45</cp:revision>
  <dcterms:created xsi:type="dcterms:W3CDTF">2018-05-02T19:43:05Z</dcterms:created>
  <dcterms:modified xsi:type="dcterms:W3CDTF">2018-05-25T20:10:22Z</dcterms:modified>
</cp:coreProperties>
</file>