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18"/>
  </p:notesMasterIdLst>
  <p:handoutMasterIdLst>
    <p:handoutMasterId r:id="rId19"/>
  </p:handoutMasterIdLst>
  <p:sldIdLst>
    <p:sldId id="256" r:id="rId2"/>
    <p:sldId id="997" r:id="rId3"/>
    <p:sldId id="981" r:id="rId4"/>
    <p:sldId id="1142" r:id="rId5"/>
    <p:sldId id="983" r:id="rId6"/>
    <p:sldId id="1143" r:id="rId7"/>
    <p:sldId id="1144" r:id="rId8"/>
    <p:sldId id="986" r:id="rId9"/>
    <p:sldId id="1046" r:id="rId10"/>
    <p:sldId id="990" r:id="rId11"/>
    <p:sldId id="1045" r:id="rId12"/>
    <p:sldId id="991" r:id="rId13"/>
    <p:sldId id="1032" r:id="rId14"/>
    <p:sldId id="1031" r:id="rId15"/>
    <p:sldId id="992" r:id="rId16"/>
    <p:sldId id="993" r:id="rId17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35">
          <p15:clr>
            <a:srgbClr val="A4A3A4"/>
          </p15:clr>
        </p15:guide>
        <p15:guide id="2" pos="288">
          <p15:clr>
            <a:srgbClr val="A4A3A4"/>
          </p15:clr>
        </p15:guide>
        <p15:guide id="3" pos="703" userDrawn="1">
          <p15:clr>
            <a:srgbClr val="A4A3A4"/>
          </p15:clr>
        </p15:guide>
        <p15:guide id="4" pos="5029">
          <p15:clr>
            <a:srgbClr val="A4A3A4"/>
          </p15:clr>
        </p15:guide>
        <p15:guide id="5" pos="43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223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hard Boesl" initials="" lastIdx="2" clrIdx="0"/>
  <p:cmAuthor id="1" name="helmke_arn" initials="ah" lastIdx="8" clrIdx="1"/>
  <p:cmAuthor id="2" name="Rita Cavaleiro de Ferreira" initials="RCdF" lastIdx="1" clrIdx="2">
    <p:extLst>
      <p:ext uri="{19B8F6BF-5375-455C-9EA6-DF929625EA0E}">
        <p15:presenceInfo xmlns:p15="http://schemas.microsoft.com/office/powerpoint/2012/main" userId="S-1-5-21-3925129775-875837884-3122227226-13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3A7"/>
    <a:srgbClr val="EFFF21"/>
    <a:srgbClr val="FF675E"/>
    <a:srgbClr val="6E6452"/>
    <a:srgbClr val="E5DBA1"/>
    <a:srgbClr val="BABA93"/>
    <a:srgbClr val="BABB93"/>
    <a:srgbClr val="DEDEAF"/>
    <a:srgbClr val="ABB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63" autoAdjust="0"/>
    <p:restoredTop sz="92393" autoAdjust="0"/>
  </p:normalViewPr>
  <p:slideViewPr>
    <p:cSldViewPr snapToGrid="0">
      <p:cViewPr varScale="1">
        <p:scale>
          <a:sx n="63" d="100"/>
          <a:sy n="63" d="100"/>
        </p:scale>
        <p:origin x="1326" y="66"/>
      </p:cViewPr>
      <p:guideLst>
        <p:guide orient="horz" pos="3935"/>
        <p:guide pos="288"/>
        <p:guide pos="703"/>
        <p:guide pos="5029"/>
        <p:guide pos="4315"/>
      </p:guideLst>
    </p:cSldViewPr>
  </p:slideViewPr>
  <p:outlineViewPr>
    <p:cViewPr>
      <p:scale>
        <a:sx n="33" d="100"/>
        <a:sy n="33" d="100"/>
      </p:scale>
      <p:origin x="0" y="13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47" d="100"/>
          <a:sy n="47" d="100"/>
        </p:scale>
        <p:origin x="2922" y="42"/>
      </p:cViewPr>
      <p:guideLst>
        <p:guide orient="horz" pos="3126"/>
        <p:guide pos="2141"/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5133270-C585-4879-B7F5-8C9325478E1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21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1155"/>
            <a:ext cx="5205932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Klicken Sie, um die Formate des Vorlagentextes zu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EF3F1FC-1C48-4F79-BA2C-1FA647A85F4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508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F3F1FC-1C48-4F79-BA2C-1FA647A85F48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248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3F04D-EC13-4CA9-8F86-46CA6E5D79FC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54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3788" y="2298531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pt-BR" noProof="0"/>
              <a:t>Textmasterformate durch Klicken bearbeiten</a:t>
            </a:r>
          </a:p>
          <a:p>
            <a:pPr lvl="1"/>
            <a:r>
              <a:rPr lang="pt-BR" noProof="0"/>
              <a:t>Zweite Ebene</a:t>
            </a:r>
          </a:p>
          <a:p>
            <a:pPr lvl="2"/>
            <a:r>
              <a:rPr lang="pt-BR" noProof="0"/>
              <a:t>Dritte Ebene</a:t>
            </a:r>
          </a:p>
          <a:p>
            <a:pPr lvl="3"/>
            <a:r>
              <a:rPr lang="pt-BR" noProof="0"/>
              <a:t>Vierte Ebene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1482725"/>
            <a:ext cx="7775575" cy="619125"/>
          </a:xfr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2447925"/>
            <a:ext cx="7775575" cy="3816350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62263" y="6581775"/>
            <a:ext cx="341947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Monitoring und Evaluierung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EBA9E-9F07-479A-B9C5-292AC52B241A}" type="datetime4">
              <a:rPr lang="de-DE" smtClean="0"/>
              <a:t>7. Mai 2019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844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BB0CA-B477-4D5D-ADA5-CDEE94D5128C}" type="datetime4">
              <a:rPr lang="de-DE" smtClean="0"/>
              <a:t>7. Mai 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Stabsstelle Monitoring und Evaluierung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FE67D-FD1C-4F4C-8465-A69095FCE69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295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gi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Click here to add title</a:t>
            </a:r>
          </a:p>
        </p:txBody>
      </p:sp>
      <p:pic>
        <p:nvPicPr>
          <p:cNvPr id="1029" name="Grafik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First layer</a:t>
            </a:r>
          </a:p>
          <a:p>
            <a:pPr lvl="1"/>
            <a:r>
              <a:rPr lang="pt-BR" noProof="0"/>
              <a:t>Second layer</a:t>
            </a:r>
          </a:p>
          <a:p>
            <a:pPr lvl="2"/>
            <a:r>
              <a:rPr lang="pt-BR" noProof="0"/>
              <a:t>Third layer</a:t>
            </a:r>
          </a:p>
          <a:p>
            <a:pPr lvl="3"/>
            <a:r>
              <a:rPr lang="pt-BR" noProof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C5B0C9F6-D114-4509-BFD9-DD5B1F027630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‹nº›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45" r:id="rId3"/>
    <p:sldLayoutId id="2147483746" r:id="rId4"/>
  </p:sldLayoutIdLst>
  <p:transition/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439863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gabriel.silva\Desktop\Template-49CN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01" y="10322"/>
            <a:ext cx="9153275" cy="684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hteck 1">
            <a:extLst>
              <a:ext uri="{FF2B5EF4-FFF2-40B4-BE49-F238E27FC236}">
                <a16:creationId xmlns:a16="http://schemas.microsoft.com/office/drawing/2014/main" id="{E04EE927-3390-49C9-8215-90EF99B63A00}"/>
              </a:ext>
            </a:extLst>
          </p:cNvPr>
          <p:cNvSpPr/>
          <p:nvPr/>
        </p:nvSpPr>
        <p:spPr>
          <a:xfrm>
            <a:off x="-28601" y="1467981"/>
            <a:ext cx="89056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600" dirty="0">
                <a:solidFill>
                  <a:srgbClr val="00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Uso Internacional do CEN</a:t>
            </a:r>
          </a:p>
          <a:p>
            <a:endParaRPr lang="pt-BR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dirty="0">
                <a:solidFill>
                  <a:srgbClr val="375B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07.05.2019 Cuiabá – Mato Grosso</a:t>
            </a:r>
          </a:p>
          <a:p>
            <a:pPr algn="ctr"/>
            <a:r>
              <a:rPr lang="pt-BR" sz="2800" dirty="0">
                <a:solidFill>
                  <a:srgbClr val="D482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Rita Cavaleiro de Ferreira </a:t>
            </a:r>
            <a:endParaRPr lang="pt-BR" sz="2000" dirty="0">
              <a:solidFill>
                <a:srgbClr val="D482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9534C8-052A-47D3-80F5-A8D44A361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719"/>
            <a:ext cx="9144000" cy="115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12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32251" y="90564"/>
            <a:ext cx="9965731" cy="114300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err="1"/>
              <a:t>Comparação</a:t>
            </a:r>
            <a:r>
              <a:rPr lang="es-MX" sz="2800" b="1" dirty="0"/>
              <a:t> </a:t>
            </a:r>
            <a:r>
              <a:rPr lang="es-MX" sz="2800" b="1" dirty="0" err="1"/>
              <a:t>desempenho</a:t>
            </a:r>
            <a:r>
              <a:rPr lang="es-MX" sz="2800" b="1" dirty="0"/>
              <a:t> </a:t>
            </a:r>
            <a:br>
              <a:rPr lang="es-MX" sz="2800" b="1" dirty="0"/>
            </a:br>
            <a:r>
              <a:rPr lang="es-MX" sz="2800" b="1" dirty="0"/>
              <a:t>e potencial de </a:t>
            </a:r>
            <a:r>
              <a:rPr lang="es-MX" sz="2800" b="1" dirty="0" err="1"/>
              <a:t>poupança</a:t>
            </a:r>
            <a:r>
              <a:rPr lang="es-MX" sz="2800" b="1" dirty="0"/>
              <a:t> </a:t>
            </a:r>
            <a:r>
              <a:rPr lang="es-MX" sz="2800" b="1" dirty="0" err="1"/>
              <a:t>eletromecânica</a:t>
            </a:r>
            <a:endParaRPr lang="de-DE" sz="54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96E8E5A-1CA1-4856-8157-8753411BC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8413" r="28393" b="46732"/>
          <a:stretch/>
        </p:blipFill>
        <p:spPr>
          <a:xfrm rot="1618295">
            <a:off x="6270296" y="1643631"/>
            <a:ext cx="2679956" cy="15647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0EA1130-1970-4147-89C2-A6014710D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46435" r="8809" b="21149"/>
          <a:stretch/>
        </p:blipFill>
        <p:spPr>
          <a:xfrm>
            <a:off x="89948" y="4774966"/>
            <a:ext cx="7021056" cy="1979831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A4B8FA5F-B08A-485F-8DA6-AC110C1BD95E}"/>
              </a:ext>
            </a:extLst>
          </p:cNvPr>
          <p:cNvPicPr/>
          <p:nvPr/>
        </p:nvPicPr>
        <p:blipFill rotWithShape="1">
          <a:blip r:embed="rId4"/>
          <a:srcRect l="8771" t="12757" r="11652" b="12996"/>
          <a:stretch/>
        </p:blipFill>
        <p:spPr bwMode="auto">
          <a:xfrm>
            <a:off x="294612" y="1128320"/>
            <a:ext cx="6189980" cy="3609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84454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32251" y="90564"/>
            <a:ext cx="9965731" cy="114300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err="1"/>
              <a:t>Comparaçãodesempenho</a:t>
            </a:r>
            <a:r>
              <a:rPr lang="es-MX" sz="2800" b="1" dirty="0"/>
              <a:t> e </a:t>
            </a:r>
            <a:br>
              <a:rPr lang="es-MX" sz="2800" b="1" dirty="0"/>
            </a:br>
            <a:r>
              <a:rPr lang="es-MX" sz="2800" b="1" dirty="0"/>
              <a:t>potencial de </a:t>
            </a:r>
            <a:r>
              <a:rPr lang="es-MX" sz="2800" b="1" dirty="0" err="1"/>
              <a:t>poupança</a:t>
            </a:r>
            <a:r>
              <a:rPr lang="es-MX" sz="2800" b="1" dirty="0"/>
              <a:t> </a:t>
            </a:r>
            <a:r>
              <a:rPr lang="es-MX" sz="2800" b="1" dirty="0" err="1"/>
              <a:t>electromecânica</a:t>
            </a:r>
            <a:endParaRPr lang="de-DE" sz="54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03"/>
          <a:stretch/>
        </p:blipFill>
        <p:spPr>
          <a:xfrm>
            <a:off x="294235" y="951332"/>
            <a:ext cx="8450390" cy="2786707"/>
          </a:xfrm>
          <a:prstGeom prst="rect">
            <a:avLst/>
          </a:prstGeom>
        </p:spPr>
      </p:pic>
      <p:pic>
        <p:nvPicPr>
          <p:cNvPr id="8" name="Imagen 60">
            <a:extLst>
              <a:ext uri="{FF2B5EF4-FFF2-40B4-BE49-F238E27FC236}">
                <a16:creationId xmlns:a16="http://schemas.microsoft.com/office/drawing/2014/main" id="{839089E7-1F0F-4DD7-BD0F-BB520E3F20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2" t="7618" r="7328" b="6045"/>
          <a:stretch/>
        </p:blipFill>
        <p:spPr>
          <a:xfrm>
            <a:off x="399375" y="3455806"/>
            <a:ext cx="8069056" cy="33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00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53" y="4802109"/>
            <a:ext cx="8631740" cy="477558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2" t="7618" r="7328" b="6045"/>
          <a:stretch/>
        </p:blipFill>
        <p:spPr>
          <a:xfrm>
            <a:off x="245265" y="1667892"/>
            <a:ext cx="8660928" cy="3335659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74453" y="187975"/>
            <a:ext cx="8689504" cy="1143000"/>
          </a:xfrm>
        </p:spPr>
        <p:txBody>
          <a:bodyPr>
            <a:normAutofit/>
          </a:bodyPr>
          <a:lstStyle/>
          <a:p>
            <a:r>
              <a:rPr lang="pt-BR" sz="2800" dirty="0"/>
              <a:t>Fiabilidade da informação e o potencial de economia  eletromecânico</a:t>
            </a:r>
            <a:endParaRPr lang="pt-BR" sz="3200" dirty="0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173508" y="5439998"/>
            <a:ext cx="0" cy="360000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2517324" y="5475267"/>
            <a:ext cx="0" cy="360000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3 Rectángulo"/>
          <p:cNvSpPr>
            <a:spLocks noChangeArrowheads="1"/>
          </p:cNvSpPr>
          <p:nvPr/>
        </p:nvSpPr>
        <p:spPr bwMode="auto">
          <a:xfrm>
            <a:off x="6331024" y="5726358"/>
            <a:ext cx="2880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de-DE" sz="1800" dirty="0">
                <a:solidFill>
                  <a:srgbClr val="6E6452"/>
                </a:solidFill>
              </a:rPr>
              <a:t>Solicitar melhores dados para confirmar o potencial de poupança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H="1" flipV="1">
            <a:off x="6057944" y="5510990"/>
            <a:ext cx="273080" cy="309364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 flipV="1">
            <a:off x="6460162" y="5442711"/>
            <a:ext cx="287884" cy="308040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53 Rectángulo"/>
          <p:cNvSpPr>
            <a:spLocks noChangeArrowheads="1"/>
          </p:cNvSpPr>
          <p:nvPr/>
        </p:nvSpPr>
        <p:spPr bwMode="auto">
          <a:xfrm>
            <a:off x="1573425" y="5820354"/>
            <a:ext cx="3847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de-DE" sz="1800" dirty="0">
                <a:solidFill>
                  <a:srgbClr val="6E6452"/>
                </a:solidFill>
              </a:rPr>
              <a:t>Fiabilidade elevada</a:t>
            </a:r>
          </a:p>
          <a:p>
            <a:pPr algn="ctr" eaLnBrk="1" hangingPunct="1"/>
            <a:r>
              <a:rPr lang="pt-BR" altLang="de-DE" sz="1800" dirty="0">
                <a:solidFill>
                  <a:srgbClr val="6E6452"/>
                </a:solidFill>
              </a:rPr>
              <a:t> do retorno económico por aumento de eficiência energética</a:t>
            </a:r>
          </a:p>
        </p:txBody>
      </p:sp>
      <p:sp>
        <p:nvSpPr>
          <p:cNvPr id="63" name="Elipse 9"/>
          <p:cNvSpPr/>
          <p:nvPr/>
        </p:nvSpPr>
        <p:spPr>
          <a:xfrm>
            <a:off x="3957822" y="4649855"/>
            <a:ext cx="439216" cy="3655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64" name="Elipse 9"/>
          <p:cNvSpPr/>
          <p:nvPr/>
        </p:nvSpPr>
        <p:spPr>
          <a:xfrm>
            <a:off x="2270428" y="4661429"/>
            <a:ext cx="439216" cy="3655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65" name="Elipse 9"/>
          <p:cNvSpPr/>
          <p:nvPr/>
        </p:nvSpPr>
        <p:spPr>
          <a:xfrm>
            <a:off x="5575770" y="4686830"/>
            <a:ext cx="1012453" cy="404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2BEDD15-AE10-4245-9877-C41EB8F2A6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8413" r="28393" b="46732"/>
          <a:stretch/>
        </p:blipFill>
        <p:spPr>
          <a:xfrm rot="1618295">
            <a:off x="6254957" y="1168126"/>
            <a:ext cx="2679956" cy="15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3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2" t="7618" r="2535" b="6045"/>
          <a:stretch/>
        </p:blipFill>
        <p:spPr>
          <a:xfrm>
            <a:off x="684000" y="1940363"/>
            <a:ext cx="7643982" cy="4076789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396552" y="708571"/>
            <a:ext cx="9540552" cy="1143000"/>
          </a:xfrm>
        </p:spPr>
        <p:txBody>
          <a:bodyPr>
            <a:normAutofit/>
          </a:bodyPr>
          <a:lstStyle/>
          <a:p>
            <a:pPr algn="ctr"/>
            <a:r>
              <a:rPr lang="es-MX" sz="3200" dirty="0"/>
              <a:t>Potencial de </a:t>
            </a:r>
            <a:r>
              <a:rPr lang="es-MX" sz="3200" dirty="0" err="1"/>
              <a:t>economia</a:t>
            </a:r>
            <a:r>
              <a:rPr lang="es-MX" sz="3200" dirty="0"/>
              <a:t> ($)</a:t>
            </a:r>
            <a:br>
              <a:rPr lang="es-MX" sz="3200" dirty="0"/>
            </a:br>
            <a:r>
              <a:rPr lang="es-MX" sz="3200" dirty="0"/>
              <a:t> por aumento de  </a:t>
            </a:r>
            <a:r>
              <a:rPr lang="es-MX" sz="3200" dirty="0" err="1"/>
              <a:t>eficiência</a:t>
            </a:r>
            <a:r>
              <a:rPr lang="es-MX" sz="3200" dirty="0"/>
              <a:t> </a:t>
            </a:r>
            <a:r>
              <a:rPr lang="es-MX" sz="3200" dirty="0" err="1"/>
              <a:t>electromecânica</a:t>
            </a:r>
            <a:endParaRPr lang="de-DE" sz="36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9" name="8 Rectángulo"/>
          <p:cNvSpPr/>
          <p:nvPr/>
        </p:nvSpPr>
        <p:spPr>
          <a:xfrm>
            <a:off x="432012" y="5867980"/>
            <a:ext cx="83563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Este gráfico pode ser expresado em económica/</a:t>
            </a:r>
            <a:r>
              <a:rPr lang="es-ES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poupança</a:t>
            </a:r>
            <a:r>
              <a:rPr lang="es-ES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energía (</a:t>
            </a:r>
            <a:r>
              <a:rPr lang="es-ES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kWh</a:t>
            </a: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es-ES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</a:t>
            </a:r>
            <a:r>
              <a:rPr lang="es-ES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emissões</a:t>
            </a:r>
            <a:r>
              <a:rPr lang="es-ES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(ton de CO</a:t>
            </a:r>
            <a:r>
              <a:rPr lang="es-ES" sz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)</a:t>
            </a:r>
            <a:endParaRPr lang="es-ES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3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5" t="6111" r="2070" b="1889"/>
          <a:stretch/>
        </p:blipFill>
        <p:spPr bwMode="auto">
          <a:xfrm>
            <a:off x="251520" y="1052736"/>
            <a:ext cx="8424936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Elipse 5"/>
          <p:cNvSpPr/>
          <p:nvPr/>
        </p:nvSpPr>
        <p:spPr>
          <a:xfrm>
            <a:off x="755576" y="4005064"/>
            <a:ext cx="1656184" cy="7563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1410333" y="2691522"/>
            <a:ext cx="936103" cy="122983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Rectángulo"/>
          <p:cNvSpPr/>
          <p:nvPr/>
        </p:nvSpPr>
        <p:spPr>
          <a:xfrm>
            <a:off x="5153333" y="265168"/>
            <a:ext cx="37725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 </a:t>
            </a:r>
            <a:r>
              <a:rPr lang="es-ES" sz="2000" b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melhores</a:t>
            </a:r>
            <a:r>
              <a:rPr lang="es-ES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prestadores </a:t>
            </a:r>
            <a:r>
              <a:rPr lang="es-ES" sz="20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compartilharam</a:t>
            </a:r>
            <a:r>
              <a:rPr lang="es-ES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as </a:t>
            </a:r>
            <a:r>
              <a:rPr lang="es-ES" sz="20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suas</a:t>
            </a:r>
            <a:r>
              <a:rPr lang="es-ES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0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práticas</a:t>
            </a:r>
            <a:r>
              <a:rPr lang="es-ES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0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</a:t>
            </a:r>
            <a:r>
              <a:rPr lang="es-ES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os  </a:t>
            </a:r>
            <a:r>
              <a:rPr lang="es-ES" sz="20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demais</a:t>
            </a:r>
            <a:endParaRPr lang="es-ES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6 Rectángulo"/>
          <p:cNvSpPr/>
          <p:nvPr/>
        </p:nvSpPr>
        <p:spPr>
          <a:xfrm>
            <a:off x="1592167" y="2150758"/>
            <a:ext cx="37725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Melhores</a:t>
            </a:r>
            <a:r>
              <a:rPr lang="es-ES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prestadores</a:t>
            </a:r>
          </a:p>
        </p:txBody>
      </p:sp>
      <p:pic>
        <p:nvPicPr>
          <p:cNvPr id="9" name="Espaço Reservado para Conteúdo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96956">
            <a:off x="2223781" y="307528"/>
            <a:ext cx="2317374" cy="131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8458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52" y="1654143"/>
            <a:ext cx="7549197" cy="4399773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15847" y="1065401"/>
            <a:ext cx="8048645" cy="763760"/>
          </a:xfrm>
        </p:spPr>
        <p:txBody>
          <a:bodyPr>
            <a:normAutofit/>
          </a:bodyPr>
          <a:lstStyle/>
          <a:p>
            <a:r>
              <a:rPr lang="es-MX" dirty="0" err="1"/>
              <a:t>Conformidade</a:t>
            </a:r>
            <a:r>
              <a:rPr lang="es-MX" dirty="0"/>
              <a:t> </a:t>
            </a:r>
            <a:r>
              <a:rPr lang="es-MX" dirty="0" err="1"/>
              <a:t>com</a:t>
            </a:r>
            <a:r>
              <a:rPr lang="es-MX" dirty="0"/>
              <a:t> a NOM006 (</a:t>
            </a:r>
            <a:r>
              <a:rPr lang="es-MX" dirty="0" err="1"/>
              <a:t>eficiência</a:t>
            </a:r>
            <a:r>
              <a:rPr lang="es-MX" dirty="0"/>
              <a:t> </a:t>
            </a:r>
            <a:r>
              <a:rPr lang="es-MX" dirty="0" err="1"/>
              <a:t>em</a:t>
            </a:r>
            <a:r>
              <a:rPr lang="es-MX" dirty="0"/>
              <a:t> </a:t>
            </a:r>
            <a:r>
              <a:rPr lang="es-MX" dirty="0" err="1"/>
              <a:t>operação</a:t>
            </a:r>
            <a:r>
              <a:rPr lang="es-MX" dirty="0"/>
              <a:t>)</a:t>
            </a:r>
            <a:endParaRPr lang="de-DE" dirty="0"/>
          </a:p>
        </p:txBody>
      </p:sp>
      <p:sp>
        <p:nvSpPr>
          <p:cNvPr id="7" name="6 Rectángulo"/>
          <p:cNvSpPr/>
          <p:nvPr/>
        </p:nvSpPr>
        <p:spPr>
          <a:xfrm>
            <a:off x="4420550" y="2189544"/>
            <a:ext cx="3559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Cada ponto representa </a:t>
            </a:r>
            <a:r>
              <a:rPr lang="es-ES" sz="1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uma</a:t>
            </a:r>
            <a:r>
              <a:rPr lang="es-ES" sz="1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bomba </a:t>
            </a:r>
            <a:r>
              <a:rPr lang="es-ES" sz="1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ou</a:t>
            </a:r>
            <a:r>
              <a:rPr lang="es-ES" sz="1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1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um</a:t>
            </a:r>
            <a:r>
              <a:rPr lang="es-ES" sz="1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conjunto de bombas (</a:t>
            </a:r>
            <a:r>
              <a:rPr lang="es-ES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uma</a:t>
            </a:r>
            <a:r>
              <a:rPr lang="es-E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fatura</a:t>
            </a:r>
            <a:r>
              <a:rPr lang="es-E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de </a:t>
            </a:r>
            <a:r>
              <a:rPr lang="es-ES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eletricidade</a:t>
            </a:r>
            <a:r>
              <a:rPr lang="es-E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)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1514108" y="5122867"/>
            <a:ext cx="576064" cy="57606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Rectángulo"/>
          <p:cNvSpPr/>
          <p:nvPr/>
        </p:nvSpPr>
        <p:spPr>
          <a:xfrm>
            <a:off x="0" y="6053916"/>
            <a:ext cx="6585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Valores que </a:t>
            </a:r>
            <a:r>
              <a:rPr lang="es-ES" sz="18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superam</a:t>
            </a:r>
            <a:r>
              <a:rPr lang="es-ES" sz="1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100% de eficiencia, </a:t>
            </a:r>
            <a:r>
              <a:rPr lang="es-ES" sz="1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derivam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es-ES" sz="1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imprecisões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mas </a:t>
            </a:r>
            <a:r>
              <a:rPr lang="es-ES" sz="1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não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1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são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1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situações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críticas </a:t>
            </a:r>
          </a:p>
        </p:txBody>
      </p:sp>
      <p:sp>
        <p:nvSpPr>
          <p:cNvPr id="14" name="13 Elipse"/>
          <p:cNvSpPr/>
          <p:nvPr/>
        </p:nvSpPr>
        <p:spPr>
          <a:xfrm>
            <a:off x="4714612" y="1599164"/>
            <a:ext cx="1853967" cy="4432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420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21" y="1622129"/>
            <a:ext cx="7514891" cy="4770282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40238" y="1099543"/>
            <a:ext cx="8833520" cy="763760"/>
          </a:xfrm>
        </p:spPr>
        <p:txBody>
          <a:bodyPr>
            <a:normAutofit fontScale="90000"/>
          </a:bodyPr>
          <a:lstStyle/>
          <a:p>
            <a:r>
              <a:rPr lang="es-MX" sz="2800" dirty="0" err="1"/>
              <a:t>Conformidade</a:t>
            </a:r>
            <a:r>
              <a:rPr lang="es-MX" sz="2800" dirty="0"/>
              <a:t> </a:t>
            </a:r>
            <a:r>
              <a:rPr lang="es-MX" sz="2800" dirty="0" err="1"/>
              <a:t>com</a:t>
            </a:r>
            <a:r>
              <a:rPr lang="es-MX" sz="2800" dirty="0"/>
              <a:t> a NOM006 (</a:t>
            </a:r>
            <a:r>
              <a:rPr lang="es-MX" sz="2800" dirty="0" err="1"/>
              <a:t>eficiência</a:t>
            </a:r>
            <a:r>
              <a:rPr lang="es-MX" sz="2800" dirty="0"/>
              <a:t> </a:t>
            </a:r>
            <a:r>
              <a:rPr lang="es-MX" sz="2800" dirty="0" err="1"/>
              <a:t>em</a:t>
            </a:r>
            <a:r>
              <a:rPr lang="es-MX" sz="2800" dirty="0"/>
              <a:t> </a:t>
            </a:r>
            <a:r>
              <a:rPr lang="es-MX" sz="2800" dirty="0" err="1"/>
              <a:t>operação</a:t>
            </a:r>
            <a:r>
              <a:rPr lang="es-MX" sz="2800" dirty="0"/>
              <a:t>)</a:t>
            </a:r>
            <a:endParaRPr lang="de-DE" sz="2800" dirty="0"/>
          </a:p>
        </p:txBody>
      </p:sp>
      <p:sp>
        <p:nvSpPr>
          <p:cNvPr id="13" name="12 Rectángulo"/>
          <p:cNvSpPr/>
          <p:nvPr/>
        </p:nvSpPr>
        <p:spPr>
          <a:xfrm>
            <a:off x="4319435" y="2136349"/>
            <a:ext cx="355920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 eficiencia de bombas </a:t>
            </a:r>
            <a:r>
              <a:rPr lang="es-ES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com</a:t>
            </a:r>
            <a:r>
              <a:rPr lang="es-ES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motores  externos  </a:t>
            </a:r>
            <a:r>
              <a:rPr lang="es-ES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são</a:t>
            </a:r>
            <a:r>
              <a:rPr lang="es-ES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menos dispersas que bombas sumergibles – </a:t>
            </a:r>
            <a:r>
              <a:rPr lang="es-ES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poços</a:t>
            </a:r>
            <a:r>
              <a:rPr lang="es-ES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artesianos</a:t>
            </a:r>
            <a:endParaRPr lang="es-E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922628" y="1644697"/>
            <a:ext cx="1300293" cy="4036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029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1"/>
          <p:cNvSpPr/>
          <p:nvPr/>
        </p:nvSpPr>
        <p:spPr>
          <a:xfrm>
            <a:off x="1" y="1001256"/>
            <a:ext cx="90335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3600" dirty="0">
                <a:solidFill>
                  <a:srgbClr val="0055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Uso Internacional do CEN</a:t>
            </a:r>
          </a:p>
          <a:p>
            <a:endParaRPr lang="pt-BR" sz="28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2800" dirty="0">
                <a:solidFill>
                  <a:srgbClr val="375B1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07.05.2019 Cuiabá – Mato Grosso</a:t>
            </a:r>
          </a:p>
          <a:p>
            <a:pPr algn="ctr"/>
            <a:r>
              <a:rPr lang="pt-BR" sz="2800" dirty="0">
                <a:solidFill>
                  <a:srgbClr val="D4823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Rita Cavaleiro de Ferreira </a:t>
            </a:r>
            <a:endParaRPr lang="pt-BR" sz="2000" dirty="0">
              <a:solidFill>
                <a:srgbClr val="D4823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6752D6DB-34C8-4134-9098-41C3CEEFE4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719"/>
            <a:ext cx="9144000" cy="1153151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17B0D3C6-1C6A-4435-9B1F-23631FCC9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3275"/>
            <a:ext cx="9161605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473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97988" y="4640277"/>
            <a:ext cx="6446012" cy="3482102"/>
          </a:xfrm>
        </p:spPr>
        <p:txBody>
          <a:bodyPr>
            <a:normAutofit/>
          </a:bodyPr>
          <a:lstStyle/>
          <a:p>
            <a:r>
              <a:rPr lang="es-ES" sz="4400" dirty="0" err="1"/>
              <a:t>Aplicação</a:t>
            </a:r>
            <a:r>
              <a:rPr lang="es-ES" sz="4400" dirty="0"/>
              <a:t> do indicador </a:t>
            </a:r>
            <a:r>
              <a:rPr lang="es-ES" sz="4400" dirty="0" err="1"/>
              <a:t>em</a:t>
            </a:r>
            <a:r>
              <a:rPr lang="es-ES" sz="4400" dirty="0"/>
              <a:t> Portugal</a:t>
            </a:r>
            <a:br>
              <a:rPr lang="es-ES" sz="4400" dirty="0"/>
            </a:br>
            <a:br>
              <a:rPr lang="es-ES" sz="2400" dirty="0">
                <a:solidFill>
                  <a:srgbClr val="F7F7F7"/>
                </a:solidFill>
              </a:rPr>
            </a:br>
            <a:endParaRPr lang="es-ES" sz="2400" dirty="0">
              <a:solidFill>
                <a:srgbClr val="F7F7F7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995238"/>
            <a:ext cx="43924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4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FFE175-0D3D-4453-9728-EA5C30702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64951">
            <a:off x="4680030" y="2159423"/>
            <a:ext cx="2656029" cy="17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621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64951">
            <a:off x="2532622" y="3306392"/>
            <a:ext cx="2001396" cy="135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70" y="140677"/>
            <a:ext cx="8091468" cy="1080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2400" b="1" dirty="0"/>
              <a:t>RASARP– Relatório Anual do Setor de Água e Resíduos em Portugal </a:t>
            </a:r>
            <a:br>
              <a:rPr lang="pt-BR" sz="2400" b="1" dirty="0"/>
            </a:br>
            <a:r>
              <a:rPr lang="pt-BR" sz="2400" b="1" dirty="0"/>
              <a:t>Aspecto de Eficiência Energética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734" y="1918509"/>
            <a:ext cx="4769962" cy="46437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70" y="2599255"/>
            <a:ext cx="2721688" cy="3566275"/>
          </a:xfrm>
          <a:prstGeom prst="rect">
            <a:avLst/>
          </a:prstGeom>
        </p:spPr>
      </p:pic>
      <p:pic>
        <p:nvPicPr>
          <p:cNvPr id="8" name="Picture 0" descr="ERSAR-logo+design-co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493" y="5432149"/>
            <a:ext cx="1175221" cy="57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1968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3464" y="434495"/>
            <a:ext cx="3071541" cy="617928"/>
          </a:xfrm>
        </p:spPr>
        <p:txBody>
          <a:bodyPr/>
          <a:lstStyle/>
          <a:p>
            <a:r>
              <a:rPr lang="pt-BR" sz="3200" b="1"/>
              <a:t>Relatório 2009</a:t>
            </a:r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4020"/>
            <a:ext cx="4419235" cy="54369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471" y="5045869"/>
            <a:ext cx="4049709" cy="1781353"/>
          </a:xfrm>
          <a:prstGeom prst="rect">
            <a:avLst/>
          </a:prstGeom>
        </p:spPr>
      </p:pic>
      <p:pic>
        <p:nvPicPr>
          <p:cNvPr id="9" name="Espaço Reservado para Conteúdo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2652" y="4849941"/>
            <a:ext cx="5097600" cy="5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409" y="2404582"/>
            <a:ext cx="3221070" cy="2592305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6929119" y="2606858"/>
            <a:ext cx="3607509" cy="2145119"/>
            <a:chOff x="5621180" y="2613225"/>
            <a:chExt cx="3607509" cy="2145119"/>
          </a:xfrm>
        </p:grpSpPr>
        <p:pic>
          <p:nvPicPr>
            <p:cNvPr id="8" name="Espaço Reservado para Conteúdo 5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21180" y="2613225"/>
              <a:ext cx="3522820" cy="2145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tângulo 4"/>
            <p:cNvSpPr/>
            <p:nvPr/>
          </p:nvSpPr>
          <p:spPr bwMode="auto">
            <a:xfrm>
              <a:off x="7034215" y="2973743"/>
              <a:ext cx="2194474" cy="16756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200" b="1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75358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279" y="1615731"/>
            <a:ext cx="4774721" cy="49652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155" y="1066939"/>
            <a:ext cx="7776000" cy="617928"/>
          </a:xfrm>
        </p:spPr>
        <p:txBody>
          <a:bodyPr>
            <a:normAutofit/>
          </a:bodyPr>
          <a:lstStyle/>
          <a:p>
            <a:r>
              <a:rPr lang="pt-BR"/>
              <a:t>Indicador AA15 – kWh/(m</a:t>
            </a:r>
            <a:r>
              <a:rPr lang="pt-BR" baseline="30000"/>
              <a:t>3</a:t>
            </a:r>
            <a:r>
              <a:rPr lang="pt-BR"/>
              <a:t>x100m)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57" y="1684866"/>
            <a:ext cx="4449256" cy="514235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2883464" y="434495"/>
            <a:ext cx="3071541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b="1" kern="0"/>
              <a:t>Relatório 2014</a:t>
            </a:r>
          </a:p>
        </p:txBody>
      </p:sp>
    </p:spTree>
    <p:extLst>
      <p:ext uri="{BB962C8B-B14F-4D97-AF65-F5344CB8AC3E}">
        <p14:creationId xmlns:p14="http://schemas.microsoft.com/office/powerpoint/2010/main" val="383093372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279" y="1615731"/>
            <a:ext cx="4774721" cy="49652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155" y="1066939"/>
            <a:ext cx="7776000" cy="617928"/>
          </a:xfrm>
        </p:spPr>
        <p:txBody>
          <a:bodyPr>
            <a:normAutofit/>
          </a:bodyPr>
          <a:lstStyle/>
          <a:p>
            <a:r>
              <a:rPr lang="pt-BR"/>
              <a:t>Indicador AA15 – kWh/(m</a:t>
            </a:r>
            <a:r>
              <a:rPr lang="pt-BR" baseline="30000"/>
              <a:t>3</a:t>
            </a:r>
            <a:r>
              <a:rPr lang="pt-BR"/>
              <a:t>x100m)</a:t>
            </a:r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57" y="1684866"/>
            <a:ext cx="4449256" cy="514235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2883464" y="434495"/>
            <a:ext cx="3071541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b="1" kern="0"/>
              <a:t>Relatório 2014</a:t>
            </a:r>
          </a:p>
        </p:txBody>
      </p:sp>
      <p:sp>
        <p:nvSpPr>
          <p:cNvPr id="9" name="7 Rectángulo"/>
          <p:cNvSpPr/>
          <p:nvPr/>
        </p:nvSpPr>
        <p:spPr>
          <a:xfrm>
            <a:off x="801774" y="1986890"/>
            <a:ext cx="7234919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 como o </a:t>
            </a:r>
            <a:r>
              <a:rPr lang="pt-BR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balanço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hídrico,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conhecer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eficiencia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electromecânica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é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uma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curva de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aprendizagem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s-E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até todos os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municípios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terem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dados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fiáveis</a:t>
            </a:r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16329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97988" y="4640277"/>
            <a:ext cx="6446012" cy="3482102"/>
          </a:xfrm>
        </p:spPr>
        <p:txBody>
          <a:bodyPr>
            <a:normAutofit/>
          </a:bodyPr>
          <a:lstStyle/>
          <a:p>
            <a:r>
              <a:rPr lang="es-ES" sz="4400" err="1"/>
              <a:t>Aplicação</a:t>
            </a:r>
            <a:r>
              <a:rPr lang="es-ES" sz="4400"/>
              <a:t> do indicador no México</a:t>
            </a:r>
            <a:br>
              <a:rPr lang="es-ES" sz="4400"/>
            </a:br>
            <a:br>
              <a:rPr lang="es-ES" sz="2400">
                <a:solidFill>
                  <a:srgbClr val="F7F7F7"/>
                </a:solidFill>
              </a:rPr>
            </a:br>
            <a:endParaRPr lang="es-ES" sz="2400">
              <a:solidFill>
                <a:srgbClr val="F7F7F7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51520" y="995238"/>
            <a:ext cx="43924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4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A4C051-34AC-43F0-854B-9306E6E4C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8413" r="28393" b="46732"/>
          <a:stretch/>
        </p:blipFill>
        <p:spPr>
          <a:xfrm rot="1618295">
            <a:off x="5554026" y="1928414"/>
            <a:ext cx="2679956" cy="15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58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97988" y="4640277"/>
            <a:ext cx="6446012" cy="3482102"/>
          </a:xfrm>
        </p:spPr>
        <p:txBody>
          <a:bodyPr>
            <a:normAutofit/>
          </a:bodyPr>
          <a:lstStyle/>
          <a:p>
            <a:r>
              <a:rPr lang="es-ES" sz="4400" err="1"/>
              <a:t>Aplicação</a:t>
            </a:r>
            <a:r>
              <a:rPr lang="es-ES" sz="4400"/>
              <a:t> do indicador no México</a:t>
            </a:r>
            <a:br>
              <a:rPr lang="es-ES" sz="4400"/>
            </a:br>
            <a:br>
              <a:rPr lang="es-ES" sz="2400">
                <a:solidFill>
                  <a:srgbClr val="F7F7F7"/>
                </a:solidFill>
              </a:rPr>
            </a:br>
            <a:endParaRPr lang="es-ES" sz="2400">
              <a:solidFill>
                <a:srgbClr val="F7F7F7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A4C051-34AC-43F0-854B-9306E6E4C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8413" r="28393" b="46732"/>
          <a:stretch/>
        </p:blipFill>
        <p:spPr>
          <a:xfrm rot="1618295">
            <a:off x="5466942" y="1066326"/>
            <a:ext cx="2679956" cy="1564704"/>
          </a:xfrm>
          <a:prstGeom prst="rect">
            <a:avLst/>
          </a:prstGeom>
        </p:spPr>
      </p:pic>
      <p:pic>
        <p:nvPicPr>
          <p:cNvPr id="7" name="Imagen 1" descr="C:\Users\rcavaleiro\Dropbox\A ANEAS CEEPA\Logos\LOGOS CEEPA\image004.png">
            <a:extLst>
              <a:ext uri="{FF2B5EF4-FFF2-40B4-BE49-F238E27FC236}">
                <a16:creationId xmlns:a16="http://schemas.microsoft.com/office/drawing/2014/main" id="{DEC50D53-66A6-4D93-8BE1-23D6A3B843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31" y="299504"/>
            <a:ext cx="2499632" cy="309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2BAA0BC-00C6-4394-87D4-CF1ADEEEC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2" y="3214469"/>
            <a:ext cx="8686796" cy="19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4832"/>
      </p:ext>
    </p:extLst>
  </p:cSld>
  <p:clrMapOvr>
    <a:masterClrMapping/>
  </p:clrMapOvr>
</p:sld>
</file>

<file path=ppt/theme/theme1.xml><?xml version="1.0" encoding="utf-8"?>
<a:theme xmlns:a="http://schemas.openxmlformats.org/drawingml/2006/main" name="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giz-powerpoint-leerfolie-en.potx</Template>
  <TotalTime>748</TotalTime>
  <Words>236</Words>
  <Application>Microsoft Office PowerPoint</Application>
  <PresentationFormat>Apresentação na tela (4:3)</PresentationFormat>
  <Paragraphs>47</Paragraphs>
  <Slides>16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Arial Narrow</vt:lpstr>
      <vt:lpstr>Calibri</vt:lpstr>
      <vt:lpstr>giz-powerpoint-leerfolie-en</vt:lpstr>
      <vt:lpstr>Apresentação do PowerPoint</vt:lpstr>
      <vt:lpstr>Apresentação do PowerPoint</vt:lpstr>
      <vt:lpstr>Aplicação do indicador em Portugal  </vt:lpstr>
      <vt:lpstr>RASARP– Relatório Anual do Setor de Água e Resíduos em Portugal  Aspecto de Eficiência Energética</vt:lpstr>
      <vt:lpstr>Relatório 2009</vt:lpstr>
      <vt:lpstr>Indicador AA15 – kWh/(m3x100m)</vt:lpstr>
      <vt:lpstr>Indicador AA15 – kWh/(m3x100m)</vt:lpstr>
      <vt:lpstr>Aplicação do indicador no México  </vt:lpstr>
      <vt:lpstr>Aplicação do indicador no México  </vt:lpstr>
      <vt:lpstr>Comparação desempenho  e potencial de poupança eletromecânica</vt:lpstr>
      <vt:lpstr>Comparaçãodesempenho e  potencial de poupança electromecânica</vt:lpstr>
      <vt:lpstr>Fiabilidade da informação e o potencial de economia  eletromecânico</vt:lpstr>
      <vt:lpstr>Potencial de economia ($)  por aumento de  eficiência electromecânica</vt:lpstr>
      <vt:lpstr>Apresentação do PowerPoint</vt:lpstr>
      <vt:lpstr>Conformidade com a NOM006 (eficiência em operação)</vt:lpstr>
      <vt:lpstr>Conformidade com a NOM006 (eficiência em operação)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Boesl</dc:creator>
  <cp:keywords>GIZ-Leerfolie</cp:keywords>
  <cp:lastModifiedBy>Jessica rocha</cp:lastModifiedBy>
  <cp:revision>943</cp:revision>
  <cp:lastPrinted>2016-03-10T21:34:51Z</cp:lastPrinted>
  <dcterms:created xsi:type="dcterms:W3CDTF">2013-04-11T11:34:12Z</dcterms:created>
  <dcterms:modified xsi:type="dcterms:W3CDTF">2019-05-07T15:23:33Z</dcterms:modified>
</cp:coreProperties>
</file>