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9" r:id="rId2"/>
    <p:sldId id="261" r:id="rId3"/>
    <p:sldId id="273" r:id="rId4"/>
    <p:sldId id="262" r:id="rId5"/>
    <p:sldId id="263" r:id="rId6"/>
    <p:sldId id="264" r:id="rId7"/>
    <p:sldId id="265" r:id="rId8"/>
    <p:sldId id="266" r:id="rId9"/>
    <p:sldId id="272" r:id="rId10"/>
    <p:sldId id="267" r:id="rId11"/>
    <p:sldId id="268" r:id="rId12"/>
    <p:sldId id="276" r:id="rId13"/>
    <p:sldId id="269" r:id="rId14"/>
    <p:sldId id="270" r:id="rId15"/>
    <p:sldId id="274" r:id="rId16"/>
    <p:sldId id="275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araujo\Desktop\C&#243;pia%20de%20HE%20somen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endParaRPr lang="pt-BR" b="0" u="sng" dirty="0" smtClean="0"/>
          </a:p>
          <a:p>
            <a:pPr>
              <a:defRPr/>
            </a:pPr>
            <a:r>
              <a:rPr lang="pt-BR" b="0" u="sng" dirty="0" smtClean="0"/>
              <a:t>Horas</a:t>
            </a:r>
            <a:r>
              <a:rPr lang="pt-BR" b="0" u="sng" baseline="0" dirty="0" smtClean="0"/>
              <a:t> trabalhadas </a:t>
            </a:r>
            <a:endParaRPr lang="pt-BR" b="0" u="sng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6.144731908511436E-2"/>
          <c:y val="0.17177092446777489"/>
          <c:w val="0.65536382799400583"/>
          <c:h val="0.67785469524643382"/>
        </c:manualLayout>
      </c:layout>
      <c:barChart>
        <c:barDir val="col"/>
        <c:grouping val="stacked"/>
        <c:ser>
          <c:idx val="0"/>
          <c:order val="0"/>
          <c:tx>
            <c:v>Hora Trabalhada Futura</c:v>
          </c:tx>
          <c:cat>
            <c:numRef>
              <c:f>Plan1!$A$2:$L$2</c:f>
              <c:numCache>
                <c:formatCode>mmm/yy</c:formatCode>
                <c:ptCount val="12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</c:numCache>
            </c:numRef>
          </c:cat>
          <c:val>
            <c:numRef>
              <c:f>Plan1!$A$3:$L$3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v>Hora Trabalhada Atual</c:v>
          </c:tx>
          <c:cat>
            <c:numRef>
              <c:f>Plan1!$A$2:$L$2</c:f>
              <c:numCache>
                <c:formatCode>mmm/yy</c:formatCode>
                <c:ptCount val="12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</c:numCache>
            </c:numRef>
          </c:cat>
          <c:val>
            <c:numRef>
              <c:f>Plan1!$A$4:$L$4</c:f>
              <c:numCache>
                <c:formatCode>General</c:formatCode>
                <c:ptCount val="12"/>
                <c:pt idx="0">
                  <c:v>360</c:v>
                </c:pt>
                <c:pt idx="1">
                  <c:v>372</c:v>
                </c:pt>
                <c:pt idx="2">
                  <c:v>360</c:v>
                </c:pt>
                <c:pt idx="3">
                  <c:v>372</c:v>
                </c:pt>
                <c:pt idx="4">
                  <c:v>372</c:v>
                </c:pt>
                <c:pt idx="5">
                  <c:v>360</c:v>
                </c:pt>
                <c:pt idx="6">
                  <c:v>372</c:v>
                </c:pt>
                <c:pt idx="7">
                  <c:v>360</c:v>
                </c:pt>
                <c:pt idx="8">
                  <c:v>372</c:v>
                </c:pt>
                <c:pt idx="9">
                  <c:v>372</c:v>
                </c:pt>
                <c:pt idx="10">
                  <c:v>336</c:v>
                </c:pt>
                <c:pt idx="11">
                  <c:v>372</c:v>
                </c:pt>
              </c:numCache>
            </c:numRef>
          </c:val>
        </c:ser>
        <c:ser>
          <c:idx val="2"/>
          <c:order val="2"/>
          <c:tx>
            <c:v>Hora Extra Atual</c:v>
          </c:tx>
          <c:cat>
            <c:numRef>
              <c:f>Plan1!$A$2:$L$2</c:f>
              <c:numCache>
                <c:formatCode>mmm/yy</c:formatCode>
                <c:ptCount val="12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</c:numCache>
            </c:numRef>
          </c:cat>
          <c:val>
            <c:numRef>
              <c:f>Plan1!$A$5:$L$5</c:f>
              <c:numCache>
                <c:formatCode>0.00</c:formatCode>
                <c:ptCount val="12"/>
                <c:pt idx="0">
                  <c:v>107.25</c:v>
                </c:pt>
                <c:pt idx="1">
                  <c:v>49.83</c:v>
                </c:pt>
                <c:pt idx="2">
                  <c:v>35.340000000000003</c:v>
                </c:pt>
                <c:pt idx="3">
                  <c:v>74</c:v>
                </c:pt>
                <c:pt idx="4">
                  <c:v>106</c:v>
                </c:pt>
                <c:pt idx="5">
                  <c:v>89.48</c:v>
                </c:pt>
                <c:pt idx="6">
                  <c:v>87.27</c:v>
                </c:pt>
                <c:pt idx="7">
                  <c:v>75.679999999999978</c:v>
                </c:pt>
                <c:pt idx="8">
                  <c:v>11.08</c:v>
                </c:pt>
                <c:pt idx="9">
                  <c:v>136.80000000000001</c:v>
                </c:pt>
                <c:pt idx="10">
                  <c:v>109.08</c:v>
                </c:pt>
                <c:pt idx="11">
                  <c:v>87.42</c:v>
                </c:pt>
              </c:numCache>
            </c:numRef>
          </c:val>
        </c:ser>
        <c:overlap val="100"/>
        <c:axId val="68974848"/>
        <c:axId val="68997120"/>
      </c:barChart>
      <c:dateAx>
        <c:axId val="68974848"/>
        <c:scaling>
          <c:orientation val="minMax"/>
        </c:scaling>
        <c:axPos val="b"/>
        <c:numFmt formatCode="mmm/yy" sourceLinked="1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75000"/>
                  </a:schemeClr>
                </a:solidFill>
              </a:defRPr>
            </a:pPr>
            <a:endParaRPr lang="pt-BR"/>
          </a:p>
        </c:txPr>
        <c:crossAx val="68997120"/>
        <c:crosses val="autoZero"/>
        <c:auto val="1"/>
        <c:lblOffset val="100"/>
      </c:dateAx>
      <c:valAx>
        <c:axId val="689971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pt-BR"/>
          </a:p>
        </c:txPr>
        <c:crossAx val="68974848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txPr>
        <a:bodyPr/>
        <a:lstStyle/>
        <a:p>
          <a:pPr>
            <a:defRPr b="1"/>
          </a:pPr>
          <a:endParaRPr lang="pt-BR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0.72166</cdr:x>
      <cdr:y>0.70417</cdr:y>
    </cdr:from>
    <cdr:to>
      <cdr:x>0.86653</cdr:x>
      <cdr:y>0.77227</cdr:y>
    </cdr:to>
    <cdr:sp macro="" textlink="">
      <cdr:nvSpPr>
        <cdr:cNvPr id="2" name="CaixaDeTexto 4"/>
        <cdr:cNvSpPr txBox="1"/>
      </cdr:nvSpPr>
      <cdr:spPr>
        <a:xfrm xmlns:a="http://schemas.openxmlformats.org/drawingml/2006/main">
          <a:off x="4050030" y="1478280"/>
          <a:ext cx="813031" cy="14295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pt-BR" sz="1100" b="1">
              <a:solidFill>
                <a:schemeClr val="accent6">
                  <a:lumMod val="75000"/>
                </a:schemeClr>
              </a:solidFill>
            </a:rPr>
            <a:t>mês/ano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pPr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071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 smtClean="0"/>
              <a:t>AUTOMATIZAÇÃO PARA OTIMIZAÇÃO DAS OPERAÇÕES DE ESTAÇÃO DE TRATAMENTO DE ÁGUA</a:t>
            </a:r>
            <a:endParaRPr lang="pt-BR" b="1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BR" sz="2800" b="1" dirty="0" smtClean="0"/>
              <a:t>Autores: Francisco Araujo</a:t>
            </a:r>
          </a:p>
          <a:p>
            <a:pPr algn="l">
              <a:buNone/>
            </a:pPr>
            <a:r>
              <a:rPr lang="pt-BR" sz="2800" b="1" dirty="0" smtClean="0"/>
              <a:t>                 Lucas Fernandes</a:t>
            </a:r>
          </a:p>
          <a:p>
            <a:pPr algn="l"/>
            <a:endParaRPr lang="pt-BR" sz="2800" dirty="0"/>
          </a:p>
        </p:txBody>
      </p:sp>
      <p:pic>
        <p:nvPicPr>
          <p:cNvPr id="5" name="Imagem 4" descr="Logo Ces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07980"/>
            <a:ext cx="1543585" cy="5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95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428596" y="642918"/>
            <a:ext cx="8358246" cy="5643602"/>
          </a:xfrm>
        </p:spPr>
        <p:txBody>
          <a:bodyPr>
            <a:normAutofit/>
          </a:bodyPr>
          <a:lstStyle/>
          <a:p>
            <a:r>
              <a:rPr lang="pt-BR" sz="1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Resultados/Discussão</a:t>
            </a:r>
            <a:endParaRPr lang="pt-BR" sz="18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Confirmadas as alterações propostas no sistema de tratamento de água da ETA Torreões, com inclusão dos equipamentos interativos a expectativa é de que os resultados propostos de redução de custos operacionais de mão de obra irão se confirmar ao longo do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tempo e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não virão de forma imediata, pois para que se tenha um processo totalmente automatizado e funcionando de forma autônoma, haverá necessidade de acompanhamento das operações até que se tenha o índice de confiabilidade desejado.</a:t>
            </a:r>
          </a:p>
          <a:p>
            <a:pPr algn="just"/>
            <a:endPara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Nas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operações da ETA Torreões, não será dispensada a participação humana, mesmo que em valores mínimos, pois será mantida uma parcela de horas trabalhadas de Operadores, despendida a título de supervisão. Esta supervisão envolverá acompanhamento de análises, observações visuais, controle de soluções de produtos químicos, logística de abastecimento de materiais, etc. </a:t>
            </a:r>
            <a:endPara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5" name="Imagem 4" descr="Logo Ces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07980"/>
            <a:ext cx="1543585" cy="5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7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1863725"/>
            <a:ext cx="83248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 descr="Logo Cesa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407980"/>
            <a:ext cx="1543585" cy="5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7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8501122" cy="23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28596" y="1357298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Além da redução das despesas com pessoal, muito representativa no cômputo geral das despesas de exploração do serviço, ainda pode ser verificado o tempo de retorno do investimento, considerado os valores de salários médios pagos aos funcionários ao longo dos anos: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1472" y="42860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u="sng" dirty="0" smtClean="0"/>
          </a:p>
          <a:p>
            <a:pPr algn="ctr"/>
            <a:r>
              <a:rPr lang="pt-BR" u="sng" dirty="0" smtClean="0"/>
              <a:t>Tempo de retorno de investimento</a:t>
            </a:r>
            <a:endParaRPr lang="pt-BR" u="sng" dirty="0"/>
          </a:p>
        </p:txBody>
      </p:sp>
      <p:pic>
        <p:nvPicPr>
          <p:cNvPr id="6" name="Imagem 5" descr="Logo Cesa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407980"/>
            <a:ext cx="1543585" cy="5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7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428596" y="642918"/>
            <a:ext cx="8358246" cy="5643602"/>
          </a:xfrm>
        </p:spPr>
        <p:txBody>
          <a:bodyPr>
            <a:normAutofit/>
          </a:bodyPr>
          <a:lstStyle/>
          <a:p>
            <a:r>
              <a:rPr lang="pt-BR" sz="1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Conclusão</a:t>
            </a:r>
            <a:endParaRPr lang="pt-BR" sz="18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Como pode ser observado, as despesas de pessoal em Empresas de Saneamento ainda são muito representativas em relação aos orçamentos anuais e que, com o passar dos anos, pode comprometer a gestão do serviço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investimento em tecnologias avançadas de automação, comunicação virtual, processos decisórios, equipamentos interativos, tecnologia da informação e outras se mostram como soluções estratégicas a serem aplicadas às Empresas de saneamento para redução dessas despesas mais significativas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Apesar de serem tecnologias novas e ainda com seus valores considerados altos para investimentos, essas ações se mostram viáveis financeiramente, quando se considera a evolução salarial dos funcionários e o tempo de retorno do investimento.</a:t>
            </a: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5" name="Imagem 4" descr="Logo Ces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07980"/>
            <a:ext cx="1543585" cy="5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7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428596" y="1214422"/>
            <a:ext cx="8358246" cy="2857520"/>
          </a:xfrm>
        </p:spPr>
        <p:txBody>
          <a:bodyPr>
            <a:normAutofit/>
          </a:bodyPr>
          <a:lstStyle/>
          <a:p>
            <a:pPr algn="just"/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limite entre o projeto e a realização do programa de automação total das Estações de Tratamento de Água encontra-se na elevação dos padrões de confiabilidade nos equipamentos, softwares e transmissão remota de informações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 Ces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07980"/>
            <a:ext cx="1543585" cy="5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7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428596" y="642918"/>
            <a:ext cx="8358246" cy="5643602"/>
          </a:xfrm>
        </p:spPr>
        <p:txBody>
          <a:bodyPr>
            <a:normAutofit fontScale="62500" lnSpcReduction="20000"/>
          </a:bodyPr>
          <a:lstStyle/>
          <a:p>
            <a:r>
              <a:rPr lang="pt-BR" b="1" u="sng" dirty="0" smtClean="0">
                <a:solidFill>
                  <a:schemeClr val="tx1"/>
                </a:solidFill>
              </a:rPr>
              <a:t>Referências bibliográficas</a:t>
            </a:r>
            <a:endParaRPr lang="pt-BR" u="sng" dirty="0" smtClean="0">
              <a:solidFill>
                <a:schemeClr val="tx1"/>
              </a:solidFill>
            </a:endParaRPr>
          </a:p>
          <a:p>
            <a:r>
              <a:rPr lang="pt-BR" dirty="0" smtClean="0"/>
              <a:t> 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ARAUJO; Francisco A</a:t>
            </a:r>
            <a:r>
              <a:rPr lang="pt-BR" b="1" dirty="0" smtClean="0">
                <a:solidFill>
                  <a:schemeClr val="tx1"/>
                </a:solidFill>
              </a:rPr>
              <a:t>. Métodos de Gestão aplicáveis em Empresas Operadoras de Serviços de Água e Esgoto</a:t>
            </a:r>
            <a:r>
              <a:rPr lang="pt-BR" dirty="0" smtClean="0">
                <a:solidFill>
                  <a:schemeClr val="tx1"/>
                </a:solidFill>
              </a:rPr>
              <a:t>; Dissertação apresentada ao curso de Pós-Graduação, na Universidade Federal Fluminense; Área de concentração: Produção Civil. Niterói; 2000.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BRASIL, Lei Federal 11.445/2007 – </a:t>
            </a:r>
            <a:r>
              <a:rPr lang="pt-BR" b="1" dirty="0" smtClean="0">
                <a:solidFill>
                  <a:schemeClr val="tx1"/>
                </a:solidFill>
              </a:rPr>
              <a:t>Política Nacional de Saneamento Básico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BRASIL, </a:t>
            </a:r>
            <a:r>
              <a:rPr lang="pt-BR" b="1" dirty="0" smtClean="0">
                <a:solidFill>
                  <a:schemeClr val="tx1"/>
                </a:solidFill>
              </a:rPr>
              <a:t>Sistema Nacional de Informações sobre Saneamento Básico </a:t>
            </a:r>
            <a:r>
              <a:rPr lang="pt-BR" dirty="0" smtClean="0">
                <a:solidFill>
                  <a:schemeClr val="tx1"/>
                </a:solidFill>
              </a:rPr>
              <a:t>– Ano base de 2017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BRASIL, </a:t>
            </a:r>
            <a:r>
              <a:rPr lang="pt-BR" b="1" dirty="0" smtClean="0">
                <a:solidFill>
                  <a:schemeClr val="tx1"/>
                </a:solidFill>
              </a:rPr>
              <a:t>Agenda Brasileira para Indústria 4.0</a:t>
            </a:r>
            <a:r>
              <a:rPr lang="pt-BR" dirty="0" smtClean="0">
                <a:solidFill>
                  <a:schemeClr val="tx1"/>
                </a:solidFill>
              </a:rPr>
              <a:t>, disponível no site www.industria40.gov.br, consultado em 11/02/2019.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KRAJEWISKY,Lee; RITZMAN, Larry; MALHOTRA, </a:t>
            </a:r>
            <a:r>
              <a:rPr lang="pt-BR" dirty="0" err="1" smtClean="0">
                <a:solidFill>
                  <a:schemeClr val="tx1"/>
                </a:solidFill>
              </a:rPr>
              <a:t>Manoj</a:t>
            </a:r>
            <a:r>
              <a:rPr lang="pt-BR" dirty="0" smtClean="0">
                <a:solidFill>
                  <a:schemeClr val="tx1"/>
                </a:solidFill>
              </a:rPr>
              <a:t>; </a:t>
            </a:r>
            <a:r>
              <a:rPr lang="pt-BR" b="1" dirty="0" smtClean="0">
                <a:solidFill>
                  <a:schemeClr val="tx1"/>
                </a:solidFill>
              </a:rPr>
              <a:t>Administração da Produção e Operações</a:t>
            </a:r>
            <a:r>
              <a:rPr lang="pt-BR" dirty="0" smtClean="0">
                <a:solidFill>
                  <a:schemeClr val="tx1"/>
                </a:solidFill>
              </a:rPr>
              <a:t>; 8ª Edição;Editora Pearson; São Paulo-SP; 2009.</a:t>
            </a:r>
          </a:p>
          <a:p>
            <a:endParaRPr lang="pt-BR" dirty="0"/>
          </a:p>
        </p:txBody>
      </p:sp>
      <p:pic>
        <p:nvPicPr>
          <p:cNvPr id="5" name="Imagem 4" descr="Logo Ces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07980"/>
            <a:ext cx="1543585" cy="5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7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75" y="0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428596" y="642918"/>
            <a:ext cx="8358246" cy="5643602"/>
          </a:xfrm>
        </p:spPr>
        <p:txBody>
          <a:bodyPr>
            <a:normAutofit/>
          </a:bodyPr>
          <a:lstStyle/>
          <a:p>
            <a:endParaRPr lang="pt-BR" sz="2800" b="1" u="sng" dirty="0" smtClean="0">
              <a:solidFill>
                <a:schemeClr val="tx1"/>
              </a:solidFill>
            </a:endParaRPr>
          </a:p>
          <a:p>
            <a:endParaRPr lang="pt-BR" sz="2800" b="1" u="sng" dirty="0" smtClean="0">
              <a:solidFill>
                <a:schemeClr val="tx1"/>
              </a:solidFill>
            </a:endParaRPr>
          </a:p>
          <a:p>
            <a:r>
              <a:rPr lang="pt-BR" sz="2800" b="1" u="sng" dirty="0" smtClean="0">
                <a:solidFill>
                  <a:schemeClr val="tx1"/>
                </a:solidFill>
              </a:rPr>
              <a:t>Obrigado</a:t>
            </a:r>
          </a:p>
          <a:p>
            <a:endParaRPr lang="pt-BR" sz="2800" b="1" u="sng" dirty="0" smtClean="0">
              <a:solidFill>
                <a:schemeClr val="tx1"/>
              </a:solidFill>
            </a:endParaRPr>
          </a:p>
          <a:p>
            <a:pPr algn="l"/>
            <a:r>
              <a:rPr lang="pt-BR" sz="2800" b="1" dirty="0" smtClean="0">
                <a:solidFill>
                  <a:schemeClr val="tx1"/>
                </a:solidFill>
              </a:rPr>
              <a:t>Francisco Araujo – </a:t>
            </a:r>
            <a:r>
              <a:rPr lang="pt-BR" sz="2800" dirty="0" smtClean="0">
                <a:solidFill>
                  <a:schemeClr val="tx1"/>
                </a:solidFill>
              </a:rPr>
              <a:t>faraujo@cesama.com.br</a:t>
            </a:r>
            <a:endParaRPr lang="pt-BR" sz="2800" b="1" dirty="0" smtClean="0">
              <a:solidFill>
                <a:schemeClr val="tx1"/>
              </a:solidFill>
            </a:endParaRPr>
          </a:p>
          <a:p>
            <a:pPr algn="l"/>
            <a:endParaRPr lang="pt-BR" sz="2800" b="1" dirty="0" smtClean="0">
              <a:solidFill>
                <a:schemeClr val="tx1"/>
              </a:solidFill>
            </a:endParaRPr>
          </a:p>
          <a:p>
            <a:pPr algn="l"/>
            <a:r>
              <a:rPr lang="pt-BR" sz="2800" b="1" dirty="0" smtClean="0">
                <a:solidFill>
                  <a:schemeClr val="tx1"/>
                </a:solidFill>
              </a:rPr>
              <a:t>Lucas Fernandes – </a:t>
            </a:r>
            <a:r>
              <a:rPr lang="pt-BR" sz="2800" dirty="0" smtClean="0">
                <a:solidFill>
                  <a:schemeClr val="tx1"/>
                </a:solidFill>
              </a:rPr>
              <a:t>lfernandes@cesama.com.br</a:t>
            </a:r>
          </a:p>
          <a:p>
            <a:pPr algn="l"/>
            <a:endParaRPr lang="pt-BR" sz="28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pic>
        <p:nvPicPr>
          <p:cNvPr id="5" name="Imagem 4" descr="Logo Ces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07980"/>
            <a:ext cx="1543585" cy="5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7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5720" y="357166"/>
            <a:ext cx="86439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u="sng" dirty="0" smtClean="0">
                <a:latin typeface="Arial" pitchFamily="34" charset="0"/>
                <a:cs typeface="Arial" pitchFamily="34" charset="0"/>
              </a:rPr>
              <a:t>Resumo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r>
              <a:rPr lang="pt-BR" sz="2000" dirty="0" smtClean="0"/>
              <a:t>Neste trabalho é apresentado modelo de automatização que transforma a ETA – Torreões, no município de juiz de Fora, em uma unidade autônoma, de maneira a reduzir o custo operacional referente a mão de obra e  ao mesmo tempo permitir seu funcionamento 24 horas por dia, possibilitando dobrar a capacidade de produção de água tratada, atendendo a demanda local de forma adequada, inclusive em relação aos picos de consumo que ocorrem em finais de semana e feriados prolongados, onde normalmente se recorre a prática constante de realização de horas extras.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Logo Ces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07980"/>
            <a:ext cx="1543585" cy="5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7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5720" y="357166"/>
            <a:ext cx="85011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u="sng" dirty="0" smtClean="0">
                <a:latin typeface="Arial" pitchFamily="34" charset="0"/>
                <a:cs typeface="Arial" pitchFamily="34" charset="0"/>
              </a:rPr>
              <a:t>Introdução/Objetivos</a:t>
            </a:r>
          </a:p>
          <a:p>
            <a:pPr algn="ctr"/>
            <a:endParaRPr lang="pt-BR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u="sng" dirty="0" smtClean="0">
                <a:latin typeface="Arial" pitchFamily="34" charset="0"/>
                <a:cs typeface="Arial" pitchFamily="34" charset="0"/>
              </a:rPr>
              <a:t> Características da ETA Torreões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. Distrito de Torreões distante 38 Km da sede;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.ETA Compacta, aberta, com manancial de abastecimento superficial;  5 l/s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.Forma um sistema de abastecimento isolado; .Atualmente é operada de forma manual por funcionários próprios da Companhia de Saneamento Municipal de Juiz de Fora /MG –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Cesama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.Operada em  turnos de 12h x 36h, somente durante o turno diurno e fica ociosa no período noturno;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.Finais de semana e feriados aumenta o consumo; .Realização constantes de horas extras.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 Ces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07980"/>
            <a:ext cx="1543585" cy="5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7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57158" y="357166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500034" y="642918"/>
          <a:ext cx="828680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 descr="Logo Cesa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407980"/>
            <a:ext cx="1543585" cy="5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7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428596" y="642918"/>
            <a:ext cx="8358246" cy="5643602"/>
          </a:xfrm>
        </p:spPr>
        <p:txBody>
          <a:bodyPr>
            <a:normAutofit/>
          </a:bodyPr>
          <a:lstStyle/>
          <a:p>
            <a:endParaRPr lang="pt-BR" b="1" dirty="0" smtClean="0"/>
          </a:p>
          <a:p>
            <a:r>
              <a:rPr lang="pt-BR" sz="1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Histórico das tarifas</a:t>
            </a:r>
          </a:p>
          <a:p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CS </a:t>
            </a: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DEX + DPA + RI</a:t>
            </a:r>
          </a:p>
          <a:p>
            <a:endPara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Onde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CS    = Custo do Serviço</a:t>
            </a:r>
          </a:p>
          <a:p>
            <a:pPr algn="l"/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DEX = Despesas de Exploração</a:t>
            </a:r>
          </a:p>
          <a:p>
            <a:pPr algn="l"/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DPA = a) Quotas de Depreciação</a:t>
            </a:r>
          </a:p>
          <a:p>
            <a:pPr algn="l"/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b) Provisão para devedores duvidosos</a:t>
            </a:r>
          </a:p>
          <a:p>
            <a:pPr algn="l"/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c) Amortização de Despesas</a:t>
            </a:r>
          </a:p>
          <a:p>
            <a:pPr algn="l"/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RI    =  Remuneração do Investimento</a:t>
            </a:r>
          </a:p>
          <a:p>
            <a:endParaRPr lang="pt-BR" dirty="0"/>
          </a:p>
        </p:txBody>
      </p:sp>
      <p:pic>
        <p:nvPicPr>
          <p:cNvPr id="5" name="Imagem 4" descr="Logo Ces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07980"/>
            <a:ext cx="1543585" cy="5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7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8358246" cy="6000792"/>
          </a:xfrm>
        </p:spPr>
        <p:txBody>
          <a:bodyPr>
            <a:normAutofit/>
          </a:bodyPr>
          <a:lstStyle/>
          <a:p>
            <a:endParaRPr lang="pt-B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Lei </a:t>
            </a:r>
            <a:r>
              <a:rPr lang="pt-BR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Federal </a:t>
            </a:r>
            <a:r>
              <a:rPr lang="pt-BR" sz="1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11.445/2007 </a:t>
            </a:r>
          </a:p>
          <a:p>
            <a:endPara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Empresas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ajustar suas despesas de custeio ao valor estabelecido para as tarifas e seus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respectivos investimentos.</a:t>
            </a:r>
          </a:p>
          <a:p>
            <a:pPr algn="just"/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Principais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 das Agências Reguladoras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 o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definir as tarifas de água e esgoto, assegurando tanto o equilíbrio econômico-financeiro dos contratos, quanto a modicidade tarifária, por mecanismos que induzam a eficiência e a eficácia dos serviços e que permitam o compartilhamento dos ganhos de produtividade com os usuários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Assim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esgotados os limites de negociação com as Agências Reguladoras nos ajustes das despesas de custeio e investimentos, as Empresas tem que  ajustar internamente sua organização e seus processos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produtivos para atender ao valor estabelecido para a tarifa,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pensando em terceirizar, otimizar, reduzir desperdícios, programas de eficiência energética, automação de partes do processos etc. </a:t>
            </a: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 Ces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07980"/>
            <a:ext cx="1543585" cy="5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7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57224" y="64291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Despesas de pessoal – dados nacionais – SNIS 2017</a:t>
            </a:r>
            <a:endParaRPr lang="pt-BR" u="sng" dirty="0"/>
          </a:p>
        </p:txBody>
      </p:sp>
      <p:pic>
        <p:nvPicPr>
          <p:cNvPr id="6" name="Imagem 5" descr="C:\Users\faraujo\AppData\Local\Temp\Tabela jpe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7215238" cy="41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Logo Cesa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407980"/>
            <a:ext cx="1543585" cy="5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7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8358246" cy="5286412"/>
          </a:xfrm>
        </p:spPr>
        <p:txBody>
          <a:bodyPr>
            <a:normAutofit/>
          </a:bodyPr>
          <a:lstStyle/>
          <a:p>
            <a:pPr algn="just"/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Credita-se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automação a expectativa de reduzir a despesa referente a Operação de </a:t>
            </a:r>
            <a:r>
              <a:rPr lang="pt-B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ETA’s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tendo em vista que em suas Diretrizes de Terceirização para suas atividades, não estar previsto as atividades do processo de produção de água, por considerá-lo estratégico para a empresa. </a:t>
            </a:r>
            <a:endPara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Incorporará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automação, interação entre equipamentos e que se transformará em Sistema de Inteligência Artificial, dotando os processos produtivos de poder de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decisão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atuação e auto controle de processo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,.</a:t>
            </a:r>
          </a:p>
          <a:p>
            <a:pPr algn="just"/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Objetiva-se de forma específica mostrar com esse trabalho que, com a concretização deste projeto de automatização, a redução de custos operacionais de mão de obra e a possibilidade de duplicar a capacidade de produção e, como objetivos secundários e complementares, aperfeiçoar o processo de produção, melhorar a qualidade do produto final e aumentar a confiabilidade de todo o processo produtivo.</a:t>
            </a: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14546" y="42860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Objetivo</a:t>
            </a:r>
            <a:endParaRPr lang="pt-BR" u="sng" dirty="0"/>
          </a:p>
        </p:txBody>
      </p:sp>
      <p:pic>
        <p:nvPicPr>
          <p:cNvPr id="6" name="Imagem 5" descr="Logo Ces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07980"/>
            <a:ext cx="1543585" cy="5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7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01" y="0"/>
            <a:ext cx="9153275" cy="691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85852" y="500042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/>
              <a:t>Materiais  e métodos</a:t>
            </a:r>
            <a:endParaRPr lang="pt-BR" b="1" u="sng" dirty="0"/>
          </a:p>
        </p:txBody>
      </p:sp>
      <p:pic>
        <p:nvPicPr>
          <p:cNvPr id="5" name="Imagem 4" descr="C:\Users\faraujo\AppData\Local\Temp\Esquema1 nov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842968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Logo Cesa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407980"/>
            <a:ext cx="1543585" cy="5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7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629</Words>
  <Application>Microsoft Office PowerPoint</Application>
  <PresentationFormat>Apresentação na tela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AUTOMATIZAÇÃO PARA OTIMIZAÇÃO DAS OPERAÇÕES DE ESTAÇÃO DE TRATAMENTO DE ÁGUA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faraujo</cp:lastModifiedBy>
  <cp:revision>34</cp:revision>
  <dcterms:created xsi:type="dcterms:W3CDTF">2018-05-02T19:43:05Z</dcterms:created>
  <dcterms:modified xsi:type="dcterms:W3CDTF">2019-05-03T10:16:18Z</dcterms:modified>
</cp:coreProperties>
</file>