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95" r:id="rId3"/>
    <p:sldId id="296" r:id="rId4"/>
    <p:sldId id="299" r:id="rId5"/>
    <p:sldId id="300" r:id="rId6"/>
    <p:sldId id="304" r:id="rId7"/>
    <p:sldId id="305" r:id="rId8"/>
    <p:sldId id="306" r:id="rId9"/>
    <p:sldId id="303" r:id="rId10"/>
    <p:sldId id="307" r:id="rId11"/>
    <p:sldId id="308" r:id="rId12"/>
    <p:sldId id="309" r:id="rId13"/>
    <p:sldId id="301" r:id="rId14"/>
    <p:sldId id="292" r:id="rId15"/>
    <p:sldId id="30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9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7EB4E7-A94D-4796-B378-1A21161AC034}"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pt-BR"/>
        </a:p>
      </dgm:t>
    </dgm:pt>
    <dgm:pt modelId="{740F51B4-16DA-47BF-AD99-8B54A84E5CCD}">
      <dgm:prSet phldrT="[Texto]" phldr="1"/>
      <dgm:spPr>
        <a:blipFill rotWithShape="0">
          <a:blip xmlns:r="http://schemas.openxmlformats.org/officeDocument/2006/relationships" r:embed="rId1"/>
          <a:stretch>
            <a:fillRect/>
          </a:stretch>
        </a:blipFill>
      </dgm:spPr>
      <dgm:t>
        <a:bodyPr/>
        <a:lstStyle/>
        <a:p>
          <a:endParaRPr lang="pt-BR" dirty="0"/>
        </a:p>
      </dgm:t>
    </dgm:pt>
    <dgm:pt modelId="{4A969698-F3DA-4C5A-AF73-C4D4EC11CCA4}" type="parTrans" cxnId="{3515AEEA-4D18-4F6A-A727-887DFBB5C5F5}">
      <dgm:prSet/>
      <dgm:spPr/>
      <dgm:t>
        <a:bodyPr/>
        <a:lstStyle/>
        <a:p>
          <a:endParaRPr lang="pt-BR"/>
        </a:p>
      </dgm:t>
    </dgm:pt>
    <dgm:pt modelId="{2D237031-F4F6-403B-9824-62881B4897FE}" type="sibTrans" cxnId="{3515AEEA-4D18-4F6A-A727-887DFBB5C5F5}">
      <dgm:prSet/>
      <dgm:spPr/>
      <dgm:t>
        <a:bodyPr/>
        <a:lstStyle/>
        <a:p>
          <a:endParaRPr lang="pt-BR"/>
        </a:p>
      </dgm:t>
    </dgm:pt>
    <dgm:pt modelId="{456CA301-B511-411B-9562-68A9A0D541DD}">
      <dgm:prSet phldrT="[Texto]"/>
      <dgm:spPr/>
      <dgm:t>
        <a:bodyPr/>
        <a:lstStyle/>
        <a:p>
          <a:r>
            <a:rPr lang="pt-BR" b="1" dirty="0" smtClean="0"/>
            <a:t>PROJETO SOCIOEDUCATIVO AMBIENTAL </a:t>
          </a:r>
          <a:endParaRPr lang="pt-BR" dirty="0"/>
        </a:p>
      </dgm:t>
    </dgm:pt>
    <dgm:pt modelId="{E928B30D-8812-4E27-9436-B5FA2E60CA89}" type="parTrans" cxnId="{FA616526-2346-4967-B39F-18E6AE87EC5B}">
      <dgm:prSet/>
      <dgm:spPr/>
      <dgm:t>
        <a:bodyPr/>
        <a:lstStyle/>
        <a:p>
          <a:endParaRPr lang="pt-BR"/>
        </a:p>
      </dgm:t>
    </dgm:pt>
    <dgm:pt modelId="{AFC49D2C-F0BB-49AA-AD81-CD599E267DF0}" type="sibTrans" cxnId="{FA616526-2346-4967-B39F-18E6AE87EC5B}">
      <dgm:prSet/>
      <dgm:spPr/>
      <dgm:t>
        <a:bodyPr/>
        <a:lstStyle/>
        <a:p>
          <a:endParaRPr lang="pt-BR"/>
        </a:p>
      </dgm:t>
    </dgm:pt>
    <dgm:pt modelId="{E04C30A8-111D-4952-AE0C-D7A06E628056}">
      <dgm:prSet phldrT="[Texto]"/>
      <dgm:spPr/>
      <dgm:t>
        <a:bodyPr/>
        <a:lstStyle/>
        <a:p>
          <a:r>
            <a:rPr lang="pt-BR" b="1" dirty="0" smtClean="0"/>
            <a:t>PROJETOS VINCULADOS A FINANCIAMENTOS DE OBRAS  - PTS</a:t>
          </a:r>
          <a:endParaRPr lang="pt-BR" dirty="0"/>
        </a:p>
      </dgm:t>
    </dgm:pt>
    <dgm:pt modelId="{2780699B-0192-4441-966B-2A096A0560F2}" type="parTrans" cxnId="{C60F7CC4-0E2B-460E-8B73-8BEFB26E70AD}">
      <dgm:prSet/>
      <dgm:spPr/>
      <dgm:t>
        <a:bodyPr/>
        <a:lstStyle/>
        <a:p>
          <a:endParaRPr lang="pt-BR"/>
        </a:p>
      </dgm:t>
    </dgm:pt>
    <dgm:pt modelId="{05BA71B1-8676-4CC5-99A1-F2D5432FCBDE}" type="sibTrans" cxnId="{C60F7CC4-0E2B-460E-8B73-8BEFB26E70AD}">
      <dgm:prSet/>
      <dgm:spPr/>
      <dgm:t>
        <a:bodyPr/>
        <a:lstStyle/>
        <a:p>
          <a:endParaRPr lang="pt-BR"/>
        </a:p>
      </dgm:t>
    </dgm:pt>
    <dgm:pt modelId="{DA74F9AA-3517-45EB-9992-543F48389916}">
      <dgm:prSet phldrT="[Texto]"/>
      <dgm:spPr/>
      <dgm:t>
        <a:bodyPr/>
        <a:lstStyle/>
        <a:p>
          <a:r>
            <a:rPr lang="pt-BR" b="1" dirty="0" smtClean="0"/>
            <a:t>CENTRO DE CONHECIMENTO DA ÁGUA – CCA</a:t>
          </a:r>
          <a:endParaRPr lang="pt-BR" dirty="0"/>
        </a:p>
      </dgm:t>
    </dgm:pt>
    <dgm:pt modelId="{99C31DA1-4E37-4E04-855C-969CE5CE9E34}" type="parTrans" cxnId="{38B87A91-263A-4830-840E-309ABA792211}">
      <dgm:prSet/>
      <dgm:spPr/>
      <dgm:t>
        <a:bodyPr/>
        <a:lstStyle/>
        <a:p>
          <a:endParaRPr lang="pt-BR"/>
        </a:p>
      </dgm:t>
    </dgm:pt>
    <dgm:pt modelId="{5A299C59-38C2-4913-B309-42C236FAF863}" type="sibTrans" cxnId="{38B87A91-263A-4830-840E-309ABA792211}">
      <dgm:prSet/>
      <dgm:spPr/>
      <dgm:t>
        <a:bodyPr/>
        <a:lstStyle/>
        <a:p>
          <a:endParaRPr lang="pt-BR"/>
        </a:p>
      </dgm:t>
    </dgm:pt>
    <dgm:pt modelId="{A7D13381-0EB4-4430-B103-08F9E587414B}">
      <dgm:prSet phldrT="[Texto]"/>
      <dgm:spPr/>
      <dgm:t>
        <a:bodyPr/>
        <a:lstStyle/>
        <a:p>
          <a:r>
            <a:rPr lang="pt-BR" b="1" dirty="0" smtClean="0"/>
            <a:t>PROJETO DE INCENTIVO À CULTURA</a:t>
          </a:r>
          <a:endParaRPr lang="pt-BR" dirty="0"/>
        </a:p>
      </dgm:t>
    </dgm:pt>
    <dgm:pt modelId="{5C01ACE7-5485-4638-86E2-769018F2DB7A}" type="parTrans" cxnId="{C9C59237-D81A-4B8A-9234-53E34B5047B6}">
      <dgm:prSet/>
      <dgm:spPr/>
      <dgm:t>
        <a:bodyPr/>
        <a:lstStyle/>
        <a:p>
          <a:endParaRPr lang="pt-BR"/>
        </a:p>
      </dgm:t>
    </dgm:pt>
    <dgm:pt modelId="{E67E1A9A-CE02-40D9-A3F3-E7F81E8F2D72}" type="sibTrans" cxnId="{C9C59237-D81A-4B8A-9234-53E34B5047B6}">
      <dgm:prSet/>
      <dgm:spPr/>
      <dgm:t>
        <a:bodyPr/>
        <a:lstStyle/>
        <a:p>
          <a:endParaRPr lang="pt-BR"/>
        </a:p>
      </dgm:t>
    </dgm:pt>
    <dgm:pt modelId="{8E7369F5-0B59-4525-8211-594A9D5C8B32}" type="pres">
      <dgm:prSet presAssocID="{FE7EB4E7-A94D-4796-B378-1A21161AC034}" presName="Name0" presStyleCnt="0">
        <dgm:presLayoutVars>
          <dgm:chMax val="1"/>
          <dgm:dir/>
          <dgm:animLvl val="ctr"/>
          <dgm:resizeHandles val="exact"/>
        </dgm:presLayoutVars>
      </dgm:prSet>
      <dgm:spPr/>
    </dgm:pt>
    <dgm:pt modelId="{ADD8E88A-3D6C-409F-B4B1-B8FC61897573}" type="pres">
      <dgm:prSet presAssocID="{740F51B4-16DA-47BF-AD99-8B54A84E5CCD}" presName="centerShape" presStyleLbl="node0" presStyleIdx="0" presStyleCnt="1" custLinFactNeighborX="-792"/>
      <dgm:spPr/>
    </dgm:pt>
    <dgm:pt modelId="{782E54B1-51F7-4AD1-9D44-03C5E735DD54}" type="pres">
      <dgm:prSet presAssocID="{456CA301-B511-411B-9562-68A9A0D541DD}" presName="node" presStyleLbl="node1" presStyleIdx="0" presStyleCnt="4">
        <dgm:presLayoutVars>
          <dgm:bulletEnabled val="1"/>
        </dgm:presLayoutVars>
      </dgm:prSet>
      <dgm:spPr/>
      <dgm:t>
        <a:bodyPr/>
        <a:lstStyle/>
        <a:p>
          <a:endParaRPr lang="pt-BR"/>
        </a:p>
      </dgm:t>
    </dgm:pt>
    <dgm:pt modelId="{4FD89CB0-A437-4097-9333-2C40D4FDE45D}" type="pres">
      <dgm:prSet presAssocID="{456CA301-B511-411B-9562-68A9A0D541DD}" presName="dummy" presStyleCnt="0"/>
      <dgm:spPr/>
    </dgm:pt>
    <dgm:pt modelId="{3B1FA477-6345-4817-B20E-870A0E5A4012}" type="pres">
      <dgm:prSet presAssocID="{AFC49D2C-F0BB-49AA-AD81-CD599E267DF0}" presName="sibTrans" presStyleLbl="sibTrans2D1" presStyleIdx="0" presStyleCnt="4"/>
      <dgm:spPr/>
    </dgm:pt>
    <dgm:pt modelId="{BFF5F04F-96A0-4DDF-8355-3BC4BE035803}" type="pres">
      <dgm:prSet presAssocID="{E04C30A8-111D-4952-AE0C-D7A06E628056}" presName="node" presStyleLbl="node1" presStyleIdx="1" presStyleCnt="4">
        <dgm:presLayoutVars>
          <dgm:bulletEnabled val="1"/>
        </dgm:presLayoutVars>
      </dgm:prSet>
      <dgm:spPr/>
      <dgm:t>
        <a:bodyPr/>
        <a:lstStyle/>
        <a:p>
          <a:endParaRPr lang="pt-BR"/>
        </a:p>
      </dgm:t>
    </dgm:pt>
    <dgm:pt modelId="{81BEB89E-BA3F-4D8D-B3F9-BE2523EDD5CB}" type="pres">
      <dgm:prSet presAssocID="{E04C30A8-111D-4952-AE0C-D7A06E628056}" presName="dummy" presStyleCnt="0"/>
      <dgm:spPr/>
    </dgm:pt>
    <dgm:pt modelId="{28A35EE2-5BB7-4186-BA61-1608F40C693E}" type="pres">
      <dgm:prSet presAssocID="{05BA71B1-8676-4CC5-99A1-F2D5432FCBDE}" presName="sibTrans" presStyleLbl="sibTrans2D1" presStyleIdx="1" presStyleCnt="4"/>
      <dgm:spPr/>
    </dgm:pt>
    <dgm:pt modelId="{9C2A5FE9-256F-4026-AAA0-983F0375302E}" type="pres">
      <dgm:prSet presAssocID="{DA74F9AA-3517-45EB-9992-543F48389916}" presName="node" presStyleLbl="node1" presStyleIdx="2" presStyleCnt="4">
        <dgm:presLayoutVars>
          <dgm:bulletEnabled val="1"/>
        </dgm:presLayoutVars>
      </dgm:prSet>
      <dgm:spPr/>
      <dgm:t>
        <a:bodyPr/>
        <a:lstStyle/>
        <a:p>
          <a:endParaRPr lang="pt-BR"/>
        </a:p>
      </dgm:t>
    </dgm:pt>
    <dgm:pt modelId="{87A45655-0A01-4DFB-9EEF-134C5EE5E837}" type="pres">
      <dgm:prSet presAssocID="{DA74F9AA-3517-45EB-9992-543F48389916}" presName="dummy" presStyleCnt="0"/>
      <dgm:spPr/>
    </dgm:pt>
    <dgm:pt modelId="{8FDBAC72-F069-4F39-AD14-69180AB719B5}" type="pres">
      <dgm:prSet presAssocID="{5A299C59-38C2-4913-B309-42C236FAF863}" presName="sibTrans" presStyleLbl="sibTrans2D1" presStyleIdx="2" presStyleCnt="4"/>
      <dgm:spPr/>
    </dgm:pt>
    <dgm:pt modelId="{07249596-3237-4C8E-BDDC-9252BCB03254}" type="pres">
      <dgm:prSet presAssocID="{A7D13381-0EB4-4430-B103-08F9E587414B}" presName="node" presStyleLbl="node1" presStyleIdx="3" presStyleCnt="4">
        <dgm:presLayoutVars>
          <dgm:bulletEnabled val="1"/>
        </dgm:presLayoutVars>
      </dgm:prSet>
      <dgm:spPr/>
      <dgm:t>
        <a:bodyPr/>
        <a:lstStyle/>
        <a:p>
          <a:endParaRPr lang="pt-BR"/>
        </a:p>
      </dgm:t>
    </dgm:pt>
    <dgm:pt modelId="{5470CE2B-E7E3-4F19-B3D5-36EF426CBF80}" type="pres">
      <dgm:prSet presAssocID="{A7D13381-0EB4-4430-B103-08F9E587414B}" presName="dummy" presStyleCnt="0"/>
      <dgm:spPr/>
    </dgm:pt>
    <dgm:pt modelId="{C6E436BA-B6F6-4104-9D4F-FAEA849C9552}" type="pres">
      <dgm:prSet presAssocID="{E67E1A9A-CE02-40D9-A3F3-E7F81E8F2D72}" presName="sibTrans" presStyleLbl="sibTrans2D1" presStyleIdx="3" presStyleCnt="4"/>
      <dgm:spPr/>
    </dgm:pt>
  </dgm:ptLst>
  <dgm:cxnLst>
    <dgm:cxn modelId="{897C4405-C5EC-487D-9D75-FBD710F42758}" type="presOf" srcId="{5A299C59-38C2-4913-B309-42C236FAF863}" destId="{8FDBAC72-F069-4F39-AD14-69180AB719B5}" srcOrd="0" destOrd="0" presId="urn:microsoft.com/office/officeart/2005/8/layout/radial6"/>
    <dgm:cxn modelId="{DE5EB22B-4020-49EE-8A72-52F487C687AF}" type="presOf" srcId="{FE7EB4E7-A94D-4796-B378-1A21161AC034}" destId="{8E7369F5-0B59-4525-8211-594A9D5C8B32}" srcOrd="0" destOrd="0" presId="urn:microsoft.com/office/officeart/2005/8/layout/radial6"/>
    <dgm:cxn modelId="{5131F560-5559-4001-AE82-D895455B5DC6}" type="presOf" srcId="{E04C30A8-111D-4952-AE0C-D7A06E628056}" destId="{BFF5F04F-96A0-4DDF-8355-3BC4BE035803}" srcOrd="0" destOrd="0" presId="urn:microsoft.com/office/officeart/2005/8/layout/radial6"/>
    <dgm:cxn modelId="{C60F7CC4-0E2B-460E-8B73-8BEFB26E70AD}" srcId="{740F51B4-16DA-47BF-AD99-8B54A84E5CCD}" destId="{E04C30A8-111D-4952-AE0C-D7A06E628056}" srcOrd="1" destOrd="0" parTransId="{2780699B-0192-4441-966B-2A096A0560F2}" sibTransId="{05BA71B1-8676-4CC5-99A1-F2D5432FCBDE}"/>
    <dgm:cxn modelId="{38B87A91-263A-4830-840E-309ABA792211}" srcId="{740F51B4-16DA-47BF-AD99-8B54A84E5CCD}" destId="{DA74F9AA-3517-45EB-9992-543F48389916}" srcOrd="2" destOrd="0" parTransId="{99C31DA1-4E37-4E04-855C-969CE5CE9E34}" sibTransId="{5A299C59-38C2-4913-B309-42C236FAF863}"/>
    <dgm:cxn modelId="{D651FF17-4848-457E-BC0C-3F4B625D2FA8}" type="presOf" srcId="{DA74F9AA-3517-45EB-9992-543F48389916}" destId="{9C2A5FE9-256F-4026-AAA0-983F0375302E}" srcOrd="0" destOrd="0" presId="urn:microsoft.com/office/officeart/2005/8/layout/radial6"/>
    <dgm:cxn modelId="{C9C59237-D81A-4B8A-9234-53E34B5047B6}" srcId="{740F51B4-16DA-47BF-AD99-8B54A84E5CCD}" destId="{A7D13381-0EB4-4430-B103-08F9E587414B}" srcOrd="3" destOrd="0" parTransId="{5C01ACE7-5485-4638-86E2-769018F2DB7A}" sibTransId="{E67E1A9A-CE02-40D9-A3F3-E7F81E8F2D72}"/>
    <dgm:cxn modelId="{43AD87DA-41AA-45C4-97AB-E152924B85BE}" type="presOf" srcId="{456CA301-B511-411B-9562-68A9A0D541DD}" destId="{782E54B1-51F7-4AD1-9D44-03C5E735DD54}" srcOrd="0" destOrd="0" presId="urn:microsoft.com/office/officeart/2005/8/layout/radial6"/>
    <dgm:cxn modelId="{3530F58B-724C-4902-AB9C-A1972500279C}" type="presOf" srcId="{740F51B4-16DA-47BF-AD99-8B54A84E5CCD}" destId="{ADD8E88A-3D6C-409F-B4B1-B8FC61897573}" srcOrd="0" destOrd="0" presId="urn:microsoft.com/office/officeart/2005/8/layout/radial6"/>
    <dgm:cxn modelId="{3515AEEA-4D18-4F6A-A727-887DFBB5C5F5}" srcId="{FE7EB4E7-A94D-4796-B378-1A21161AC034}" destId="{740F51B4-16DA-47BF-AD99-8B54A84E5CCD}" srcOrd="0" destOrd="0" parTransId="{4A969698-F3DA-4C5A-AF73-C4D4EC11CCA4}" sibTransId="{2D237031-F4F6-403B-9824-62881B4897FE}"/>
    <dgm:cxn modelId="{E9F841A4-251F-48D3-AA44-6B13B4D17629}" type="presOf" srcId="{A7D13381-0EB4-4430-B103-08F9E587414B}" destId="{07249596-3237-4C8E-BDDC-9252BCB03254}" srcOrd="0" destOrd="0" presId="urn:microsoft.com/office/officeart/2005/8/layout/radial6"/>
    <dgm:cxn modelId="{FA616526-2346-4967-B39F-18E6AE87EC5B}" srcId="{740F51B4-16DA-47BF-AD99-8B54A84E5CCD}" destId="{456CA301-B511-411B-9562-68A9A0D541DD}" srcOrd="0" destOrd="0" parTransId="{E928B30D-8812-4E27-9436-B5FA2E60CA89}" sibTransId="{AFC49D2C-F0BB-49AA-AD81-CD599E267DF0}"/>
    <dgm:cxn modelId="{9708A853-B269-4AD1-99D1-BAA2FF272E4D}" type="presOf" srcId="{05BA71B1-8676-4CC5-99A1-F2D5432FCBDE}" destId="{28A35EE2-5BB7-4186-BA61-1608F40C693E}" srcOrd="0" destOrd="0" presId="urn:microsoft.com/office/officeart/2005/8/layout/radial6"/>
    <dgm:cxn modelId="{750446EB-9078-4E3E-AE16-3C643EB5570B}" type="presOf" srcId="{E67E1A9A-CE02-40D9-A3F3-E7F81E8F2D72}" destId="{C6E436BA-B6F6-4104-9D4F-FAEA849C9552}" srcOrd="0" destOrd="0" presId="urn:microsoft.com/office/officeart/2005/8/layout/radial6"/>
    <dgm:cxn modelId="{E86AFA79-AA2D-46F3-A1D2-020C800A7109}" type="presOf" srcId="{AFC49D2C-F0BB-49AA-AD81-CD599E267DF0}" destId="{3B1FA477-6345-4817-B20E-870A0E5A4012}" srcOrd="0" destOrd="0" presId="urn:microsoft.com/office/officeart/2005/8/layout/radial6"/>
    <dgm:cxn modelId="{63EE3780-38EC-4CB6-9869-6A1801B26EE6}" type="presParOf" srcId="{8E7369F5-0B59-4525-8211-594A9D5C8B32}" destId="{ADD8E88A-3D6C-409F-B4B1-B8FC61897573}" srcOrd="0" destOrd="0" presId="urn:microsoft.com/office/officeart/2005/8/layout/radial6"/>
    <dgm:cxn modelId="{0D78C6C7-E191-4B94-92C8-4FF664684057}" type="presParOf" srcId="{8E7369F5-0B59-4525-8211-594A9D5C8B32}" destId="{782E54B1-51F7-4AD1-9D44-03C5E735DD54}" srcOrd="1" destOrd="0" presId="urn:microsoft.com/office/officeart/2005/8/layout/radial6"/>
    <dgm:cxn modelId="{B0C459A8-4315-4736-AF18-0BED33BB38CD}" type="presParOf" srcId="{8E7369F5-0B59-4525-8211-594A9D5C8B32}" destId="{4FD89CB0-A437-4097-9333-2C40D4FDE45D}" srcOrd="2" destOrd="0" presId="urn:microsoft.com/office/officeart/2005/8/layout/radial6"/>
    <dgm:cxn modelId="{C65574C8-A36D-4E4F-868E-0D435459FCEE}" type="presParOf" srcId="{8E7369F5-0B59-4525-8211-594A9D5C8B32}" destId="{3B1FA477-6345-4817-B20E-870A0E5A4012}" srcOrd="3" destOrd="0" presId="urn:microsoft.com/office/officeart/2005/8/layout/radial6"/>
    <dgm:cxn modelId="{1AB3338D-6B4E-4B8F-BE85-F1CF8CB56C2D}" type="presParOf" srcId="{8E7369F5-0B59-4525-8211-594A9D5C8B32}" destId="{BFF5F04F-96A0-4DDF-8355-3BC4BE035803}" srcOrd="4" destOrd="0" presId="urn:microsoft.com/office/officeart/2005/8/layout/radial6"/>
    <dgm:cxn modelId="{7AD8D788-23F1-4F37-85B2-FAD36D9077AA}" type="presParOf" srcId="{8E7369F5-0B59-4525-8211-594A9D5C8B32}" destId="{81BEB89E-BA3F-4D8D-B3F9-BE2523EDD5CB}" srcOrd="5" destOrd="0" presId="urn:microsoft.com/office/officeart/2005/8/layout/radial6"/>
    <dgm:cxn modelId="{0B61D0A7-A1ED-4AC1-9DF2-7FABA4E4BC3F}" type="presParOf" srcId="{8E7369F5-0B59-4525-8211-594A9D5C8B32}" destId="{28A35EE2-5BB7-4186-BA61-1608F40C693E}" srcOrd="6" destOrd="0" presId="urn:microsoft.com/office/officeart/2005/8/layout/radial6"/>
    <dgm:cxn modelId="{0AFED323-9106-4AD3-B583-AD5E07D180E1}" type="presParOf" srcId="{8E7369F5-0B59-4525-8211-594A9D5C8B32}" destId="{9C2A5FE9-256F-4026-AAA0-983F0375302E}" srcOrd="7" destOrd="0" presId="urn:microsoft.com/office/officeart/2005/8/layout/radial6"/>
    <dgm:cxn modelId="{1E234F9B-12AC-45E6-8E9C-16689C9BD795}" type="presParOf" srcId="{8E7369F5-0B59-4525-8211-594A9D5C8B32}" destId="{87A45655-0A01-4DFB-9EEF-134C5EE5E837}" srcOrd="8" destOrd="0" presId="urn:microsoft.com/office/officeart/2005/8/layout/radial6"/>
    <dgm:cxn modelId="{C7658134-0888-4732-8D02-9909157B3335}" type="presParOf" srcId="{8E7369F5-0B59-4525-8211-594A9D5C8B32}" destId="{8FDBAC72-F069-4F39-AD14-69180AB719B5}" srcOrd="9" destOrd="0" presId="urn:microsoft.com/office/officeart/2005/8/layout/radial6"/>
    <dgm:cxn modelId="{A6488E85-89B1-4CED-955C-A4FF533D5E9F}" type="presParOf" srcId="{8E7369F5-0B59-4525-8211-594A9D5C8B32}" destId="{07249596-3237-4C8E-BDDC-9252BCB03254}" srcOrd="10" destOrd="0" presId="urn:microsoft.com/office/officeart/2005/8/layout/radial6"/>
    <dgm:cxn modelId="{7E8AE3B8-C323-4F09-8C87-44F6C39B8941}" type="presParOf" srcId="{8E7369F5-0B59-4525-8211-594A9D5C8B32}" destId="{5470CE2B-E7E3-4F19-B3D5-36EF426CBF80}" srcOrd="11" destOrd="0" presId="urn:microsoft.com/office/officeart/2005/8/layout/radial6"/>
    <dgm:cxn modelId="{DED951A1-0220-4DF8-BF43-12D27B61EE1E}" type="presParOf" srcId="{8E7369F5-0B59-4525-8211-594A9D5C8B32}" destId="{C6E436BA-B6F6-4104-9D4F-FAEA849C955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436BA-B6F6-4104-9D4F-FAEA849C9552}">
      <dsp:nvSpPr>
        <dsp:cNvPr id="0" name=""/>
        <dsp:cNvSpPr/>
      </dsp:nvSpPr>
      <dsp:spPr>
        <a:xfrm>
          <a:off x="2020404" y="604066"/>
          <a:ext cx="4028452" cy="4028452"/>
        </a:xfrm>
        <a:prstGeom prst="blockArc">
          <a:avLst>
            <a:gd name="adj1" fmla="val 10800000"/>
            <a:gd name="adj2" fmla="val 16200000"/>
            <a:gd name="adj3" fmla="val 464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FDBAC72-F069-4F39-AD14-69180AB719B5}">
      <dsp:nvSpPr>
        <dsp:cNvPr id="0" name=""/>
        <dsp:cNvSpPr/>
      </dsp:nvSpPr>
      <dsp:spPr>
        <a:xfrm>
          <a:off x="2020404" y="604066"/>
          <a:ext cx="4028452" cy="4028452"/>
        </a:xfrm>
        <a:prstGeom prst="blockArc">
          <a:avLst>
            <a:gd name="adj1" fmla="val 5400000"/>
            <a:gd name="adj2" fmla="val 10800000"/>
            <a:gd name="adj3" fmla="val 464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8A35EE2-5BB7-4186-BA61-1608F40C693E}">
      <dsp:nvSpPr>
        <dsp:cNvPr id="0" name=""/>
        <dsp:cNvSpPr/>
      </dsp:nvSpPr>
      <dsp:spPr>
        <a:xfrm>
          <a:off x="2020404" y="604066"/>
          <a:ext cx="4028452" cy="4028452"/>
        </a:xfrm>
        <a:prstGeom prst="blockArc">
          <a:avLst>
            <a:gd name="adj1" fmla="val 0"/>
            <a:gd name="adj2" fmla="val 5400000"/>
            <a:gd name="adj3" fmla="val 464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B1FA477-6345-4817-B20E-870A0E5A4012}">
      <dsp:nvSpPr>
        <dsp:cNvPr id="0" name=""/>
        <dsp:cNvSpPr/>
      </dsp:nvSpPr>
      <dsp:spPr>
        <a:xfrm>
          <a:off x="2020404" y="604066"/>
          <a:ext cx="4028452" cy="4028452"/>
        </a:xfrm>
        <a:prstGeom prst="blockArc">
          <a:avLst>
            <a:gd name="adj1" fmla="val 16200000"/>
            <a:gd name="adj2" fmla="val 0"/>
            <a:gd name="adj3" fmla="val 464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DD8E88A-3D6C-409F-B4B1-B8FC61897573}">
      <dsp:nvSpPr>
        <dsp:cNvPr id="0" name=""/>
        <dsp:cNvSpPr/>
      </dsp:nvSpPr>
      <dsp:spPr>
        <a:xfrm>
          <a:off x="3075580" y="1690406"/>
          <a:ext cx="1855772" cy="1855772"/>
        </a:xfrm>
        <a:prstGeom prst="ellipse">
          <a:avLst/>
        </a:prstGeom>
        <a:blipFill rotWithShape="0">
          <a:blip xmlns:r="http://schemas.openxmlformats.org/officeDocument/2006/relationships" r:embed="rId1"/>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pt-BR" sz="3400" kern="1200" dirty="0"/>
        </a:p>
      </dsp:txBody>
      <dsp:txXfrm>
        <a:off x="3347352" y="1962178"/>
        <a:ext cx="1312228" cy="1312228"/>
      </dsp:txXfrm>
    </dsp:sp>
    <dsp:sp modelId="{782E54B1-51F7-4AD1-9D44-03C5E735DD54}">
      <dsp:nvSpPr>
        <dsp:cNvPr id="0" name=""/>
        <dsp:cNvSpPr/>
      </dsp:nvSpPr>
      <dsp:spPr>
        <a:xfrm>
          <a:off x="3385110" y="1311"/>
          <a:ext cx="1299040" cy="129904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pt-BR" sz="900" b="1" kern="1200" dirty="0" smtClean="0"/>
            <a:t>PROJETO SOCIOEDUCATIVO AMBIENTAL </a:t>
          </a:r>
          <a:endParaRPr lang="pt-BR" sz="900" kern="1200" dirty="0"/>
        </a:p>
      </dsp:txBody>
      <dsp:txXfrm>
        <a:off x="3575350" y="191551"/>
        <a:ext cx="918560" cy="918560"/>
      </dsp:txXfrm>
    </dsp:sp>
    <dsp:sp modelId="{BFF5F04F-96A0-4DDF-8355-3BC4BE035803}">
      <dsp:nvSpPr>
        <dsp:cNvPr id="0" name=""/>
        <dsp:cNvSpPr/>
      </dsp:nvSpPr>
      <dsp:spPr>
        <a:xfrm>
          <a:off x="5352571" y="1968772"/>
          <a:ext cx="1299040" cy="129904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pt-BR" sz="900" b="1" kern="1200" dirty="0" smtClean="0"/>
            <a:t>PROJETOS VINCULADOS A FINANCIAMENTOS DE OBRAS  - PTS</a:t>
          </a:r>
          <a:endParaRPr lang="pt-BR" sz="900" kern="1200" dirty="0"/>
        </a:p>
      </dsp:txBody>
      <dsp:txXfrm>
        <a:off x="5542811" y="2159012"/>
        <a:ext cx="918560" cy="918560"/>
      </dsp:txXfrm>
    </dsp:sp>
    <dsp:sp modelId="{9C2A5FE9-256F-4026-AAA0-983F0375302E}">
      <dsp:nvSpPr>
        <dsp:cNvPr id="0" name=""/>
        <dsp:cNvSpPr/>
      </dsp:nvSpPr>
      <dsp:spPr>
        <a:xfrm>
          <a:off x="3385110" y="3936232"/>
          <a:ext cx="1299040" cy="129904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pt-BR" sz="900" b="1" kern="1200" dirty="0" smtClean="0"/>
            <a:t>CENTRO DE CONHECIMENTO DA ÁGUA – CCA</a:t>
          </a:r>
          <a:endParaRPr lang="pt-BR" sz="900" kern="1200" dirty="0"/>
        </a:p>
      </dsp:txBody>
      <dsp:txXfrm>
        <a:off x="3575350" y="4126472"/>
        <a:ext cx="918560" cy="918560"/>
      </dsp:txXfrm>
    </dsp:sp>
    <dsp:sp modelId="{07249596-3237-4C8E-BDDC-9252BCB03254}">
      <dsp:nvSpPr>
        <dsp:cNvPr id="0" name=""/>
        <dsp:cNvSpPr/>
      </dsp:nvSpPr>
      <dsp:spPr>
        <a:xfrm>
          <a:off x="1417649" y="1968772"/>
          <a:ext cx="1299040" cy="129904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pt-BR" sz="900" b="1" kern="1200" dirty="0" smtClean="0"/>
            <a:t>PROJETO DE INCENTIVO À CULTURA</a:t>
          </a:r>
          <a:endParaRPr lang="pt-BR" sz="900" kern="1200" dirty="0"/>
        </a:p>
      </dsp:txBody>
      <dsp:txXfrm>
        <a:off x="1607889" y="2159012"/>
        <a:ext cx="918560" cy="91856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DCF9A28E-8AF8-43EA-AF7C-EFAC1E0B5B94}" type="datetimeFigureOut">
              <a:rPr lang="pt-BR" smtClean="0"/>
              <a:t>09/05/2022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33FC3E5-AACB-4103-AE59-21FFE13A57F0}" type="slidenum">
              <a:rPr lang="pt-BR" smtClean="0"/>
              <a:t>‹nº›</a:t>
            </a:fld>
            <a:endParaRPr lang="pt-BR"/>
          </a:p>
        </p:txBody>
      </p:sp>
    </p:spTree>
    <p:extLst>
      <p:ext uri="{BB962C8B-B14F-4D97-AF65-F5344CB8AC3E}">
        <p14:creationId xmlns:p14="http://schemas.microsoft.com/office/powerpoint/2010/main" val="2728422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CF9A28E-8AF8-43EA-AF7C-EFAC1E0B5B94}" type="datetimeFigureOut">
              <a:rPr lang="pt-BR" smtClean="0"/>
              <a:t>09/05/2022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33FC3E5-AACB-4103-AE59-21FFE13A57F0}" type="slidenum">
              <a:rPr lang="pt-BR" smtClean="0"/>
              <a:t>‹nº›</a:t>
            </a:fld>
            <a:endParaRPr lang="pt-BR"/>
          </a:p>
        </p:txBody>
      </p:sp>
    </p:spTree>
    <p:extLst>
      <p:ext uri="{BB962C8B-B14F-4D97-AF65-F5344CB8AC3E}">
        <p14:creationId xmlns:p14="http://schemas.microsoft.com/office/powerpoint/2010/main" val="1761693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CF9A28E-8AF8-43EA-AF7C-EFAC1E0B5B94}" type="datetimeFigureOut">
              <a:rPr lang="pt-BR" smtClean="0"/>
              <a:t>09/05/2022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33FC3E5-AACB-4103-AE59-21FFE13A57F0}" type="slidenum">
              <a:rPr lang="pt-BR" smtClean="0"/>
              <a:t>‹nº›</a:t>
            </a:fld>
            <a:endParaRPr lang="pt-BR"/>
          </a:p>
        </p:txBody>
      </p:sp>
    </p:spTree>
    <p:extLst>
      <p:ext uri="{BB962C8B-B14F-4D97-AF65-F5344CB8AC3E}">
        <p14:creationId xmlns:p14="http://schemas.microsoft.com/office/powerpoint/2010/main" val="3431518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CF9A28E-8AF8-43EA-AF7C-EFAC1E0B5B94}" type="datetimeFigureOut">
              <a:rPr lang="pt-BR" smtClean="0"/>
              <a:t>09/05/2022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33FC3E5-AACB-4103-AE59-21FFE13A57F0}" type="slidenum">
              <a:rPr lang="pt-BR" smtClean="0"/>
              <a:t>‹nº›</a:t>
            </a:fld>
            <a:endParaRPr lang="pt-BR"/>
          </a:p>
        </p:txBody>
      </p:sp>
    </p:spTree>
    <p:extLst>
      <p:ext uri="{BB962C8B-B14F-4D97-AF65-F5344CB8AC3E}">
        <p14:creationId xmlns:p14="http://schemas.microsoft.com/office/powerpoint/2010/main" val="2498291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DCF9A28E-8AF8-43EA-AF7C-EFAC1E0B5B94}" type="datetimeFigureOut">
              <a:rPr lang="pt-BR" smtClean="0"/>
              <a:t>09/05/2022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33FC3E5-AACB-4103-AE59-21FFE13A57F0}" type="slidenum">
              <a:rPr lang="pt-BR" smtClean="0"/>
              <a:t>‹nº›</a:t>
            </a:fld>
            <a:endParaRPr lang="pt-BR"/>
          </a:p>
        </p:txBody>
      </p:sp>
    </p:spTree>
    <p:extLst>
      <p:ext uri="{BB962C8B-B14F-4D97-AF65-F5344CB8AC3E}">
        <p14:creationId xmlns:p14="http://schemas.microsoft.com/office/powerpoint/2010/main" val="218110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DCF9A28E-8AF8-43EA-AF7C-EFAC1E0B5B94}" type="datetimeFigureOut">
              <a:rPr lang="pt-BR" smtClean="0"/>
              <a:t>09/05/2022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33FC3E5-AACB-4103-AE59-21FFE13A57F0}" type="slidenum">
              <a:rPr lang="pt-BR" smtClean="0"/>
              <a:t>‹nº›</a:t>
            </a:fld>
            <a:endParaRPr lang="pt-BR"/>
          </a:p>
        </p:txBody>
      </p:sp>
    </p:spTree>
    <p:extLst>
      <p:ext uri="{BB962C8B-B14F-4D97-AF65-F5344CB8AC3E}">
        <p14:creationId xmlns:p14="http://schemas.microsoft.com/office/powerpoint/2010/main" val="377535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DCF9A28E-8AF8-43EA-AF7C-EFAC1E0B5B94}" type="datetimeFigureOut">
              <a:rPr lang="pt-BR" smtClean="0"/>
              <a:t>09/05/2022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33FC3E5-AACB-4103-AE59-21FFE13A57F0}" type="slidenum">
              <a:rPr lang="pt-BR" smtClean="0"/>
              <a:t>‹nº›</a:t>
            </a:fld>
            <a:endParaRPr lang="pt-BR"/>
          </a:p>
        </p:txBody>
      </p:sp>
    </p:spTree>
    <p:extLst>
      <p:ext uri="{BB962C8B-B14F-4D97-AF65-F5344CB8AC3E}">
        <p14:creationId xmlns:p14="http://schemas.microsoft.com/office/powerpoint/2010/main" val="3687206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DCF9A28E-8AF8-43EA-AF7C-EFAC1E0B5B94}" type="datetimeFigureOut">
              <a:rPr lang="pt-BR" smtClean="0"/>
              <a:t>09/05/2022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33FC3E5-AACB-4103-AE59-21FFE13A57F0}" type="slidenum">
              <a:rPr lang="pt-BR" smtClean="0"/>
              <a:t>‹nº›</a:t>
            </a:fld>
            <a:endParaRPr lang="pt-BR"/>
          </a:p>
        </p:txBody>
      </p:sp>
    </p:spTree>
    <p:extLst>
      <p:ext uri="{BB962C8B-B14F-4D97-AF65-F5344CB8AC3E}">
        <p14:creationId xmlns:p14="http://schemas.microsoft.com/office/powerpoint/2010/main" val="3676444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9A28E-8AF8-43EA-AF7C-EFAC1E0B5B94}" type="datetimeFigureOut">
              <a:rPr lang="pt-BR" smtClean="0"/>
              <a:t>09/05/2022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033FC3E5-AACB-4103-AE59-21FFE13A57F0}" type="slidenum">
              <a:rPr lang="pt-BR" smtClean="0"/>
              <a:t>‹nº›</a:t>
            </a:fld>
            <a:endParaRPr lang="pt-BR"/>
          </a:p>
        </p:txBody>
      </p:sp>
    </p:spTree>
    <p:extLst>
      <p:ext uri="{BB962C8B-B14F-4D97-AF65-F5344CB8AC3E}">
        <p14:creationId xmlns:p14="http://schemas.microsoft.com/office/powerpoint/2010/main" val="2476556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DCF9A28E-8AF8-43EA-AF7C-EFAC1E0B5B94}" type="datetimeFigureOut">
              <a:rPr lang="pt-BR" smtClean="0"/>
              <a:t>09/05/2022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33FC3E5-AACB-4103-AE59-21FFE13A57F0}" type="slidenum">
              <a:rPr lang="pt-BR" smtClean="0"/>
              <a:t>‹nº›</a:t>
            </a:fld>
            <a:endParaRPr lang="pt-BR"/>
          </a:p>
        </p:txBody>
      </p:sp>
    </p:spTree>
    <p:extLst>
      <p:ext uri="{BB962C8B-B14F-4D97-AF65-F5344CB8AC3E}">
        <p14:creationId xmlns:p14="http://schemas.microsoft.com/office/powerpoint/2010/main" val="2503331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DCF9A28E-8AF8-43EA-AF7C-EFAC1E0B5B94}" type="datetimeFigureOut">
              <a:rPr lang="pt-BR" smtClean="0"/>
              <a:t>09/05/2022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33FC3E5-AACB-4103-AE59-21FFE13A57F0}" type="slidenum">
              <a:rPr lang="pt-BR" smtClean="0"/>
              <a:t>‹nº›</a:t>
            </a:fld>
            <a:endParaRPr lang="pt-BR"/>
          </a:p>
        </p:txBody>
      </p:sp>
    </p:spTree>
    <p:extLst>
      <p:ext uri="{BB962C8B-B14F-4D97-AF65-F5344CB8AC3E}">
        <p14:creationId xmlns:p14="http://schemas.microsoft.com/office/powerpoint/2010/main" val="8231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9A28E-8AF8-43EA-AF7C-EFAC1E0B5B94}" type="datetimeFigureOut">
              <a:rPr lang="pt-BR" smtClean="0"/>
              <a:t>09/05/2022</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FC3E5-AACB-4103-AE59-21FFE13A57F0}" type="slidenum">
              <a:rPr lang="pt-BR" smtClean="0"/>
              <a:t>‹nº›</a:t>
            </a:fld>
            <a:endParaRPr lang="pt-BR"/>
          </a:p>
        </p:txBody>
      </p:sp>
    </p:spTree>
    <p:extLst>
      <p:ext uri="{BB962C8B-B14F-4D97-AF65-F5344CB8AC3E}">
        <p14:creationId xmlns:p14="http://schemas.microsoft.com/office/powerpoint/2010/main" val="415601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sanasa.com.br/" TargetMode="External"/><Relationship Id="rId2" Type="http://schemas.openxmlformats.org/officeDocument/2006/relationships/hyperlink" Target="mailto:guilherme.costa@sanasa.com.br"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6.jfif"/><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ctrTitle"/>
          </p:nvPr>
        </p:nvSpPr>
        <p:spPr>
          <a:xfrm>
            <a:off x="546462" y="1852748"/>
            <a:ext cx="7772400" cy="1991888"/>
          </a:xfrm>
        </p:spPr>
        <p:txBody>
          <a:bodyPr>
            <a:normAutofit fontScale="90000"/>
          </a:bodyPr>
          <a:lstStyle/>
          <a:p>
            <a:r>
              <a:rPr lang="pt-BR" sz="4800" b="1" dirty="0"/>
              <a:t>SERVIÇO SOCIAL E MEIO AMBIENTE: A EXPERIÊNCIA EM UMA EMPRESA MUNICIPAL DE SANEAMENTO </a:t>
            </a:r>
            <a:endParaRPr lang="pt-BR" sz="4800" dirty="0"/>
          </a:p>
        </p:txBody>
      </p:sp>
      <p:sp>
        <p:nvSpPr>
          <p:cNvPr id="4" name="Subtítulo 2"/>
          <p:cNvSpPr>
            <a:spLocks noGrp="1"/>
          </p:cNvSpPr>
          <p:nvPr>
            <p:ph type="subTitle" idx="1"/>
          </p:nvPr>
        </p:nvSpPr>
        <p:spPr>
          <a:xfrm>
            <a:off x="379503" y="4301836"/>
            <a:ext cx="5460187" cy="1298864"/>
          </a:xfrm>
        </p:spPr>
        <p:txBody>
          <a:bodyPr>
            <a:normAutofit lnSpcReduction="10000"/>
          </a:bodyPr>
          <a:lstStyle/>
          <a:p>
            <a:pPr algn="just">
              <a:lnSpc>
                <a:spcPct val="100000"/>
              </a:lnSpc>
              <a:spcBef>
                <a:spcPts val="0"/>
              </a:spcBef>
            </a:pPr>
            <a:endParaRPr lang="pt-BR" sz="2200" dirty="0" smtClean="0"/>
          </a:p>
          <a:p>
            <a:pPr algn="just">
              <a:lnSpc>
                <a:spcPct val="100000"/>
              </a:lnSpc>
              <a:spcBef>
                <a:spcPts val="0"/>
              </a:spcBef>
            </a:pPr>
            <a:r>
              <a:rPr lang="pt-BR" sz="2200" dirty="0" smtClean="0"/>
              <a:t>Guilherme Moraes da Costa </a:t>
            </a:r>
          </a:p>
          <a:p>
            <a:pPr algn="just">
              <a:lnSpc>
                <a:spcPct val="100000"/>
              </a:lnSpc>
              <a:spcBef>
                <a:spcPts val="0"/>
              </a:spcBef>
            </a:pPr>
            <a:r>
              <a:rPr lang="pt-BR" sz="2200" dirty="0" smtClean="0"/>
              <a:t>Claudia Cristina Tonietti</a:t>
            </a:r>
          </a:p>
          <a:p>
            <a:pPr algn="just">
              <a:lnSpc>
                <a:spcPct val="100000"/>
              </a:lnSpc>
              <a:spcBef>
                <a:spcPts val="0"/>
              </a:spcBef>
            </a:pPr>
            <a:r>
              <a:rPr lang="pt-BR" sz="2200" dirty="0" err="1" smtClean="0"/>
              <a:t>Gisélia</a:t>
            </a:r>
            <a:r>
              <a:rPr lang="pt-BR" sz="2200" dirty="0" smtClean="0"/>
              <a:t> Virgínia Paiva da Cruz </a:t>
            </a:r>
            <a:endParaRPr lang="pt-BR" sz="2200" dirty="0"/>
          </a:p>
          <a:p>
            <a:pPr algn="l"/>
            <a:endParaRPr lang="pt-BR" dirty="0"/>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8582" y="5781339"/>
            <a:ext cx="1901534" cy="592371"/>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3245" y="5781338"/>
            <a:ext cx="1825326" cy="592371"/>
          </a:xfrm>
          <a:prstGeom prst="rect">
            <a:avLst/>
          </a:prstGeom>
        </p:spPr>
      </p:pic>
    </p:spTree>
    <p:extLst>
      <p:ext uri="{BB962C8B-B14F-4D97-AF65-F5344CB8AC3E}">
        <p14:creationId xmlns:p14="http://schemas.microsoft.com/office/powerpoint/2010/main" val="1269571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38991" y="1143000"/>
            <a:ext cx="8276359" cy="5033963"/>
          </a:xfrm>
        </p:spPr>
        <p:txBody>
          <a:bodyPr/>
          <a:lstStyle/>
          <a:p>
            <a:pPr marL="0" indent="0">
              <a:buNone/>
            </a:pPr>
            <a:r>
              <a:rPr lang="pt-BR" b="1" dirty="0"/>
              <a:t>CAPTAÇÃO E ESTAÇÕES DE TRATAMENTO DE ÁGUA</a:t>
            </a:r>
          </a:p>
          <a:p>
            <a:pPr marL="0" indent="0">
              <a:buNone/>
            </a:pPr>
            <a:endParaRPr lang="pt-BR" dirty="0"/>
          </a:p>
        </p:txBody>
      </p:sp>
      <p:pic>
        <p:nvPicPr>
          <p:cNvPr id="6" name="Imagem 5"/>
          <p:cNvPicPr/>
          <p:nvPr/>
        </p:nvPicPr>
        <p:blipFill>
          <a:blip r:embed="rId2">
            <a:extLst>
              <a:ext uri="{28A0092B-C50C-407E-A947-70E740481C1C}">
                <a14:useLocalDpi xmlns:a14="http://schemas.microsoft.com/office/drawing/2010/main" val="0"/>
              </a:ext>
            </a:extLst>
          </a:blip>
          <a:srcRect/>
          <a:stretch>
            <a:fillRect/>
          </a:stretch>
        </p:blipFill>
        <p:spPr bwMode="auto">
          <a:xfrm>
            <a:off x="1705696" y="1707828"/>
            <a:ext cx="2879725" cy="21678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Imagem 6"/>
          <p:cNvPicPr/>
          <p:nvPr/>
        </p:nvPicPr>
        <p:blipFill>
          <a:blip r:embed="rId3">
            <a:extLst>
              <a:ext uri="{28A0092B-C50C-407E-A947-70E740481C1C}">
                <a14:useLocalDpi xmlns:a14="http://schemas.microsoft.com/office/drawing/2010/main" val="0"/>
              </a:ext>
            </a:extLst>
          </a:blip>
          <a:srcRect/>
          <a:stretch>
            <a:fillRect/>
          </a:stretch>
        </p:blipFill>
        <p:spPr bwMode="auto">
          <a:xfrm>
            <a:off x="1705696" y="4234891"/>
            <a:ext cx="2879725" cy="21647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Imagem 7"/>
          <p:cNvPicPr/>
          <p:nvPr/>
        </p:nvPicPr>
        <p:blipFill>
          <a:blip r:embed="rId4">
            <a:extLst>
              <a:ext uri="{28A0092B-C50C-407E-A947-70E740481C1C}">
                <a14:useLocalDpi xmlns:a14="http://schemas.microsoft.com/office/drawing/2010/main" val="0"/>
              </a:ext>
            </a:extLst>
          </a:blip>
          <a:srcRect/>
          <a:stretch>
            <a:fillRect/>
          </a:stretch>
        </p:blipFill>
        <p:spPr bwMode="auto">
          <a:xfrm>
            <a:off x="5291065" y="1683387"/>
            <a:ext cx="2879725" cy="21678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Imagem 8"/>
          <p:cNvPicPr/>
          <p:nvPr/>
        </p:nvPicPr>
        <p:blipFill>
          <a:blip r:embed="rId5">
            <a:extLst>
              <a:ext uri="{28A0092B-C50C-407E-A947-70E740481C1C}">
                <a14:useLocalDpi xmlns:a14="http://schemas.microsoft.com/office/drawing/2010/main" val="0"/>
              </a:ext>
            </a:extLst>
          </a:blip>
          <a:srcRect/>
          <a:stretch>
            <a:fillRect/>
          </a:stretch>
        </p:blipFill>
        <p:spPr bwMode="auto">
          <a:xfrm>
            <a:off x="5291065" y="4120395"/>
            <a:ext cx="2879725" cy="21678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36122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2118" y="1236518"/>
            <a:ext cx="8572500" cy="4940445"/>
          </a:xfrm>
        </p:spPr>
        <p:txBody>
          <a:bodyPr/>
          <a:lstStyle/>
          <a:p>
            <a:pPr marL="0" indent="0">
              <a:buNone/>
            </a:pPr>
            <a:endParaRPr lang="pt-BR" dirty="0"/>
          </a:p>
        </p:txBody>
      </p:sp>
      <p:sp>
        <p:nvSpPr>
          <p:cNvPr id="5" name="CaixaDeTexto 4"/>
          <p:cNvSpPr txBox="1"/>
          <p:nvPr/>
        </p:nvSpPr>
        <p:spPr>
          <a:xfrm>
            <a:off x="535132" y="1282559"/>
            <a:ext cx="8146472" cy="1107996"/>
          </a:xfrm>
          <a:prstGeom prst="rect">
            <a:avLst/>
          </a:prstGeom>
          <a:noFill/>
        </p:spPr>
        <p:txBody>
          <a:bodyPr wrap="square" rtlCol="0">
            <a:spAutoFit/>
          </a:bodyPr>
          <a:lstStyle/>
          <a:p>
            <a:r>
              <a:rPr lang="pt-BR" sz="2400" b="1" dirty="0" smtClean="0"/>
              <a:t>APRESENTAÇÃO </a:t>
            </a:r>
            <a:r>
              <a:rPr lang="pt-BR" sz="2400" b="1" dirty="0" smtClean="0"/>
              <a:t>TEATRAL</a:t>
            </a:r>
          </a:p>
          <a:p>
            <a:pPr algn="just"/>
            <a:endParaRPr lang="pt-BR" sz="2400" dirty="0">
              <a:solidFill>
                <a:schemeClr val="accent5">
                  <a:lumMod val="75000"/>
                </a:schemeClr>
              </a:solidFill>
            </a:endParaRPr>
          </a:p>
          <a:p>
            <a:endParaRPr lang="pt-BR" dirty="0"/>
          </a:p>
        </p:txBody>
      </p:sp>
      <p:pic>
        <p:nvPicPr>
          <p:cNvPr id="6" name="Imagem 5"/>
          <p:cNvPicPr/>
          <p:nvPr/>
        </p:nvPicPr>
        <p:blipFill>
          <a:blip r:embed="rId2">
            <a:extLst>
              <a:ext uri="{28A0092B-C50C-407E-A947-70E740481C1C}">
                <a14:useLocalDpi xmlns:a14="http://schemas.microsoft.com/office/drawing/2010/main" val="0"/>
              </a:ext>
            </a:extLst>
          </a:blip>
          <a:srcRect/>
          <a:stretch>
            <a:fillRect/>
          </a:stretch>
        </p:blipFill>
        <p:spPr bwMode="auto">
          <a:xfrm>
            <a:off x="909205" y="1965326"/>
            <a:ext cx="2743200" cy="20624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Imagem 6"/>
          <p:cNvPicPr/>
          <p:nvPr/>
        </p:nvPicPr>
        <p:blipFill>
          <a:blip r:embed="rId3">
            <a:extLst>
              <a:ext uri="{28A0092B-C50C-407E-A947-70E740481C1C}">
                <a14:useLocalDpi xmlns:a14="http://schemas.microsoft.com/office/drawing/2010/main" val="0"/>
              </a:ext>
            </a:extLst>
          </a:blip>
          <a:srcRect/>
          <a:stretch>
            <a:fillRect/>
          </a:stretch>
        </p:blipFill>
        <p:spPr bwMode="auto">
          <a:xfrm>
            <a:off x="5559136" y="1876743"/>
            <a:ext cx="2743200" cy="20624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Imagem 7"/>
          <p:cNvPicPr/>
          <p:nvPr/>
        </p:nvPicPr>
        <p:blipFill>
          <a:blip r:embed="rId4">
            <a:extLst>
              <a:ext uri="{28A0092B-C50C-407E-A947-70E740481C1C}">
                <a14:useLocalDpi xmlns:a14="http://schemas.microsoft.com/office/drawing/2010/main" val="0"/>
              </a:ext>
            </a:extLst>
          </a:blip>
          <a:srcRect/>
          <a:stretch>
            <a:fillRect/>
          </a:stretch>
        </p:blipFill>
        <p:spPr bwMode="auto">
          <a:xfrm>
            <a:off x="909205" y="4261697"/>
            <a:ext cx="2743200" cy="20624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Imagem 8"/>
          <p:cNvPicPr/>
          <p:nvPr/>
        </p:nvPicPr>
        <p:blipFill>
          <a:blip r:embed="rId5">
            <a:extLst>
              <a:ext uri="{28A0092B-C50C-407E-A947-70E740481C1C}">
                <a14:useLocalDpi xmlns:a14="http://schemas.microsoft.com/office/drawing/2010/main" val="0"/>
              </a:ext>
            </a:extLst>
          </a:blip>
          <a:srcRect/>
          <a:stretch>
            <a:fillRect/>
          </a:stretch>
        </p:blipFill>
        <p:spPr bwMode="auto">
          <a:xfrm>
            <a:off x="5382493" y="4261697"/>
            <a:ext cx="2743200" cy="20624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Imagem 9"/>
          <p:cNvPicPr/>
          <p:nvPr/>
        </p:nvPicPr>
        <p:blipFill>
          <a:blip r:embed="rId6">
            <a:extLst>
              <a:ext uri="{28A0092B-C50C-407E-A947-70E740481C1C}">
                <a14:useLocalDpi xmlns:a14="http://schemas.microsoft.com/office/drawing/2010/main" val="0"/>
              </a:ext>
            </a:extLst>
          </a:blip>
          <a:srcRect/>
          <a:stretch>
            <a:fillRect/>
          </a:stretch>
        </p:blipFill>
        <p:spPr bwMode="auto">
          <a:xfrm>
            <a:off x="3145849" y="2953226"/>
            <a:ext cx="2743200" cy="20605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37445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0831" y="1316470"/>
            <a:ext cx="8619259" cy="5063547"/>
          </a:xfrm>
        </p:spPr>
        <p:txBody>
          <a:bodyPr/>
          <a:lstStyle/>
          <a:p>
            <a:pPr marL="0" indent="0">
              <a:buNone/>
            </a:pPr>
            <a:endParaRPr lang="pt-BR" dirty="0"/>
          </a:p>
        </p:txBody>
      </p:sp>
      <p:sp>
        <p:nvSpPr>
          <p:cNvPr id="5" name="CaixaDeTexto 4"/>
          <p:cNvSpPr txBox="1"/>
          <p:nvPr/>
        </p:nvSpPr>
        <p:spPr>
          <a:xfrm>
            <a:off x="426027" y="1364093"/>
            <a:ext cx="8354291" cy="3724096"/>
          </a:xfrm>
          <a:prstGeom prst="rect">
            <a:avLst/>
          </a:prstGeom>
          <a:noFill/>
        </p:spPr>
        <p:txBody>
          <a:bodyPr wrap="square" rtlCol="0">
            <a:spAutoFit/>
          </a:bodyPr>
          <a:lstStyle/>
          <a:p>
            <a:pPr algn="r"/>
            <a:r>
              <a:rPr lang="pt-PT" sz="2400" b="1" dirty="0" smtClean="0"/>
              <a:t>PROJETO </a:t>
            </a:r>
            <a:r>
              <a:rPr lang="pt-PT" sz="2400" b="1" dirty="0"/>
              <a:t>DE INCENTIVO À CIÊNCIA E À </a:t>
            </a:r>
            <a:r>
              <a:rPr lang="pt-PT" sz="2400" b="1" dirty="0" smtClean="0"/>
              <a:t>CULTURA</a:t>
            </a:r>
          </a:p>
          <a:p>
            <a:pPr algn="r"/>
            <a:endParaRPr lang="pt-PT" sz="2400" dirty="0"/>
          </a:p>
          <a:p>
            <a:pPr algn="r"/>
            <a:r>
              <a:rPr lang="pt-PT" sz="2800" dirty="0"/>
              <a:t>P</a:t>
            </a:r>
            <a:r>
              <a:rPr lang="pt-PT" sz="2800" dirty="0" smtClean="0"/>
              <a:t>lanetário</a:t>
            </a:r>
            <a:endParaRPr lang="pt-BR" sz="2800" dirty="0" smtClean="0"/>
          </a:p>
          <a:p>
            <a:pPr algn="r"/>
            <a:r>
              <a:rPr lang="pt-BR" sz="2800" dirty="0"/>
              <a:t>M</a:t>
            </a:r>
            <a:r>
              <a:rPr lang="pt-BR" sz="2800" dirty="0" smtClean="0"/>
              <a:t>useu do café</a:t>
            </a:r>
          </a:p>
          <a:p>
            <a:pPr algn="r"/>
            <a:r>
              <a:rPr lang="pt-BR" sz="2800" dirty="0"/>
              <a:t>M</a:t>
            </a:r>
            <a:r>
              <a:rPr lang="pt-BR" sz="2800" dirty="0" smtClean="0"/>
              <a:t>useu de Zoologia da UNICAMP</a:t>
            </a:r>
          </a:p>
          <a:p>
            <a:pPr algn="r"/>
            <a:r>
              <a:rPr lang="pt-BR" sz="2800" dirty="0" smtClean="0"/>
              <a:t>Cine Cultural</a:t>
            </a:r>
          </a:p>
          <a:p>
            <a:r>
              <a:rPr lang="pt-BR" sz="2800" dirty="0" smtClean="0">
                <a:solidFill>
                  <a:schemeClr val="accent5">
                    <a:lumMod val="75000"/>
                  </a:schemeClr>
                </a:solidFill>
              </a:rPr>
              <a:t>                                                                                                                                                    </a:t>
            </a:r>
          </a:p>
          <a:p>
            <a:r>
              <a:rPr lang="pt-BR" sz="2400" b="1" dirty="0"/>
              <a:t> </a:t>
            </a:r>
            <a:endParaRPr lang="pt-BR" sz="2400" dirty="0"/>
          </a:p>
          <a:p>
            <a:pPr algn="r"/>
            <a:r>
              <a:rPr lang="pt-BR" sz="2400" dirty="0" smtClean="0">
                <a:solidFill>
                  <a:schemeClr val="accent5">
                    <a:lumMod val="75000"/>
                  </a:schemeClr>
                </a:solidFill>
              </a:rPr>
              <a:t> </a:t>
            </a:r>
            <a:endParaRPr lang="pt-BR" sz="2400" dirty="0">
              <a:solidFill>
                <a:schemeClr val="accent5">
                  <a:lumMod val="75000"/>
                </a:schemeClr>
              </a:solidFill>
            </a:endParaRPr>
          </a:p>
        </p:txBody>
      </p:sp>
      <p:pic>
        <p:nvPicPr>
          <p:cNvPr id="6" name="Imagem 5"/>
          <p:cNvPicPr/>
          <p:nvPr/>
        </p:nvPicPr>
        <p:blipFill>
          <a:blip r:embed="rId2">
            <a:extLst>
              <a:ext uri="{28A0092B-C50C-407E-A947-70E740481C1C}">
                <a14:useLocalDpi xmlns:a14="http://schemas.microsoft.com/office/drawing/2010/main" val="0"/>
              </a:ext>
            </a:extLst>
          </a:blip>
          <a:srcRect/>
          <a:stretch>
            <a:fillRect/>
          </a:stretch>
        </p:blipFill>
        <p:spPr bwMode="auto">
          <a:xfrm>
            <a:off x="922250" y="2014948"/>
            <a:ext cx="2519680" cy="17995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Imagem 6"/>
          <p:cNvPicPr/>
          <p:nvPr/>
        </p:nvPicPr>
        <p:blipFill>
          <a:blip r:embed="rId3">
            <a:extLst>
              <a:ext uri="{28A0092B-C50C-407E-A947-70E740481C1C}">
                <a14:useLocalDpi xmlns:a14="http://schemas.microsoft.com/office/drawing/2010/main" val="0"/>
              </a:ext>
            </a:extLst>
          </a:blip>
          <a:srcRect/>
          <a:stretch>
            <a:fillRect/>
          </a:stretch>
        </p:blipFill>
        <p:spPr bwMode="auto">
          <a:xfrm>
            <a:off x="5756563" y="4191471"/>
            <a:ext cx="2878282" cy="21437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Imagem 7"/>
          <p:cNvPicPr/>
          <p:nvPr/>
        </p:nvPicPr>
        <p:blipFill>
          <a:blip r:embed="rId4">
            <a:extLst>
              <a:ext uri="{28A0092B-C50C-407E-A947-70E740481C1C}">
                <a14:useLocalDpi xmlns:a14="http://schemas.microsoft.com/office/drawing/2010/main" val="0"/>
              </a:ext>
            </a:extLst>
          </a:blip>
          <a:srcRect/>
          <a:stretch>
            <a:fillRect/>
          </a:stretch>
        </p:blipFill>
        <p:spPr bwMode="auto">
          <a:xfrm>
            <a:off x="1889470" y="4191471"/>
            <a:ext cx="2869565" cy="21437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91557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43922" y="1380024"/>
            <a:ext cx="7776864" cy="4752528"/>
          </a:xfrm>
        </p:spPr>
        <p:txBody>
          <a:bodyPr>
            <a:noAutofit/>
          </a:bodyPr>
          <a:lstStyle/>
          <a:p>
            <a:pPr algn="l">
              <a:spcBef>
                <a:spcPts val="0"/>
              </a:spcBef>
            </a:pPr>
            <a:r>
              <a:rPr lang="pt-BR" sz="2800" b="1" dirty="0">
                <a:solidFill>
                  <a:schemeClr val="tx1"/>
                </a:solidFill>
              </a:rPr>
              <a:t>Conclusões</a:t>
            </a:r>
          </a:p>
          <a:p>
            <a:pPr algn="just"/>
            <a:r>
              <a:rPr lang="pt-BR" sz="2800" dirty="0"/>
              <a:t>Por fim, tendo em vista o perfil crítico, ético-político e socialmente referenciado do trabalho profissional de assistentes sociais, sua atuação na área de meio ambiente na empresa de saneamento de Campinas tem atuado no sentido de contribuir na sensibilização da população atendida pelos projetos desenvolvidos neste setor sobre a importância do saneamento para a qualidade de vida de todos, além da fomentar uma cultura de sustentabilidade e respeito ao meio ambiente. </a:t>
            </a:r>
          </a:p>
          <a:p>
            <a:pPr algn="l"/>
            <a:endParaRPr lang="pt-BR" dirty="0">
              <a:solidFill>
                <a:schemeClr val="tx1"/>
              </a:solidFill>
            </a:endParaRPr>
          </a:p>
        </p:txBody>
      </p:sp>
    </p:spTree>
    <p:extLst>
      <p:ext uri="{BB962C8B-B14F-4D97-AF65-F5344CB8AC3E}">
        <p14:creationId xmlns:p14="http://schemas.microsoft.com/office/powerpoint/2010/main" val="2463114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43935" y="1380025"/>
            <a:ext cx="8311692" cy="4320480"/>
          </a:xfrm>
        </p:spPr>
        <p:txBody>
          <a:bodyPr>
            <a:normAutofit fontScale="85000" lnSpcReduction="20000"/>
          </a:bodyPr>
          <a:lstStyle/>
          <a:p>
            <a:pPr algn="l"/>
            <a:r>
              <a:rPr lang="pt-BR" b="1" dirty="0" smtClean="0">
                <a:solidFill>
                  <a:schemeClr val="tx1"/>
                </a:solidFill>
              </a:rPr>
              <a:t>Referências</a:t>
            </a:r>
          </a:p>
          <a:p>
            <a:pPr algn="l"/>
            <a:endParaRPr lang="pt-BR" sz="2400" dirty="0">
              <a:solidFill>
                <a:schemeClr val="tx1"/>
              </a:solidFill>
            </a:endParaRPr>
          </a:p>
          <a:p>
            <a:pPr algn="just"/>
            <a:r>
              <a:rPr lang="pt-BR" dirty="0"/>
              <a:t>CARDOSO. Priscila Fernanda Gonçalves. </a:t>
            </a:r>
            <a:r>
              <a:rPr lang="pt-BR" b="1" dirty="0"/>
              <a:t>Ética e Projetos Profissionais</a:t>
            </a:r>
            <a:r>
              <a:rPr lang="pt-BR" dirty="0"/>
              <a:t>: os diferentes caminhos do Serviço Social no Brasil. 1ª. ed. Campinas: Papel Social, 2013. v. 500. 252p </a:t>
            </a:r>
            <a:r>
              <a:rPr lang="pt-BR" dirty="0" smtClean="0"/>
              <a:t>.</a:t>
            </a:r>
          </a:p>
          <a:p>
            <a:pPr algn="just"/>
            <a:endParaRPr lang="pt-BR" dirty="0"/>
          </a:p>
          <a:p>
            <a:pPr algn="just"/>
            <a:r>
              <a:rPr lang="pt-BR" dirty="0"/>
              <a:t>(ONU), Organização das Nações Unidas. </a:t>
            </a:r>
            <a:r>
              <a:rPr lang="pt-BR" b="1" dirty="0"/>
              <a:t>Objetivos de Desenvolvimento Sustentável</a:t>
            </a:r>
            <a:r>
              <a:rPr lang="pt-BR" dirty="0"/>
              <a:t>. 2022. Disponível em: https://brasil.un.org/pt-br/sdgs. Acesso em: 11 fev. 2022</a:t>
            </a:r>
            <a:r>
              <a:rPr lang="pt-BR" dirty="0" smtClean="0"/>
              <a:t>.</a:t>
            </a:r>
          </a:p>
          <a:p>
            <a:pPr algn="just"/>
            <a:endParaRPr lang="pt-BR" dirty="0"/>
          </a:p>
          <a:p>
            <a:pPr algn="just"/>
            <a:r>
              <a:rPr lang="pt-BR" dirty="0"/>
              <a:t>MUSSI, Ricardo Franklin de Freitas </a:t>
            </a:r>
            <a:r>
              <a:rPr lang="pt-BR" i="1" dirty="0"/>
              <a:t>et al</a:t>
            </a:r>
            <a:r>
              <a:rPr lang="pt-BR" dirty="0"/>
              <a:t>. PRESSUPOSTOS PARA A ELABORAÇÃO DE RELATO DE EXPERIÊNCIA COMO CONHECIMENTO CIENTÍFICO. </a:t>
            </a:r>
            <a:r>
              <a:rPr lang="pt-BR" b="1" dirty="0"/>
              <a:t>Revista Práxis Educacional</a:t>
            </a:r>
            <a:r>
              <a:rPr lang="pt-BR" dirty="0"/>
              <a:t>, Feira de Santana, v. 17, n. 48, p. 60-77, 01 out. 2021. Trimestral. Disponível em: https://periodicos2.uesb.br/index.php/praxis/article/view/9010/6134. Acesso em: 01 fev. 2022.</a:t>
            </a:r>
          </a:p>
        </p:txBody>
      </p:sp>
    </p:spTree>
    <p:extLst>
      <p:ext uri="{BB962C8B-B14F-4D97-AF65-F5344CB8AC3E}">
        <p14:creationId xmlns:p14="http://schemas.microsoft.com/office/powerpoint/2010/main" val="1076192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92276" y="1132609"/>
            <a:ext cx="8129605" cy="5237018"/>
          </a:xfrm>
        </p:spPr>
        <p:txBody>
          <a:bodyPr>
            <a:normAutofit/>
          </a:bodyPr>
          <a:lstStyle/>
          <a:p>
            <a:r>
              <a:rPr lang="pt-BR" b="1" dirty="0" smtClean="0">
                <a:solidFill>
                  <a:schemeClr val="tx1"/>
                </a:solidFill>
              </a:rPr>
              <a:t>Guilherme Moraes da Costa </a:t>
            </a:r>
          </a:p>
          <a:p>
            <a:r>
              <a:rPr lang="pt-BR" sz="1600" dirty="0" smtClean="0">
                <a:hlinkClick r:id="rId2"/>
              </a:rPr>
              <a:t>guilherme.costa@sanasa.com.br</a:t>
            </a:r>
            <a:r>
              <a:rPr lang="pt-BR" sz="1600" dirty="0" smtClean="0"/>
              <a:t> </a:t>
            </a:r>
            <a:endParaRPr lang="pt-BR" sz="1600" dirty="0" smtClean="0">
              <a:solidFill>
                <a:schemeClr val="tx1"/>
              </a:solidFill>
            </a:endParaRPr>
          </a:p>
          <a:p>
            <a:r>
              <a:rPr lang="pt-BR" sz="1600" dirty="0"/>
              <a:t>(019) </a:t>
            </a:r>
            <a:r>
              <a:rPr lang="pt-BR" sz="1600" dirty="0" smtClean="0"/>
              <a:t>3735-5413/ 98455-0580</a:t>
            </a:r>
          </a:p>
          <a:p>
            <a:endParaRPr lang="pt-BR" sz="1600" dirty="0">
              <a:solidFill>
                <a:schemeClr val="tx1"/>
              </a:solidFill>
            </a:endParaRPr>
          </a:p>
          <a:p>
            <a:r>
              <a:rPr lang="pt-BR" sz="1600" b="1" dirty="0" smtClean="0"/>
              <a:t>DIRETORIA EXECUTIVA DA SANASA</a:t>
            </a:r>
          </a:p>
          <a:p>
            <a:r>
              <a:rPr lang="pt-BR" sz="1600" b="1" dirty="0" smtClean="0">
                <a:solidFill>
                  <a:schemeClr val="tx1"/>
                </a:solidFill>
              </a:rPr>
              <a:t>Diretor Presidente </a:t>
            </a:r>
            <a:r>
              <a:rPr lang="pt-BR" sz="1600" dirty="0" smtClean="0">
                <a:solidFill>
                  <a:schemeClr val="tx1"/>
                </a:solidFill>
              </a:rPr>
              <a:t>– </a:t>
            </a:r>
            <a:r>
              <a:rPr lang="pt-BR" sz="1600" dirty="0" err="1" smtClean="0">
                <a:solidFill>
                  <a:schemeClr val="tx1"/>
                </a:solidFill>
              </a:rPr>
              <a:t>Manuelito</a:t>
            </a:r>
            <a:r>
              <a:rPr lang="pt-BR" sz="1600" dirty="0" smtClean="0">
                <a:solidFill>
                  <a:schemeClr val="tx1"/>
                </a:solidFill>
              </a:rPr>
              <a:t> P. Magalhães Júnior</a:t>
            </a:r>
          </a:p>
          <a:p>
            <a:r>
              <a:rPr lang="pt-BR" sz="1600" b="1" dirty="0" smtClean="0"/>
              <a:t>Procurador Geral </a:t>
            </a:r>
            <a:r>
              <a:rPr lang="pt-BR" sz="1600" dirty="0" smtClean="0"/>
              <a:t>– </a:t>
            </a:r>
            <a:r>
              <a:rPr lang="pt-BR" sz="1600" dirty="0" err="1" smtClean="0"/>
              <a:t>Rander</a:t>
            </a:r>
            <a:r>
              <a:rPr lang="pt-BR" sz="1600" dirty="0" smtClean="0"/>
              <a:t> Augusto Andrade</a:t>
            </a:r>
          </a:p>
          <a:p>
            <a:r>
              <a:rPr lang="pt-BR" sz="1600" b="1" dirty="0" smtClean="0">
                <a:solidFill>
                  <a:schemeClr val="tx1"/>
                </a:solidFill>
              </a:rPr>
              <a:t>Chefe de Gabinete </a:t>
            </a:r>
            <a:r>
              <a:rPr lang="pt-BR" sz="1600" dirty="0" smtClean="0">
                <a:solidFill>
                  <a:schemeClr val="tx1"/>
                </a:solidFill>
              </a:rPr>
              <a:t>– Eduardo </a:t>
            </a:r>
            <a:r>
              <a:rPr lang="pt-BR" sz="1600" dirty="0" err="1" smtClean="0">
                <a:solidFill>
                  <a:schemeClr val="tx1"/>
                </a:solidFill>
              </a:rPr>
              <a:t>Betenjane</a:t>
            </a:r>
            <a:r>
              <a:rPr lang="pt-BR" sz="1600" dirty="0" smtClean="0">
                <a:solidFill>
                  <a:schemeClr val="tx1"/>
                </a:solidFill>
              </a:rPr>
              <a:t> Romano</a:t>
            </a:r>
          </a:p>
          <a:p>
            <a:r>
              <a:rPr lang="pt-BR" sz="1600" b="1" dirty="0" smtClean="0"/>
              <a:t>Diretor Administrativo </a:t>
            </a:r>
            <a:r>
              <a:rPr lang="pt-BR" sz="1600" dirty="0" smtClean="0"/>
              <a:t>– Paulo Jorge </a:t>
            </a:r>
            <a:r>
              <a:rPr lang="pt-BR" sz="1600" dirty="0" err="1" smtClean="0"/>
              <a:t>Zeraik</a:t>
            </a:r>
            <a:endParaRPr lang="pt-BR" sz="1600" dirty="0" smtClean="0"/>
          </a:p>
          <a:p>
            <a:r>
              <a:rPr lang="pt-BR" sz="1600" b="1" dirty="0" smtClean="0">
                <a:solidFill>
                  <a:schemeClr val="tx1"/>
                </a:solidFill>
              </a:rPr>
              <a:t>Diretor Financeiro e de Rel. com Investidores </a:t>
            </a:r>
            <a:r>
              <a:rPr lang="pt-BR" sz="1600" dirty="0" smtClean="0">
                <a:solidFill>
                  <a:schemeClr val="tx1"/>
                </a:solidFill>
              </a:rPr>
              <a:t>– Pedro Cláudio da Silva</a:t>
            </a:r>
          </a:p>
          <a:p>
            <a:r>
              <a:rPr lang="pt-BR" sz="1600" b="1" dirty="0" smtClean="0"/>
              <a:t>Diretor Comercial </a:t>
            </a:r>
            <a:r>
              <a:rPr lang="pt-BR" sz="1600" dirty="0" smtClean="0"/>
              <a:t>– Fernando César </a:t>
            </a:r>
            <a:r>
              <a:rPr lang="pt-BR" sz="1600" dirty="0" err="1" smtClean="0"/>
              <a:t>Mancilha</a:t>
            </a:r>
            <a:r>
              <a:rPr lang="pt-BR" sz="1600" dirty="0" smtClean="0"/>
              <a:t> Neves</a:t>
            </a:r>
          </a:p>
          <a:p>
            <a:r>
              <a:rPr lang="pt-BR" sz="1600" b="1" dirty="0" smtClean="0">
                <a:solidFill>
                  <a:schemeClr val="tx1"/>
                </a:solidFill>
              </a:rPr>
              <a:t>Diretor Técnico </a:t>
            </a:r>
            <a:r>
              <a:rPr lang="pt-BR" sz="1600" dirty="0" smtClean="0">
                <a:solidFill>
                  <a:schemeClr val="tx1"/>
                </a:solidFill>
              </a:rPr>
              <a:t>– Marco Antônio dos Santos </a:t>
            </a:r>
            <a:endParaRPr lang="pt-BR" sz="800" dirty="0" smtClean="0">
              <a:solidFill>
                <a:schemeClr val="tx1"/>
              </a:solidFill>
            </a:endParaRPr>
          </a:p>
          <a:p>
            <a:r>
              <a:rPr lang="pt-BR" sz="1600" dirty="0" smtClean="0">
                <a:hlinkClick r:id="rId3"/>
              </a:rPr>
              <a:t>www.sanasa.com.br</a:t>
            </a:r>
            <a:r>
              <a:rPr lang="pt-BR" sz="1600" dirty="0" smtClean="0"/>
              <a:t> 3735-5000</a:t>
            </a:r>
            <a:endParaRPr lang="pt-BR" sz="1600" dirty="0" smtClean="0">
              <a:solidFill>
                <a:schemeClr val="tx1"/>
              </a:solidFill>
            </a:endParaRPr>
          </a:p>
          <a:p>
            <a:endParaRPr lang="pt-BR" sz="1600" dirty="0" smtClean="0">
              <a:solidFill>
                <a:schemeClr val="tx1"/>
              </a:solidFill>
            </a:endParaRPr>
          </a:p>
        </p:txBody>
      </p:sp>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0081" y="5881792"/>
            <a:ext cx="1600197" cy="498498"/>
          </a:xfrm>
          <a:prstGeom prst="rect">
            <a:avLst/>
          </a:prstGeom>
        </p:spPr>
      </p:pic>
      <p:pic>
        <p:nvPicPr>
          <p:cNvPr id="5" name="Image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3017" y="5881792"/>
            <a:ext cx="1503207" cy="487834"/>
          </a:xfrm>
          <a:prstGeom prst="rect">
            <a:avLst/>
          </a:prstGeom>
        </p:spPr>
      </p:pic>
    </p:spTree>
    <p:extLst>
      <p:ext uri="{BB962C8B-B14F-4D97-AF65-F5344CB8AC3E}">
        <p14:creationId xmlns:p14="http://schemas.microsoft.com/office/powerpoint/2010/main" val="3542914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18209" y="1215736"/>
            <a:ext cx="8801099" cy="5101937"/>
          </a:xfrm>
        </p:spPr>
        <p:txBody>
          <a:bodyPr>
            <a:noAutofit/>
          </a:bodyPr>
          <a:lstStyle/>
          <a:p>
            <a:pPr algn="l"/>
            <a:r>
              <a:rPr lang="pt-BR" sz="3600" b="1" dirty="0" smtClean="0">
                <a:solidFill>
                  <a:schemeClr val="tx1"/>
                </a:solidFill>
              </a:rPr>
              <a:t>Introdução</a:t>
            </a:r>
          </a:p>
          <a:p>
            <a:pPr algn="just"/>
            <a:r>
              <a:rPr lang="pt-BR" sz="3400" dirty="0" smtClean="0"/>
              <a:t>Na SANASA Campinas, parte do trabalho profissional de assistentes sociais se dá no escopo de atuação da Coordenadoria de Serviço Social de Atendimento ao Cliente – CCS, ligada à Diretoria Comercial e se dá em duas frentes: o Atendimento </a:t>
            </a:r>
            <a:r>
              <a:rPr lang="pt-BR" sz="3400" dirty="0"/>
              <a:t>S</a:t>
            </a:r>
            <a:r>
              <a:rPr lang="pt-BR" sz="3400" dirty="0" smtClean="0"/>
              <a:t>ocial e os Projetos </a:t>
            </a:r>
            <a:r>
              <a:rPr lang="pt-BR" sz="3400" dirty="0"/>
              <a:t>E</a:t>
            </a:r>
            <a:r>
              <a:rPr lang="pt-BR" sz="3400" dirty="0" smtClean="0"/>
              <a:t>ducativos </a:t>
            </a:r>
            <a:r>
              <a:rPr lang="pt-BR" sz="3400" dirty="0"/>
              <a:t>S</a:t>
            </a:r>
            <a:r>
              <a:rPr lang="pt-BR" sz="3400" dirty="0" smtClean="0"/>
              <a:t>ocioambientais. É referente a este segundo campo que destacaremos as ações realizadas por estes profissionais. </a:t>
            </a:r>
            <a:endParaRPr lang="pt-BR" sz="3400" b="1" dirty="0"/>
          </a:p>
        </p:txBody>
      </p:sp>
    </p:spTree>
    <p:extLst>
      <p:ext uri="{BB962C8B-B14F-4D97-AF65-F5344CB8AC3E}">
        <p14:creationId xmlns:p14="http://schemas.microsoft.com/office/powerpoint/2010/main" val="3608938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43930" y="1380017"/>
            <a:ext cx="8664988" cy="5010391"/>
          </a:xfrm>
        </p:spPr>
        <p:txBody>
          <a:bodyPr>
            <a:noAutofit/>
          </a:bodyPr>
          <a:lstStyle/>
          <a:p>
            <a:pPr algn="l"/>
            <a:r>
              <a:rPr lang="pt-BR" sz="2600" b="1" dirty="0">
                <a:solidFill>
                  <a:schemeClr val="tx1"/>
                </a:solidFill>
              </a:rPr>
              <a:t>Objetivo</a:t>
            </a:r>
          </a:p>
          <a:p>
            <a:pPr marL="342900" indent="-342900" algn="just">
              <a:buFont typeface="Wingdings" panose="05000000000000000000" pitchFamily="2" charset="2"/>
              <a:buChar char="ü"/>
            </a:pPr>
            <a:r>
              <a:rPr lang="pt-BR" sz="2600" dirty="0" smtClean="0">
                <a:solidFill>
                  <a:schemeClr val="tx1"/>
                </a:solidFill>
              </a:rPr>
              <a:t>Discutir as particularidades da atuação de assistentes sociais no âmbito dos Programas Educacionais Socioambientais da SANASA Campinas. </a:t>
            </a:r>
          </a:p>
          <a:p>
            <a:pPr algn="just"/>
            <a:endParaRPr lang="pt-BR" sz="1600" dirty="0">
              <a:solidFill>
                <a:schemeClr val="tx1"/>
              </a:solidFill>
            </a:endParaRPr>
          </a:p>
          <a:p>
            <a:pPr algn="l"/>
            <a:r>
              <a:rPr lang="pt-BR" sz="2600" b="1" dirty="0" smtClean="0">
                <a:solidFill>
                  <a:schemeClr val="tx1"/>
                </a:solidFill>
              </a:rPr>
              <a:t>Objetivos Específicos</a:t>
            </a:r>
          </a:p>
          <a:p>
            <a:pPr marL="342900" indent="-342900" algn="just">
              <a:buFont typeface="Wingdings" panose="05000000000000000000" pitchFamily="2" charset="2"/>
              <a:buChar char="ü"/>
            </a:pPr>
            <a:r>
              <a:rPr lang="pt-BR" sz="2600" dirty="0" smtClean="0">
                <a:solidFill>
                  <a:schemeClr val="tx1"/>
                </a:solidFill>
              </a:rPr>
              <a:t>Compreender os limites e possibilidades do trabalho profissional de assistentes sociais </a:t>
            </a:r>
            <a:r>
              <a:rPr lang="pt-BR" sz="2600" dirty="0"/>
              <a:t>no âmbito dos Programas Educacionais </a:t>
            </a:r>
            <a:r>
              <a:rPr lang="pt-BR" sz="2600" dirty="0" smtClean="0"/>
              <a:t>Socioambientais; </a:t>
            </a:r>
          </a:p>
          <a:p>
            <a:pPr marL="342900" indent="-342900" algn="just">
              <a:buFont typeface="Wingdings" panose="05000000000000000000" pitchFamily="2" charset="2"/>
              <a:buChar char="ü"/>
            </a:pPr>
            <a:r>
              <a:rPr lang="pt-BR" sz="2600" dirty="0" smtClean="0">
                <a:solidFill>
                  <a:schemeClr val="tx1"/>
                </a:solidFill>
              </a:rPr>
              <a:t>Elencar as contribuições do trabalho profissional de assistentes sociais </a:t>
            </a:r>
            <a:r>
              <a:rPr lang="pt-BR" sz="2600" dirty="0"/>
              <a:t>no </a:t>
            </a:r>
            <a:r>
              <a:rPr lang="pt-BR" sz="2600" dirty="0" smtClean="0"/>
              <a:t>escopo </a:t>
            </a:r>
            <a:r>
              <a:rPr lang="pt-BR" sz="2600" dirty="0"/>
              <a:t>dos Programas Educacionais Socioambientais; </a:t>
            </a:r>
          </a:p>
          <a:p>
            <a:pPr marL="342900" indent="-342900" algn="just">
              <a:buFont typeface="Wingdings" panose="05000000000000000000" pitchFamily="2" charset="2"/>
              <a:buChar char="ü"/>
            </a:pPr>
            <a:endParaRPr lang="pt-BR" sz="2400" dirty="0">
              <a:solidFill>
                <a:schemeClr val="tx1"/>
              </a:solidFill>
            </a:endParaRPr>
          </a:p>
        </p:txBody>
      </p:sp>
    </p:spTree>
    <p:extLst>
      <p:ext uri="{BB962C8B-B14F-4D97-AF65-F5344CB8AC3E}">
        <p14:creationId xmlns:p14="http://schemas.microsoft.com/office/powerpoint/2010/main" val="2870655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43929" y="1380021"/>
            <a:ext cx="8623425" cy="4752528"/>
          </a:xfrm>
        </p:spPr>
        <p:txBody>
          <a:bodyPr>
            <a:noAutofit/>
          </a:bodyPr>
          <a:lstStyle/>
          <a:p>
            <a:pPr algn="l">
              <a:spcBef>
                <a:spcPts val="0"/>
              </a:spcBef>
            </a:pPr>
            <a:r>
              <a:rPr lang="pt-BR" sz="2800" b="1" dirty="0">
                <a:solidFill>
                  <a:schemeClr val="tx1"/>
                </a:solidFill>
              </a:rPr>
              <a:t>Material e </a:t>
            </a:r>
            <a:r>
              <a:rPr lang="pt-BR" sz="2800" b="1" dirty="0" smtClean="0">
                <a:solidFill>
                  <a:schemeClr val="tx1"/>
                </a:solidFill>
              </a:rPr>
              <a:t>métodos</a:t>
            </a:r>
            <a:endParaRPr lang="pt-BR" sz="2800" dirty="0">
              <a:solidFill>
                <a:schemeClr val="tx1"/>
              </a:solidFill>
            </a:endParaRPr>
          </a:p>
          <a:p>
            <a:pPr algn="just"/>
            <a:r>
              <a:rPr lang="pt-BR" sz="2800" dirty="0"/>
              <a:t>Tendo em vista as particularidades do trabalho profissional de assistentes sociais na área ambiental, ancorado na sua relação direta como Projeto Ético Político Profissional (CARDOSO, 2013), como recurso metodológico </a:t>
            </a:r>
            <a:r>
              <a:rPr lang="pt-BR" sz="2800" dirty="0" smtClean="0"/>
              <a:t>foi </a:t>
            </a:r>
            <a:r>
              <a:rPr lang="pt-BR" sz="2800" dirty="0"/>
              <a:t>utilizada a modalidade de </a:t>
            </a:r>
            <a:r>
              <a:rPr lang="pt-BR" sz="2800" b="1" dirty="0"/>
              <a:t>relato de experiência </a:t>
            </a:r>
            <a:r>
              <a:rPr lang="pt-BR" sz="2800" dirty="0"/>
              <a:t>(MUSSI </a:t>
            </a:r>
            <a:r>
              <a:rPr lang="pt-BR" sz="2800" i="1" dirty="0"/>
              <a:t>et al</a:t>
            </a:r>
            <a:r>
              <a:rPr lang="pt-BR" sz="2800" dirty="0"/>
              <a:t>., 2021). Considerando que essa metodologia tem como prerrogativa a descrição da intervenção, o que aliada a um sólido referencial teórico, </a:t>
            </a:r>
            <a:r>
              <a:rPr lang="pt-BR" sz="2800" dirty="0" smtClean="0"/>
              <a:t>permitiu </a:t>
            </a:r>
            <a:r>
              <a:rPr lang="pt-BR" sz="2800" dirty="0"/>
              <a:t>a reflexão crítica sobre a atuação profissional de assistentes socais no campo do meio </a:t>
            </a:r>
            <a:r>
              <a:rPr lang="pt-BR" sz="2800" dirty="0" smtClean="0"/>
              <a:t>ambiente, bem como alcançar aos objetivos descritos anteriormente. </a:t>
            </a:r>
            <a:endParaRPr lang="pt-BR" sz="2800" dirty="0"/>
          </a:p>
        </p:txBody>
      </p:sp>
    </p:spTree>
    <p:extLst>
      <p:ext uri="{BB962C8B-B14F-4D97-AF65-F5344CB8AC3E}">
        <p14:creationId xmlns:p14="http://schemas.microsoft.com/office/powerpoint/2010/main" val="409694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43932" y="1380018"/>
            <a:ext cx="8664986" cy="4752528"/>
          </a:xfrm>
        </p:spPr>
        <p:txBody>
          <a:bodyPr>
            <a:noAutofit/>
          </a:bodyPr>
          <a:lstStyle/>
          <a:p>
            <a:pPr algn="l">
              <a:spcBef>
                <a:spcPts val="0"/>
              </a:spcBef>
            </a:pPr>
            <a:r>
              <a:rPr lang="pt-BR" sz="3200" b="1" dirty="0">
                <a:solidFill>
                  <a:schemeClr val="tx1"/>
                </a:solidFill>
              </a:rPr>
              <a:t>Resultados e discussão</a:t>
            </a:r>
          </a:p>
          <a:p>
            <a:pPr marL="342900" indent="-342900" algn="just">
              <a:buFont typeface="Wingdings" panose="05000000000000000000" pitchFamily="2" charset="2"/>
              <a:buChar char="ü"/>
            </a:pPr>
            <a:r>
              <a:rPr lang="pt-BR" sz="3200" dirty="0" smtClean="0">
                <a:solidFill>
                  <a:schemeClr val="tx1"/>
                </a:solidFill>
              </a:rPr>
              <a:t>Projeto Ético Político Profissional; </a:t>
            </a:r>
          </a:p>
          <a:p>
            <a:pPr marL="342900" indent="-342900" algn="just">
              <a:buFont typeface="Wingdings" panose="05000000000000000000" pitchFamily="2" charset="2"/>
              <a:buChar char="ü"/>
            </a:pPr>
            <a:r>
              <a:rPr lang="pt-BR" sz="3200" dirty="0" smtClean="0"/>
              <a:t>Portaria nº 464, de 25 de julho de 2018</a:t>
            </a:r>
            <a:r>
              <a:rPr lang="pt-BR" sz="3200" dirty="0"/>
              <a:t> </a:t>
            </a:r>
            <a:r>
              <a:rPr lang="pt-BR" sz="3200" dirty="0" smtClean="0"/>
              <a:t>– 4 Eixos (</a:t>
            </a:r>
            <a:r>
              <a:rPr lang="pt-BR" sz="3200" i="1" dirty="0" smtClean="0"/>
              <a:t>Mobilização, organização e fortalecimento social</a:t>
            </a:r>
            <a:r>
              <a:rPr lang="pt-BR" sz="3200" dirty="0" smtClean="0"/>
              <a:t>;  Acompanhamento e gestão social da intervenção; </a:t>
            </a:r>
            <a:r>
              <a:rPr lang="pt-BR" sz="3200" i="1" dirty="0" smtClean="0"/>
              <a:t>Educação Ambiental e Patrimonial</a:t>
            </a:r>
            <a:r>
              <a:rPr lang="pt-BR" sz="3200" dirty="0" smtClean="0"/>
              <a:t>; Desenvolvimento Socioeconômico)</a:t>
            </a:r>
          </a:p>
          <a:p>
            <a:pPr marL="342900" indent="-342900" algn="just">
              <a:buFont typeface="Wingdings" panose="05000000000000000000" pitchFamily="2" charset="2"/>
              <a:buChar char="ü"/>
            </a:pPr>
            <a:r>
              <a:rPr lang="pt-BR" sz="3200" dirty="0"/>
              <a:t>Objetivos de Desenvolvimento Sustentável da Organização das Nações Unidas (</a:t>
            </a:r>
            <a:r>
              <a:rPr lang="pt-BR" sz="3200" dirty="0" smtClean="0"/>
              <a:t>ONU); </a:t>
            </a:r>
          </a:p>
          <a:p>
            <a:pPr marL="342900" indent="-342900" algn="just">
              <a:buFont typeface="Wingdings" panose="05000000000000000000" pitchFamily="2" charset="2"/>
              <a:buChar char="ü"/>
            </a:pPr>
            <a:r>
              <a:rPr lang="pt-BR" sz="3200" dirty="0" smtClean="0">
                <a:solidFill>
                  <a:schemeClr val="tx1"/>
                </a:solidFill>
              </a:rPr>
              <a:t>Ações socioeducativas e socioambientais; </a:t>
            </a:r>
          </a:p>
        </p:txBody>
      </p:sp>
    </p:spTree>
    <p:extLst>
      <p:ext uri="{BB962C8B-B14F-4D97-AF65-F5344CB8AC3E}">
        <p14:creationId xmlns:p14="http://schemas.microsoft.com/office/powerpoint/2010/main" val="1974879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40328" y="1340427"/>
            <a:ext cx="8458200" cy="4836536"/>
          </a:xfrm>
        </p:spPr>
        <p:txBody>
          <a:bodyPr/>
          <a:lstStyle/>
          <a:p>
            <a:pPr marL="0" indent="0">
              <a:buNone/>
            </a:pPr>
            <a:r>
              <a:rPr lang="pt-BR" sz="3000" b="1" dirty="0"/>
              <a:t>Resultados e </a:t>
            </a:r>
            <a:r>
              <a:rPr lang="pt-BR" sz="3000" b="1" dirty="0" smtClean="0"/>
              <a:t>discussão</a:t>
            </a:r>
          </a:p>
          <a:p>
            <a:pPr algn="just">
              <a:buFont typeface="Wingdings" panose="05000000000000000000" pitchFamily="2" charset="2"/>
              <a:buChar char="ü"/>
            </a:pPr>
            <a:r>
              <a:rPr lang="pt-BR" sz="3000" dirty="0" smtClean="0"/>
              <a:t>Sensibilizar a população atendida para a importância social, ambiental e econômica da água;</a:t>
            </a:r>
          </a:p>
          <a:p>
            <a:pPr algn="just">
              <a:buFont typeface="Wingdings" panose="05000000000000000000" pitchFamily="2" charset="2"/>
              <a:buChar char="ü"/>
            </a:pPr>
            <a:r>
              <a:rPr lang="pt-BR" sz="3000" dirty="0" smtClean="0"/>
              <a:t>Desenvolver a compreensão do sistema de esgotamento sanitário e sua relação com a promoção da saúde e prevenção de doenças; </a:t>
            </a:r>
          </a:p>
          <a:p>
            <a:pPr algn="just">
              <a:buFont typeface="Wingdings" panose="05000000000000000000" pitchFamily="2" charset="2"/>
              <a:buChar char="ü"/>
            </a:pPr>
            <a:r>
              <a:rPr lang="pt-BR" sz="3000" dirty="0" smtClean="0"/>
              <a:t>Divulgar e elucidar o papel de todos os atores que interagem e usufruem dos recursos hídricos, seus direitos e deveres, apoiando o combate ao desperdício; </a:t>
            </a:r>
          </a:p>
          <a:p>
            <a:pPr algn="just">
              <a:buFont typeface="Wingdings" panose="05000000000000000000" pitchFamily="2" charset="2"/>
              <a:buChar char="ü"/>
            </a:pPr>
            <a:endParaRPr lang="pt-BR" dirty="0" smtClean="0"/>
          </a:p>
          <a:p>
            <a:pPr algn="just">
              <a:buFont typeface="Wingdings" panose="05000000000000000000" pitchFamily="2" charset="2"/>
              <a:buChar char="ü"/>
            </a:pPr>
            <a:endParaRPr lang="pt-BR" dirty="0"/>
          </a:p>
          <a:p>
            <a:pPr marL="0" indent="0">
              <a:buNone/>
            </a:pPr>
            <a:endParaRPr lang="pt-BR" dirty="0"/>
          </a:p>
        </p:txBody>
      </p:sp>
    </p:spTree>
    <p:extLst>
      <p:ext uri="{BB962C8B-B14F-4D97-AF65-F5344CB8AC3E}">
        <p14:creationId xmlns:p14="http://schemas.microsoft.com/office/powerpoint/2010/main" val="2546388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lnSpcReduction="10000"/>
          </a:bodyPr>
          <a:lstStyle/>
          <a:p>
            <a:pPr marL="0" indent="0">
              <a:buNone/>
            </a:pPr>
            <a:r>
              <a:rPr lang="pt-BR" b="1" dirty="0"/>
              <a:t>Resultados e discussão</a:t>
            </a:r>
          </a:p>
          <a:p>
            <a:pPr algn="just">
              <a:buFont typeface="Wingdings" panose="05000000000000000000" pitchFamily="2" charset="2"/>
              <a:buChar char="ü"/>
            </a:pPr>
            <a:r>
              <a:rPr lang="pt-BR" dirty="0" smtClean="0"/>
              <a:t>Fortalecer parecerias com lideranças comunitárias, equipamentos públicos e privados; </a:t>
            </a:r>
          </a:p>
          <a:p>
            <a:pPr algn="just">
              <a:buFont typeface="Wingdings" panose="05000000000000000000" pitchFamily="2" charset="2"/>
              <a:buChar char="ü"/>
            </a:pPr>
            <a:r>
              <a:rPr lang="pt-BR" dirty="0" smtClean="0"/>
              <a:t>Promover a reflexão sobre novos hábitos, despertando a consciência ambiental, oportunizando a inclusão social e fomentando agentes multiplicadores para o uso sustentável dos recursos naturais; </a:t>
            </a:r>
          </a:p>
          <a:p>
            <a:pPr algn="just">
              <a:buFont typeface="Wingdings" panose="05000000000000000000" pitchFamily="2" charset="2"/>
              <a:buChar char="ü"/>
            </a:pPr>
            <a:r>
              <a:rPr lang="pt-BR" dirty="0" smtClean="0"/>
              <a:t>Aproximar a população dos serviços prestados, desde a concepção até o início da prestação permanente.</a:t>
            </a:r>
            <a:endParaRPr lang="pt-BR" dirty="0"/>
          </a:p>
        </p:txBody>
      </p:sp>
    </p:spTree>
    <p:extLst>
      <p:ext uri="{BB962C8B-B14F-4D97-AF65-F5344CB8AC3E}">
        <p14:creationId xmlns:p14="http://schemas.microsoft.com/office/powerpoint/2010/main" val="1746937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928124419"/>
              </p:ext>
            </p:extLst>
          </p:nvPr>
        </p:nvGraphicFramePr>
        <p:xfrm>
          <a:off x="446088" y="1195388"/>
          <a:ext cx="8069262" cy="5236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6090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69328" y="2591757"/>
            <a:ext cx="5174672" cy="3881004"/>
          </a:xfrm>
        </p:spPr>
      </p:pic>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3828" y="1101437"/>
            <a:ext cx="3460172" cy="2595130"/>
          </a:xfrm>
          <a:prstGeom prst="rect">
            <a:avLst/>
          </a:prstGeom>
        </p:spPr>
      </p:pic>
      <p:pic>
        <p:nvPicPr>
          <p:cNvPr id="8" name="Image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05691" y="2932925"/>
            <a:ext cx="4045527" cy="3034145"/>
          </a:xfrm>
          <a:prstGeom prst="rect">
            <a:avLst/>
          </a:prstGeom>
        </p:spPr>
      </p:pic>
      <p:pic>
        <p:nvPicPr>
          <p:cNvPr id="9" name="Image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109401"/>
            <a:ext cx="2514599" cy="1643289"/>
          </a:xfrm>
          <a:prstGeom prst="rect">
            <a:avLst/>
          </a:prstGeom>
        </p:spPr>
      </p:pic>
      <p:pic>
        <p:nvPicPr>
          <p:cNvPr id="10" name="Imagem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4600" y="1101437"/>
            <a:ext cx="3169227" cy="2595130"/>
          </a:xfrm>
          <a:prstGeom prst="rect">
            <a:avLst/>
          </a:prstGeom>
        </p:spPr>
      </p:pic>
      <p:pic>
        <p:nvPicPr>
          <p:cNvPr id="11" name="Imagem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4600" y="3696568"/>
            <a:ext cx="1683328" cy="2776194"/>
          </a:xfrm>
          <a:prstGeom prst="rect">
            <a:avLst/>
          </a:prstGeom>
        </p:spPr>
      </p:pic>
    </p:spTree>
    <p:extLst>
      <p:ext uri="{BB962C8B-B14F-4D97-AF65-F5344CB8AC3E}">
        <p14:creationId xmlns:p14="http://schemas.microsoft.com/office/powerpoint/2010/main" val="3763507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452</TotalTime>
  <Words>676</Words>
  <Application>Microsoft Office PowerPoint</Application>
  <PresentationFormat>Apresentação na tela (4:3)</PresentationFormat>
  <Paragraphs>66</Paragraphs>
  <Slides>15</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15</vt:i4>
      </vt:variant>
    </vt:vector>
  </HeadingPairs>
  <TitlesOfParts>
    <vt:vector size="20" baseType="lpstr">
      <vt:lpstr>Arial</vt:lpstr>
      <vt:lpstr>Calibri</vt:lpstr>
      <vt:lpstr>Calibri Light</vt:lpstr>
      <vt:lpstr>Wingdings</vt:lpstr>
      <vt:lpstr>Tema do Office</vt:lpstr>
      <vt:lpstr>SERVIÇO SOCIAL E MEIO AMBIENTE: A EXPERIÊNCIA EM UMA EMPRESA MUNICIPAL DE SANEAMENTO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HP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Paulo Scalize</dc:creator>
  <cp:lastModifiedBy>Guilherme da Costa</cp:lastModifiedBy>
  <cp:revision>29</cp:revision>
  <dcterms:created xsi:type="dcterms:W3CDTF">2022-04-25T15:52:50Z</dcterms:created>
  <dcterms:modified xsi:type="dcterms:W3CDTF">2022-05-09T12:49:19Z</dcterms:modified>
</cp:coreProperties>
</file>