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959" r:id="rId3"/>
    <p:sldId id="270" r:id="rId4"/>
    <p:sldId id="953" r:id="rId5"/>
    <p:sldId id="955" r:id="rId6"/>
    <p:sldId id="267" r:id="rId7"/>
    <p:sldId id="958" r:id="rId8"/>
    <p:sldId id="268" r:id="rId9"/>
    <p:sldId id="951" r:id="rId10"/>
    <p:sldId id="271" r:id="rId11"/>
    <p:sldId id="956" r:id="rId12"/>
    <p:sldId id="961" r:id="rId13"/>
    <p:sldId id="960" r:id="rId14"/>
    <p:sldId id="952" r:id="rId15"/>
    <p:sldId id="954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malley\cgpsr$\05.%20Novo%20PAC\Apresenta&#231;&#245;es\Resultado%20preenquadramen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Omalley\cgpsr$\05.%20Novo%20PAC\Apresenta&#231;&#245;es\Resultado%20preenquadrament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/>
              <a:t>Abastecimento de Água - Rural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58504593175853"/>
          <c:y val="0.1686778895335122"/>
          <c:w val="0.43854658792650919"/>
          <c:h val="0.5320601087400426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32-4FDF-8A9C-A52E7CE480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32-4FDF-8A9C-A52E7CE4804E}"/>
              </c:ext>
            </c:extLst>
          </c:dPt>
          <c:dLbls>
            <c:dLbl>
              <c:idx val="0"/>
              <c:layout>
                <c:manualLayout>
                  <c:x val="0.10277777777777768"/>
                  <c:y val="5.529330798590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32-4FDF-8A9C-A52E7CE4804E}"/>
                </c:ext>
              </c:extLst>
            </c:dLbl>
            <c:dLbl>
              <c:idx val="1"/>
              <c:layout>
                <c:manualLayout>
                  <c:x val="-6.1111111111111109E-2"/>
                  <c:y val="-5.6239231278113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32-4FDF-8A9C-A52E7CE480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Planilha1!$B$6:$B$7</c:f>
              <c:strCache>
                <c:ptCount val="2"/>
                <c:pt idx="0">
                  <c:v>Total de Propostas Pré-enquadradas: 466 </c:v>
                </c:pt>
                <c:pt idx="1">
                  <c:v>Total de Propostas Pré-desenquadradas: 71 </c:v>
                </c:pt>
              </c:strCache>
            </c:strRef>
          </c:cat>
          <c:val>
            <c:numRef>
              <c:f>Planilha1!$C$6:$C$7</c:f>
              <c:numCache>
                <c:formatCode>0%</c:formatCode>
                <c:ptCount val="2"/>
                <c:pt idx="0">
                  <c:v>0.86778398510242083</c:v>
                </c:pt>
                <c:pt idx="1">
                  <c:v>0.13221601489757914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32-4FDF-8A9C-A52E7CE480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b="1" dirty="0"/>
              <a:t>Abastecimento de Água -Urbano (G3)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84-4F1B-847A-7FE274365F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84-4F1B-847A-7FE274365F94}"/>
              </c:ext>
            </c:extLst>
          </c:dPt>
          <c:dLbls>
            <c:dLbl>
              <c:idx val="0"/>
              <c:layout>
                <c:manualLayout>
                  <c:x val="9.44444444444444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84-4F1B-847A-7FE274365F94}"/>
                </c:ext>
              </c:extLst>
            </c:dLbl>
            <c:dLbl>
              <c:idx val="1"/>
              <c:layout>
                <c:manualLayout>
                  <c:x val="-8.3333333333333356E-2"/>
                  <c:y val="-6.56424938761103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84-4F1B-847A-7FE274365F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Planilha1!$B$29:$B$30</c:f>
              <c:strCache>
                <c:ptCount val="2"/>
                <c:pt idx="0">
                  <c:v>Total de Propostas Pré-enquadradas: 441 </c:v>
                </c:pt>
                <c:pt idx="1">
                  <c:v>Total de Propostas Pré-desenquadradas: 382 </c:v>
                </c:pt>
              </c:strCache>
            </c:strRef>
          </c:cat>
          <c:val>
            <c:numRef>
              <c:f>Planilha1!$C$29:$C$30</c:f>
              <c:numCache>
                <c:formatCode>0%</c:formatCode>
                <c:ptCount val="2"/>
                <c:pt idx="0">
                  <c:v>0.5358444714459295</c:v>
                </c:pt>
                <c:pt idx="1">
                  <c:v>0.4641555285540705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84-4F1B-847A-7FE274365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58DA9-B998-47BE-96C6-70F187E7AD3A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D850B-E4E1-4DD3-ACB2-008987E24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98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3134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3527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3298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4735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7424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780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44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5355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7110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7451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438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7890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D7B14-B6EC-BA42-BABF-C2604DA5030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131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82475141bf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9" name="Google Shape;279;g82475141bf_1_8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9845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100"/>
              <a:buChar char="●"/>
            </a:pPr>
            <a:r>
              <a:rPr lang="pt-BR" sz="1100">
                <a:solidFill>
                  <a:srgbClr val="FF0000"/>
                </a:solidFill>
              </a:rPr>
              <a:t>Plansab (2013 - versão original e </a:t>
            </a:r>
            <a:r>
              <a:rPr lang="pt-BR" sz="1100" b="1">
                <a:solidFill>
                  <a:srgbClr val="FF0000"/>
                </a:solidFill>
              </a:rPr>
              <a:t>2019 - versão revisada</a:t>
            </a:r>
            <a:r>
              <a:rPr lang="pt-BR" sz="1100">
                <a:solidFill>
                  <a:srgbClr val="FF0000"/>
                </a:solidFill>
              </a:rPr>
              <a:t>; pág.205): Programas para a operacionalização da Política Federal de Saneamento Básico. Programa 1: Saneamento básico integrado – infraestrutura urbana;</a:t>
            </a:r>
            <a:r>
              <a:rPr lang="pt-BR" sz="1100" b="1" u="sng">
                <a:solidFill>
                  <a:srgbClr val="FF0000"/>
                </a:solidFill>
              </a:rPr>
              <a:t> Programa 2: Saneamento rural (pag.214 - versão revisada, 2019)</a:t>
            </a:r>
            <a:r>
              <a:rPr lang="pt-BR" sz="1100">
                <a:solidFill>
                  <a:srgbClr val="FF0000"/>
                </a:solidFill>
              </a:rPr>
              <a:t>; Programa 3: Saneamento estruturante.</a:t>
            </a:r>
            <a:endParaRPr sz="11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pt-BR"/>
              <a:t>Plansab - revisão 2019 traz a Funasa/MS como coordenadora do PSBR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PL 4.162/19 - O novo marco traz de forma explícita o PSBR</a:t>
            </a:r>
            <a:endParaRPr/>
          </a:p>
        </p:txBody>
      </p:sp>
      <p:sp>
        <p:nvSpPr>
          <p:cNvPr id="280" name="Google Shape;280;g82475141bf_1_8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401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859C1-BB37-364C-6282-68140E690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8B1506-C487-95C3-0E74-C8F1E54F0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F39EAB-C34E-4FB4-5359-4E068E528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45D5E1-A918-7F52-EA2C-CF833B737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CA4124-A284-3AD8-9A28-93BA8786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257F41B-D93D-ED6F-34D2-D38D0854FB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8798" y="6193714"/>
            <a:ext cx="2743201" cy="66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6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E1EB8-3AF8-DE4D-8935-FD5ACD40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748D7DB-6718-C018-261F-D28F9FE70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4B85A7-008D-135D-F962-64CD4F89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97AAA9-0878-7159-EAA7-EE9DF711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F4E830-7043-CEA8-4D19-151580FD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23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F3DCBC-4B36-EC8E-7B2E-7EF32424BB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FB4A96E-BC3F-BDDD-F5F7-156644B68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E710E7-E9EA-EE41-CCB3-574ED414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365DCB-DDEA-390C-6F50-3758D929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3B3373-F544-7603-7EB1-C5E08C54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50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72812-A8FF-5975-E534-524DB07C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A82BE4-1274-BB26-4D5F-8D408936E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9B6D97-2CAB-F9C4-D237-B5E08CE28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4CBD65-1451-34E2-BCB9-4DCAF540F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0E2A5A-1DFE-5658-12FB-5BD4EEC52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93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DC9B5-37D5-2A24-2A58-4EC1DD5FC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D39E10-6A31-E7F1-C53C-18F359B14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71013A-6EB2-5B48-84D7-2E67BB60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EC6582-2860-CE3C-EAA0-841AF880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38A704-9809-223F-9603-A36360D0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64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A48C9-5303-19CA-EA1B-DCE2DBEA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8851FC-11C7-9119-03CE-9E364EC08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996059C-A7C9-BFD2-ED90-65ACC847D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462E9F-CAAC-0F00-D774-9F7D4B23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6B15FD-CB18-9C7B-C2CF-668D428D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4E9E38-2CE5-0A66-92C5-691CAE6A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7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D00EC-73E6-3FA5-368A-9BB89C1F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E15F76-49B7-35D3-9200-02CB3BFB9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7938B1-EA12-062A-3C07-DC1556872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44FFC62-929F-9F06-AC04-4FBA127FD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E76D330-842D-10D3-2EDE-F7912B5D7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FCF650C-96C6-51B6-B92C-A603CE9D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6F6B8E-C5BB-7997-5CDC-558615ED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13C984E-7649-7C4D-7623-318244A53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08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8816E-14B9-F77D-7AE1-238D9057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BA5B270-D4D6-BED4-B727-687F70FA0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3C9311B-BAA3-6EE7-7841-3738226A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6FB9D0-734D-3323-01E9-4F915F1F5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76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A6039E5-0286-E8D0-1A3A-0A242DED2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C7C0018-184C-0F4D-3C57-633FF275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FCF9312-6678-FB0F-D7BB-C343CF8F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90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07C4D-B46A-2E6D-BFE8-47B1B751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CD0D13-BC6F-AB62-5DDF-969475754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637C9E-520F-725B-67B8-A5CB17565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F0DD65-CB40-C109-A9D2-19856DDF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3498F7-CC9F-FBF4-69F8-160E1931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FEDDCC-574F-A89F-557B-8670FE48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3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FD13E-FFEF-BEFD-D3F9-6F4F795F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16833F-824B-06E4-3840-6CD06F717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9F5281-6910-AB79-5482-BB7EEB2CC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F446D4-D66C-14B9-6B2E-B1962DE80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98F0F51-7F70-9760-DB81-20EC8F3A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FF051F-D543-A7FB-61FC-C07806864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84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77FD457-9003-0481-B33F-F6B01853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3E358E-E0A6-29C9-2BDC-678BEFAB0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46B458-561B-8A22-54B5-911D48D73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35B2-F623-4A25-9394-7610C324B71C}" type="datetimeFigureOut">
              <a:rPr lang="pt-BR" smtClean="0"/>
              <a:t>21/05/2024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C27951-4B5A-E8C9-5E01-4CBC7C917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FA7A41-B896-8121-6FD3-D9BB7B121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8CE1-15E0-432D-8A98-EFA6664C8F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5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9-2022/2021/lei/L14133.htm#art46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Texto&#10;&#10;Descrição gerada automaticamente">
            <a:extLst>
              <a:ext uri="{FF2B5EF4-FFF2-40B4-BE49-F238E27FC236}">
                <a16:creationId xmlns:a16="http://schemas.microsoft.com/office/drawing/2014/main" id="{6E05884F-AF00-B93B-8F7B-E72A8BA233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9190BC5-EF01-5218-E732-CA2564E6211C}"/>
              </a:ext>
            </a:extLst>
          </p:cNvPr>
          <p:cNvSpPr txBox="1"/>
          <p:nvPr/>
        </p:nvSpPr>
        <p:spPr>
          <a:xfrm>
            <a:off x="3851563" y="2233840"/>
            <a:ext cx="7922936" cy="285918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pt-BR" sz="18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t-BR" sz="2600" b="1" dirty="0">
                <a:solidFill>
                  <a:srgbClr val="005EA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Panorama das propostas encaminhadas no processo seletivo do Novo PAC</a:t>
            </a:r>
            <a:endParaRPr lang="pt-BR" sz="2600" dirty="0">
              <a:solidFill>
                <a:srgbClr val="005EA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Flávio Marcos Passos Gomes Júnior 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Diretor do Departamento de Saneamento Rural e de Pequenos Municípios – DSR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kumimoji="0" lang="pt-BR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Secretaria Nacional de Saneamento Ambiental – SNSA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A87CF6A-8EEB-CB52-F37B-0E1DD5BC5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4354" y="1380189"/>
            <a:ext cx="2513053" cy="51886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A30E78A-419D-F77C-65F7-F2B9F1F71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8720" y="5308802"/>
            <a:ext cx="2769789" cy="67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554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8F3429C-AEB4-CC70-6064-C8A93700B9D2}"/>
              </a:ext>
            </a:extLst>
          </p:cNvPr>
          <p:cNvSpPr txBox="1"/>
          <p:nvPr/>
        </p:nvSpPr>
        <p:spPr>
          <a:xfrm>
            <a:off x="284716" y="256717"/>
            <a:ext cx="115538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Processo de Seleção Novo PAC </a:t>
            </a:r>
            <a:r>
              <a:rPr lang="pt-BR" sz="2400" dirty="0">
                <a:solidFill>
                  <a:srgbClr val="183EFF"/>
                </a:solidFill>
                <a:latin typeface="Avenir Next LT Pro" panose="020B0504020202020204" pitchFamily="34" charset="0"/>
              </a:rPr>
              <a:t>- </a:t>
            </a:r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Etapa de </a:t>
            </a:r>
            <a:r>
              <a:rPr lang="pt-BR" sz="2400" b="1" dirty="0" err="1">
                <a:solidFill>
                  <a:srgbClr val="183EFF"/>
                </a:solidFill>
                <a:latin typeface="Avenir Next LT Pro" panose="020B0504020202020204" pitchFamily="34" charset="0"/>
              </a:rPr>
              <a:t>Pré</a:t>
            </a:r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-enquadramento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3D280BA-1747-43A8-EADB-C3E8983AC08E}"/>
              </a:ext>
            </a:extLst>
          </p:cNvPr>
          <p:cNvSpPr txBox="1"/>
          <p:nvPr/>
        </p:nvSpPr>
        <p:spPr>
          <a:xfrm>
            <a:off x="4033616" y="5526925"/>
            <a:ext cx="3982340" cy="844783"/>
          </a:xfrm>
          <a:prstGeom prst="rect">
            <a:avLst/>
          </a:prstGeom>
          <a:ln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pt-BR"/>
            </a:defPPr>
            <a:lvl1pPr lvl="0" algn="ctr">
              <a:lnSpc>
                <a:spcPct val="107000"/>
              </a:lnSpc>
              <a:spcBef>
                <a:spcPts val="100"/>
              </a:spcBef>
              <a:spcAft>
                <a:spcPts val="100"/>
              </a:spcAft>
              <a:tabLst>
                <a:tab pos="180340" algn="l"/>
              </a:tabLst>
              <a:defRPr sz="1600" b="1" kern="100">
                <a:solidFill>
                  <a:srgbClr val="001B5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pt-BR" sz="1500" b="0" dirty="0">
                <a:solidFill>
                  <a:schemeClr val="tx1"/>
                </a:solidFill>
              </a:rPr>
              <a:t>Motivo de </a:t>
            </a:r>
            <a:r>
              <a:rPr lang="pt-BR" sz="1500" b="0" dirty="0" err="1">
                <a:solidFill>
                  <a:schemeClr val="tx1"/>
                </a:solidFill>
              </a:rPr>
              <a:t>Pré</a:t>
            </a:r>
            <a:r>
              <a:rPr lang="pt-BR" sz="1500" b="0" dirty="0">
                <a:solidFill>
                  <a:schemeClr val="tx1"/>
                </a:solidFill>
              </a:rPr>
              <a:t>-desenquadramento: </a:t>
            </a:r>
          </a:p>
          <a:p>
            <a:r>
              <a:rPr lang="pt-BR" sz="1500" dirty="0">
                <a:solidFill>
                  <a:schemeClr val="tx1"/>
                </a:solidFill>
              </a:rPr>
              <a:t>Proponente NÃO</a:t>
            </a:r>
            <a:r>
              <a:rPr lang="pt-BR" sz="1500" i="0" u="none" strike="noStrike" dirty="0">
                <a:solidFill>
                  <a:schemeClr val="tx1"/>
                </a:solidFill>
                <a:effectLst/>
                <a:latin typeface="Calibri"/>
              </a:rPr>
              <a:t> </a:t>
            </a:r>
            <a:r>
              <a:rPr lang="pt-BR" sz="1500" dirty="0">
                <a:solidFill>
                  <a:schemeClr val="tx1"/>
                </a:solidFill>
              </a:rPr>
              <a:t>apresentou projeto ou anteprojeto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69406E9-34AD-CF0A-A4AA-7ADB5D378B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916365"/>
              </p:ext>
            </p:extLst>
          </p:nvPr>
        </p:nvGraphicFramePr>
        <p:xfrm>
          <a:off x="940074" y="1228436"/>
          <a:ext cx="4572000" cy="3768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AB238257-A86A-68C3-9577-FF64892E6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1794802"/>
              </p:ext>
            </p:extLst>
          </p:nvPr>
        </p:nvGraphicFramePr>
        <p:xfrm>
          <a:off x="6461360" y="1265195"/>
          <a:ext cx="4572000" cy="3731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C9B6C752-4236-3C13-E4A1-7D0E9BEDC5C4}"/>
              </a:ext>
            </a:extLst>
          </p:cNvPr>
          <p:cNvCxnSpPr>
            <a:cxnSpLocks/>
          </p:cNvCxnSpPr>
          <p:nvPr/>
        </p:nvCxnSpPr>
        <p:spPr>
          <a:xfrm flipV="1">
            <a:off x="8050140" y="4982285"/>
            <a:ext cx="601092" cy="533632"/>
          </a:xfrm>
          <a:prstGeom prst="line">
            <a:avLst/>
          </a:prstGeom>
          <a:ln w="19050">
            <a:solidFill>
              <a:schemeClr val="accent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4A3E5618-E5D0-055C-B876-175D4F703795}"/>
              </a:ext>
            </a:extLst>
          </p:cNvPr>
          <p:cNvCxnSpPr>
            <a:cxnSpLocks/>
          </p:cNvCxnSpPr>
          <p:nvPr/>
        </p:nvCxnSpPr>
        <p:spPr>
          <a:xfrm flipH="1" flipV="1">
            <a:off x="3322920" y="4959929"/>
            <a:ext cx="643211" cy="566996"/>
          </a:xfrm>
          <a:prstGeom prst="line">
            <a:avLst/>
          </a:prstGeom>
          <a:ln w="19050">
            <a:solidFill>
              <a:schemeClr val="accent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67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881CC49-3B95-36D5-0A25-D61A73B12929}"/>
              </a:ext>
            </a:extLst>
          </p:cNvPr>
          <p:cNvSpPr txBox="1"/>
          <p:nvPr/>
        </p:nvSpPr>
        <p:spPr>
          <a:xfrm>
            <a:off x="597330" y="1822156"/>
            <a:ext cx="1099734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ÁGUA PARA TODOS – ABASTECIMENTO DE ÁGUA RURAL – OGU – </a:t>
            </a:r>
            <a:r>
              <a:rPr lang="pt-BR" sz="1800" b="1" dirty="0">
                <a:solidFill>
                  <a:srgbClr val="0000FF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Resultado Publicado</a:t>
            </a:r>
          </a:p>
          <a:p>
            <a:endParaRPr lang="pt-BR" sz="1000" dirty="0"/>
          </a:p>
          <a:p>
            <a:r>
              <a:rPr lang="pt-BR" dirty="0"/>
              <a:t>	PORTARIA MCID Nº 452, DE 7 DE MAIO DE 2024 (Publicada no DOU em 08/05/2024)</a:t>
            </a:r>
          </a:p>
          <a:p>
            <a:r>
              <a:rPr lang="pt-BR" sz="800" dirty="0"/>
              <a:t>	</a:t>
            </a:r>
          </a:p>
          <a:p>
            <a:r>
              <a:rPr lang="pt-BR" i="1" dirty="0"/>
              <a:t>	Divulga o resultado do processo de seleção de propostas da modalidade Abastecimento de Água Rural, no âmbito do Programa de Aceleração do Crescimento - Novo PAC, de que trata o Decreto nº 11.632, de 11 de agosto de 2023, conforme a regulamentação prevista na Portaria MCID nº 1.273, de 6 de outubro de 2023.</a:t>
            </a:r>
          </a:p>
          <a:p>
            <a:endParaRPr lang="pt-BR" sz="1000" dirty="0"/>
          </a:p>
          <a:p>
            <a:endParaRPr lang="pt-B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ÁGUA PARA TODOS – ABASTECIMENTO DE ÁGUA URBANO – OGU – MUNICÍPIOS ATÉ 50 MIL HABITANTES (G3) – </a:t>
            </a:r>
            <a:r>
              <a:rPr lang="pt-BR" sz="1800" dirty="0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Seleção em </a:t>
            </a:r>
            <a:r>
              <a:rPr lang="pt-BR" sz="1800" dirty="0" err="1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andameto</a:t>
            </a:r>
            <a:endParaRPr lang="pt-BR" sz="1800" dirty="0">
              <a:solidFill>
                <a:srgbClr val="FF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sz="10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sz="10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CIDADES SUSTENTÁVEIS E RESILIENTES – ESGOTAMENTO SANITÁRIO – OGU – MUNICÍPIOS ATÉ 50 MIL HABITANTES (G3) - </a:t>
            </a:r>
            <a:r>
              <a:rPr lang="pt-BR" sz="1800" dirty="0">
                <a:solidFill>
                  <a:srgbClr val="FF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Seleção em andamento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rgbClr val="FF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sz="1800" dirty="0">
              <a:solidFill>
                <a:srgbClr val="FF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pt-BR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Segunda etapa do Novo PAC prevista para 2025/2026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820E3D5-04FC-C971-88C4-D26C0F846BA6}"/>
              </a:ext>
            </a:extLst>
          </p:cNvPr>
          <p:cNvSpPr txBox="1"/>
          <p:nvPr/>
        </p:nvSpPr>
        <p:spPr>
          <a:xfrm>
            <a:off x="3020182" y="502764"/>
            <a:ext cx="8686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Andamento das Seleções sob Responsabilidade do DSR/SNSA/MCID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A230052-F814-68D0-96A6-9142405B59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4" y="502764"/>
            <a:ext cx="2327150" cy="69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0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B0A8522-B047-43F7-B8AA-3233926E0911}"/>
              </a:ext>
            </a:extLst>
          </p:cNvPr>
          <p:cNvSpPr txBox="1"/>
          <p:nvPr/>
        </p:nvSpPr>
        <p:spPr>
          <a:xfrm>
            <a:off x="1256236" y="2486558"/>
            <a:ext cx="961935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pt-BR" sz="2800" b="1" dirty="0">
                <a:solidFill>
                  <a:srgbClr val="005EA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Atuação do Departamento de Saneamento Rural e de Pequenos Municípios – DSR/SNSA/MCID – SELEÇÃO 2023</a:t>
            </a:r>
          </a:p>
        </p:txBody>
      </p:sp>
    </p:spTree>
    <p:extLst>
      <p:ext uri="{BB962C8B-B14F-4D97-AF65-F5344CB8AC3E}">
        <p14:creationId xmlns:p14="http://schemas.microsoft.com/office/powerpoint/2010/main" val="125260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BC964B3-6B69-B5C6-2627-530A77C175C3}"/>
              </a:ext>
            </a:extLst>
          </p:cNvPr>
          <p:cNvSpPr txBox="1"/>
          <p:nvPr/>
        </p:nvSpPr>
        <p:spPr>
          <a:xfrm>
            <a:off x="720327" y="447346"/>
            <a:ext cx="8686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Processo Seletivo 2023 - Propostas Discricionárias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36C41A6-E608-D321-9179-E41108BA00FA}"/>
              </a:ext>
            </a:extLst>
          </p:cNvPr>
          <p:cNvSpPr txBox="1"/>
          <p:nvPr/>
        </p:nvSpPr>
        <p:spPr>
          <a:xfrm>
            <a:off x="834638" y="1607390"/>
            <a:ext cx="101637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PROGRAMA – 2222 SANEAMENTO BÁSICO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/>
              <a:t>Iniciativas Apoiadas por meio de Diferentes Ações Orçamentárias Voltadas para o Saneamento Básico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/>
              <a:t>Quantidade de propostas selecionadas: 191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u="none" strike="noStrike" dirty="0">
                <a:effectLst/>
              </a:rPr>
              <a:t>Montante Correspondente às Propostas Selecionadas: R$ 358.855.287,29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331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3236570-FC28-E3EC-4811-A77C88B41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834312"/>
              </p:ext>
            </p:extLst>
          </p:nvPr>
        </p:nvGraphicFramePr>
        <p:xfrm>
          <a:off x="841689" y="161317"/>
          <a:ext cx="10546755" cy="6374448"/>
        </p:xfrm>
        <a:graphic>
          <a:graphicData uri="http://schemas.openxmlformats.org/drawingml/2006/table">
            <a:tbl>
              <a:tblPr/>
              <a:tblGrid>
                <a:gridCol w="2593777">
                  <a:extLst>
                    <a:ext uri="{9D8B030D-6E8A-4147-A177-3AD203B41FA5}">
                      <a16:colId xmlns:a16="http://schemas.microsoft.com/office/drawing/2014/main" val="808516526"/>
                    </a:ext>
                  </a:extLst>
                </a:gridCol>
                <a:gridCol w="2026912">
                  <a:extLst>
                    <a:ext uri="{9D8B030D-6E8A-4147-A177-3AD203B41FA5}">
                      <a16:colId xmlns:a16="http://schemas.microsoft.com/office/drawing/2014/main" val="1469204014"/>
                    </a:ext>
                  </a:extLst>
                </a:gridCol>
                <a:gridCol w="705834">
                  <a:extLst>
                    <a:ext uri="{9D8B030D-6E8A-4147-A177-3AD203B41FA5}">
                      <a16:colId xmlns:a16="http://schemas.microsoft.com/office/drawing/2014/main" val="613672776"/>
                    </a:ext>
                  </a:extLst>
                </a:gridCol>
                <a:gridCol w="705834">
                  <a:extLst>
                    <a:ext uri="{9D8B030D-6E8A-4147-A177-3AD203B41FA5}">
                      <a16:colId xmlns:a16="http://schemas.microsoft.com/office/drawing/2014/main" val="2835154536"/>
                    </a:ext>
                  </a:extLst>
                </a:gridCol>
                <a:gridCol w="705834">
                  <a:extLst>
                    <a:ext uri="{9D8B030D-6E8A-4147-A177-3AD203B41FA5}">
                      <a16:colId xmlns:a16="http://schemas.microsoft.com/office/drawing/2014/main" val="1784983875"/>
                    </a:ext>
                  </a:extLst>
                </a:gridCol>
                <a:gridCol w="705834">
                  <a:extLst>
                    <a:ext uri="{9D8B030D-6E8A-4147-A177-3AD203B41FA5}">
                      <a16:colId xmlns:a16="http://schemas.microsoft.com/office/drawing/2014/main" val="1826131812"/>
                    </a:ext>
                  </a:extLst>
                </a:gridCol>
                <a:gridCol w="3102730">
                  <a:extLst>
                    <a:ext uri="{9D8B030D-6E8A-4147-A177-3AD203B41FA5}">
                      <a16:colId xmlns:a16="http://schemas.microsoft.com/office/drawing/2014/main" val="93675616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20AM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Implementação de Projetos de Coleta, Triagem e Reciclagem de Resíduos Sólidos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0089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5194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R$ 1891984,21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4465697"/>
                  </a:ext>
                </a:extLst>
              </a:tr>
              <a:tr h="95944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498434"/>
                  </a:ext>
                </a:extLst>
              </a:tr>
              <a:tr h="3962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Ampliação ou Melhoria de Ações e Serviços Sustentáveis de Saneamento Básico em Pequenas Comunidades Rurais (Localidades de Pequeno Porte) ou em Comunidades Tradicionais (Remanescentes de Quilombos)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1651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9384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R$ 110.913.715,91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076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290806"/>
                  </a:ext>
                </a:extLst>
              </a:tr>
              <a:tr h="3838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Implantação, Ampliação e Melhoria de Sistemas Públicos de Abastecimento de Água em Municípios com até 50.000 Habitantes, Exclusive em Regiões Metropolitanas (RM) ou Regiões Integradas de Desenvolvimento Econômico (RIDE)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62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8680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R$ 120.388.634,16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7214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7076781"/>
                  </a:ext>
                </a:extLst>
              </a:tr>
              <a:tr h="3605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Implantação, Ampliação e Melhoria de Sistemas Públicos de Esgotamento Sanitário em Municípios com até 50.000 Habitantes, Exclusive em Regiões Metropolitanas (RM) ou Regiões Integradas de Desenvolvimento Econômico (RIDE)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215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9266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R$ 38.063.492,00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9014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296978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Implantação e Melhoria de Sistemas Públicos de Manejo de Resíduos Sólidos em Municípios de até 50.000 Habitantes, Exclusive em Regiões Metropolitanas (RM) ou Regiões Integradas de Desenvolvimento Econômico (RIDE)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44007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93739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R$ 36.687.837,60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8616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9504275"/>
                  </a:ext>
                </a:extLst>
              </a:tr>
              <a:tr h="24505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Implantação e Melhoria de Serv. de Drenagem e Manejo das Águas Pluviais Urbanas p/ Prevenção e Controle de Doenças e Agravos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533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0075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R$ 8.634.957,00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8905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700642"/>
                  </a:ext>
                </a:extLst>
              </a:tr>
              <a:tr h="3725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Ação Orçamentária 21CL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Implantação de Melhorias Sanitárias Domiciliares para Prevenção e Controle de Doenças e Agravos em Localidades Urbanas de Municípios com População até 50.000 Habitantes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6754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Quantidade de propostas: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7928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Valor das propostas: R$ 42.274.666,41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636816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13CBBE45-6D4B-C648-1D9B-56B53B2DF022}"/>
              </a:ext>
            </a:extLst>
          </p:cNvPr>
          <p:cNvSpPr txBox="1"/>
          <p:nvPr/>
        </p:nvSpPr>
        <p:spPr>
          <a:xfrm rot="16200000">
            <a:off x="-2721441" y="3117708"/>
            <a:ext cx="637445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5EA4"/>
                </a:solidFill>
                <a:latin typeface="Avenir Next LT Pro" panose="020B0504020202020204" pitchFamily="34" charset="0"/>
              </a:rPr>
              <a:t>Resultado - Processo Seletivo 2023</a:t>
            </a:r>
          </a:p>
        </p:txBody>
      </p:sp>
    </p:spTree>
    <p:extLst>
      <p:ext uri="{BB962C8B-B14F-4D97-AF65-F5344CB8AC3E}">
        <p14:creationId xmlns:p14="http://schemas.microsoft.com/office/powerpoint/2010/main" val="23781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5C841198-AFF0-9384-EB60-4C8E32253BDD}"/>
              </a:ext>
            </a:extLst>
          </p:cNvPr>
          <p:cNvSpPr txBox="1"/>
          <p:nvPr/>
        </p:nvSpPr>
        <p:spPr>
          <a:xfrm>
            <a:off x="1454331" y="1913245"/>
            <a:ext cx="9283337" cy="33291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r>
              <a:rPr lang="pt-BR" sz="2800" b="1" dirty="0">
                <a:solidFill>
                  <a:srgbClr val="221E1F"/>
                </a:solidFill>
                <a:latin typeface="Arial MT"/>
                <a:cs typeface="Arial MT"/>
              </a:rPr>
              <a:t>OBRIGADO!</a:t>
            </a: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endParaRPr lang="pt-BR" sz="2000" b="1" dirty="0">
              <a:solidFill>
                <a:srgbClr val="221E1F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endParaRPr lang="pt-BR" sz="2000" b="1" dirty="0">
              <a:solidFill>
                <a:srgbClr val="221E1F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r>
              <a:rPr lang="pt-BR" sz="2000" b="1" dirty="0">
                <a:solidFill>
                  <a:srgbClr val="221E1F"/>
                </a:solidFill>
                <a:latin typeface="Arial MT"/>
                <a:cs typeface="Arial MT"/>
              </a:rPr>
              <a:t>Ministério das Cidades</a:t>
            </a: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endParaRPr lang="pt-BR" sz="2000" b="1" dirty="0">
              <a:solidFill>
                <a:srgbClr val="221E1F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r>
              <a:rPr lang="pt-BR" sz="2000" dirty="0">
                <a:solidFill>
                  <a:srgbClr val="221E1F"/>
                </a:solidFill>
                <a:latin typeface="Arial MT"/>
                <a:cs typeface="Arial MT"/>
              </a:rPr>
              <a:t>Secretaria Nacional de Saneamento Ambiental - SNSA</a:t>
            </a: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endParaRPr lang="pt-BR" sz="2000" dirty="0">
              <a:solidFill>
                <a:srgbClr val="221E1F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r>
              <a:rPr lang="pt-BR" sz="2000" dirty="0">
                <a:solidFill>
                  <a:srgbClr val="221E1F"/>
                </a:solidFill>
                <a:latin typeface="Arial MT"/>
                <a:cs typeface="Arial MT"/>
              </a:rPr>
              <a:t>Departamento de Saneamento Rural e de Pequenos Municípios - DSR</a:t>
            </a: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endParaRPr lang="pt-BR" sz="2000" dirty="0">
              <a:solidFill>
                <a:srgbClr val="221E1F"/>
              </a:solidFill>
              <a:latin typeface="Arial MT"/>
              <a:cs typeface="Arial MT"/>
            </a:endParaRPr>
          </a:p>
          <a:p>
            <a:pPr marL="12700" algn="ctr">
              <a:spcBef>
                <a:spcPts val="100"/>
              </a:spcBef>
              <a:tabLst>
                <a:tab pos="297815" algn="l"/>
                <a:tab pos="298450" algn="l"/>
              </a:tabLst>
            </a:pPr>
            <a:r>
              <a:rPr lang="pt-BR" sz="2000" b="1" dirty="0">
                <a:solidFill>
                  <a:schemeClr val="accent5">
                    <a:lumMod val="75000"/>
                  </a:schemeClr>
                </a:solidFill>
                <a:latin typeface="Arial MT"/>
                <a:cs typeface="Arial MT"/>
              </a:rPr>
              <a:t>dsr@mdr.gov.br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69D42E9-0EB6-F11B-C5C9-7EE50E460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8884" y="160989"/>
            <a:ext cx="3438157" cy="70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B0A8522-B047-43F7-B8AA-3233926E0911}"/>
              </a:ext>
            </a:extLst>
          </p:cNvPr>
          <p:cNvSpPr txBox="1"/>
          <p:nvPr/>
        </p:nvSpPr>
        <p:spPr>
          <a:xfrm>
            <a:off x="1560352" y="2725846"/>
            <a:ext cx="9127222" cy="99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pt-BR" sz="2800" b="1" dirty="0">
                <a:solidFill>
                  <a:srgbClr val="005EA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Conceitos de Anteprojeto e de Projeto Básico Segundo a Legislação em Vigor</a:t>
            </a:r>
          </a:p>
        </p:txBody>
      </p:sp>
    </p:spTree>
    <p:extLst>
      <p:ext uri="{BB962C8B-B14F-4D97-AF65-F5344CB8AC3E}">
        <p14:creationId xmlns:p14="http://schemas.microsoft.com/office/powerpoint/2010/main" val="70824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39F902-6850-264F-EE4D-979B5A5FBA0F}"/>
              </a:ext>
            </a:extLst>
          </p:cNvPr>
          <p:cNvSpPr txBox="1"/>
          <p:nvPr/>
        </p:nvSpPr>
        <p:spPr>
          <a:xfrm>
            <a:off x="336758" y="191642"/>
            <a:ext cx="11518484" cy="6196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Aft>
                <a:spcPts val="800"/>
              </a:spcAft>
            </a:pPr>
            <a:r>
              <a:rPr lang="pt-BR" sz="1400" b="1" kern="1800" dirty="0">
                <a:solidFill>
                  <a:srgbClr val="0C326F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PORTARIA CONJUNTA MGI/MF/CGU Nº 33, DE 30 DE AGOSTO DE 2023 </a:t>
            </a:r>
            <a:r>
              <a:rPr lang="pt-BR" sz="1400" kern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(Estabelece normas complementares ao Decreto nº 11.531, de 16 de maio de 2023, que dispõe sobre convênios e contratos de repasse relativos às transferências de recursos da União).</a:t>
            </a:r>
          </a:p>
          <a:p>
            <a:pPr fontAlgn="base">
              <a:spcAft>
                <a:spcPts val="600"/>
              </a:spcAft>
            </a:pPr>
            <a:endParaRPr lang="pt-BR" sz="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6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Art. 10. Para os efeitos desta Portaria Conjunta, considera-se:</a:t>
            </a:r>
          </a:p>
          <a:p>
            <a:pPr algn="just" fontAlgn="base">
              <a:lnSpc>
                <a:spcPct val="107000"/>
              </a:lnSpc>
              <a:spcAft>
                <a:spcPts val="6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...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XXI - </a:t>
            </a:r>
            <a:r>
              <a:rPr lang="pt-BR" sz="1400" b="1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anteprojeto</a:t>
            </a: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: peça técnica com todos os subsídios necessários à elaboração do projeto básico da obra ou serviço de engenharia, que deve conter, no mínimo, os seguintes elementos: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a) demonstração e justificativa do programa de necessidades, avaliação de demanda do público-alvo, motivação técnica, econômica e social do empreendimento, visão global dos investimentos e definições relacionadas ao nível de serviço desejado;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b) condições de solidez, de segurança e de durabilidade;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c) prazo de entrega;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d) estética do projeto arquitetônico, traçado geométrico e/ou projeto da área de influência, quando cabível;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e) parâmetros de adequação ao interesse público, de economia na utilização, de facilidade na execução, de impacto ambiental e de acessibilidade;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f) proposta de concepção da obra ou do serviço de engenharia;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g) projetos anteriores ou estudos preliminares que embasaram a concepção proposta;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h) levantamento topográfico e cadastral;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i) pareceres de sondagem; e</a:t>
            </a: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highlight>
                  <a:srgbClr val="FFFFFF"/>
                </a:highlight>
                <a:latin typeface="Helvetica" panose="020B0604020202020204" pitchFamily="34" charset="0"/>
              </a:rPr>
              <a:t>j) memorial descritivo dos elementos da edificação, dos componentes construtivos e dos materiais de construção, de forma a estabelecer padrões mínimos para a contratação.</a:t>
            </a:r>
          </a:p>
        </p:txBody>
      </p:sp>
    </p:spTree>
    <p:extLst>
      <p:ext uri="{BB962C8B-B14F-4D97-AF65-F5344CB8AC3E}">
        <p14:creationId xmlns:p14="http://schemas.microsoft.com/office/powerpoint/2010/main" val="2403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A3C5C77-5A9C-6055-7EAA-832BCFD08AAF}"/>
              </a:ext>
            </a:extLst>
          </p:cNvPr>
          <p:cNvSpPr txBox="1"/>
          <p:nvPr/>
        </p:nvSpPr>
        <p:spPr>
          <a:xfrm>
            <a:off x="336758" y="139524"/>
            <a:ext cx="11617554" cy="6292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Aft>
                <a:spcPts val="600"/>
              </a:spcAft>
            </a:pPr>
            <a:r>
              <a:rPr lang="pt-BR" sz="1400" b="1" kern="1800" dirty="0">
                <a:solidFill>
                  <a:srgbClr val="0C326F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PORTARIA CONJUNTA MGI/MF/CGU Nº 33, DE 30 DE AGOSTO DE 2023 </a:t>
            </a:r>
            <a:r>
              <a:rPr lang="pt-BR" sz="1400" kern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(Estabelece normas complementares ao Decreto nº 11.531, de 16 de maio de 2023, que dispõe sobre convênios e contratos de repasse relativos às transferências de recursos da União).</a:t>
            </a:r>
          </a:p>
          <a:p>
            <a:pPr fontAlgn="base">
              <a:spcAft>
                <a:spcPts val="600"/>
              </a:spcAft>
            </a:pPr>
            <a:endParaRPr lang="pt-BR" sz="14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1400" kern="100" dirty="0">
                <a:effectLst/>
                <a:highlight>
                  <a:srgbClr val="FFFFFF"/>
                </a:highlight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Art. 10. Para os efeitos desta Portaria Conjunta, considera-se:</a:t>
            </a:r>
          </a:p>
          <a:p>
            <a:pPr>
              <a:spcAft>
                <a:spcPts val="600"/>
              </a:spcAft>
            </a:pPr>
            <a:r>
              <a:rPr lang="pt-BR" sz="1400" kern="100" dirty="0">
                <a:highlight>
                  <a:srgbClr val="FFFFFF"/>
                </a:highlight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...</a:t>
            </a:r>
            <a:endParaRPr lang="pt-B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XXII - 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projeto básico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: conjunto de elementos necessários e suficientes, com nível de precisão adequado para definir e dimensionar a obra ou o serviço de engenharia, ou o complexo de obras ou de serviços objeto da licitação, elaborado com base nas indicações dos estudos técnicos preliminares, que assegure a viabilidade técnica e o adequado tratamento do impacto ambiental do empreendimento e que possibilite a avaliação do custo da obra e a definição dos métodos e do prazo de execução, devendo conter os seguintes elementos: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a) levantamentos topográficos e cadastrais, sondagens e ensaios geotécnicos, ensaios e análises laboratoriais, estudos socioambientais e demais dados e levantamentos necessários para execução da solução escolhida;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b) soluções técnicas globais e localizadas, suficientemente detalhadas, de forma a evitar, por ocasião da elaboração do projeto executivo e da realização das obras e montagem, a necessidade de reformulações ou variantes quanto à qualidade, ao preço e ao prazo inicialmente definidos;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c) identificação dos tipos de serviços a executar e dos materiais e equipamentos a incorporar à obra, bem como das suas especificações, de modo a assegurar os melhores resultados para o empreendimento e a segurança executiva na utilização do objeto, para os fins a que se destina, considerados os riscos e os perigos identificáveis, sem frustrar o caráter competitivo para a sua execução;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d) informações que possibilitem o estudo e a definição de métodos construtivos, de instalações provisórias e de condições organizacionais para a obra, sem frustrar o caráter competitivo para a sua execução;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e) subsídios para montagem do plano de licitação e gestão da obra, compreendidos a sua programação, a estratégia de suprimentos, as normas de fiscalização e outros dados necessários em cada caso; e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2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f) orçamento detalhado do custo global da obra, fundamentado em quantitativos de serviços e fornecimentos propriamente avaliados, obrigatório exclusivamente para os regimes de execução previstos nos </a:t>
            </a:r>
            <a:r>
              <a:rPr lang="pt-BR" sz="1400" u="none" strike="noStrike" dirty="0">
                <a:solidFill>
                  <a:srgbClr val="1351B4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hlinkClick r:id="rId3"/>
              </a:rPr>
              <a:t>incisos I, II, III, IV e VII do caput do art. 46 da Lei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 nº 14.133, de 1º de abril de 2021.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2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FB58BFC-3120-8808-9F92-06FD21DCEF6F}"/>
              </a:ext>
            </a:extLst>
          </p:cNvPr>
          <p:cNvSpPr txBox="1"/>
          <p:nvPr/>
        </p:nvSpPr>
        <p:spPr>
          <a:xfrm>
            <a:off x="573712" y="561759"/>
            <a:ext cx="10856687" cy="45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Aft>
                <a:spcPts val="1500"/>
              </a:spcAft>
            </a:pPr>
            <a:r>
              <a:rPr lang="pt-BR" sz="1400" b="1" kern="1800" dirty="0">
                <a:solidFill>
                  <a:srgbClr val="0C326F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PORTARIA CONJUNTA MGI/MF/CGU Nº 33, DE 30 DE AGOSTO DE 2023 </a:t>
            </a:r>
            <a:r>
              <a:rPr lang="pt-BR" sz="1400" kern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(Estabelece normas complementares ao Decreto nº 11.531, de 16 de maio de 2023, que dispõe sobre convênios e contratos de repasse relativos às transferências de recursos da União).</a:t>
            </a:r>
          </a:p>
          <a:p>
            <a:pPr algn="just" fontAlgn="base">
              <a:spcAft>
                <a:spcPts val="1500"/>
              </a:spcAft>
            </a:pPr>
            <a:endParaRPr lang="pt-BR" sz="1400" dirty="0">
              <a:solidFill>
                <a:srgbClr val="555555"/>
              </a:solidFill>
              <a:effectLst/>
              <a:highlight>
                <a:srgbClr val="FFFFFF"/>
              </a:highlight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5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Art. 24. O proponente deverá apresentar as seguintes peças documentais antes da celebração do instrumento, sendo facultado ao concedente ou à mandatária exigi-los posteriormente, desde que antes da liberação da primeira parcela dos recursos: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5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I - para execução de obras e serviços de engenharia: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5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a) o 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anteprojeto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, quando for adotado o regime de contratação integrada, ou o 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projeto básico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, para os demais regimes de contratação;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...</a:t>
            </a:r>
            <a:endParaRPr lang="pt-B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 fontAlgn="base">
              <a:spcAft>
                <a:spcPts val="1500"/>
              </a:spcAft>
            </a:pPr>
            <a:endParaRPr lang="pt-BR" sz="1400" dirty="0">
              <a:solidFill>
                <a:srgbClr val="555555"/>
              </a:solidFill>
              <a:effectLst/>
              <a:highlight>
                <a:srgbClr val="FFFFFF"/>
              </a:highlight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1500"/>
              </a:spcAft>
            </a:pP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Art. 53. Os editais de licitação destinados à execução do objeto do instrumento serão publicados após a assinatura do respectivo convênio ou contrato de repasse.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§ 1º Nos instrumentos voltados à execução de obras, os editais de que trata o caput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somente poderão ser publicados após a emissão do laudo de análise técnica do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 anteprojeto 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ou</a:t>
            </a:r>
            <a:r>
              <a:rPr lang="pt-BR" sz="1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 projeto básico</a:t>
            </a:r>
            <a:r>
              <a:rPr lang="pt-BR" sz="1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Times New Roman" panose="02020603050405020304" pitchFamily="18" charset="0"/>
              </a:rPr>
              <a:t> pelo concedente ou pela mandatária.</a:t>
            </a:r>
            <a:endParaRPr lang="pt-BR" sz="14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kern="1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Helvetica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t-B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8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B0A8522-B047-43F7-B8AA-3233926E0911}"/>
              </a:ext>
            </a:extLst>
          </p:cNvPr>
          <p:cNvSpPr txBox="1"/>
          <p:nvPr/>
        </p:nvSpPr>
        <p:spPr>
          <a:xfrm>
            <a:off x="1256236" y="2486558"/>
            <a:ext cx="961935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pt-BR" sz="2800" b="1" dirty="0">
                <a:solidFill>
                  <a:srgbClr val="005EA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Atuação do Departamento de Saneamento Rural e de Pequenos Municípios – DSR/SNSA/MCID – </a:t>
            </a:r>
            <a:r>
              <a:rPr lang="pt-BR" sz="2800" b="1" dirty="0" err="1">
                <a:solidFill>
                  <a:srgbClr val="005EA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NovoPAC</a:t>
            </a:r>
            <a:endParaRPr lang="pt-BR" sz="2800" b="1" dirty="0">
              <a:solidFill>
                <a:srgbClr val="005EA4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E6B81B8-EC4E-7E12-B2EB-740F58E46EC3}"/>
              </a:ext>
            </a:extLst>
          </p:cNvPr>
          <p:cNvSpPr/>
          <p:nvPr/>
        </p:nvSpPr>
        <p:spPr>
          <a:xfrm>
            <a:off x="485776" y="1846560"/>
            <a:ext cx="1157691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ÁGUA PARA TODOS – ABASTECIMENTO DE ÁGUA RURAL – OGU – Portaria 452 de 8 de maio de 2024 divulga o resultado da seleção</a:t>
            </a:r>
            <a:endParaRPr lang="pt-BR" sz="2600" dirty="0">
              <a:solidFill>
                <a:srgbClr val="FF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sz="26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pt-BR" sz="2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ÁGUA PARA TODOS – ABASTECIMENTO DE ÁGUA URBANO – OGU – MUNICÍPIOS ATÉ 50 MIL HABITANTES (G3</a:t>
            </a:r>
            <a:endParaRPr lang="pt-BR" sz="2600" dirty="0">
              <a:solidFill>
                <a:srgbClr val="FF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endParaRPr lang="pt-BR" sz="26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pt-BR" sz="2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NOVO PAC – CIDADES SUSTENTÁVEIS E RESILIENTES – ESGOTAMENTO SANITÁRIO – OGU – MUNICÍPIOS ATÉ 50 MIL HABITANTES (G3)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627E2D3-97B1-4B3A-D37E-63E8AB719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4" y="502764"/>
            <a:ext cx="2134787" cy="63628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B0A8522-B047-43F7-B8AA-3233926E0911}"/>
              </a:ext>
            </a:extLst>
          </p:cNvPr>
          <p:cNvSpPr txBox="1"/>
          <p:nvPr/>
        </p:nvSpPr>
        <p:spPr>
          <a:xfrm>
            <a:off x="3020182" y="502764"/>
            <a:ext cx="8686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Ações sob Responsabilidade do DSR/SNSA/MCID</a:t>
            </a:r>
          </a:p>
        </p:txBody>
      </p:sp>
    </p:spTree>
    <p:extLst>
      <p:ext uri="{BB962C8B-B14F-4D97-AF65-F5344CB8AC3E}">
        <p14:creationId xmlns:p14="http://schemas.microsoft.com/office/powerpoint/2010/main" val="56727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2;p40">
            <a:extLst>
              <a:ext uri="{FF2B5EF4-FFF2-40B4-BE49-F238E27FC236}">
                <a16:creationId xmlns:a16="http://schemas.microsoft.com/office/drawing/2014/main" id="{79B5A088-79EE-41AF-A3CA-5D9BBE4A5429}"/>
              </a:ext>
            </a:extLst>
          </p:cNvPr>
          <p:cNvSpPr/>
          <p:nvPr/>
        </p:nvSpPr>
        <p:spPr>
          <a:xfrm>
            <a:off x="551542" y="765730"/>
            <a:ext cx="1130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16C76AE-5081-41EE-68F4-CDD7F07B5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4" y="502764"/>
            <a:ext cx="2327150" cy="693618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F958E9CC-3EE8-6019-D450-A3608F461002}"/>
              </a:ext>
            </a:extLst>
          </p:cNvPr>
          <p:cNvSpPr/>
          <p:nvPr/>
        </p:nvSpPr>
        <p:spPr>
          <a:xfrm>
            <a:off x="377504" y="1527802"/>
            <a:ext cx="110415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b="1" dirty="0">
                <a:latin typeface="Avenir Next LT Pro" panose="020B0604020202020204" charset="0"/>
              </a:rPr>
              <a:t>Abastecimento de Água </a:t>
            </a:r>
          </a:p>
          <a:p>
            <a:endParaRPr lang="pt-BR" sz="1000" dirty="0"/>
          </a:p>
          <a:p>
            <a:pPr marL="342900" indent="-342900">
              <a:buAutoNum type="arabicPeriod"/>
            </a:pPr>
            <a:r>
              <a:rPr lang="pt-BR" dirty="0"/>
              <a:t>Requisitos para inscrição: </a:t>
            </a:r>
          </a:p>
          <a:p>
            <a:r>
              <a:rPr lang="pt-BR" dirty="0"/>
              <a:t>2.1. Preenchimento de carta-consulta eletrônica na plataforma </a:t>
            </a:r>
            <a:r>
              <a:rPr lang="pt-BR" dirty="0" err="1"/>
              <a:t>TransfereGov</a:t>
            </a:r>
            <a:r>
              <a:rPr lang="pt-BR" dirty="0"/>
              <a:t>; </a:t>
            </a:r>
          </a:p>
          <a:p>
            <a:r>
              <a:rPr lang="pt-BR" dirty="0"/>
              <a:t>2.2. </a:t>
            </a:r>
            <a:r>
              <a:rPr lang="pt-BR" b="1" dirty="0">
                <a:highlight>
                  <a:srgbClr val="FFFF00"/>
                </a:highlight>
              </a:rPr>
              <a:t>Anexar projeto ou anteprojeto ou estudo preliminar contendo a concepção da intervenção</a:t>
            </a:r>
            <a:r>
              <a:rPr lang="pt-BR" dirty="0"/>
              <a:t>; </a:t>
            </a:r>
          </a:p>
          <a:p>
            <a:r>
              <a:rPr lang="pt-BR" dirty="0"/>
              <a:t>2.3. Anexar Composição Básica do Investimento, conforme modelo disponível no </a:t>
            </a:r>
            <a:r>
              <a:rPr lang="pt-BR" dirty="0" err="1"/>
              <a:t>TransfereGov</a:t>
            </a:r>
            <a:r>
              <a:rPr lang="pt-BR" dirty="0"/>
              <a:t>; e </a:t>
            </a:r>
          </a:p>
          <a:p>
            <a:r>
              <a:rPr lang="pt-BR" dirty="0"/>
              <a:t>2.4. Município/Prestador ter preenchido o Sistema Nacional de Informações sobre Saneamento - SNIS.</a:t>
            </a:r>
          </a:p>
          <a:p>
            <a:endParaRPr lang="pt-BR" dirty="0"/>
          </a:p>
          <a:p>
            <a:r>
              <a:rPr lang="pt-BR" dirty="0"/>
              <a:t>3. </a:t>
            </a:r>
            <a:r>
              <a:rPr lang="pt-BR" b="1" dirty="0"/>
              <a:t>Critérios de seleção</a:t>
            </a:r>
            <a:r>
              <a:rPr lang="pt-BR" dirty="0"/>
              <a:t>: </a:t>
            </a:r>
          </a:p>
          <a:p>
            <a:r>
              <a:rPr lang="pt-BR" dirty="0"/>
              <a:t>3.1. Maior déficit de abastecimento de água nas áreas rurais; </a:t>
            </a:r>
          </a:p>
          <a:p>
            <a:r>
              <a:rPr lang="pt-BR" dirty="0"/>
              <a:t>3.2. </a:t>
            </a:r>
            <a:r>
              <a:rPr lang="pt-BR" b="1" dirty="0">
                <a:highlight>
                  <a:srgbClr val="FFFF00"/>
                </a:highlight>
              </a:rPr>
              <a:t>Nível de detalhamento da proposta</a:t>
            </a:r>
            <a:r>
              <a:rPr lang="pt-BR" dirty="0"/>
              <a:t>: estudo de concepção, estudo de viabilidade, anteprojeto, projeto básico, projeto executivo; </a:t>
            </a:r>
          </a:p>
          <a:p>
            <a:r>
              <a:rPr lang="pt-BR" dirty="0"/>
              <a:t>3.3. Existência de licenças ambientais e titularidade de área, quando couber; </a:t>
            </a:r>
          </a:p>
          <a:p>
            <a:r>
              <a:rPr lang="pt-BR" dirty="0"/>
              <a:t>3.4. Existência de solução para a manutenção do sistema implantado; </a:t>
            </a:r>
          </a:p>
          <a:p>
            <a:r>
              <a:rPr lang="pt-BR" dirty="0"/>
              <a:t>3.5. Proposta que promovam a universalização do sistema de abastecimento de água na localidade; </a:t>
            </a:r>
          </a:p>
          <a:p>
            <a:r>
              <a:rPr lang="pt-BR" dirty="0"/>
              <a:t>3.6. Complementariedade com obras iniciadas nas etapas anteriores do PAC; e </a:t>
            </a:r>
          </a:p>
          <a:p>
            <a:r>
              <a:rPr lang="pt-BR" dirty="0"/>
              <a:t>3.7. Demandas para execução de obras cujos projetos de engenharia foram apoiados pela União.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3A8806-20E5-0332-0303-778F58CE53BE}"/>
              </a:ext>
            </a:extLst>
          </p:cNvPr>
          <p:cNvSpPr txBox="1"/>
          <p:nvPr/>
        </p:nvSpPr>
        <p:spPr>
          <a:xfrm>
            <a:off x="2918582" y="426941"/>
            <a:ext cx="86864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Critérios de inscrição, seleção e priorização: anexo da </a:t>
            </a:r>
            <a:r>
              <a:rPr lang="pt-BR" sz="2400" dirty="0">
                <a:solidFill>
                  <a:srgbClr val="183EFF"/>
                </a:solidFill>
                <a:latin typeface="Avenir Next LT Pro" panose="020B0504020202020204" pitchFamily="34" charset="0"/>
              </a:rPr>
              <a:t>Portaria MCID Nº 1.273,  de 6 de outubro de 2023</a:t>
            </a:r>
          </a:p>
        </p:txBody>
      </p:sp>
    </p:spTree>
    <p:extLst>
      <p:ext uri="{BB962C8B-B14F-4D97-AF65-F5344CB8AC3E}">
        <p14:creationId xmlns:p14="http://schemas.microsoft.com/office/powerpoint/2010/main" val="239947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>
            <a:extLst>
              <a:ext uri="{FF2B5EF4-FFF2-40B4-BE49-F238E27FC236}">
                <a16:creationId xmlns:a16="http://schemas.microsoft.com/office/drawing/2014/main" id="{7E97BB41-B47D-1EDF-91E3-270482473104}"/>
              </a:ext>
            </a:extLst>
          </p:cNvPr>
          <p:cNvSpPr txBox="1"/>
          <p:nvPr/>
        </p:nvSpPr>
        <p:spPr>
          <a:xfrm>
            <a:off x="284716" y="256717"/>
            <a:ext cx="115538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183EFF"/>
                </a:solidFill>
                <a:latin typeface="Avenir Next LT Pro" panose="020B0504020202020204" pitchFamily="34" charset="0"/>
              </a:rPr>
              <a:t>Processo de Seleção Novo PAC </a:t>
            </a:r>
            <a:r>
              <a:rPr lang="pt-BR" sz="2400" dirty="0">
                <a:solidFill>
                  <a:srgbClr val="183EFF"/>
                </a:solidFill>
                <a:latin typeface="Avenir Next LT Pro" panose="020B0504020202020204" pitchFamily="34" charset="0"/>
              </a:rPr>
              <a:t>(Fluxo Resumido)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0F79624-B6A7-644A-FE65-D457DD1F768F}"/>
              </a:ext>
            </a:extLst>
          </p:cNvPr>
          <p:cNvSpPr/>
          <p:nvPr/>
        </p:nvSpPr>
        <p:spPr>
          <a:xfrm>
            <a:off x="9791463" y="5909193"/>
            <a:ext cx="2294854" cy="8082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525DFEC-D06B-66E7-2365-41FD2B8D2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2684" y="256717"/>
            <a:ext cx="1865913" cy="556144"/>
          </a:xfrm>
          <a:prstGeom prst="rect">
            <a:avLst/>
          </a:prstGeom>
        </p:spPr>
      </p:pic>
      <p:grpSp>
        <p:nvGrpSpPr>
          <p:cNvPr id="100" name="Agrupar 99">
            <a:extLst>
              <a:ext uri="{FF2B5EF4-FFF2-40B4-BE49-F238E27FC236}">
                <a16:creationId xmlns:a16="http://schemas.microsoft.com/office/drawing/2014/main" id="{9CEC4746-7254-5DA9-F10B-E93A2C8EE1B7}"/>
              </a:ext>
            </a:extLst>
          </p:cNvPr>
          <p:cNvGrpSpPr/>
          <p:nvPr/>
        </p:nvGrpSpPr>
        <p:grpSpPr>
          <a:xfrm>
            <a:off x="284720" y="1002051"/>
            <a:ext cx="8535612" cy="5159242"/>
            <a:chOff x="-341841" y="-1909461"/>
            <a:chExt cx="17877741" cy="11936644"/>
          </a:xfrm>
        </p:grpSpPr>
        <p:sp>
          <p:nvSpPr>
            <p:cNvPr id="87" name="Retângulo: Cantos Arredondados 86">
              <a:extLst>
                <a:ext uri="{FF2B5EF4-FFF2-40B4-BE49-F238E27FC236}">
                  <a16:creationId xmlns:a16="http://schemas.microsoft.com/office/drawing/2014/main" id="{789AC4D3-AFCF-776B-E73E-191ED9C23B3A}"/>
                </a:ext>
              </a:extLst>
            </p:cNvPr>
            <p:cNvSpPr/>
            <p:nvPr/>
          </p:nvSpPr>
          <p:spPr>
            <a:xfrm>
              <a:off x="12882971" y="5005886"/>
              <a:ext cx="4652929" cy="1344587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5449" tIns="27725" rIns="55449" bIns="27725" rtlCol="0" anchor="t"/>
            <a:lstStyle/>
            <a:p>
              <a:pPr algn="ctr"/>
              <a:r>
                <a:rPr lang="pt-BR" sz="1455" b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Enquadramento</a:t>
              </a:r>
              <a:endParaRPr lang="pt-BR" sz="1334" b="1">
                <a:solidFill>
                  <a:schemeClr val="tx1"/>
                </a:solidFill>
                <a:cs typeface="Calibri"/>
              </a:endParaRPr>
            </a:p>
            <a:p>
              <a:pPr algn="ctr"/>
              <a:r>
                <a:rPr lang="pt-BR" sz="1243" b="1">
                  <a:solidFill>
                    <a:srgbClr val="183E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(critérios normativos e legais)</a:t>
              </a:r>
              <a:r>
                <a:rPr lang="pt-BR" sz="1243" b="1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 </a:t>
              </a:r>
              <a:endParaRPr lang="pt-BR" sz="124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/>
              </a:endParaRPr>
            </a:p>
          </p:txBody>
        </p:sp>
        <p:grpSp>
          <p:nvGrpSpPr>
            <p:cNvPr id="58" name="Agrupar 57">
              <a:extLst>
                <a:ext uri="{FF2B5EF4-FFF2-40B4-BE49-F238E27FC236}">
                  <a16:creationId xmlns:a16="http://schemas.microsoft.com/office/drawing/2014/main" id="{5BC8CBBE-359A-275E-5167-8424C74BF6E5}"/>
                </a:ext>
              </a:extLst>
            </p:cNvPr>
            <p:cNvGrpSpPr/>
            <p:nvPr/>
          </p:nvGrpSpPr>
          <p:grpSpPr>
            <a:xfrm>
              <a:off x="-341841" y="-1909461"/>
              <a:ext cx="14213473" cy="11936644"/>
              <a:chOff x="8734586" y="-1779984"/>
              <a:chExt cx="14213473" cy="11936644"/>
            </a:xfrm>
          </p:grpSpPr>
          <p:grpSp>
            <p:nvGrpSpPr>
              <p:cNvPr id="80" name="Agrupar 79">
                <a:extLst>
                  <a:ext uri="{FF2B5EF4-FFF2-40B4-BE49-F238E27FC236}">
                    <a16:creationId xmlns:a16="http://schemas.microsoft.com/office/drawing/2014/main" id="{0D0D4936-AEAE-06C9-B976-51A17B63C81D}"/>
                  </a:ext>
                </a:extLst>
              </p:cNvPr>
              <p:cNvGrpSpPr/>
              <p:nvPr/>
            </p:nvGrpSpPr>
            <p:grpSpPr>
              <a:xfrm>
                <a:off x="8734586" y="-1779984"/>
                <a:ext cx="9850356" cy="11936644"/>
                <a:chOff x="16730442" y="-2808507"/>
                <a:chExt cx="10808676" cy="12434172"/>
              </a:xfrm>
            </p:grpSpPr>
            <p:sp>
              <p:nvSpPr>
                <p:cNvPr id="6" name="Retângulo 5">
                  <a:extLst>
                    <a:ext uri="{FF2B5EF4-FFF2-40B4-BE49-F238E27FC236}">
                      <a16:creationId xmlns:a16="http://schemas.microsoft.com/office/drawing/2014/main" id="{75EEF61A-A9E0-766A-5186-2B5967F7F43E}"/>
                    </a:ext>
                  </a:extLst>
                </p:cNvPr>
                <p:cNvSpPr/>
                <p:nvPr/>
              </p:nvSpPr>
              <p:spPr>
                <a:xfrm>
                  <a:off x="18253017" y="8565830"/>
                  <a:ext cx="3077029" cy="105983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sz="1092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50" name="Agrupar 49">
                  <a:extLst>
                    <a:ext uri="{FF2B5EF4-FFF2-40B4-BE49-F238E27FC236}">
                      <a16:creationId xmlns:a16="http://schemas.microsoft.com/office/drawing/2014/main" id="{93421A9C-3FD5-9188-27EE-4176306B11D7}"/>
                    </a:ext>
                  </a:extLst>
                </p:cNvPr>
                <p:cNvGrpSpPr/>
                <p:nvPr/>
              </p:nvGrpSpPr>
              <p:grpSpPr>
                <a:xfrm>
                  <a:off x="16730442" y="-2808507"/>
                  <a:ext cx="7351243" cy="3320238"/>
                  <a:chOff x="16763619" y="-4007720"/>
                  <a:chExt cx="7292807" cy="3320238"/>
                </a:xfrm>
              </p:grpSpPr>
              <p:sp>
                <p:nvSpPr>
                  <p:cNvPr id="45" name="Retângulo: Cantos Arredondados 44">
                    <a:extLst>
                      <a:ext uri="{FF2B5EF4-FFF2-40B4-BE49-F238E27FC236}">
                        <a16:creationId xmlns:a16="http://schemas.microsoft.com/office/drawing/2014/main" id="{AADDCECD-0B3C-3F09-7182-65693B5C4C25}"/>
                      </a:ext>
                    </a:extLst>
                  </p:cNvPr>
                  <p:cNvSpPr/>
                  <p:nvPr/>
                </p:nvSpPr>
                <p:spPr>
                  <a:xfrm>
                    <a:off x="19315543" y="-2168860"/>
                    <a:ext cx="4740883" cy="1481378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/>
                    <a:r>
                      <a:rPr lang="pt-BR" sz="1455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Validação das Propostas</a:t>
                    </a:r>
                  </a:p>
                  <a:p>
                    <a:pPr algn="ctr"/>
                    <a:r>
                      <a:rPr lang="pt-BR" sz="1273" b="1" dirty="0">
                        <a:solidFill>
                          <a:srgbClr val="183E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(limpeza da base)</a:t>
                    </a:r>
                  </a:p>
                  <a:p>
                    <a:pPr algn="ctr"/>
                    <a:endParaRPr lang="pt-BR" sz="1698" b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" name="Retângulo: Cantos Arredondados 3">
                    <a:extLst>
                      <a:ext uri="{FF2B5EF4-FFF2-40B4-BE49-F238E27FC236}">
                        <a16:creationId xmlns:a16="http://schemas.microsoft.com/office/drawing/2014/main" id="{FB8BF28A-9E54-9AD8-7FBA-34D8DE396E1D}"/>
                      </a:ext>
                    </a:extLst>
                  </p:cNvPr>
                  <p:cNvSpPr/>
                  <p:nvPr/>
                </p:nvSpPr>
                <p:spPr>
                  <a:xfrm>
                    <a:off x="16763619" y="-4007720"/>
                    <a:ext cx="3233060" cy="1548166"/>
                  </a:xfrm>
                  <a:prstGeom prst="round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/>
                  <a:p>
                    <a:pPr algn="ctr"/>
                    <a:r>
                      <a:rPr lang="pt-BR" sz="1455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Cadastramento das Propostas</a:t>
                    </a:r>
                    <a:endParaRPr lang="pt-BR" sz="1698" b="1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56" name="Retângulo: Cantos Arredondados 55">
                  <a:extLst>
                    <a:ext uri="{FF2B5EF4-FFF2-40B4-BE49-F238E27FC236}">
                      <a16:creationId xmlns:a16="http://schemas.microsoft.com/office/drawing/2014/main" id="{9D58935B-463E-DD21-F565-47A5F265CFA4}"/>
                    </a:ext>
                  </a:extLst>
                </p:cNvPr>
                <p:cNvSpPr/>
                <p:nvPr/>
              </p:nvSpPr>
              <p:spPr>
                <a:xfrm>
                  <a:off x="23435511" y="780151"/>
                  <a:ext cx="4103607" cy="140884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pt-BR" sz="1455" b="1" err="1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Pré</a:t>
                  </a:r>
                  <a:r>
                    <a:rPr lang="pt-BR" sz="1455" b="1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-enquadramento</a:t>
                  </a:r>
                </a:p>
                <a:p>
                  <a:pPr algn="ctr"/>
                  <a:r>
                    <a:rPr lang="pt-BR" sz="1273" b="1">
                      <a:solidFill>
                        <a:srgbClr val="183E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(critérios de inscrição)</a:t>
                  </a:r>
                </a:p>
              </p:txBody>
            </p:sp>
          </p:grpSp>
          <p:sp>
            <p:nvSpPr>
              <p:cNvPr id="11" name="Retângulo: Cantos Arredondados 10">
                <a:extLst>
                  <a:ext uri="{FF2B5EF4-FFF2-40B4-BE49-F238E27FC236}">
                    <a16:creationId xmlns:a16="http://schemas.microsoft.com/office/drawing/2014/main" id="{DC586DFB-3BA2-9683-A978-349E3D745917}"/>
                  </a:ext>
                </a:extLst>
              </p:cNvPr>
              <p:cNvSpPr/>
              <p:nvPr/>
            </p:nvSpPr>
            <p:spPr>
              <a:xfrm>
                <a:off x="17606734" y="3326048"/>
                <a:ext cx="5341325" cy="1448124"/>
              </a:xfrm>
              <a:prstGeom prst="roundRect">
                <a:avLst/>
              </a:prstGeom>
              <a:solidFill>
                <a:srgbClr val="EBEB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5449" tIns="27725" rIns="55449" bIns="27725" rtlCol="0" anchor="t"/>
              <a:lstStyle/>
              <a:p>
                <a:pPr algn="ctr"/>
                <a:r>
                  <a:rPr lang="pt-BR" sz="1455" b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Complementação Documental</a:t>
                </a:r>
              </a:p>
              <a:p>
                <a:pPr algn="ctr"/>
                <a:r>
                  <a:rPr lang="pt-BR" sz="1455" b="1">
                    <a:solidFill>
                      <a:srgbClr val="183E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(quando solicitada)</a:t>
                </a:r>
              </a:p>
              <a:p>
                <a:pPr algn="ctr"/>
                <a:endParaRPr lang="pt-BR" sz="1334" b="1">
                  <a:solidFill>
                    <a:schemeClr val="tx1"/>
                  </a:solidFill>
                  <a:cs typeface="Calibri"/>
                </a:endParaRPr>
              </a:p>
            </p:txBody>
          </p:sp>
        </p:grpSp>
      </p:grpSp>
      <p:sp>
        <p:nvSpPr>
          <p:cNvPr id="52" name="Retângulo: Cantos Arredondados 86">
            <a:extLst>
              <a:ext uri="{FF2B5EF4-FFF2-40B4-BE49-F238E27FC236}">
                <a16:creationId xmlns:a16="http://schemas.microsoft.com/office/drawing/2014/main" id="{789AC4D3-AFCF-776B-E73E-191ED9C23B3A}"/>
              </a:ext>
            </a:extLst>
          </p:cNvPr>
          <p:cNvSpPr/>
          <p:nvPr/>
        </p:nvSpPr>
        <p:spPr>
          <a:xfrm>
            <a:off x="8477634" y="4762773"/>
            <a:ext cx="2059595" cy="7012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5449" tIns="27725" rIns="55449" bIns="27725" rtlCol="0" anchor="t"/>
          <a:lstStyle/>
          <a:p>
            <a:pPr algn="ctr"/>
            <a:r>
              <a:rPr lang="pt-BR" sz="1455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Seleção</a:t>
            </a:r>
            <a:endParaRPr lang="pt-BR" sz="1334" b="1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pt-BR" sz="1243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(critérios da Portaria 1.273)</a:t>
            </a:r>
            <a:r>
              <a:rPr lang="pt-BR" sz="124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pt-BR" sz="1243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sp>
        <p:nvSpPr>
          <p:cNvPr id="2" name="Seta em Curva para Baixo 1"/>
          <p:cNvSpPr/>
          <p:nvPr/>
        </p:nvSpPr>
        <p:spPr>
          <a:xfrm rot="1221457">
            <a:off x="1839445" y="1332938"/>
            <a:ext cx="650583" cy="20471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>
              <a:solidFill>
                <a:schemeClr val="tx1"/>
              </a:solidFill>
            </a:endParaRPr>
          </a:p>
        </p:txBody>
      </p:sp>
      <p:sp>
        <p:nvSpPr>
          <p:cNvPr id="53" name="Seta em Curva para Baixo 52"/>
          <p:cNvSpPr/>
          <p:nvPr/>
        </p:nvSpPr>
        <p:spPr>
          <a:xfrm rot="1221457">
            <a:off x="3579387" y="2043391"/>
            <a:ext cx="863865" cy="2515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>
              <a:solidFill>
                <a:schemeClr val="tx1"/>
              </a:solidFill>
            </a:endParaRPr>
          </a:p>
        </p:txBody>
      </p:sp>
      <p:sp>
        <p:nvSpPr>
          <p:cNvPr id="54" name="Seta em Curva para Baixo 53"/>
          <p:cNvSpPr/>
          <p:nvPr/>
        </p:nvSpPr>
        <p:spPr>
          <a:xfrm rot="1221457">
            <a:off x="5074638" y="2727368"/>
            <a:ext cx="863865" cy="2515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>
              <a:solidFill>
                <a:schemeClr val="tx1"/>
              </a:solidFill>
            </a:endParaRPr>
          </a:p>
        </p:txBody>
      </p:sp>
      <p:sp>
        <p:nvSpPr>
          <p:cNvPr id="55" name="Seta em Curva para Baixo 54"/>
          <p:cNvSpPr/>
          <p:nvPr/>
        </p:nvSpPr>
        <p:spPr>
          <a:xfrm rot="1221457">
            <a:off x="7172617" y="3427838"/>
            <a:ext cx="863865" cy="2515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>
              <a:solidFill>
                <a:schemeClr val="tx1"/>
              </a:solidFill>
            </a:endParaRPr>
          </a:p>
        </p:txBody>
      </p:sp>
      <p:sp>
        <p:nvSpPr>
          <p:cNvPr id="62" name="Seta em Curva para Baixo 61"/>
          <p:cNvSpPr/>
          <p:nvPr/>
        </p:nvSpPr>
        <p:spPr>
          <a:xfrm rot="1221457">
            <a:off x="8942609" y="4275638"/>
            <a:ext cx="863865" cy="2515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92">
              <a:solidFill>
                <a:schemeClr val="tx1"/>
              </a:solidFill>
            </a:endParaRPr>
          </a:p>
        </p:txBody>
      </p:sp>
      <p:sp>
        <p:nvSpPr>
          <p:cNvPr id="63" name="CaixaDeTexto 62">
            <a:extLst>
              <a:ext uri="{FF2B5EF4-FFF2-40B4-BE49-F238E27FC236}">
                <a16:creationId xmlns:a16="http://schemas.microsoft.com/office/drawing/2014/main" id="{4FF1BF0F-6B43-FCAD-6742-A21F4266C6AE}"/>
              </a:ext>
            </a:extLst>
          </p:cNvPr>
          <p:cNvSpPr txBox="1"/>
          <p:nvPr/>
        </p:nvSpPr>
        <p:spPr>
          <a:xfrm>
            <a:off x="3148461" y="3154864"/>
            <a:ext cx="1348557" cy="912893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55449" tIns="27725" rIns="55449" bIns="27725" rtlCol="0" anchor="t">
            <a:spAutoFit/>
          </a:bodyPr>
          <a:lstStyle>
            <a:defPPr>
              <a:defRPr lang="pt-BR"/>
            </a:defPPr>
            <a:lvl1pPr>
              <a:defRPr sz="1700" b="1">
                <a:solidFill>
                  <a:srgbClr val="FF0000"/>
                </a:solidFill>
              </a:defRPr>
            </a:lvl1pPr>
          </a:lstStyle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Preenchimento da carta-consulta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SNIS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rgbClr val="183EFF"/>
                </a:solidFill>
                <a:highlight>
                  <a:srgbClr val="FFFF00"/>
                </a:highlight>
              </a:rPr>
              <a:t>Projeto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QCI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4FF1BF0F-6B43-FCAD-6742-A21F4266C6AE}"/>
              </a:ext>
            </a:extLst>
          </p:cNvPr>
          <p:cNvSpPr txBox="1"/>
          <p:nvPr/>
        </p:nvSpPr>
        <p:spPr>
          <a:xfrm>
            <a:off x="6615949" y="4642445"/>
            <a:ext cx="1500766" cy="728227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55449" tIns="27725" rIns="55449" bIns="27725" rtlCol="0" anchor="t">
            <a:spAutoFit/>
          </a:bodyPr>
          <a:lstStyle>
            <a:defPPr>
              <a:defRPr lang="pt-BR"/>
            </a:defPPr>
            <a:lvl1pPr>
              <a:defRPr sz="1700" b="1">
                <a:solidFill>
                  <a:srgbClr val="FF0000"/>
                </a:solidFill>
              </a:defRPr>
            </a:lvl1pPr>
          </a:lstStyle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Verificação do objeto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chemeClr val="accent1"/>
                </a:solidFill>
              </a:rPr>
              <a:t>Condicionantes Art. 50 (Lei 11.445/2007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:a16="http://schemas.microsoft.com/office/drawing/2014/main" id="{4FF1BF0F-6B43-FCAD-6742-A21F4266C6AE}"/>
              </a:ext>
            </a:extLst>
          </p:cNvPr>
          <p:cNvSpPr txBox="1"/>
          <p:nvPr/>
        </p:nvSpPr>
        <p:spPr>
          <a:xfrm>
            <a:off x="10576919" y="4762771"/>
            <a:ext cx="1509399" cy="92950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55449" tIns="27725" rIns="55449" bIns="27725" rtlCol="0" anchor="t">
            <a:spAutoFit/>
          </a:bodyPr>
          <a:lstStyle>
            <a:defPPr>
              <a:defRPr lang="pt-BR"/>
            </a:defPPr>
            <a:lvl1pPr>
              <a:defRPr sz="1700" b="1">
                <a:solidFill>
                  <a:srgbClr val="FF0000"/>
                </a:solidFill>
              </a:defRPr>
            </a:lvl1pPr>
          </a:lstStyle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Déficit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200" dirty="0">
                <a:solidFill>
                  <a:srgbClr val="183EFF"/>
                </a:solidFill>
                <a:highlight>
                  <a:srgbClr val="FFFF00"/>
                </a:highlight>
              </a:rPr>
              <a:t>Detalhamento da Proposta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 err="1">
                <a:solidFill>
                  <a:srgbClr val="183EFF"/>
                </a:solidFill>
              </a:rPr>
              <a:t>Licenc</a:t>
            </a:r>
            <a:r>
              <a:rPr lang="pt-BR" sz="1092" dirty="0">
                <a:solidFill>
                  <a:srgbClr val="183EFF"/>
                </a:solidFill>
              </a:rPr>
              <a:t>. Ambiental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Titularidade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4FF1BF0F-6B43-FCAD-6742-A21F4266C6AE}"/>
              </a:ext>
            </a:extLst>
          </p:cNvPr>
          <p:cNvSpPr txBox="1"/>
          <p:nvPr/>
        </p:nvSpPr>
        <p:spPr>
          <a:xfrm>
            <a:off x="1414127" y="2495306"/>
            <a:ext cx="1338854" cy="1064344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lIns="55449" tIns="27725" rIns="55449" bIns="27725" rtlCol="0" anchor="t">
            <a:spAutoFit/>
          </a:bodyPr>
          <a:lstStyle>
            <a:defPPr>
              <a:defRPr lang="pt-BR"/>
            </a:defPPr>
            <a:lvl1pPr>
              <a:defRPr sz="1700" b="1">
                <a:solidFill>
                  <a:srgbClr val="FF0000"/>
                </a:solidFill>
              </a:defRPr>
            </a:lvl1pPr>
          </a:lstStyle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Remoção das cadastradas mas não enviadas</a:t>
            </a:r>
          </a:p>
          <a:p>
            <a:pPr marL="207935" indent="-207935">
              <a:buFont typeface="Wingdings" panose="05000000000000000000" pitchFamily="2" charset="2"/>
              <a:buChar char="ü"/>
            </a:pPr>
            <a:r>
              <a:rPr lang="pt-BR" sz="1092" dirty="0">
                <a:solidFill>
                  <a:srgbClr val="183EFF"/>
                </a:solidFill>
              </a:rPr>
              <a:t>Remoção das retificadas (duplicidade)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E0F6296-032B-82DA-88CD-7115B4BDEF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798" y="6193714"/>
            <a:ext cx="2743201" cy="66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18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3004</Words>
  <Application>Microsoft Office PowerPoint</Application>
  <PresentationFormat>Widescreen</PresentationFormat>
  <Paragraphs>216</Paragraphs>
  <Slides>15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6" baseType="lpstr">
      <vt:lpstr>Aptos</vt:lpstr>
      <vt:lpstr>Aptos Narrow</vt:lpstr>
      <vt:lpstr>Arial</vt:lpstr>
      <vt:lpstr>Arial MT</vt:lpstr>
      <vt:lpstr>Avenir Next LT Pro</vt:lpstr>
      <vt:lpstr>Calibri</vt:lpstr>
      <vt:lpstr>Calibri Light</vt:lpstr>
      <vt:lpstr>Helvetica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Senado Federal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Wagner Ulisses Barbosa da Silva</dc:creator>
  <cp:lastModifiedBy>Flavio Marcos Passos Gomes Junior</cp:lastModifiedBy>
  <cp:revision>16</cp:revision>
  <dcterms:created xsi:type="dcterms:W3CDTF">2024-04-23T16:23:12Z</dcterms:created>
  <dcterms:modified xsi:type="dcterms:W3CDTF">2024-05-21T15:32:14Z</dcterms:modified>
</cp:coreProperties>
</file>