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0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 snapToObjects="1" showGuides="1">
      <p:cViewPr varScale="1">
        <p:scale>
          <a:sx n="60" d="100"/>
          <a:sy n="60" d="100"/>
        </p:scale>
        <p:origin x="-474" y="-96"/>
      </p:cViewPr>
      <p:guideLst>
        <p:guide orient="horz" pos="2273"/>
        <p:guide pos="2880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72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3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0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4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3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0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39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700F-E30C-4BD0-B43B-1C043298CFF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599D-FEF2-4B22-BCC5-BA9EC34850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2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6.png"/><Relationship Id="rId7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dos\IECLB\Sinodo Norte Catarinense\Eventos\2016\20160517-46 ASSEMAE - Palestra P. Inácio\46ASSEMA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83" y="656692"/>
            <a:ext cx="5232433" cy="17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3" y="3068960"/>
            <a:ext cx="261461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3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Incentivar o consumo responsável dos dons da natureza, principalmente a água;</a:t>
            </a:r>
          </a:p>
        </p:txBody>
      </p:sp>
      <p:pic>
        <p:nvPicPr>
          <p:cNvPr id="7170" name="Picture 2" descr="D:\Dados\IECLB\Sinodo Norte Catarinense\Eventos\2016\20160517-46 ASSEMAE - Palestra P. Inácio\Agua_Pura_9876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77" y="3631850"/>
            <a:ext cx="66818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4</a:t>
            </a:r>
            <a:r>
              <a:rPr lang="pt-BR" sz="2400" b="1" dirty="0" smtClean="0"/>
              <a:t>:</a:t>
            </a:r>
          </a:p>
          <a:p>
            <a:pPr marL="2152650" lvl="0"/>
            <a:r>
              <a:rPr lang="pt-BR" sz="2400" dirty="0" smtClean="0"/>
              <a:t>Apoiar e incentivar os municípios para que elaborem e executem o seu Plano de Saneamento Básico; </a:t>
            </a:r>
            <a:endParaRPr lang="pt-BR" sz="2400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ados\IECLB\Sinodo Norte Catarinense\Eventos\2016\20160517-46 ASSEMAE - Palestra P. Inácio\esgoto_mat_3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95" y="3619529"/>
            <a:ext cx="542861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5</a:t>
            </a:r>
            <a:r>
              <a:rPr lang="pt-BR" sz="2400" b="1" dirty="0" smtClean="0"/>
              <a:t>:</a:t>
            </a:r>
          </a:p>
          <a:p>
            <a:pPr marL="2152650" lvl="0"/>
            <a:r>
              <a:rPr lang="pt-BR" sz="2400" dirty="0"/>
              <a:t>Acompanhar a elaboração e a </a:t>
            </a:r>
            <a:r>
              <a:rPr lang="pt-BR" sz="2400" dirty="0" err="1" smtClean="0"/>
              <a:t>excução</a:t>
            </a:r>
            <a:r>
              <a:rPr lang="pt-BR" sz="2400" dirty="0" smtClean="0"/>
              <a:t> </a:t>
            </a:r>
            <a:r>
              <a:rPr lang="pt-BR" sz="2400" dirty="0"/>
              <a:t>dos Planos Municipais de Saneamento Básico;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ados\IECLB\Sinodo Norte Catarinense\Eventos\2016\20160517-46 ASSEMAE - Palestra P. Inácio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2" y="3628154"/>
            <a:ext cx="48630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6</a:t>
            </a:r>
            <a:r>
              <a:rPr lang="pt-BR" sz="2400" b="1" dirty="0" smtClean="0"/>
              <a:t>:</a:t>
            </a:r>
          </a:p>
          <a:p>
            <a:pPr marL="2152650" lvl="0"/>
            <a:r>
              <a:rPr lang="pt-BR" sz="2400" dirty="0"/>
              <a:t>Desenvolver a consciência de  que a política pública nas áreas de saneamento básico apenas tornar-se-ão realidade pelo trabalho e esforço em conjunto;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Dados\IECLB\Sinodo Norte Catarinense\Eventos\2016\20160517-46 ASSEMAE - Palestra P. Inácio\IMPLANTAÇÃO-DO-PLANO-DE-SANEAMENTO-BÁSICO-DE-NOVA-IBIÁ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13" y="3634318"/>
            <a:ext cx="434989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7</a:t>
            </a:r>
            <a:r>
              <a:rPr lang="pt-BR" sz="2400" b="1" dirty="0" smtClean="0"/>
              <a:t>:</a:t>
            </a:r>
          </a:p>
          <a:p>
            <a:pPr marL="2152650" lvl="0"/>
            <a:r>
              <a:rPr lang="pt-BR" sz="2400" dirty="0"/>
              <a:t>Denunciar a privatização dos serviços de saneamento básico, pois eles devem ser política pública como obrigação do Estado;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11267" name="Picture 3" descr="D:\Dados\IECLB\Sinodo Norte Catarinense\Eventos\2016\20160517-46 ASSEMAE - Palestra P. Inácio\{ECA02AD5-4B70-DDDA-0677-8BEB1AEBCD10}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08" y="3454043"/>
            <a:ext cx="401918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8</a:t>
            </a:r>
            <a:r>
              <a:rPr lang="pt-BR" sz="2400" b="1" dirty="0" smtClean="0"/>
              <a:t>:</a:t>
            </a:r>
          </a:p>
          <a:p>
            <a:pPr marL="2152650" lvl="0"/>
            <a:r>
              <a:rPr lang="pt-BR" sz="2400" dirty="0"/>
              <a:t>Desenvolver e compreensão de relação entre ecumenismo, fidelidade à proposta cristã e envolvimento com as necessidades humanas básicas.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12291" name="Picture 3" descr="D:\Dados\IECLB\Sinodo Norte Catarinense\Eventos\2016\20160517-46 ASSEMAE - Palestra P. Inácio\fidel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30" y="4384465"/>
            <a:ext cx="3533624" cy="24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ados\IECLB\Sinodo Norte Catarinense\Eventos\2016\20160517-46 ASSEMAE - Palestra P. Inácio\ecumen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5623"/>
            <a:ext cx="2786402" cy="24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Dados\IECLB\Sinodo Norte Catarinense\Eventos\2016\20160517-46 ASSEMAE - Palestra P. Inácio\Necessidades-de-Masl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98" y="3910719"/>
            <a:ext cx="2960948" cy="29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Aproximação</a:t>
            </a:r>
            <a:endParaRPr lang="pt-BR" sz="2400" b="1" dirty="0"/>
          </a:p>
        </p:txBody>
      </p:sp>
      <p:pic>
        <p:nvPicPr>
          <p:cNvPr id="14338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84784"/>
            <a:ext cx="261461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ados\IECLB\Sinodo Norte Catarinense\Eventos\2016\20160517-46 ASSEMAE - Palestra P. Inácio\misereor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347342"/>
            <a:ext cx="3508945" cy="8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2138" y="45264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Objetivos de Desenvolvimento Sustentável - ODS</a:t>
            </a:r>
            <a:endParaRPr lang="pt-BR" sz="2800" b="1" dirty="0"/>
          </a:p>
        </p:txBody>
      </p:sp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Aproximação</a:t>
            </a:r>
            <a:endParaRPr lang="pt-BR" sz="2400" b="1" dirty="0"/>
          </a:p>
        </p:txBody>
      </p:sp>
      <p:pic>
        <p:nvPicPr>
          <p:cNvPr id="15362" name="Picture 2" descr="D:\Dados\IECLB\Sinodo Norte Catarinense\Eventos\2016\20160517-46 ASSEMAE - Palestra P. Inácio\Rio 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10" y="1381107"/>
            <a:ext cx="4333103" cy="31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2138" y="48331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Nossa responsabilidade é comum e diferenciada</a:t>
            </a:r>
            <a:endParaRPr lang="pt-BR" sz="2400" b="1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Campanha de Fraternidade Ecumênica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3192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i="1" dirty="0" smtClean="0"/>
              <a:t>Encíclica </a:t>
            </a:r>
            <a:r>
              <a:rPr lang="pt-BR" sz="2400" b="1" i="1" dirty="0" err="1" smtClean="0"/>
              <a:t>Laudato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Sí</a:t>
            </a:r>
            <a:r>
              <a:rPr lang="pt-BR" sz="2400" dirty="0" smtClean="0"/>
              <a:t>’: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o cuidado com a Casa Comum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773" y="3161858"/>
            <a:ext cx="914400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i="1" dirty="0" smtClean="0"/>
              <a:t>Peregrinação por Justiça e Paz - CMI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138" y="39754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i="1" dirty="0" smtClean="0"/>
              <a:t>Convocação da ONU -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Religiões na promoção de mudanças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Campanha de Fraternidade Ecumênica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68552" y="1556792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/>
            <a:r>
              <a:rPr lang="pt-BR" sz="2400" b="1" dirty="0" smtClean="0"/>
              <a:t>Dimensão Ecumênica:</a:t>
            </a:r>
            <a:endParaRPr lang="pt-BR" sz="2400" b="1" dirty="0"/>
          </a:p>
        </p:txBody>
      </p:sp>
      <p:pic>
        <p:nvPicPr>
          <p:cNvPr id="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8" y="1699583"/>
            <a:ext cx="5124198" cy="34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68552" y="2168860"/>
            <a:ext cx="41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/>
            <a:r>
              <a:rPr lang="pt-BR" sz="2400" b="1" dirty="0" smtClean="0"/>
              <a:t>É um apelo dirigido para todas as pessoas religiosas </a:t>
            </a:r>
            <a:br>
              <a:rPr lang="pt-BR" sz="2400" b="1" dirty="0" smtClean="0"/>
            </a:br>
            <a:r>
              <a:rPr lang="pt-BR" sz="2400" b="1" dirty="0" smtClean="0"/>
              <a:t>e de boa vontade.</a:t>
            </a:r>
            <a:endParaRPr lang="pt-BR" sz="2400" b="1" dirty="0"/>
          </a:p>
        </p:txBody>
      </p:sp>
      <p:pic>
        <p:nvPicPr>
          <p:cNvPr id="11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956414" y="3769516"/>
            <a:ext cx="4175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/>
            <a:r>
              <a:rPr lang="pt-BR" sz="2400" i="1" dirty="0"/>
              <a:t>“Quero ver o direito brotar como fonte e correr a justiça qual riacho que não seca.” </a:t>
            </a:r>
            <a:endParaRPr lang="pt-BR" sz="2400" i="1" dirty="0" smtClean="0"/>
          </a:p>
          <a:p>
            <a:pPr marL="354013" algn="r"/>
            <a:r>
              <a:rPr lang="pt-BR" i="1" dirty="0" smtClean="0"/>
              <a:t>(</a:t>
            </a:r>
            <a:r>
              <a:rPr lang="pt-BR" i="1" dirty="0" err="1" smtClean="0"/>
              <a:t>Am</a:t>
            </a:r>
            <a:r>
              <a:rPr lang="pt-BR" i="1" dirty="0" smtClean="0"/>
              <a:t> 5.24)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890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99" y="1541995"/>
            <a:ext cx="4342402" cy="29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SANEAMENTO BÁSICO: </a:t>
            </a:r>
          </a:p>
          <a:p>
            <a:pPr algn="ctr"/>
            <a:r>
              <a:rPr lang="pt-BR" sz="3200" b="1" dirty="0" smtClean="0"/>
              <a:t>UM DIREITO DE TODOS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468914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 “A Campanha da Fraternidade Ecumênica 2016, seus resultados e a continuidade das ações.”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34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água de qualidade e o saneamento básico são bens essenciais para a concretização de todos os direitos </a:t>
            </a:r>
            <a:r>
              <a:rPr lang="pt-BR" sz="2400" dirty="0" smtClean="0"/>
              <a:t>humanos;</a:t>
            </a:r>
            <a:endParaRPr lang="pt-BR" sz="2400" dirty="0"/>
          </a:p>
        </p:txBody>
      </p:sp>
      <p:pic>
        <p:nvPicPr>
          <p:cNvPr id="17412" name="Picture 4" descr="D:\Dados\IECLB\Sinodo Norte Catarinense\Eventos\2016\20160517-46 ASSEMAE - Palestra P. Inácio\798875458472471541_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95" y="3618000"/>
            <a:ext cx="48358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2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acesso ao saneamento deve ser considerado um bem de caráter público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18434" name="Picture 2" descr="D:\Dados\IECLB\Sinodo Norte Catarinense\Eventos\2016\20160517-46 ASSEMAE - Palestra P. Inácio\imagem video cef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33" y="3619529"/>
            <a:ext cx="581265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3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país só alcançará a universalização do saneamento básico por meio de redobrados investimentos públicos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19458" name="Picture 2" descr="D:\Dados\IECLB\Sinodo Norte Catarinense\Eventos\2016\20160517-46 ASSEMAE - Palestra P. Inácio\size_960_16_9_dinhei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19" y="3622902"/>
            <a:ext cx="57706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4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saneamento básico precisa ser priorizado como uma ação de combate à miséria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0482" name="Picture 2" descr="D:\Dados\IECLB\Sinodo Norte Catarinense\Eventos\2016\20160517-46 ASSEMAE - Palestra P. Inácio\sem-crescimento-e-investimento-publico-engenheiros-ficam-sem-trabalho-e14480591178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41" y="3630168"/>
            <a:ext cx="485620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5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acesso ao saneamento básico é um dos principais instrumentos de proteção da qualidade dos recursos hídricos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1506" name="Picture 2" descr="D:\Dados\IECLB\Sinodo Norte Catarinense\Eventos\2016\20160517-46 ASSEMAE - Palestra P. Inácio\sino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2" y="3626001"/>
            <a:ext cx="590881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construção de grandes obras, como hidroelétricas, não deve ser executada </a:t>
            </a:r>
            <a:r>
              <a:rPr lang="pt-BR" sz="2400" dirty="0" smtClean="0"/>
              <a:t>um </a:t>
            </a:r>
            <a:r>
              <a:rPr lang="pt-BR" sz="2400" dirty="0"/>
              <a:t>planejamento que inclua os serviços de saneamento básico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2530" name="Picture 2" descr="D:\Dados\IECLB\Sinodo Norte Catarinense\Eventos\2016\20160517-46 ASSEMAE - Palestra P. Inácio\usina-belo-monte-20130124-0061-origina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34" y="3619529"/>
            <a:ext cx="576185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7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desperdício de água atinge principalmente as pessoas economicamente vulneráveis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3554" name="Picture 2" descr="D:\Dados\IECLB\Sinodo Norte Catarinense\Eventos\2016\20160517-46 ASSEMAE - Palestra P. Inácio\desperdicio-no-abastecimento-de-ag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40" y="3619529"/>
            <a:ext cx="484724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8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É necessário ouvir as mulheres no processo de implementação das políticas de saneamento básico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4578" name="Picture 2" descr="D:\Dados\IECLB\Sinodo Norte Catarinense\Eventos\2016\20160517-46 ASSEMAE - Palestra P. Inácio\xl_reuniao_rede_mul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31" y="3632705"/>
            <a:ext cx="487856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9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coleta seletiva do lixo precisa ser ampliada, pois é importante para a destinação e tratamento adequados dos resíduos e para a reciclagem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5603" name="Picture 3" descr="D:\Dados\IECLB\Sinodo Norte Catarinense\Eventos\2016\20160517-46 ASSEMAE - Palestra P. Inácio\reciclagem_b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6" y="36447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Compreendemos que: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10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É importante a valorização dos Comitês de Bacias Hidrográficas para fortalecer a coordenação entre os municípios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6626" name="Picture 2" descr="D:\Dados\IECLB\Sinodo Norte Catarinense\Eventos\2016\20160517-46 ASSEMAE - Palestra P. Inácio\398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26" y="3608388"/>
            <a:ext cx="576807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07" y="1598309"/>
            <a:ext cx="3668063" cy="36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CONIC - Conselho Nacional das Igrejas Cristãs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559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 avanço lento dos serviços de saneamento básico no país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7650" name="Picture 2" descr="D:\Dados\IECLB\Sinodo Norte Catarinense\Eventos\2016\20160517-46 ASSEMAE - Palestra P. Inácio\img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640455"/>
            <a:ext cx="431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2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Que mais da metade da população permaneça sem acesso às redes de coleta de esgotos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8674" name="Picture 2" descr="D:\Dados\IECLB\Sinodo Norte Catarinense\Eventos\2016\20160517-46 ASSEMAE - Palestra P. Inácio\sem saneam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4" y="3618000"/>
            <a:ext cx="484239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3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situação do saneamento na Região Norte e Nordeste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29698" name="Picture 2" descr="D:\Dados\IECLB\Sinodo Norte Catarinense\Eventos\2016\20160517-46 ASSEMAE - Palestra P. Inácio\saneam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3618000"/>
            <a:ext cx="561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4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falta de clareza sobre como avançar de forma mais efetiva nos serviços de saneamento básico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0722" name="Picture 2" descr="D:\Dados\IECLB\Sinodo Norte Catarinense\Eventos\2016\20160517-46 ASSEMAE - Palestra P. Inácio\saneamento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22827"/>
            <a:ext cx="482930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5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falta de uma política de Educação Ambiental</a:t>
            </a:r>
            <a:r>
              <a:rPr lang="pt-BR" sz="2400" dirty="0" smtClean="0"/>
              <a:t>, </a:t>
            </a:r>
            <a:br>
              <a:rPr lang="pt-BR" sz="2400" dirty="0" smtClean="0"/>
            </a:br>
            <a:r>
              <a:rPr lang="pt-BR" sz="2400" dirty="0" smtClean="0"/>
              <a:t>voltada </a:t>
            </a:r>
            <a:r>
              <a:rPr lang="pt-BR" sz="2400" dirty="0"/>
              <a:t>para </a:t>
            </a:r>
            <a:r>
              <a:rPr lang="pt-BR" sz="2400" dirty="0" smtClean="0"/>
              <a:t>às </a:t>
            </a:r>
            <a:r>
              <a:rPr lang="pt-BR" sz="2400" dirty="0"/>
              <a:t>crianças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1746" name="Picture 2" descr="D:\Dados\IECLB\Sinodo Norte Catarinense\Eventos\2016\20160517-46 ASSEMAE - Palestra P. Inácio\educacao-ambie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00" y="3618000"/>
            <a:ext cx="485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degradação de rios, lagos, reservatórios 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praias </a:t>
            </a:r>
            <a:r>
              <a:rPr lang="pt-BR" sz="2400" dirty="0"/>
              <a:t>pelo lançamento indiscriminado de esgotos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2770" name="Picture 2" descr="D:\Dados\IECLB\Sinodo Norte Catarinense\Eventos\2016\20160517-46 ASSEMAE - Palestra P. Inácio\poluicao-de-ri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39" y="3632514"/>
            <a:ext cx="48472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7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existência dos chamados “</a:t>
            </a:r>
            <a:r>
              <a:rPr lang="pt-BR" sz="2400" b="1" dirty="0"/>
              <a:t>rios mortos de Classe 4</a:t>
            </a:r>
            <a:r>
              <a:rPr lang="pt-BR" sz="2400" dirty="0"/>
              <a:t>” na legislação brasileira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3794" name="Picture 2" descr="D:\Dados\IECLB\Sinodo Norte Catarinense\Eventos\2016\20160517-46 ASSEMAE - Palestra P. Inácio\peixes_mortos_01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2" y="3619529"/>
            <a:ext cx="431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8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 construção das nove usinas hidroelétricas previstas para o rio Tapajós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4818" name="Picture 2" descr="D:\Dados\IECLB\Sinodo Norte Catarinense\Eventos\2016\20160517-46 ASSEMAE - Palestra P. Inácio\santoanton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62" y="3619529"/>
            <a:ext cx="48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Preocupa-nos: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9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Os recentes cortes no Orçamento Geral da União que impactam nas políticas de universalização do saneamento básico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5842" name="Picture 2" descr="D:\Dados\IECLB\Sinodo Norte Catarinense\Eventos\2016\20160517-46 ASSEMAE - Palestra P. Inácio\corte-orçam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04" y="3587996"/>
            <a:ext cx="5128392" cy="32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Estimular nossas igrejas, comunidades eclesiais, organismos ecumênicos a se </a:t>
            </a:r>
            <a:r>
              <a:rPr lang="pt-BR" sz="2400" dirty="0" smtClean="0"/>
              <a:t>mobilizarem;</a:t>
            </a:r>
            <a:endParaRPr lang="pt-BR" sz="2400" dirty="0"/>
          </a:p>
        </p:txBody>
      </p:sp>
      <p:pic>
        <p:nvPicPr>
          <p:cNvPr id="36866" name="Picture 2" descr="D:\Dados\IECLB\Sinodo Norte Catarinense\Eventos\2016\20160517-46 ASSEMAE - Palestra P. Inácio\235311_128550_215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01" y="3631286"/>
            <a:ext cx="486392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41" y="62071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dirty="0" smtClean="0"/>
              <a:t>Palestrante:</a:t>
            </a:r>
          </a:p>
          <a:p>
            <a:pPr marL="1430338"/>
            <a:endParaRPr lang="pt-BR" sz="2400" b="1" dirty="0" smtClean="0"/>
          </a:p>
          <a:p>
            <a:pPr marL="1430338"/>
            <a:r>
              <a:rPr lang="pt-BR" sz="2400" b="1" dirty="0" smtClean="0"/>
              <a:t>Pastor Inácio Lemke</a:t>
            </a:r>
          </a:p>
          <a:p>
            <a:pPr marL="1430338"/>
            <a:endParaRPr lang="pt-BR" sz="2400" dirty="0" smtClean="0"/>
          </a:p>
          <a:p>
            <a:pPr marL="1430338"/>
            <a:r>
              <a:rPr lang="pt-BR" sz="2400" dirty="0" smtClean="0"/>
              <a:t>Pastor Sinodal Sínodo Norte Catarinense - IECLB</a:t>
            </a:r>
          </a:p>
          <a:p>
            <a:pPr marL="2506663" indent="-1076325"/>
            <a:r>
              <a:rPr lang="pt-BR" sz="2400" dirty="0" smtClean="0"/>
              <a:t>2º Vice-Presidente da IECLB - Igreja Evangélica de Confissão Luterana no Brasil</a:t>
            </a:r>
          </a:p>
          <a:p>
            <a:pPr marL="2506663" indent="-1076325"/>
            <a:r>
              <a:rPr lang="pt-BR" sz="2400" dirty="0" smtClean="0"/>
              <a:t>Vice-Presidente do CONIC - Conselho Nacional das Igrejas Cristãs</a:t>
            </a:r>
            <a:endParaRPr lang="pt-BR" sz="2400" dirty="0"/>
          </a:p>
        </p:txBody>
      </p:sp>
      <p:pic>
        <p:nvPicPr>
          <p:cNvPr id="3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2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Incentivar o consumo responsável dos dons da natureza, em especial da água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7891" name="Picture 3" descr="D:\Dados\IECLB\Sinodo Norte Catarinense\Eventos\2016\20160517-46 ASSEMAE - Palestra P. Inácio\62zMrA8qgGaDiyA65ikmMDl72eJkfbmt4t8yenImKBVvK0kTmF0xjctABnaLJIm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66" y="3632413"/>
            <a:ext cx="484306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3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Apoiar e fortalecer as mobilizações </a:t>
            </a:r>
            <a:r>
              <a:rPr lang="pt-BR" sz="2400" dirty="0" smtClean="0"/>
              <a:t>objetivando </a:t>
            </a:r>
            <a:r>
              <a:rPr lang="pt-BR" sz="2400" dirty="0"/>
              <a:t>a eliminação de focos de mosquitos transmissores da dengue, da febre </a:t>
            </a:r>
            <a:r>
              <a:rPr lang="pt-BR" sz="2400" dirty="0" err="1"/>
              <a:t>chikungunya</a:t>
            </a:r>
            <a:r>
              <a:rPr lang="pt-BR" sz="2400" dirty="0"/>
              <a:t> e do </a:t>
            </a:r>
            <a:r>
              <a:rPr lang="pt-BR" sz="2400" dirty="0" err="1"/>
              <a:t>zika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8915" name="Picture 3" descr="D:\Dados\IECLB\Sinodo Norte Catarinense\Eventos\2016\20160517-46 ASSEMAE - Palestra P. Inácio\image-0004234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3632514"/>
            <a:ext cx="506273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4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Incentivar o cultivo de valores espirituais que fortaleçam o cuidado com o planeta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10" name="Picture 2" descr="D:\Dados\IECLB\Sinodo Norte Catarinense\Eventos\2016\20160517-46 ASSEMAE - Palestra P. Inácio\saneamento_ambie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21" y="3635068"/>
            <a:ext cx="480548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5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Contribuir para a difusão de uma cultura de não desperdício, em especial da água e dos alimentos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39938" name="Picture 2" descr="D:\Dados\IECLB\Sinodo Norte Catarinense\Eventos\2016\20160517-46 ASSEMAE - Palestra P. Inácio\desperdicio de com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640625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Contribuir para que catadores e catadoras que trabalham na coleta seletiva do lixo sejam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respeitados </a:t>
            </a:r>
            <a:r>
              <a:rPr lang="pt-BR" sz="2400" dirty="0"/>
              <a:t>e respeitadas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40962" name="Picture 2" descr="D:\Dados\IECLB\Sinodo Norte Catarinense\Eventos\2016\20160517-46 ASSEMAE - Palestra P. Inácio\catadoresdelixo1380137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83" y="3632514"/>
            <a:ext cx="616676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Comprometemo-nos a: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7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Assumir, em irmandade ecumênica, a corresponsabilidade na construção de um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mundo </a:t>
            </a:r>
            <a:r>
              <a:rPr lang="pt-BR" sz="2400" dirty="0"/>
              <a:t>sustentável e justo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41986" name="Picture 2" descr="D:\Dados\IECLB\Sinodo Norte Catarinense\Eventos\2016\20160517-46 ASSEMAE - Palestra P. Inácio\19293179_iisAz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92" y="3627570"/>
            <a:ext cx="487218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Comunidades, Paróquias, Igrejas que assumiram</a:t>
            </a:r>
            <a:br>
              <a:rPr lang="pt-BR" sz="2400" dirty="0" smtClean="0"/>
            </a:br>
            <a:r>
              <a:rPr lang="pt-BR" sz="2400" dirty="0" smtClean="0"/>
              <a:t>o compromisso da 	CASA COMUM;</a:t>
            </a:r>
            <a:endParaRPr lang="pt-BR" sz="2400" dirty="0"/>
          </a:p>
        </p:txBody>
      </p:sp>
      <p:pic>
        <p:nvPicPr>
          <p:cNvPr id="43010" name="Picture 2" descr="D:\Dados\IECLB\Sinodo Norte Catarinense\Eventos\2016\20160517-46 ASSEMAE - Palestra P. Inácio\comprometimento-no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23" y="3618000"/>
            <a:ext cx="546835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2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Compromisso de continuidade no trabalho de formação com a temática iniciada na CFE;</a:t>
            </a:r>
            <a:endParaRPr lang="pt-BR" sz="2400" dirty="0"/>
          </a:p>
        </p:txBody>
      </p:sp>
      <p:pic>
        <p:nvPicPr>
          <p:cNvPr id="44037" name="Picture 5" descr="D:\Dados\IECLB\Sinodo Norte Catarinense\Eventos\2016\20160517-46 ASSEMAE - Palestra P. Inácio\CF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3164"/>
            <a:ext cx="3296853" cy="23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D:\Dados\IECLB\IECLB\Campanhas\Campanha 2005 - CFE\CartazCF2005150x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78" y="4630117"/>
            <a:ext cx="3075722" cy="22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D:\Dados\IECLB\IECLB\Campanhas\Campanha 2010 - CFE\CFE-2010--CARTAZ-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3" y="4648374"/>
            <a:ext cx="2472267" cy="2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:\Dados\IECLB\IECLB\Campanhas\Campanha 2016 - CFE\cartaz_cfe_2015_capa_s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20" y="3263164"/>
            <a:ext cx="3179342" cy="21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3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Presença em Fóruns;</a:t>
            </a:r>
            <a:endParaRPr lang="pt-BR" sz="2400" dirty="0"/>
          </a:p>
        </p:txBody>
      </p:sp>
      <p:pic>
        <p:nvPicPr>
          <p:cNvPr id="45058" name="Picture 2" descr="D:\Dados\IECLB\Sinodo Norte Catarinense\Eventos\2016\20160517-46 ASSEMAE - Palestra P. Inácio\online-for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19" y="3618000"/>
            <a:ext cx="55542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4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Comitês;</a:t>
            </a:r>
            <a:endParaRPr lang="pt-BR" sz="2400" dirty="0"/>
          </a:p>
        </p:txBody>
      </p:sp>
      <p:pic>
        <p:nvPicPr>
          <p:cNvPr id="48130" name="Picture 2" descr="D:\Dados\IECLB\Sinodo Norte Catarinense\Eventos\2016\20160517-46 ASSEMAE - Palestra P. Inácio\1-franc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13" y="3631286"/>
            <a:ext cx="431557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dos\IECLB\Sinodo Norte Catarinense\Eventos\2016\20160517-46 ASSEMAE - Palestra P. Inácio\CFE2016-Cart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9" y="0"/>
            <a:ext cx="484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48195" y="1504238"/>
            <a:ext cx="430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CASA COMUM,</a:t>
            </a:r>
          </a:p>
          <a:p>
            <a:pPr algn="ctr"/>
            <a:r>
              <a:rPr lang="pt-BR" sz="2400" b="1" dirty="0" smtClean="0"/>
              <a:t>NOSSA RESPONSABILIDADE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848195" y="3969060"/>
            <a:ext cx="4295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>
              <a:tabLst>
                <a:tab pos="4041775" algn="l"/>
              </a:tabLst>
            </a:pPr>
            <a:r>
              <a:rPr lang="pt-BR" sz="2400" b="1" dirty="0"/>
              <a:t>“Quero ver o direito brotar como fonte e correr a justiça qual riacho que não seca.” </a:t>
            </a:r>
            <a:endParaRPr lang="pt-BR" sz="2400" b="1" dirty="0" smtClean="0"/>
          </a:p>
          <a:p>
            <a:pPr marL="354013" algn="r">
              <a:tabLst>
                <a:tab pos="4041775" algn="l"/>
              </a:tabLst>
            </a:pPr>
            <a:r>
              <a:rPr lang="pt-BR" dirty="0" smtClean="0"/>
              <a:t>Amós 5.24</a:t>
            </a:r>
            <a:endParaRPr lang="pt-BR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5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Escolas e Universidades;</a:t>
            </a:r>
            <a:endParaRPr lang="pt-BR" sz="2400" dirty="0"/>
          </a:p>
        </p:txBody>
      </p:sp>
      <p:pic>
        <p:nvPicPr>
          <p:cNvPr id="46082" name="Picture 2" descr="D:\Dados\IECLB\Sinodo Norte Catarinense\Eventos\2016\20160517-46 ASSEMAE - Palestra P. Inácio\univ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56" y="3618000"/>
            <a:ext cx="668041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que temos: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-12138" y="1988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Câmaras de vereadores;</a:t>
            </a:r>
            <a:endParaRPr lang="pt-BR" sz="2400" dirty="0"/>
          </a:p>
        </p:txBody>
      </p:sp>
      <p:pic>
        <p:nvPicPr>
          <p:cNvPr id="47107" name="Picture 3" descr="D:\Dados\IECLB\Sinodo Norte Catarinense\Eventos\2016\20160517-46 ASSEMAE - Palestra P. Inácio\17464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36" y="3618000"/>
            <a:ext cx="487572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1714500"/>
            <a:ext cx="508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SANEAMENTO BÁSICO: </a:t>
            </a:r>
          </a:p>
          <a:p>
            <a:pPr algn="ctr"/>
            <a:r>
              <a:rPr lang="pt-BR" sz="3200" b="1" dirty="0" smtClean="0"/>
              <a:t>UM DIREITO DE TODOS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37801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 “A Campanha da Fraternidade Ecumênica 2016, seus resultados e a continuidade das ações.”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23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dos\IECLB\Sinodo Norte Catarinense\Eventos\2016\20160517-46 ASSEMAE - Palestra P. Inácio\46ASSEMA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83" y="656692"/>
            <a:ext cx="5232433" cy="17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3" y="3068960"/>
            <a:ext cx="261461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Motivação e Embasamento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CFE 2016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 smtClean="0"/>
              <a:t>Responsabilidade para com o Planeta,</a:t>
            </a:r>
          </a:p>
          <a:p>
            <a:pPr marL="2152650"/>
            <a:r>
              <a:rPr lang="pt-BR" sz="2400" dirty="0" smtClean="0"/>
              <a:t>Nossa “</a:t>
            </a:r>
            <a:r>
              <a:rPr lang="pt-BR" sz="2400" b="1" dirty="0" smtClean="0"/>
              <a:t>Casa Comum</a:t>
            </a:r>
            <a:r>
              <a:rPr lang="pt-BR" sz="2400" dirty="0" smtClean="0"/>
              <a:t>”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2547" y="39568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Conselho de Igrejas Cristãs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b="1" dirty="0"/>
              <a:t>“Quero ver o direito brotar como fonte e correr a justiça qual riacho que não seca.”</a:t>
            </a:r>
            <a:endParaRPr lang="pt-BR" sz="2400" dirty="0"/>
          </a:p>
        </p:txBody>
      </p:sp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 Geral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CFE 2016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Assegurar o direito ao saneamento básico para todas as pessoas, empenhando-nos à luz da fé, por políticas e atitudes responsáveis que garantam a integridade e o futuro </a:t>
            </a:r>
            <a:r>
              <a:rPr lang="pt-BR" sz="2400" dirty="0" smtClean="0"/>
              <a:t>de Nossa “</a:t>
            </a:r>
            <a:r>
              <a:rPr lang="pt-BR" sz="2400" b="1" dirty="0" smtClean="0"/>
              <a:t>Casa Comum</a:t>
            </a:r>
            <a:r>
              <a:rPr lang="pt-BR" sz="2400" dirty="0" smtClean="0"/>
              <a:t>”</a:t>
            </a:r>
            <a:endParaRPr lang="pt-BR" sz="2400" dirty="0"/>
          </a:p>
        </p:txBody>
      </p:sp>
      <p:pic>
        <p:nvPicPr>
          <p:cNvPr id="4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dos\IECLB\Sinodo Norte Catarinense\Eventos\2016\20160517-46 ASSEMAE - Palestra P. Inácio\logo_Conic_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51" y="5726268"/>
            <a:ext cx="1133797" cy="11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ados\IECLB\Sinodo Norte Catarinense\Eventos\2016\20160517-46 ASSEMAE - Palestra P. Inácio\C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0" y="57650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1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Unir igrejas, diferentes expressões religiosas e pessoas de boa vontade na promoção da justiça e do direito ao saneamento básico;</a:t>
            </a:r>
          </a:p>
        </p:txBody>
      </p:sp>
      <p:pic>
        <p:nvPicPr>
          <p:cNvPr id="13314" name="Picture 2" descr="D:\Dados\IECLB\Sinodo Norte Catarinense\Eventos\2016\20160517-46 ASSEMAE - Palestra P. Inácio\20120709_ih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6" y="3573016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Dados\IECLB\Sinodo Norte Catarinense\Eventos\2016\20160517-46 ASSEMAE - Palestra P. Inácio\boa vont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43" y="3622237"/>
            <a:ext cx="488655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138" y="62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 Específicos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2138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/>
            <a:r>
              <a:rPr lang="pt-BR" sz="2400" b="1" u="sng" dirty="0" smtClean="0"/>
              <a:t>2</a:t>
            </a:r>
            <a:r>
              <a:rPr lang="pt-BR" sz="2400" b="1" dirty="0" smtClean="0"/>
              <a:t>:</a:t>
            </a:r>
          </a:p>
          <a:p>
            <a:pPr marL="2152650"/>
            <a:r>
              <a:rPr lang="pt-BR" sz="2400" dirty="0"/>
              <a:t>Estimular o reconhecimento da realidade local em relação aos serviços de saneamento básico;</a:t>
            </a:r>
          </a:p>
        </p:txBody>
      </p:sp>
      <p:pic>
        <p:nvPicPr>
          <p:cNvPr id="6146" name="Picture 2" descr="D:\Dados\IECLB\Sinodo Norte Catarinense\Eventos\2016\20160517-46 ASSEMAE - Palestra P. Inácio\esgotoceuabertovaltercampanatoagencia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54" y="3620896"/>
            <a:ext cx="482681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dos\IECLB\Sinodo Norte Catarinense\Eventos\2016\20160517-46 ASSEMAE - Palestra P. Inácio\CFE2016_dest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2" y="0"/>
            <a:ext cx="1680439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1040</Words>
  <Application>Microsoft Office PowerPoint</Application>
  <PresentationFormat>Apresentação na tela (4:3)</PresentationFormat>
  <Paragraphs>160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23</cp:revision>
  <dcterms:created xsi:type="dcterms:W3CDTF">2016-05-16T19:28:37Z</dcterms:created>
  <dcterms:modified xsi:type="dcterms:W3CDTF">2016-05-17T00:05:56Z</dcterms:modified>
</cp:coreProperties>
</file>