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8" r:id="rId4"/>
    <p:sldId id="275" r:id="rId5"/>
    <p:sldId id="276" r:id="rId6"/>
    <p:sldId id="259" r:id="rId7"/>
    <p:sldId id="270" r:id="rId8"/>
    <p:sldId id="266" r:id="rId9"/>
    <p:sldId id="269" r:id="rId10"/>
    <p:sldId id="271" r:id="rId11"/>
    <p:sldId id="272" r:id="rId12"/>
    <p:sldId id="273" r:id="rId13"/>
    <p:sldId id="277" r:id="rId14"/>
    <p:sldId id="263" r:id="rId15"/>
    <p:sldId id="265" r:id="rId16"/>
    <p:sldId id="264" r:id="rId17"/>
    <p:sldId id="26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71394-A6DF-4FDF-AB70-2A2863A398F3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57200" y="20608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DAS DEFICIÊNCIAS NO ABASTECIMENTO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E NAS INSTALAÇÕES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PREDIAIS DE ÁGUA FRIA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899592" y="4221088"/>
            <a:ext cx="7408333" cy="11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Thiago Garcia da Silva Santim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Eduardo Mendes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Marcio Henrique de Toledo Almeida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7" t="19411" r="4596"/>
          <a:stretch/>
        </p:blipFill>
        <p:spPr>
          <a:xfrm>
            <a:off x="357158" y="2037125"/>
            <a:ext cx="4332334" cy="3606453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Caso: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Estrangulamento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7"/>
          <p:cNvSpPr>
            <a:spLocks noGrp="1"/>
          </p:cNvSpPr>
          <p:nvPr>
            <p:ph idx="1"/>
          </p:nvPr>
        </p:nvSpPr>
        <p:spPr>
          <a:xfrm>
            <a:off x="4786314" y="2675467"/>
            <a:ext cx="4143404" cy="345069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380 apartamentos;</a:t>
            </a:r>
          </a:p>
          <a:p>
            <a:r>
              <a:rPr lang="pt-BR" dirty="0" err="1" smtClean="0"/>
              <a:t>Reservação</a:t>
            </a:r>
            <a:r>
              <a:rPr lang="pt-BR" dirty="0" smtClean="0"/>
              <a:t>: 400m³;</a:t>
            </a:r>
          </a:p>
          <a:p>
            <a:r>
              <a:rPr lang="pt-BR" dirty="0" smtClean="0"/>
              <a:t>DN alimentador predial: 3”;</a:t>
            </a:r>
          </a:p>
          <a:p>
            <a:r>
              <a:rPr lang="pt-BR" dirty="0" smtClean="0"/>
              <a:t>DN ramal predial e cavalete: 3”</a:t>
            </a:r>
          </a:p>
          <a:p>
            <a:r>
              <a:rPr lang="pt-BR" dirty="0" smtClean="0"/>
              <a:t>Tempo de enchimento + consumo diário: &gt; 24h para 20mca;</a:t>
            </a:r>
          </a:p>
          <a:p>
            <a:r>
              <a:rPr lang="pt-BR" dirty="0" smtClean="0"/>
              <a:t>Torneira </a:t>
            </a:r>
            <a:r>
              <a:rPr lang="pt-BR" dirty="0" err="1" smtClean="0"/>
              <a:t>boia</a:t>
            </a:r>
            <a:r>
              <a:rPr lang="pt-BR" dirty="0" smtClean="0"/>
              <a:t> com contração de seção.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24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8" t="27213" r="32304"/>
          <a:stretch>
            <a:fillRect/>
          </a:stretch>
        </p:blipFill>
        <p:spPr>
          <a:xfrm flipH="1">
            <a:off x="857224" y="2357430"/>
            <a:ext cx="3857652" cy="3605438"/>
          </a:xfrm>
          <a:prstGeom prst="rect">
            <a:avLst/>
          </a:prstGeom>
        </p:spPr>
      </p:pic>
      <p:sp>
        <p:nvSpPr>
          <p:cNvPr id="9" name="Título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Caso: 02 – Proposta de Solução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ço Reservado para Conteúdo 7"/>
          <p:cNvSpPr>
            <a:spLocks noGrp="1"/>
          </p:cNvSpPr>
          <p:nvPr>
            <p:ph idx="1"/>
          </p:nvPr>
        </p:nvSpPr>
        <p:spPr>
          <a:xfrm>
            <a:off x="4786314" y="2675467"/>
            <a:ext cx="4143404" cy="3450696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Alimentor</a:t>
            </a:r>
            <a:r>
              <a:rPr lang="pt-BR" dirty="0" smtClean="0"/>
              <a:t>, ramal e cavalete dimensionados corretamente</a:t>
            </a:r>
            <a:r>
              <a:rPr lang="pt-BR" dirty="0" smtClean="0"/>
              <a:t>;</a:t>
            </a:r>
          </a:p>
          <a:p>
            <a:r>
              <a:rPr lang="pt-BR" dirty="0" smtClean="0"/>
              <a:t>Troca da torneira de </a:t>
            </a:r>
            <a:r>
              <a:rPr lang="pt-BR" dirty="0" err="1" smtClean="0"/>
              <a:t>boia</a:t>
            </a:r>
            <a:r>
              <a:rPr lang="pt-BR" dirty="0" smtClean="0"/>
              <a:t> pelo modelo de alta vazão com DN 3”;</a:t>
            </a:r>
          </a:p>
          <a:p>
            <a:r>
              <a:rPr lang="pt-BR" dirty="0" smtClean="0"/>
              <a:t> Tempo de enchimento + consumo diário: &lt; 6h para 20mca;</a:t>
            </a:r>
          </a:p>
          <a:p>
            <a:r>
              <a:rPr lang="pt-BR" dirty="0" smtClean="0"/>
              <a:t>Após a troca, problema resolvido.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257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321"/>
          <a:stretch/>
        </p:blipFill>
        <p:spPr>
          <a:xfrm>
            <a:off x="887739" y="2132856"/>
            <a:ext cx="3684261" cy="4144051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Caso: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– P &lt; 10mca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7"/>
          <p:cNvSpPr>
            <a:spLocks noGrp="1"/>
          </p:cNvSpPr>
          <p:nvPr>
            <p:ph idx="1"/>
          </p:nvPr>
        </p:nvSpPr>
        <p:spPr>
          <a:xfrm>
            <a:off x="4786314" y="2675467"/>
            <a:ext cx="4143404" cy="3450696"/>
          </a:xfrm>
        </p:spPr>
        <p:txBody>
          <a:bodyPr>
            <a:normAutofit/>
          </a:bodyPr>
          <a:lstStyle/>
          <a:p>
            <a:r>
              <a:rPr lang="pt-BR" dirty="0" smtClean="0"/>
              <a:t>40 apartamentos;</a:t>
            </a:r>
          </a:p>
          <a:p>
            <a:r>
              <a:rPr lang="pt-BR" dirty="0" err="1" smtClean="0"/>
              <a:t>Reservação</a:t>
            </a:r>
            <a:r>
              <a:rPr lang="pt-BR" dirty="0" smtClean="0"/>
              <a:t>:  40m³;</a:t>
            </a:r>
          </a:p>
          <a:p>
            <a:r>
              <a:rPr lang="pt-BR" dirty="0" smtClean="0"/>
              <a:t>DN alimentador predial: 1”;</a:t>
            </a:r>
          </a:p>
          <a:p>
            <a:r>
              <a:rPr lang="pt-BR" dirty="0" smtClean="0"/>
              <a:t>DN ramal predial e cavalete: 1”</a:t>
            </a:r>
          </a:p>
          <a:p>
            <a:r>
              <a:rPr lang="pt-BR" dirty="0" smtClean="0"/>
              <a:t>Pressão &lt; 0,5</a:t>
            </a:r>
            <a:r>
              <a:rPr lang="pt-BR" dirty="0" err="1" smtClean="0"/>
              <a:t>mca</a:t>
            </a:r>
            <a:r>
              <a:rPr lang="pt-BR" dirty="0" smtClean="0"/>
              <a:t>;</a:t>
            </a:r>
          </a:p>
          <a:p>
            <a:r>
              <a:rPr lang="pt-BR" dirty="0" smtClean="0"/>
              <a:t>Pressão na região: 43mca.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00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321"/>
          <a:stretch/>
        </p:blipFill>
        <p:spPr>
          <a:xfrm>
            <a:off x="887739" y="2132856"/>
            <a:ext cx="3684261" cy="4144051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Caso: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– Proposta de Solução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7"/>
          <p:cNvSpPr>
            <a:spLocks noGrp="1"/>
          </p:cNvSpPr>
          <p:nvPr>
            <p:ph idx="1"/>
          </p:nvPr>
        </p:nvSpPr>
        <p:spPr>
          <a:xfrm>
            <a:off x="4786314" y="2675467"/>
            <a:ext cx="4143404" cy="3450696"/>
          </a:xfrm>
        </p:spPr>
        <p:txBody>
          <a:bodyPr>
            <a:normAutofit/>
          </a:bodyPr>
          <a:lstStyle/>
          <a:p>
            <a:r>
              <a:rPr lang="pt-BR" dirty="0" smtClean="0"/>
              <a:t>Limpeza da tela do  hidrômetro e limpeza do ramal;</a:t>
            </a:r>
          </a:p>
          <a:p>
            <a:r>
              <a:rPr lang="pt-BR" dirty="0" smtClean="0"/>
              <a:t>Após limpeza, pressão: 40mca;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00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Construtoras e projetistas:</a:t>
            </a:r>
            <a:endParaRPr lang="pt-BR" dirty="0" smtClean="0"/>
          </a:p>
          <a:p>
            <a:r>
              <a:rPr lang="pt-BR" dirty="0" smtClean="0"/>
              <a:t>Elaboração de projetos que visem atender às necessidades da população não apenas nas condições favoráveis, mas também nas condições limites de abastecimento e segurança;</a:t>
            </a:r>
          </a:p>
          <a:p>
            <a:r>
              <a:rPr lang="pt-BR" dirty="0" smtClean="0"/>
              <a:t>Ao término das obras, entregar plantas e orientações para que os condomínios tenham condições de manobrar, operar e dar manutenções nos sistemas;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SAAE Guarulhos:</a:t>
            </a:r>
            <a:endParaRPr lang="pt-BR" dirty="0" smtClean="0"/>
          </a:p>
          <a:p>
            <a:r>
              <a:rPr lang="pt-BR" dirty="0" smtClean="0"/>
              <a:t>Estabelecimento de rotinas de manutenção em ramais e filtros para evitar entupimentos e restrições no abastecimento;</a:t>
            </a:r>
          </a:p>
          <a:p>
            <a:r>
              <a:rPr lang="pt-BR" dirty="0" smtClean="0"/>
              <a:t>Análise constante das demandas atuais e futuras para definição da capacidade de abastecimento das </a:t>
            </a:r>
            <a:r>
              <a:rPr lang="pt-BR" dirty="0" smtClean="0"/>
              <a:t>redes respeitando às condições fixadas pelas normas;</a:t>
            </a:r>
          </a:p>
          <a:p>
            <a:r>
              <a:rPr lang="pt-BR" dirty="0" smtClean="0"/>
              <a:t>Intensificar a relação de cooperação entre o SAAE Guarulhos  e os condomínios.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3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ASSOCIAÇÃO BRASILEIRA DE NORMAS TÉCNICAS.</a:t>
            </a:r>
            <a:r>
              <a:rPr lang="pt-BR" b="1" dirty="0"/>
              <a:t> NBR 12218</a:t>
            </a:r>
            <a:r>
              <a:rPr lang="pt-BR" dirty="0"/>
              <a:t>: Projeto de rede de distribuição de água para abastecimento público. Rio de Janeiro, 1994. 4p.</a:t>
            </a:r>
          </a:p>
          <a:p>
            <a:pPr algn="just"/>
            <a:r>
              <a:rPr lang="pt-BR" dirty="0"/>
              <a:t>ASSOCIAÇÃO BRASILEIRA DE NORMAS TÉCNICAS.</a:t>
            </a:r>
            <a:r>
              <a:rPr lang="pt-BR" b="1" dirty="0"/>
              <a:t> NBR 5626</a:t>
            </a:r>
            <a:r>
              <a:rPr lang="pt-BR" dirty="0"/>
              <a:t>: Instalação predial de água fria. Rio de Janeiro, 1998. 41p.</a:t>
            </a:r>
          </a:p>
          <a:p>
            <a:pPr algn="just"/>
            <a:r>
              <a:rPr lang="pt-BR" dirty="0"/>
              <a:t>GUARULHOS. Lei n° 1287 de 30 de junho de 1967. Cria o Serviço Autônomo de Água e Esgoto e dá outras providências.</a:t>
            </a:r>
          </a:p>
          <a:p>
            <a:pPr algn="just"/>
            <a:r>
              <a:rPr lang="pt-BR" dirty="0"/>
              <a:t>GUARULHOS. Serviço Autônomo de Água e Esgoto. Obrigatoriedade de possuir reservação mínima compatível com o número de moradores. Portaria n° 18772 de 28 de janeiro de 2000.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032" y="2132856"/>
            <a:ext cx="7772400" cy="1524000"/>
          </a:xfrm>
        </p:spPr>
        <p:txBody>
          <a:bodyPr/>
          <a:lstStyle/>
          <a:p>
            <a:r>
              <a:rPr lang="pt-BR" dirty="0" smtClean="0"/>
              <a:t>Obrigado pela atenção.</a:t>
            </a:r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139" y="4941168"/>
            <a:ext cx="3955293" cy="16917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375" y="4149080"/>
            <a:ext cx="190544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7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Guarulhos está localizada na região metropolitana de São Paulo;</a:t>
            </a:r>
          </a:p>
          <a:p>
            <a:pPr algn="just"/>
            <a:r>
              <a:rPr lang="pt-BR" dirty="0" smtClean="0"/>
              <a:t>População : 1.300.000 habitantes;</a:t>
            </a:r>
          </a:p>
          <a:p>
            <a:pPr algn="just"/>
            <a:r>
              <a:rPr lang="pt-BR" dirty="0" smtClean="0"/>
              <a:t>Nos últimos anos a elevada taxa de crescimento imobiliário resultou na construção de uma grande quantidade de condomínios  com mais do que 900 apartamentos, ou seja, com populações de aproximadamente 4.000 pessoas equivalente à bairros inteiros.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de Guarulhos/SP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Crise no abastecimento da região metropolitana de SP e consequente redução no volume disponível para abastecimento: implantação de rodízio </a:t>
            </a:r>
            <a:r>
              <a:rPr lang="pt-BR" dirty="0" smtClean="0"/>
              <a:t>24h por </a:t>
            </a:r>
            <a:r>
              <a:rPr lang="pt-BR" dirty="0" smtClean="0"/>
              <a:t>24h</a:t>
            </a:r>
            <a:r>
              <a:rPr lang="pt-BR" dirty="0" smtClean="0"/>
              <a:t>;</a:t>
            </a:r>
            <a:endParaRPr lang="pt-BR" dirty="0" smtClean="0"/>
          </a:p>
          <a:p>
            <a:pPr algn="just"/>
            <a:r>
              <a:rPr lang="pt-BR" dirty="0" smtClean="0"/>
              <a:t>Utilização da reserva mínima para consumo de </a:t>
            </a:r>
            <a:r>
              <a:rPr lang="pt-BR" dirty="0" smtClean="0"/>
              <a:t> 24h, </a:t>
            </a:r>
            <a:r>
              <a:rPr lang="pt-BR" dirty="0" smtClean="0"/>
              <a:t>prevista pela NBR </a:t>
            </a:r>
            <a:r>
              <a:rPr lang="pt-BR" dirty="0" smtClean="0"/>
              <a:t>5.626/98  constantemente;</a:t>
            </a:r>
          </a:p>
          <a:p>
            <a:pPr algn="just"/>
            <a:r>
              <a:rPr lang="pt-BR" dirty="0" smtClean="0"/>
              <a:t>Solicitação das instalações prediais  dos condomínios para abastecer a reserva mínima para consumo em menos do que 24h com a pressão mínima de 10mca, conforme NBR 12.218/94.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INICIAL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Verificação do cumprimento da NBR 12218/94  para </a:t>
            </a:r>
            <a:r>
              <a:rPr lang="pt-BR" dirty="0" smtClean="0"/>
              <a:t> </a:t>
            </a:r>
            <a:r>
              <a:rPr lang="pt-BR" dirty="0" smtClean="0"/>
              <a:t>as redes do abastecimento público, da NBR 5626/98 para as instalações prediais e da </a:t>
            </a:r>
            <a:r>
              <a:rPr lang="pt-BR" dirty="0" smtClean="0"/>
              <a:t>Portaria nº </a:t>
            </a:r>
            <a:r>
              <a:rPr lang="pt-BR" dirty="0" smtClean="0"/>
              <a:t>18772/2000 para o volume a ser reservado</a:t>
            </a:r>
            <a:r>
              <a:rPr lang="pt-BR" dirty="0" smtClean="0"/>
              <a:t>;</a:t>
            </a:r>
            <a:endParaRPr lang="pt-BR" dirty="0" smtClean="0"/>
          </a:p>
          <a:p>
            <a:pPr algn="just"/>
            <a:r>
              <a:rPr lang="pt-BR" dirty="0" smtClean="0"/>
              <a:t>1ª Etapa: instalação do </a:t>
            </a:r>
            <a:r>
              <a:rPr lang="pt-BR" dirty="0" err="1" smtClean="0"/>
              <a:t>logger</a:t>
            </a:r>
            <a:r>
              <a:rPr lang="pt-BR" dirty="0" smtClean="0"/>
              <a:t> de pressão;</a:t>
            </a:r>
          </a:p>
          <a:p>
            <a:pPr algn="just"/>
            <a:r>
              <a:rPr lang="pt-BR" dirty="0" smtClean="0"/>
              <a:t>2ª Etapa: vistoria técnica;</a:t>
            </a:r>
          </a:p>
          <a:p>
            <a:pPr algn="just"/>
            <a:r>
              <a:rPr lang="pt-BR" dirty="0" smtClean="0"/>
              <a:t>3ª Etapa: ações propostas para adequações e acompanhamento dos resultados.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DE AVALIAÇÃO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75467"/>
            <a:ext cx="7986213" cy="34506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Deficiências encontradas em 20 condomínios:</a:t>
            </a:r>
            <a:endParaRPr lang="pt-BR" dirty="0" smtClean="0"/>
          </a:p>
          <a:p>
            <a:pPr algn="just"/>
            <a:r>
              <a:rPr lang="pt-BR" dirty="0" smtClean="0"/>
              <a:t>P &lt; 10mca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Tempo de abastecimento </a:t>
            </a:r>
            <a:r>
              <a:rPr lang="pt-BR" dirty="0" smtClean="0"/>
              <a:t> da rede pública &lt; 24h;</a:t>
            </a:r>
            <a:endParaRPr lang="pt-BR" dirty="0" smtClean="0"/>
          </a:p>
          <a:p>
            <a:pPr algn="just"/>
            <a:r>
              <a:rPr lang="pt-BR" dirty="0" smtClean="0"/>
              <a:t>Diâmetro inadequado do alimentador </a:t>
            </a:r>
            <a:r>
              <a:rPr lang="pt-BR" dirty="0" smtClean="0"/>
              <a:t>predial;</a:t>
            </a:r>
          </a:p>
          <a:p>
            <a:pPr algn="just"/>
            <a:r>
              <a:rPr lang="pt-BR" dirty="0" err="1" smtClean="0"/>
              <a:t>Reservação</a:t>
            </a:r>
            <a:r>
              <a:rPr lang="pt-BR" dirty="0" smtClean="0"/>
              <a:t> mínima </a:t>
            </a:r>
            <a:r>
              <a:rPr lang="pt-BR" dirty="0" smtClean="0"/>
              <a:t>insuficiente;</a:t>
            </a:r>
          </a:p>
          <a:p>
            <a:pPr algn="just"/>
            <a:r>
              <a:rPr lang="pt-BR" dirty="0" smtClean="0"/>
              <a:t>Estrangulamento;</a:t>
            </a:r>
          </a:p>
          <a:p>
            <a:pPr algn="just"/>
            <a:r>
              <a:rPr lang="pt-BR" dirty="0" smtClean="0"/>
              <a:t>Altura da entrada de água inadequada para </a:t>
            </a:r>
            <a:r>
              <a:rPr lang="pt-BR" dirty="0" smtClean="0"/>
              <a:t> P = 10mca;</a:t>
            </a:r>
          </a:p>
          <a:p>
            <a:pPr algn="just"/>
            <a:r>
              <a:rPr lang="pt-BR" dirty="0" smtClean="0"/>
              <a:t>Deficiências na instalação </a:t>
            </a:r>
            <a:r>
              <a:rPr lang="pt-BR" dirty="0" smtClean="0"/>
              <a:t>interna.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DE AVALIAÇÃO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2" t="27077" r="24837" b="36462"/>
          <a:stretch/>
        </p:blipFill>
        <p:spPr bwMode="auto">
          <a:xfrm>
            <a:off x="179512" y="2132856"/>
            <a:ext cx="842079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Caso: 01 - Estrangulamento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786314" y="2675467"/>
            <a:ext cx="4143404" cy="345069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912 apartamentos;</a:t>
            </a:r>
          </a:p>
          <a:p>
            <a:r>
              <a:rPr lang="pt-BR" dirty="0" err="1" smtClean="0"/>
              <a:t>Reservação</a:t>
            </a:r>
            <a:r>
              <a:rPr lang="pt-BR" dirty="0" smtClean="0"/>
              <a:t>: 940m³;</a:t>
            </a:r>
          </a:p>
          <a:p>
            <a:r>
              <a:rPr lang="pt-BR" dirty="0" smtClean="0"/>
              <a:t>DN alimentador predial: 2” e com derivações;</a:t>
            </a:r>
          </a:p>
          <a:p>
            <a:r>
              <a:rPr lang="pt-BR" dirty="0" smtClean="0"/>
              <a:t>DN ramal predial e cavalete: 4”</a:t>
            </a:r>
          </a:p>
          <a:p>
            <a:r>
              <a:rPr lang="pt-BR" dirty="0" smtClean="0"/>
              <a:t>Tempo de enchimento + consumo diário: 32h para 26mca;</a:t>
            </a:r>
          </a:p>
          <a:p>
            <a:r>
              <a:rPr lang="pt-BR" dirty="0" smtClean="0"/>
              <a:t>Vol. caminhão pipa: 10m³.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177" y="1863827"/>
            <a:ext cx="3684261" cy="4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3181" y="2472151"/>
            <a:ext cx="4912347" cy="3684261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Caso: 01 – Proposta de Solução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spaço Reservado para Conteúdo 7"/>
          <p:cNvSpPr txBox="1">
            <a:spLocks/>
          </p:cNvSpPr>
          <p:nvPr/>
        </p:nvSpPr>
        <p:spPr>
          <a:xfrm>
            <a:off x="4786314" y="2675467"/>
            <a:ext cx="4143404" cy="3450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Aumento do diâmetro do alimentador predial para 4”;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pt-BR" sz="2400" dirty="0" smtClean="0">
                <a:solidFill>
                  <a:srgbClr val="073E87"/>
                </a:solidFill>
              </a:rPr>
              <a:t>Tempo de enchimento + consumo diário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12h para 10mca;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Após a implantação do novo alimentador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diâmetro de 4” e sem derivações: sem necessidade de caminhões pipa.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3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Caso: 01 – Proposta de Solução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9" r="6039"/>
          <a:stretch/>
        </p:blipFill>
        <p:spPr>
          <a:xfrm>
            <a:off x="1142976" y="1500174"/>
            <a:ext cx="6072230" cy="51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420</TotalTime>
  <Words>752</Words>
  <Application>Microsoft Office PowerPoint</Application>
  <PresentationFormat>Apresentação na tela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Forma de Onda</vt:lpstr>
      <vt:lpstr>Slide 1</vt:lpstr>
      <vt:lpstr>A cidade de Guarulhos/SP</vt:lpstr>
      <vt:lpstr>SITUAÇÃO INICIAL</vt:lpstr>
      <vt:lpstr>MÉTODO DE AVALIAÇÃO</vt:lpstr>
      <vt:lpstr>MÉTODO DE AVALIAÇÃO</vt:lpstr>
      <vt:lpstr>RESULTADOS</vt:lpstr>
      <vt:lpstr>Caso: 01 - Estrangulamento</vt:lpstr>
      <vt:lpstr>Slide 8</vt:lpstr>
      <vt:lpstr>Caso: 01 – Proposta de Solução</vt:lpstr>
      <vt:lpstr>Caso: 02 - Estrangulamento</vt:lpstr>
      <vt:lpstr>Slide 11</vt:lpstr>
      <vt:lpstr>Caso: 03 – P &lt; 10mca</vt:lpstr>
      <vt:lpstr>Caso: 03 – Proposta de Solução</vt:lpstr>
      <vt:lpstr>CONCLUSÃO</vt:lpstr>
      <vt:lpstr>CONCLUSÃO</vt:lpstr>
      <vt:lpstr>REFERÊNCIAS</vt:lpstr>
      <vt:lpstr>Obrigado pela atenção.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Garcia da Silva Santim</dc:creator>
  <cp:lastModifiedBy>Bruna</cp:lastModifiedBy>
  <cp:revision>32</cp:revision>
  <dcterms:created xsi:type="dcterms:W3CDTF">2015-05-22T15:08:41Z</dcterms:created>
  <dcterms:modified xsi:type="dcterms:W3CDTF">2015-05-25T01:20:25Z</dcterms:modified>
</cp:coreProperties>
</file>