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 id="2147483684" r:id="rId2"/>
  </p:sldMasterIdLst>
  <p:notesMasterIdLst>
    <p:notesMasterId r:id="rId78"/>
  </p:notesMasterIdLst>
  <p:handoutMasterIdLst>
    <p:handoutMasterId r:id="rId79"/>
  </p:handoutMasterIdLst>
  <p:sldIdLst>
    <p:sldId id="641" r:id="rId3"/>
    <p:sldId id="889" r:id="rId4"/>
    <p:sldId id="964" r:id="rId5"/>
    <p:sldId id="723" r:id="rId6"/>
    <p:sldId id="965" r:id="rId7"/>
    <p:sldId id="887" r:id="rId8"/>
    <p:sldId id="886" r:id="rId9"/>
    <p:sldId id="893" r:id="rId10"/>
    <p:sldId id="969" r:id="rId11"/>
    <p:sldId id="894" r:id="rId12"/>
    <p:sldId id="895" r:id="rId13"/>
    <p:sldId id="896" r:id="rId14"/>
    <p:sldId id="899" r:id="rId15"/>
    <p:sldId id="900" r:id="rId16"/>
    <p:sldId id="901" r:id="rId17"/>
    <p:sldId id="902" r:id="rId18"/>
    <p:sldId id="903" r:id="rId19"/>
    <p:sldId id="904" r:id="rId20"/>
    <p:sldId id="905" r:id="rId21"/>
    <p:sldId id="906" r:id="rId22"/>
    <p:sldId id="907" r:id="rId23"/>
    <p:sldId id="908" r:id="rId24"/>
    <p:sldId id="909" r:id="rId25"/>
    <p:sldId id="910" r:id="rId26"/>
    <p:sldId id="911" r:id="rId27"/>
    <p:sldId id="912" r:id="rId28"/>
    <p:sldId id="913" r:id="rId29"/>
    <p:sldId id="914" r:id="rId30"/>
    <p:sldId id="915" r:id="rId31"/>
    <p:sldId id="916" r:id="rId32"/>
    <p:sldId id="917" r:id="rId33"/>
    <p:sldId id="918" r:id="rId34"/>
    <p:sldId id="919" r:id="rId35"/>
    <p:sldId id="920" r:id="rId36"/>
    <p:sldId id="921" r:id="rId37"/>
    <p:sldId id="922" r:id="rId38"/>
    <p:sldId id="923" r:id="rId39"/>
    <p:sldId id="924" r:id="rId40"/>
    <p:sldId id="925" r:id="rId41"/>
    <p:sldId id="926" r:id="rId42"/>
    <p:sldId id="927" r:id="rId43"/>
    <p:sldId id="928" r:id="rId44"/>
    <p:sldId id="929" r:id="rId45"/>
    <p:sldId id="930" r:id="rId46"/>
    <p:sldId id="931" r:id="rId47"/>
    <p:sldId id="933" r:id="rId48"/>
    <p:sldId id="934" r:id="rId49"/>
    <p:sldId id="935" r:id="rId50"/>
    <p:sldId id="936" r:id="rId51"/>
    <p:sldId id="937" r:id="rId52"/>
    <p:sldId id="938" r:id="rId53"/>
    <p:sldId id="939" r:id="rId54"/>
    <p:sldId id="940" r:id="rId55"/>
    <p:sldId id="941" r:id="rId56"/>
    <p:sldId id="942" r:id="rId57"/>
    <p:sldId id="943" r:id="rId58"/>
    <p:sldId id="945" r:id="rId59"/>
    <p:sldId id="946" r:id="rId60"/>
    <p:sldId id="947" r:id="rId61"/>
    <p:sldId id="948" r:id="rId62"/>
    <p:sldId id="949" r:id="rId63"/>
    <p:sldId id="966" r:id="rId64"/>
    <p:sldId id="950" r:id="rId65"/>
    <p:sldId id="953" r:id="rId66"/>
    <p:sldId id="954" r:id="rId67"/>
    <p:sldId id="955" r:id="rId68"/>
    <p:sldId id="968" r:id="rId69"/>
    <p:sldId id="967" r:id="rId70"/>
    <p:sldId id="872" r:id="rId71"/>
    <p:sldId id="875" r:id="rId72"/>
    <p:sldId id="876" r:id="rId73"/>
    <p:sldId id="877" r:id="rId74"/>
    <p:sldId id="878" r:id="rId75"/>
    <p:sldId id="879" r:id="rId76"/>
    <p:sldId id="866" r:id="rId77"/>
  </p:sldIdLst>
  <p:sldSz cx="9144000" cy="6858000" type="screen4x3"/>
  <p:notesSz cx="6856413" cy="9750425"/>
  <p:defaultTextStyle>
    <a:defPPr>
      <a:defRPr lang="en-GB"/>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CC"/>
    <a:srgbClr val="FF0000"/>
    <a:srgbClr val="FF3399"/>
    <a:srgbClr val="0000FF"/>
    <a:srgbClr val="009900"/>
    <a:srgbClr val="99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95897" autoAdjust="0"/>
  </p:normalViewPr>
  <p:slideViewPr>
    <p:cSldViewPr>
      <p:cViewPr varScale="1">
        <p:scale>
          <a:sx n="109" d="100"/>
          <a:sy n="109" d="100"/>
        </p:scale>
        <p:origin x="158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630" y="936"/>
      </p:cViewPr>
      <p:guideLst>
        <p:guide orient="horz" pos="3071"/>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30051" name="Rectangle 3"/>
          <p:cNvSpPr>
            <a:spLocks noGrp="1" noChangeArrowheads="1"/>
          </p:cNvSpPr>
          <p:nvPr>
            <p:ph type="dt" sz="quarter" idx="1"/>
          </p:nvPr>
        </p:nvSpPr>
        <p:spPr bwMode="auto">
          <a:xfrm>
            <a:off x="3883025" y="0"/>
            <a:ext cx="2971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0052" name="Rectangle 4"/>
          <p:cNvSpPr>
            <a:spLocks noGrp="1" noChangeArrowheads="1"/>
          </p:cNvSpPr>
          <p:nvPr>
            <p:ph type="ftr" sz="quarter" idx="2"/>
          </p:nvPr>
        </p:nvSpPr>
        <p:spPr bwMode="auto">
          <a:xfrm>
            <a:off x="0" y="9261475"/>
            <a:ext cx="2971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30053" name="Rectangle 5"/>
          <p:cNvSpPr>
            <a:spLocks noGrp="1" noChangeArrowheads="1"/>
          </p:cNvSpPr>
          <p:nvPr>
            <p:ph type="sldNum" sz="quarter" idx="3"/>
          </p:nvPr>
        </p:nvSpPr>
        <p:spPr bwMode="auto">
          <a:xfrm>
            <a:off x="3883025" y="9261475"/>
            <a:ext cx="2971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C5299F9-8A47-487F-8535-EB68D51E8158}" type="slidenum">
              <a:rPr lang="en-US"/>
              <a:pPr/>
              <a:t>‹#›</a:t>
            </a:fld>
            <a:endParaRPr lang="en-US"/>
          </a:p>
        </p:txBody>
      </p:sp>
    </p:spTree>
    <p:extLst>
      <p:ext uri="{BB962C8B-B14F-4D97-AF65-F5344CB8AC3E}">
        <p14:creationId xmlns:p14="http://schemas.microsoft.com/office/powerpoint/2010/main" val="4274153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GB"/>
          </a:p>
        </p:txBody>
      </p:sp>
      <p:sp>
        <p:nvSpPr>
          <p:cNvPr id="77827" name="Rectangle 3"/>
          <p:cNvSpPr>
            <a:spLocks noGrp="1" noChangeArrowheads="1"/>
          </p:cNvSpPr>
          <p:nvPr>
            <p:ph type="dt" idx="1"/>
          </p:nvPr>
        </p:nvSpPr>
        <p:spPr bwMode="auto">
          <a:xfrm>
            <a:off x="3883025" y="0"/>
            <a:ext cx="2971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77828" name="Rectangle 4"/>
          <p:cNvSpPr>
            <a:spLocks noGrp="1" noRot="1" noChangeAspect="1" noChangeArrowheads="1" noTextEdit="1"/>
          </p:cNvSpPr>
          <p:nvPr>
            <p:ph type="sldImg" idx="2"/>
          </p:nvPr>
        </p:nvSpPr>
        <p:spPr bwMode="auto">
          <a:xfrm>
            <a:off x="990600" y="731838"/>
            <a:ext cx="4875213" cy="365601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685800" y="4630738"/>
            <a:ext cx="5484813"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7830" name="Rectangle 6"/>
          <p:cNvSpPr>
            <a:spLocks noGrp="1" noChangeArrowheads="1"/>
          </p:cNvSpPr>
          <p:nvPr>
            <p:ph type="ftr" sz="quarter" idx="4"/>
          </p:nvPr>
        </p:nvSpPr>
        <p:spPr bwMode="auto">
          <a:xfrm>
            <a:off x="0" y="9261475"/>
            <a:ext cx="2971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GB"/>
          </a:p>
        </p:txBody>
      </p:sp>
      <p:sp>
        <p:nvSpPr>
          <p:cNvPr id="77831" name="Rectangle 7"/>
          <p:cNvSpPr>
            <a:spLocks noGrp="1" noChangeArrowheads="1"/>
          </p:cNvSpPr>
          <p:nvPr>
            <p:ph type="sldNum" sz="quarter" idx="5"/>
          </p:nvPr>
        </p:nvSpPr>
        <p:spPr bwMode="auto">
          <a:xfrm>
            <a:off x="3883025" y="9261475"/>
            <a:ext cx="2971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C09CFFD-68CA-4E39-B076-16BF2583DC2B}" type="slidenum">
              <a:rPr lang="en-GB"/>
              <a:pPr/>
              <a:t>‹#›</a:t>
            </a:fld>
            <a:endParaRPr lang="en-GB"/>
          </a:p>
        </p:txBody>
      </p:sp>
    </p:spTree>
    <p:extLst>
      <p:ext uri="{BB962C8B-B14F-4D97-AF65-F5344CB8AC3E}">
        <p14:creationId xmlns:p14="http://schemas.microsoft.com/office/powerpoint/2010/main" val="32366358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9D7E8A-8487-4033-BEE0-CC96E93E5AE9}" type="slidenum">
              <a:rPr lang="en-GB"/>
              <a:pPr/>
              <a:t>1</a:t>
            </a:fld>
            <a:endParaRPr lang="en-GB"/>
          </a:p>
        </p:txBody>
      </p:sp>
      <p:sp>
        <p:nvSpPr>
          <p:cNvPr id="971778" name="Rectangle 2"/>
          <p:cNvSpPr>
            <a:spLocks noGrp="1" noRot="1" noChangeAspect="1" noChangeArrowheads="1" noTextEdit="1"/>
          </p:cNvSpPr>
          <p:nvPr>
            <p:ph type="sldImg"/>
          </p:nvPr>
        </p:nvSpPr>
        <p:spPr>
          <a:xfrm>
            <a:off x="992188" y="731838"/>
            <a:ext cx="4875212" cy="3656012"/>
          </a:xfrm>
          <a:ln/>
        </p:spPr>
      </p:sp>
      <p:sp>
        <p:nvSpPr>
          <p:cNvPr id="971779" name="Rectangle 3"/>
          <p:cNvSpPr>
            <a:spLocks noGrp="1" noChangeArrowheads="1"/>
          </p:cNvSpPr>
          <p:nvPr>
            <p:ph type="body" idx="1"/>
          </p:nvPr>
        </p:nvSpPr>
        <p:spPr/>
        <p:txBody>
          <a:bodyPr/>
          <a:lstStyle/>
          <a:p>
            <a:r>
              <a:rPr lang="en-US"/>
              <a:t> </a:t>
            </a:r>
          </a:p>
        </p:txBody>
      </p:sp>
    </p:spTree>
    <p:extLst>
      <p:ext uri="{BB962C8B-B14F-4D97-AF65-F5344CB8AC3E}">
        <p14:creationId xmlns:p14="http://schemas.microsoft.com/office/powerpoint/2010/main" val="175037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75B98D4-430C-4C1A-AC0C-99380D076021}" type="slidenum">
              <a:rPr lang="en-GB" smtClean="0"/>
              <a:pPr eaLnBrk="1" hangingPunct="1"/>
              <a:t>10</a:t>
            </a:fld>
            <a:endParaRPr lang="en-GB"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19132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42DD526B-9460-4BFF-A38E-E9B1DA03C708}" type="slidenum">
              <a:rPr lang="en-GB" smtClean="0"/>
              <a:pPr eaLnBrk="1" hangingPunct="1"/>
              <a:t>11</a:t>
            </a:fld>
            <a:endParaRPr lang="en-GB"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36563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C758E4F1-DC57-4D1B-8F76-C1172DBF8915}" type="slidenum">
              <a:rPr lang="en-GB" smtClean="0"/>
              <a:pPr eaLnBrk="1" hangingPunct="1"/>
              <a:t>12</a:t>
            </a:fld>
            <a:endParaRPr lang="en-GB"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38521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1C51E4F6-EDFA-4DD1-AC5F-1DB9DC8E78F6}" type="slidenum">
              <a:rPr lang="en-GB" smtClean="0"/>
              <a:pPr eaLnBrk="1" hangingPunct="1"/>
              <a:t>13</a:t>
            </a:fld>
            <a:endParaRPr lang="en-GB"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505486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A6847A08-C044-438C-9780-0344268613BC}" type="slidenum">
              <a:rPr lang="en-GB" smtClean="0"/>
              <a:pPr eaLnBrk="1" hangingPunct="1"/>
              <a:t>14</a:t>
            </a:fld>
            <a:endParaRPr lang="en-GB"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04739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953A6BA-AA2E-4608-96F3-72B718631EA4}" type="slidenum">
              <a:rPr lang="en-GB" smtClean="0"/>
              <a:pPr eaLnBrk="1" hangingPunct="1"/>
              <a:t>15</a:t>
            </a:fld>
            <a:endParaRPr lang="en-GB"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291811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40F8672-E4D5-4FDB-B5C2-F0A2043E8D72}" type="slidenum">
              <a:rPr lang="en-GB" smtClean="0"/>
              <a:pPr eaLnBrk="1" hangingPunct="1"/>
              <a:t>16</a:t>
            </a:fld>
            <a:endParaRPr lang="en-GB"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854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80DA19D-418B-4B9F-8F93-918D8D36A503}" type="slidenum">
              <a:rPr lang="en-GB" smtClean="0"/>
              <a:pPr eaLnBrk="1" hangingPunct="1"/>
              <a:t>17</a:t>
            </a:fld>
            <a:endParaRPr lang="en-GB"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Breve examen del contexto histórico de este retorno</a:t>
            </a:r>
          </a:p>
        </p:txBody>
      </p:sp>
    </p:spTree>
    <p:extLst>
      <p:ext uri="{BB962C8B-B14F-4D97-AF65-F5344CB8AC3E}">
        <p14:creationId xmlns:p14="http://schemas.microsoft.com/office/powerpoint/2010/main" val="1115142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1B2468C9-7A75-47ED-B89B-A52B8835062C}" type="slidenum">
              <a:rPr lang="en-GB" smtClean="0"/>
              <a:pPr eaLnBrk="1" hangingPunct="1"/>
              <a:t>18</a:t>
            </a:fld>
            <a:endParaRPr lang="en-GB"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84958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07413FA-9E23-4A9B-B500-11DA12DD9099}" type="slidenum">
              <a:rPr lang="en-GB" smtClean="0"/>
              <a:pPr eaLnBrk="1" hangingPunct="1"/>
              <a:t>19</a:t>
            </a:fld>
            <a:endParaRPr lang="en-GB"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3961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E9091AD-D9E3-48AF-8060-34ACF5544316}" type="slidenum">
              <a:rPr lang="en-GB"/>
              <a:pPr eaLnBrk="1" hangingPunct="1"/>
              <a:t>2</a:t>
            </a:fld>
            <a:endParaRPr lang="en-GB"/>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8715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07644C8-A14B-496E-AC11-AB29C67DA23F}" type="slidenum">
              <a:rPr lang="en-GB" smtClean="0"/>
              <a:pPr eaLnBrk="1" hangingPunct="1"/>
              <a:t>20</a:t>
            </a:fld>
            <a:endParaRPr lang="en-GB"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smtClean="0"/>
          </a:p>
        </p:txBody>
      </p:sp>
    </p:spTree>
    <p:extLst>
      <p:ext uri="{BB962C8B-B14F-4D97-AF65-F5344CB8AC3E}">
        <p14:creationId xmlns:p14="http://schemas.microsoft.com/office/powerpoint/2010/main" val="301905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692E11C-F705-4440-A074-B2EDACC3997F}" type="slidenum">
              <a:rPr lang="en-GB" smtClean="0"/>
              <a:pPr eaLnBrk="1" hangingPunct="1"/>
              <a:t>21</a:t>
            </a:fld>
            <a:endParaRPr lang="en-GB" smtClean="0"/>
          </a:p>
        </p:txBody>
      </p:sp>
      <p:sp>
        <p:nvSpPr>
          <p:cNvPr id="177155" name="Rectangle 2"/>
          <p:cNvSpPr>
            <a:spLocks noGrp="1" noRot="1" noChangeAspect="1" noChangeArrowheads="1" noTextEdit="1"/>
          </p:cNvSpPr>
          <p:nvPr>
            <p:ph type="sldImg"/>
          </p:nvPr>
        </p:nvSpPr>
        <p:spPr>
          <a:xfrm>
            <a:off x="992188" y="731838"/>
            <a:ext cx="4875212" cy="3656012"/>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9517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BCF12F9-BFF2-4A6C-BEC4-FC6DF1688613}" type="slidenum">
              <a:rPr lang="en-GB" smtClean="0"/>
              <a:pPr eaLnBrk="1" hangingPunct="1"/>
              <a:t>22</a:t>
            </a:fld>
            <a:endParaRPr lang="en-GB" smtClean="0"/>
          </a:p>
        </p:txBody>
      </p:sp>
      <p:sp>
        <p:nvSpPr>
          <p:cNvPr id="178179" name="Rectangle 2"/>
          <p:cNvSpPr>
            <a:spLocks noGrp="1" noRot="1" noChangeAspect="1" noChangeArrowheads="1" noTextEdit="1"/>
          </p:cNvSpPr>
          <p:nvPr>
            <p:ph type="sldImg"/>
          </p:nvPr>
        </p:nvSpPr>
        <p:spPr>
          <a:xfrm>
            <a:off x="992188" y="731838"/>
            <a:ext cx="4875212" cy="3656012"/>
          </a:xfrm>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183594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722BF503-F3AD-493A-B7FB-8FA91DC41F69}" type="slidenum">
              <a:rPr lang="en-GB" smtClean="0"/>
              <a:pPr eaLnBrk="1" hangingPunct="1"/>
              <a:t>23</a:t>
            </a:fld>
            <a:endParaRPr lang="en-GB"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32199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C8E1CE4-157A-4F54-9A97-DEE98E3FE020}" type="slidenum">
              <a:rPr lang="en-GB" smtClean="0"/>
              <a:pPr eaLnBrk="1" hangingPunct="1"/>
              <a:t>24</a:t>
            </a:fld>
            <a:endParaRPr lang="en-GB" smtClean="0"/>
          </a:p>
        </p:txBody>
      </p:sp>
    </p:spTree>
    <p:extLst>
      <p:ext uri="{BB962C8B-B14F-4D97-AF65-F5344CB8AC3E}">
        <p14:creationId xmlns:p14="http://schemas.microsoft.com/office/powerpoint/2010/main" val="974113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7D27C08A-1DB5-4AB4-9CC1-9AE92C8C3DD0}" type="slidenum">
              <a:rPr lang="en-GB" smtClean="0"/>
              <a:pPr eaLnBrk="1" hangingPunct="1"/>
              <a:t>25</a:t>
            </a:fld>
            <a:endParaRPr lang="en-GB" smtClean="0"/>
          </a:p>
        </p:txBody>
      </p:sp>
    </p:spTree>
    <p:extLst>
      <p:ext uri="{BB962C8B-B14F-4D97-AF65-F5344CB8AC3E}">
        <p14:creationId xmlns:p14="http://schemas.microsoft.com/office/powerpoint/2010/main" val="1957822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90E75C4-472E-4CF2-97C0-97A7193A36C0}" type="slidenum">
              <a:rPr lang="en-GB" smtClean="0"/>
              <a:pPr eaLnBrk="1" hangingPunct="1"/>
              <a:t>26</a:t>
            </a:fld>
            <a:endParaRPr lang="en-GB" smtClean="0"/>
          </a:p>
        </p:txBody>
      </p:sp>
      <p:sp>
        <p:nvSpPr>
          <p:cNvPr id="182275" name="Rectangle 2"/>
          <p:cNvSpPr>
            <a:spLocks noGrp="1" noRot="1" noChangeAspect="1" noChangeArrowheads="1" noTextEdit="1"/>
          </p:cNvSpPr>
          <p:nvPr>
            <p:ph type="sldImg"/>
          </p:nvPr>
        </p:nvSpPr>
        <p:spPr>
          <a:xfrm>
            <a:off x="992188" y="731838"/>
            <a:ext cx="4875212" cy="3656012"/>
          </a:xfrm>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02656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9FF4108-817F-4576-8B6E-AF8B6E741A7B}" type="slidenum">
              <a:rPr lang="en-GB" smtClean="0"/>
              <a:pPr eaLnBrk="1" hangingPunct="1"/>
              <a:t>27</a:t>
            </a:fld>
            <a:endParaRPr lang="en-GB" smtClean="0"/>
          </a:p>
        </p:txBody>
      </p:sp>
      <p:sp>
        <p:nvSpPr>
          <p:cNvPr id="183299" name="Rectangle 2"/>
          <p:cNvSpPr>
            <a:spLocks noGrp="1" noRot="1" noChangeAspect="1" noChangeArrowheads="1" noTextEdit="1"/>
          </p:cNvSpPr>
          <p:nvPr>
            <p:ph type="sldImg"/>
          </p:nvPr>
        </p:nvSpPr>
        <p:spPr>
          <a:xfrm>
            <a:off x="992188" y="731838"/>
            <a:ext cx="4875212" cy="3656012"/>
          </a:xfrm>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2932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EDB57255-601A-4AD0-88D3-323FC5C5C8A1}" type="slidenum">
              <a:rPr lang="en-GB" smtClean="0"/>
              <a:pPr eaLnBrk="1" hangingPunct="1"/>
              <a:t>28</a:t>
            </a:fld>
            <a:endParaRPr lang="en-GB"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17354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EDFBD9D-ECF0-477F-BEF3-63EE9A2390F9}" type="slidenum">
              <a:rPr lang="en-GB" smtClean="0"/>
              <a:pPr eaLnBrk="1" hangingPunct="1"/>
              <a:t>29</a:t>
            </a:fld>
            <a:endParaRPr lang="en-GB" smtClean="0"/>
          </a:p>
        </p:txBody>
      </p:sp>
    </p:spTree>
    <p:extLst>
      <p:ext uri="{BB962C8B-B14F-4D97-AF65-F5344CB8AC3E}">
        <p14:creationId xmlns:p14="http://schemas.microsoft.com/office/powerpoint/2010/main" val="129701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524D86C-3066-45FC-A8FE-0E32FDA10147}" type="slidenum">
              <a:rPr lang="en-GB" smtClean="0"/>
              <a:pPr eaLnBrk="1" hangingPunct="1"/>
              <a:t>3</a:t>
            </a:fld>
            <a:endParaRPr lang="en-GB"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3861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E8F569C-EA10-4201-9910-9576768D98EA}" type="slidenum">
              <a:rPr lang="en-GB" smtClean="0"/>
              <a:pPr eaLnBrk="1" hangingPunct="1"/>
              <a:t>30</a:t>
            </a:fld>
            <a:endParaRPr lang="en-GB" smtClean="0"/>
          </a:p>
        </p:txBody>
      </p:sp>
      <p:sp>
        <p:nvSpPr>
          <p:cNvPr id="186371" name="Rectangle 2"/>
          <p:cNvSpPr>
            <a:spLocks noGrp="1" noRot="1" noChangeAspect="1" noChangeArrowheads="1" noTextEdit="1"/>
          </p:cNvSpPr>
          <p:nvPr>
            <p:ph type="sldImg"/>
          </p:nvPr>
        </p:nvSpPr>
        <p:spPr>
          <a:xfrm>
            <a:off x="992188" y="731838"/>
            <a:ext cx="4875212" cy="3656012"/>
          </a:xfrm>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56145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4483EEC0-E2E0-4FA6-B398-0EE5D0F6FDC7}" type="slidenum">
              <a:rPr lang="en-GB" smtClean="0"/>
              <a:pPr eaLnBrk="1" hangingPunct="1"/>
              <a:t>31</a:t>
            </a:fld>
            <a:endParaRPr lang="en-GB" smtClean="0"/>
          </a:p>
        </p:txBody>
      </p:sp>
      <p:sp>
        <p:nvSpPr>
          <p:cNvPr id="187395" name="Rectangle 2"/>
          <p:cNvSpPr>
            <a:spLocks noGrp="1" noRot="1" noChangeAspect="1" noChangeArrowheads="1" noTextEdit="1"/>
          </p:cNvSpPr>
          <p:nvPr>
            <p:ph type="sldImg"/>
          </p:nvPr>
        </p:nvSpPr>
        <p:spPr>
          <a:xfrm>
            <a:off x="992188" y="731838"/>
            <a:ext cx="4875212" cy="3656012"/>
          </a:xfrm>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68898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3E9D0F8-CAC3-43EE-A969-CB4EB53E23D4}" type="slidenum">
              <a:rPr lang="en-GB" smtClean="0"/>
              <a:pPr eaLnBrk="1" hangingPunct="1"/>
              <a:t>32</a:t>
            </a:fld>
            <a:endParaRPr lang="en-GB" smtClean="0"/>
          </a:p>
        </p:txBody>
      </p:sp>
      <p:sp>
        <p:nvSpPr>
          <p:cNvPr id="188419" name="Rectangle 2"/>
          <p:cNvSpPr>
            <a:spLocks noGrp="1" noRot="1" noChangeAspect="1" noChangeArrowheads="1" noTextEdit="1"/>
          </p:cNvSpPr>
          <p:nvPr>
            <p:ph type="sldImg"/>
          </p:nvPr>
        </p:nvSpPr>
        <p:spPr>
          <a:xfrm>
            <a:off x="992188" y="731838"/>
            <a:ext cx="4875212" cy="3656012"/>
          </a:xfrm>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0910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C13E3DB-31AC-45FC-B8B0-1A4E80360117}" type="slidenum">
              <a:rPr lang="en-GB" smtClean="0"/>
              <a:pPr eaLnBrk="1" hangingPunct="1"/>
              <a:t>33</a:t>
            </a:fld>
            <a:endParaRPr lang="en-GB" smtClean="0"/>
          </a:p>
        </p:txBody>
      </p:sp>
      <p:sp>
        <p:nvSpPr>
          <p:cNvPr id="189443" name="Rectangle 2"/>
          <p:cNvSpPr>
            <a:spLocks noGrp="1" noRot="1" noChangeAspect="1" noChangeArrowheads="1" noTextEdit="1"/>
          </p:cNvSpPr>
          <p:nvPr>
            <p:ph type="sldImg"/>
          </p:nvPr>
        </p:nvSpPr>
        <p:spPr>
          <a:xfrm>
            <a:off x="992188" y="731838"/>
            <a:ext cx="4875212" cy="3656012"/>
          </a:xfrm>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36804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94EFABA-4569-4619-B731-B304DCCF3B49}" type="slidenum">
              <a:rPr lang="en-GB" smtClean="0"/>
              <a:pPr eaLnBrk="1" hangingPunct="1"/>
              <a:t>34</a:t>
            </a:fld>
            <a:endParaRPr lang="en-GB" smtClean="0"/>
          </a:p>
        </p:txBody>
      </p:sp>
      <p:sp>
        <p:nvSpPr>
          <p:cNvPr id="190467" name="Rectangle 2"/>
          <p:cNvSpPr>
            <a:spLocks noGrp="1" noRot="1" noChangeAspect="1" noChangeArrowheads="1" noTextEdit="1"/>
          </p:cNvSpPr>
          <p:nvPr>
            <p:ph type="sldImg"/>
          </p:nvPr>
        </p:nvSpPr>
        <p:spPr>
          <a:xfrm>
            <a:off x="992188" y="731838"/>
            <a:ext cx="4875212" cy="3656012"/>
          </a:xfrm>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5074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EA52EB20-1632-49C4-848D-7F531A4C1A9F}" type="slidenum">
              <a:rPr lang="en-GB" smtClean="0"/>
              <a:pPr eaLnBrk="1" hangingPunct="1"/>
              <a:t>35</a:t>
            </a:fld>
            <a:endParaRPr lang="en-GB" smtClean="0"/>
          </a:p>
        </p:txBody>
      </p:sp>
      <p:sp>
        <p:nvSpPr>
          <p:cNvPr id="191491" name="Rectangle 2"/>
          <p:cNvSpPr>
            <a:spLocks noGrp="1" noRot="1" noChangeAspect="1" noChangeArrowheads="1" noTextEdit="1"/>
          </p:cNvSpPr>
          <p:nvPr>
            <p:ph type="sldImg"/>
          </p:nvPr>
        </p:nvSpPr>
        <p:spPr>
          <a:xfrm>
            <a:off x="992188" y="731838"/>
            <a:ext cx="4875212" cy="3656012"/>
          </a:xfrm>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0615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2FE5F89-1B5B-470D-A10E-B1CE02F3A0AD}" type="slidenum">
              <a:rPr lang="en-GB" smtClean="0"/>
              <a:pPr eaLnBrk="1" hangingPunct="1"/>
              <a:t>36</a:t>
            </a:fld>
            <a:endParaRPr lang="en-GB" smtClean="0"/>
          </a:p>
        </p:txBody>
      </p:sp>
      <p:sp>
        <p:nvSpPr>
          <p:cNvPr id="192515" name="Rectangle 2"/>
          <p:cNvSpPr>
            <a:spLocks noGrp="1" noRot="1" noChangeAspect="1" noChangeArrowheads="1" noTextEdit="1"/>
          </p:cNvSpPr>
          <p:nvPr>
            <p:ph type="sldImg"/>
          </p:nvPr>
        </p:nvSpPr>
        <p:spPr>
          <a:xfrm>
            <a:off x="992188" y="731838"/>
            <a:ext cx="4875212" cy="3656012"/>
          </a:xfrm>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70739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C8E7E1C-49D2-407D-A841-7AFA33DCCDBF}" type="slidenum">
              <a:rPr lang="en-GB" smtClean="0"/>
              <a:pPr eaLnBrk="1" hangingPunct="1"/>
              <a:t>37</a:t>
            </a:fld>
            <a:endParaRPr lang="en-GB" smtClean="0"/>
          </a:p>
        </p:txBody>
      </p:sp>
      <p:sp>
        <p:nvSpPr>
          <p:cNvPr id="193539" name="Rectangle 2"/>
          <p:cNvSpPr>
            <a:spLocks noGrp="1" noRot="1" noChangeAspect="1" noChangeArrowheads="1" noTextEdit="1"/>
          </p:cNvSpPr>
          <p:nvPr>
            <p:ph type="sldImg"/>
          </p:nvPr>
        </p:nvSpPr>
        <p:spPr>
          <a:xfrm>
            <a:off x="992188" y="731838"/>
            <a:ext cx="4875212" cy="3656012"/>
          </a:xfrm>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64086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4E136A6-1AB4-4BC9-845D-090D518480BE}" type="slidenum">
              <a:rPr lang="en-GB" smtClean="0"/>
              <a:pPr eaLnBrk="1" hangingPunct="1"/>
              <a:t>38</a:t>
            </a:fld>
            <a:endParaRPr lang="en-GB" smtClean="0"/>
          </a:p>
        </p:txBody>
      </p:sp>
    </p:spTree>
    <p:extLst>
      <p:ext uri="{BB962C8B-B14F-4D97-AF65-F5344CB8AC3E}">
        <p14:creationId xmlns:p14="http://schemas.microsoft.com/office/powerpoint/2010/main" val="368422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39C002E-7AFF-430E-9D79-5AB635270228}" type="slidenum">
              <a:rPr lang="en-GB" smtClean="0"/>
              <a:pPr eaLnBrk="1" hangingPunct="1"/>
              <a:t>39</a:t>
            </a:fld>
            <a:endParaRPr lang="en-GB" smtClean="0"/>
          </a:p>
        </p:txBody>
      </p:sp>
      <p:sp>
        <p:nvSpPr>
          <p:cNvPr id="195587" name="Rectangle 2"/>
          <p:cNvSpPr>
            <a:spLocks noGrp="1" noRot="1" noChangeAspect="1" noChangeArrowheads="1" noTextEdit="1"/>
          </p:cNvSpPr>
          <p:nvPr>
            <p:ph type="sldImg"/>
          </p:nvPr>
        </p:nvSpPr>
        <p:spPr>
          <a:xfrm>
            <a:off x="992188" y="731838"/>
            <a:ext cx="4875212" cy="3656012"/>
          </a:xfrm>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6833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C29AAAD-24D3-4D84-BD5F-58C7CAD52DBA}" type="slidenum">
              <a:rPr lang="en-GB" smtClean="0"/>
              <a:pPr eaLnBrk="1" hangingPunct="1"/>
              <a:t>4</a:t>
            </a:fld>
            <a:endParaRPr lang="en-GB"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59411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2D05890-6DA8-431D-BBC9-03D1AF6A3F7C}" type="slidenum">
              <a:rPr lang="en-GB" smtClean="0"/>
              <a:pPr eaLnBrk="1" hangingPunct="1"/>
              <a:t>40</a:t>
            </a:fld>
            <a:endParaRPr lang="en-GB"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5534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8305A07-FD2F-4CBE-B38C-6D0DFA8F5890}" type="slidenum">
              <a:rPr lang="en-GB" smtClean="0"/>
              <a:pPr eaLnBrk="1" hangingPunct="1"/>
              <a:t>41</a:t>
            </a:fld>
            <a:endParaRPr lang="en-GB"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83343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CE76B04-6DF1-4D09-9E2B-DAEE631D6B66}" type="slidenum">
              <a:rPr lang="en-GB" smtClean="0"/>
              <a:pPr eaLnBrk="1" hangingPunct="1"/>
              <a:t>42</a:t>
            </a:fld>
            <a:endParaRPr lang="en-GB" smtClean="0"/>
          </a:p>
        </p:txBody>
      </p:sp>
      <p:sp>
        <p:nvSpPr>
          <p:cNvPr id="198659" name="Rectangle 2"/>
          <p:cNvSpPr>
            <a:spLocks noGrp="1" noRot="1" noChangeAspect="1" noChangeArrowheads="1" noTextEdit="1"/>
          </p:cNvSpPr>
          <p:nvPr>
            <p:ph type="sldImg"/>
          </p:nvPr>
        </p:nvSpPr>
        <p:spPr>
          <a:xfrm>
            <a:off x="992188" y="731838"/>
            <a:ext cx="4875212" cy="3656012"/>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58757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DD3B253-997B-4E3C-B976-086B292C79D6}" type="slidenum">
              <a:rPr lang="en-GB" smtClean="0"/>
              <a:pPr eaLnBrk="1" hangingPunct="1"/>
              <a:t>43</a:t>
            </a:fld>
            <a:endParaRPr lang="en-GB"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66208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1E5DE0F-1F7F-4527-A55F-C40E01646E08}" type="slidenum">
              <a:rPr lang="en-GB" smtClean="0"/>
              <a:pPr eaLnBrk="1" hangingPunct="1"/>
              <a:t>44</a:t>
            </a:fld>
            <a:endParaRPr lang="en-GB" smtClean="0"/>
          </a:p>
        </p:txBody>
      </p:sp>
      <p:sp>
        <p:nvSpPr>
          <p:cNvPr id="200707" name="Rectangle 2"/>
          <p:cNvSpPr>
            <a:spLocks noGrp="1" noRot="1" noChangeAspect="1" noChangeArrowheads="1" noTextEdit="1"/>
          </p:cNvSpPr>
          <p:nvPr>
            <p:ph type="sldImg"/>
          </p:nvPr>
        </p:nvSpPr>
        <p:spPr>
          <a:xfrm>
            <a:off x="992188" y="731838"/>
            <a:ext cx="4875212" cy="3656012"/>
          </a:xfrm>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23326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AA34AA2-6ECD-4300-ACBC-C879BBD99D6B}" type="slidenum">
              <a:rPr lang="en-GB" smtClean="0"/>
              <a:pPr eaLnBrk="1" hangingPunct="1"/>
              <a:t>45</a:t>
            </a:fld>
            <a:endParaRPr lang="en-GB" smtClean="0"/>
          </a:p>
        </p:txBody>
      </p:sp>
      <p:sp>
        <p:nvSpPr>
          <p:cNvPr id="201731" name="Rectangle 2"/>
          <p:cNvSpPr>
            <a:spLocks noGrp="1" noRot="1" noChangeAspect="1" noChangeArrowheads="1" noTextEdit="1"/>
          </p:cNvSpPr>
          <p:nvPr>
            <p:ph type="sldImg"/>
          </p:nvPr>
        </p:nvSpPr>
        <p:spPr>
          <a:xfrm>
            <a:off x="992188" y="731838"/>
            <a:ext cx="4875212" cy="3656012"/>
          </a:xfrm>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49650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A8EB815-294D-4A77-9A77-C9E055AF7EF3}" type="slidenum">
              <a:rPr lang="en-GB" smtClean="0"/>
              <a:pPr eaLnBrk="1" hangingPunct="1"/>
              <a:t>46</a:t>
            </a:fld>
            <a:endParaRPr lang="en-GB" smtClean="0"/>
          </a:p>
        </p:txBody>
      </p:sp>
      <p:sp>
        <p:nvSpPr>
          <p:cNvPr id="203779" name="Rectangle 2"/>
          <p:cNvSpPr>
            <a:spLocks noGrp="1" noRot="1" noChangeAspect="1" noChangeArrowheads="1" noTextEdit="1"/>
          </p:cNvSpPr>
          <p:nvPr>
            <p:ph type="sldImg"/>
          </p:nvPr>
        </p:nvSpPr>
        <p:spPr>
          <a:xfrm>
            <a:off x="992188" y="731838"/>
            <a:ext cx="4875212" cy="3656012"/>
          </a:xfrm>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631169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29740AB-D515-4336-9856-6FF62B6CA95E}" type="slidenum">
              <a:rPr lang="en-GB" smtClean="0"/>
              <a:pPr eaLnBrk="1" hangingPunct="1"/>
              <a:t>47</a:t>
            </a:fld>
            <a:endParaRPr lang="en-GB"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676234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5B3B273-B587-4FF0-BBD0-675CF2F2992A}" type="slidenum">
              <a:rPr lang="en-GB" smtClean="0"/>
              <a:pPr eaLnBrk="1" hangingPunct="1"/>
              <a:t>48</a:t>
            </a:fld>
            <a:endParaRPr lang="en-GB"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460612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429420E3-4BBE-4346-832B-85F466562302}" type="slidenum">
              <a:rPr lang="en-GB" smtClean="0"/>
              <a:pPr eaLnBrk="1" hangingPunct="1"/>
              <a:t>49</a:t>
            </a:fld>
            <a:endParaRPr lang="en-GB" smtClean="0"/>
          </a:p>
        </p:txBody>
      </p:sp>
    </p:spTree>
    <p:extLst>
      <p:ext uri="{BB962C8B-B14F-4D97-AF65-F5344CB8AC3E}">
        <p14:creationId xmlns:p14="http://schemas.microsoft.com/office/powerpoint/2010/main" val="47591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26C864-AAAA-49C4-9759-9F4FF4AC1B81}" type="slidenum">
              <a:rPr lang="en-GB" altLang="en-US" smtClean="0"/>
              <a:pPr>
                <a:spcBef>
                  <a:spcPct val="0"/>
                </a:spcBef>
              </a:pPr>
              <a:t>5</a:t>
            </a:fld>
            <a:endParaRPr lang="en-GB" altLang="en-US"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06352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EC70A64B-3E05-43EB-9179-F7E7FA0ECA08}" type="slidenum">
              <a:rPr lang="en-GB" smtClean="0"/>
              <a:pPr eaLnBrk="1" hangingPunct="1"/>
              <a:t>50</a:t>
            </a:fld>
            <a:endParaRPr lang="en-GB" smtClean="0"/>
          </a:p>
        </p:txBody>
      </p:sp>
    </p:spTree>
    <p:extLst>
      <p:ext uri="{BB962C8B-B14F-4D97-AF65-F5344CB8AC3E}">
        <p14:creationId xmlns:p14="http://schemas.microsoft.com/office/powerpoint/2010/main" val="1461265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86B109DB-9C4E-47AE-9BAA-3795B007F8C4}" type="slidenum">
              <a:rPr lang="en-GB" smtClean="0"/>
              <a:pPr eaLnBrk="1" hangingPunct="1"/>
              <a:t>51</a:t>
            </a:fld>
            <a:endParaRPr lang="en-GB" smtClean="0"/>
          </a:p>
        </p:txBody>
      </p:sp>
    </p:spTree>
    <p:extLst>
      <p:ext uri="{BB962C8B-B14F-4D97-AF65-F5344CB8AC3E}">
        <p14:creationId xmlns:p14="http://schemas.microsoft.com/office/powerpoint/2010/main" val="1720718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B71F439-AB5B-45F1-84FD-B1C77E0C8152}" type="slidenum">
              <a:rPr lang="en-GB" smtClean="0"/>
              <a:pPr eaLnBrk="1" hangingPunct="1"/>
              <a:t>52</a:t>
            </a:fld>
            <a:endParaRPr lang="en-GB" smtClean="0"/>
          </a:p>
        </p:txBody>
      </p:sp>
    </p:spTree>
    <p:extLst>
      <p:ext uri="{BB962C8B-B14F-4D97-AF65-F5344CB8AC3E}">
        <p14:creationId xmlns:p14="http://schemas.microsoft.com/office/powerpoint/2010/main" val="43639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714AE1D-4422-4253-B3AD-07BE17FB5790}" type="slidenum">
              <a:rPr lang="en-GB" smtClean="0"/>
              <a:pPr eaLnBrk="1" hangingPunct="1"/>
              <a:t>53</a:t>
            </a:fld>
            <a:endParaRPr lang="en-GB" smtClean="0"/>
          </a:p>
        </p:txBody>
      </p:sp>
      <p:sp>
        <p:nvSpPr>
          <p:cNvPr id="210947" name="Rectangle 2"/>
          <p:cNvSpPr>
            <a:spLocks noGrp="1" noRot="1" noChangeAspect="1" noChangeArrowheads="1" noTextEdit="1"/>
          </p:cNvSpPr>
          <p:nvPr>
            <p:ph type="sldImg"/>
          </p:nvPr>
        </p:nvSpPr>
        <p:spPr>
          <a:xfrm>
            <a:off x="992188" y="731838"/>
            <a:ext cx="4875212" cy="3656012"/>
          </a:xfrm>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1898648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70742AF1-8DA3-451A-A77D-D84D1EC6B817}" type="slidenum">
              <a:rPr lang="en-GB" smtClean="0"/>
              <a:pPr eaLnBrk="1" hangingPunct="1"/>
              <a:t>54</a:t>
            </a:fld>
            <a:endParaRPr lang="en-GB" smtClean="0"/>
          </a:p>
        </p:txBody>
      </p:sp>
      <p:sp>
        <p:nvSpPr>
          <p:cNvPr id="211971" name="Rectangle 2"/>
          <p:cNvSpPr>
            <a:spLocks noGrp="1" noRot="1" noChangeAspect="1" noChangeArrowheads="1" noTextEdit="1"/>
          </p:cNvSpPr>
          <p:nvPr>
            <p:ph type="sldImg"/>
          </p:nvPr>
        </p:nvSpPr>
        <p:spPr>
          <a:xfrm>
            <a:off x="992188" y="731838"/>
            <a:ext cx="4875212" cy="3656012"/>
          </a:xfrm>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20097761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09D66B3-9AE8-4CAC-99A3-9F709E78F023}" type="slidenum">
              <a:rPr lang="en-GB" smtClean="0"/>
              <a:pPr eaLnBrk="1" hangingPunct="1"/>
              <a:t>55</a:t>
            </a:fld>
            <a:endParaRPr lang="en-GB" smtClean="0"/>
          </a:p>
        </p:txBody>
      </p:sp>
      <p:sp>
        <p:nvSpPr>
          <p:cNvPr id="212995" name="Rectangle 2"/>
          <p:cNvSpPr>
            <a:spLocks noGrp="1" noRot="1" noChangeAspect="1" noChangeArrowheads="1" noTextEdit="1"/>
          </p:cNvSpPr>
          <p:nvPr>
            <p:ph type="sldImg"/>
          </p:nvPr>
        </p:nvSpPr>
        <p:spPr>
          <a:xfrm>
            <a:off x="992188" y="731838"/>
            <a:ext cx="4875212" cy="3656012"/>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84342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140A477-05EC-45F5-87F3-E2B787A3B27F}" type="slidenum">
              <a:rPr lang="en-GB" smtClean="0"/>
              <a:pPr eaLnBrk="1" hangingPunct="1"/>
              <a:t>56</a:t>
            </a:fld>
            <a:endParaRPr lang="en-GB" smtClean="0"/>
          </a:p>
        </p:txBody>
      </p:sp>
      <p:sp>
        <p:nvSpPr>
          <p:cNvPr id="214019" name="Rectangle 2"/>
          <p:cNvSpPr>
            <a:spLocks noGrp="1" noRot="1" noChangeAspect="1" noChangeArrowheads="1" noTextEdit="1"/>
          </p:cNvSpPr>
          <p:nvPr>
            <p:ph type="sldImg"/>
          </p:nvPr>
        </p:nvSpPr>
        <p:spPr>
          <a:xfrm>
            <a:off x="992188" y="731838"/>
            <a:ext cx="4875212" cy="3656012"/>
          </a:xfrm>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2057614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D7AAD4D-13C9-40FC-B1ED-58EFC2A9C2A1}" type="slidenum">
              <a:rPr lang="en-GB" smtClean="0"/>
              <a:pPr eaLnBrk="1" hangingPunct="1"/>
              <a:t>57</a:t>
            </a:fld>
            <a:endParaRPr lang="en-GB" smtClean="0"/>
          </a:p>
        </p:txBody>
      </p:sp>
      <p:sp>
        <p:nvSpPr>
          <p:cNvPr id="216067" name="Rectangle 2"/>
          <p:cNvSpPr>
            <a:spLocks noGrp="1" noRot="1" noChangeAspect="1" noChangeArrowheads="1" noTextEdit="1"/>
          </p:cNvSpPr>
          <p:nvPr>
            <p:ph type="sldImg"/>
          </p:nvPr>
        </p:nvSpPr>
        <p:spPr>
          <a:xfrm>
            <a:off x="992188" y="731838"/>
            <a:ext cx="4875212" cy="3656012"/>
          </a:xfrm>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a:p>
            <a:endParaRPr lang="en-US" smtClean="0"/>
          </a:p>
          <a:p>
            <a:endParaRPr lang="en-US" smtClean="0"/>
          </a:p>
          <a:p>
            <a:endParaRPr lang="en-US" smtClean="0"/>
          </a:p>
        </p:txBody>
      </p:sp>
    </p:spTree>
    <p:extLst>
      <p:ext uri="{BB962C8B-B14F-4D97-AF65-F5344CB8AC3E}">
        <p14:creationId xmlns:p14="http://schemas.microsoft.com/office/powerpoint/2010/main" val="39856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6C35EA1-48FC-4182-92AF-6E8721CDC910}" type="slidenum">
              <a:rPr lang="en-GB" smtClean="0"/>
              <a:pPr eaLnBrk="1" hangingPunct="1"/>
              <a:t>58</a:t>
            </a:fld>
            <a:endParaRPr lang="en-GB" smtClean="0"/>
          </a:p>
        </p:txBody>
      </p:sp>
      <p:sp>
        <p:nvSpPr>
          <p:cNvPr id="217091" name="Rectangle 2"/>
          <p:cNvSpPr>
            <a:spLocks noGrp="1" noRot="1" noChangeAspect="1" noChangeArrowheads="1" noTextEdit="1"/>
          </p:cNvSpPr>
          <p:nvPr>
            <p:ph type="sldImg"/>
          </p:nvPr>
        </p:nvSpPr>
        <p:spPr>
          <a:xfrm>
            <a:off x="992188" y="731838"/>
            <a:ext cx="4875212" cy="3656012"/>
          </a:xfrm>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a:p>
            <a:endParaRPr lang="en-US" smtClean="0"/>
          </a:p>
          <a:p>
            <a:endParaRPr lang="en-US" smtClean="0"/>
          </a:p>
          <a:p>
            <a:endParaRPr lang="en-US" smtClean="0"/>
          </a:p>
        </p:txBody>
      </p:sp>
    </p:spTree>
    <p:extLst>
      <p:ext uri="{BB962C8B-B14F-4D97-AF65-F5344CB8AC3E}">
        <p14:creationId xmlns:p14="http://schemas.microsoft.com/office/powerpoint/2010/main" val="692101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4B6E025-CC43-4E67-A652-9722C6B27A2B}" type="slidenum">
              <a:rPr lang="en-GB" smtClean="0"/>
              <a:pPr eaLnBrk="1" hangingPunct="1"/>
              <a:t>59</a:t>
            </a:fld>
            <a:endParaRPr lang="en-GB" smtClean="0"/>
          </a:p>
        </p:txBody>
      </p:sp>
    </p:spTree>
    <p:extLst>
      <p:ext uri="{BB962C8B-B14F-4D97-AF65-F5344CB8AC3E}">
        <p14:creationId xmlns:p14="http://schemas.microsoft.com/office/powerpoint/2010/main" val="2026048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75BB2F5-EF1A-4FC3-BD09-DC27A21E6A6E}" type="slidenum">
              <a:rPr lang="en-GB" smtClean="0"/>
              <a:pPr eaLnBrk="1" hangingPunct="1"/>
              <a:t>6</a:t>
            </a:fld>
            <a:endParaRPr lang="en-GB"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55540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EE37755-5199-4BC0-BF97-695F8CB9090A}" type="slidenum">
              <a:rPr lang="en-GB" smtClean="0"/>
              <a:pPr eaLnBrk="1" hangingPunct="1"/>
              <a:t>60</a:t>
            </a:fld>
            <a:endParaRPr lang="en-GB"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2284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4D101F3-295E-4ECD-AE31-49EFA26B99F8}" type="slidenum">
              <a:rPr lang="en-GB" smtClean="0"/>
              <a:pPr eaLnBrk="1" hangingPunct="1"/>
              <a:t>61</a:t>
            </a:fld>
            <a:endParaRPr lang="en-GB"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344964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4D101F3-295E-4ECD-AE31-49EFA26B99F8}" type="slidenum">
              <a:rPr lang="en-GB" smtClean="0"/>
              <a:pPr eaLnBrk="1" hangingPunct="1"/>
              <a:t>62</a:t>
            </a:fld>
            <a:endParaRPr lang="en-GB"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911856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BBC2A4A-FDEC-4A95-845D-BF6A17E4F86F}" type="slidenum">
              <a:rPr lang="en-GB" smtClean="0"/>
              <a:pPr eaLnBrk="1" hangingPunct="1"/>
              <a:t>63</a:t>
            </a:fld>
            <a:endParaRPr lang="en-GB"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7949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1723554C-DAB6-4B17-ABEE-3164E81EB5E3}" type="slidenum">
              <a:rPr lang="en-GB" smtClean="0"/>
              <a:pPr eaLnBrk="1" hangingPunct="1"/>
              <a:t>64</a:t>
            </a:fld>
            <a:endParaRPr lang="en-GB" smtClean="0"/>
          </a:p>
        </p:txBody>
      </p:sp>
    </p:spTree>
    <p:extLst>
      <p:ext uri="{BB962C8B-B14F-4D97-AF65-F5344CB8AC3E}">
        <p14:creationId xmlns:p14="http://schemas.microsoft.com/office/powerpoint/2010/main" val="863864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5A3935D-E2D7-4063-B9D0-A35A4EF2A074}" type="slidenum">
              <a:rPr lang="en-GB" smtClean="0"/>
              <a:pPr eaLnBrk="1" hangingPunct="1"/>
              <a:t>65</a:t>
            </a:fld>
            <a:endParaRPr lang="en-GB" smtClean="0"/>
          </a:p>
        </p:txBody>
      </p:sp>
    </p:spTree>
    <p:extLst>
      <p:ext uri="{BB962C8B-B14F-4D97-AF65-F5344CB8AC3E}">
        <p14:creationId xmlns:p14="http://schemas.microsoft.com/office/powerpoint/2010/main" val="7742806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13F19EB-88B8-41CA-BE4C-1E39C71D93BB}" type="slidenum">
              <a:rPr lang="en-GB" smtClean="0"/>
              <a:pPr eaLnBrk="1" hangingPunct="1"/>
              <a:t>66</a:t>
            </a:fld>
            <a:endParaRPr lang="en-GB"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smtClean="0"/>
          </a:p>
        </p:txBody>
      </p:sp>
    </p:spTree>
    <p:extLst>
      <p:ext uri="{BB962C8B-B14F-4D97-AF65-F5344CB8AC3E}">
        <p14:creationId xmlns:p14="http://schemas.microsoft.com/office/powerpoint/2010/main" val="10720892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8BAFB33D-6589-4A75-86C4-485BF9BED8A7}" type="slidenum">
              <a:rPr lang="en-GB" smtClean="0"/>
              <a:pPr eaLnBrk="1" hangingPunct="1"/>
              <a:t>67</a:t>
            </a:fld>
            <a:endParaRPr lang="en-GB" smtClean="0"/>
          </a:p>
        </p:txBody>
      </p:sp>
      <p:sp>
        <p:nvSpPr>
          <p:cNvPr id="120835" name="Rectangle 2"/>
          <p:cNvSpPr>
            <a:spLocks noGrp="1" noRot="1" noChangeAspect="1" noChangeArrowheads="1" noTextEdit="1"/>
          </p:cNvSpPr>
          <p:nvPr>
            <p:ph type="sldImg"/>
          </p:nvPr>
        </p:nvSpPr>
        <p:spPr>
          <a:xfrm>
            <a:off x="992188" y="731838"/>
            <a:ext cx="4875212" cy="3656012"/>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987898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C2AE9802-86DB-4FFF-A66E-755B94711C3B}" type="slidenum">
              <a:rPr lang="en-GB" smtClean="0"/>
              <a:pPr eaLnBrk="1" hangingPunct="1"/>
              <a:t>68</a:t>
            </a:fld>
            <a:endParaRPr lang="en-GB"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296418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52222A0-E6F7-4C6A-A98E-28A97FB07406}" type="slidenum">
              <a:rPr lang="en-GB"/>
              <a:pPr/>
              <a:t>69</a:t>
            </a:fld>
            <a:endParaRPr lang="en-GB"/>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2529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C6D6A0-0E0E-4CDD-BC5F-27B35FC7CEA7}" type="slidenum">
              <a:rPr lang="en-GB" altLang="en-US" smtClean="0"/>
              <a:pPr>
                <a:spcBef>
                  <a:spcPct val="0"/>
                </a:spcBef>
              </a:pPr>
              <a:t>7</a:t>
            </a:fld>
            <a:endParaRPr lang="en-GB"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685800" y="4632325"/>
            <a:ext cx="5484813" cy="438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097056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52222A0-E6F7-4C6A-A98E-28A97FB07406}" type="slidenum">
              <a:rPr lang="en-GB"/>
              <a:pPr/>
              <a:t>70</a:t>
            </a:fld>
            <a:endParaRPr lang="en-GB"/>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871882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52222A0-E6F7-4C6A-A98E-28A97FB07406}" type="slidenum">
              <a:rPr lang="en-GB"/>
              <a:pPr/>
              <a:t>71</a:t>
            </a:fld>
            <a:endParaRPr lang="en-GB"/>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378710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52222A0-E6F7-4C6A-A98E-28A97FB07406}" type="slidenum">
              <a:rPr lang="en-GB"/>
              <a:pPr/>
              <a:t>72</a:t>
            </a:fld>
            <a:endParaRPr lang="en-GB"/>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011785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52222A0-E6F7-4C6A-A98E-28A97FB07406}" type="slidenum">
              <a:rPr lang="en-GB"/>
              <a:pPr/>
              <a:t>73</a:t>
            </a:fld>
            <a:endParaRPr lang="en-GB"/>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24327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52222A0-E6F7-4C6A-A98E-28A97FB07406}" type="slidenum">
              <a:rPr lang="en-GB"/>
              <a:pPr/>
              <a:t>74</a:t>
            </a:fld>
            <a:endParaRPr lang="en-GB"/>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8205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EEEC1F2-73A4-4AFE-B8DC-11EBB5D8D802}" type="slidenum">
              <a:rPr lang="en-GB" smtClean="0"/>
              <a:pPr eaLnBrk="1" hangingPunct="1"/>
              <a:t>8</a:t>
            </a:fld>
            <a:endParaRPr lang="en-GB" smtClean="0"/>
          </a:p>
        </p:txBody>
      </p:sp>
      <p:sp>
        <p:nvSpPr>
          <p:cNvPr id="158723" name="Rectangle 2"/>
          <p:cNvSpPr>
            <a:spLocks noGrp="1" noRot="1" noChangeAspect="1" noChangeArrowheads="1" noTextEdit="1"/>
          </p:cNvSpPr>
          <p:nvPr>
            <p:ph type="sldImg"/>
          </p:nvPr>
        </p:nvSpPr>
        <p:spPr>
          <a:xfrm>
            <a:off x="992188" y="731838"/>
            <a:ext cx="4875212" cy="3656012"/>
          </a:xfrm>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a:p>
            <a:endParaRPr lang="en-US" smtClean="0"/>
          </a:p>
          <a:p>
            <a:endParaRPr lang="en-US" smtClean="0"/>
          </a:p>
          <a:p>
            <a:endParaRPr lang="en-US" smtClean="0"/>
          </a:p>
        </p:txBody>
      </p:sp>
    </p:spTree>
    <p:extLst>
      <p:ext uri="{BB962C8B-B14F-4D97-AF65-F5344CB8AC3E}">
        <p14:creationId xmlns:p14="http://schemas.microsoft.com/office/powerpoint/2010/main" val="1239593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EEEC1F2-73A4-4AFE-B8DC-11EBB5D8D802}" type="slidenum">
              <a:rPr lang="en-GB" smtClean="0"/>
              <a:pPr eaLnBrk="1" hangingPunct="1"/>
              <a:t>9</a:t>
            </a:fld>
            <a:endParaRPr lang="en-GB" smtClean="0"/>
          </a:p>
        </p:txBody>
      </p:sp>
      <p:sp>
        <p:nvSpPr>
          <p:cNvPr id="158723" name="Rectangle 2"/>
          <p:cNvSpPr>
            <a:spLocks noGrp="1" noRot="1" noChangeAspect="1" noChangeArrowheads="1" noTextEdit="1"/>
          </p:cNvSpPr>
          <p:nvPr>
            <p:ph type="sldImg"/>
          </p:nvPr>
        </p:nvSpPr>
        <p:spPr>
          <a:xfrm>
            <a:off x="992188" y="731838"/>
            <a:ext cx="4875212" cy="3656012"/>
          </a:xfrm>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a:p>
            <a:endParaRPr lang="en-US" smtClean="0"/>
          </a:p>
          <a:p>
            <a:endParaRPr lang="en-US" smtClean="0"/>
          </a:p>
          <a:p>
            <a:endParaRPr lang="en-US" smtClean="0"/>
          </a:p>
        </p:txBody>
      </p:sp>
    </p:spTree>
    <p:extLst>
      <p:ext uri="{BB962C8B-B14F-4D97-AF65-F5344CB8AC3E}">
        <p14:creationId xmlns:p14="http://schemas.microsoft.com/office/powerpoint/2010/main" val="191747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gradFill rotWithShape="0">
          <a:gsLst>
            <a:gs pos="0">
              <a:srgbClr val="0000CC">
                <a:gamma/>
                <a:shade val="46275"/>
                <a:invGamma/>
              </a:srgbClr>
            </a:gs>
            <a:gs pos="50000">
              <a:srgbClr val="0000CC"/>
            </a:gs>
            <a:gs pos="100000">
              <a:srgbClr val="0000CC">
                <a:gamma/>
                <a:shade val="46275"/>
                <a:invGamma/>
              </a:srgbClr>
            </a:gs>
          </a:gsLst>
          <a:lin ang="5400000" scaled="1"/>
        </a:gradFill>
        <a:effectLst/>
      </p:bgPr>
    </p:bg>
    <p:spTree>
      <p:nvGrpSpPr>
        <p:cNvPr id="1" name=""/>
        <p:cNvGrpSpPr/>
        <p:nvPr/>
      </p:nvGrpSpPr>
      <p:grpSpPr>
        <a:xfrm>
          <a:off x="0" y="0"/>
          <a:ext cx="0" cy="0"/>
          <a:chOff x="0" y="0"/>
          <a:chExt cx="0" cy="0"/>
        </a:xfrm>
      </p:grpSpPr>
      <p:sp>
        <p:nvSpPr>
          <p:cNvPr id="41026"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GB" noProof="0" smtClean="0"/>
              <a:t>Click to edit Master title style</a:t>
            </a:r>
          </a:p>
        </p:txBody>
      </p:sp>
      <p:sp>
        <p:nvSpPr>
          <p:cNvPr id="4102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GB" noProof="0" smtClean="0"/>
              <a:t>Click to edit Master subtitle style</a:t>
            </a:r>
          </a:p>
        </p:txBody>
      </p:sp>
      <p:sp>
        <p:nvSpPr>
          <p:cNvPr id="41028" name="Rectangle 68"/>
          <p:cNvSpPr>
            <a:spLocks noGrp="1" noChangeArrowheads="1"/>
          </p:cNvSpPr>
          <p:nvPr>
            <p:ph type="dt" sz="quarter" idx="2"/>
          </p:nvPr>
        </p:nvSpPr>
        <p:spPr>
          <a:xfrm>
            <a:off x="457200" y="6248400"/>
            <a:ext cx="2133600" cy="457200"/>
          </a:xfrm>
        </p:spPr>
        <p:txBody>
          <a:bodyPr/>
          <a:lstStyle>
            <a:lvl1pPr>
              <a:defRPr/>
            </a:lvl1pPr>
          </a:lstStyle>
          <a:p>
            <a:endParaRPr lang="en-GB"/>
          </a:p>
        </p:txBody>
      </p:sp>
      <p:sp>
        <p:nvSpPr>
          <p:cNvPr id="41029" name="Rectangle 69"/>
          <p:cNvSpPr>
            <a:spLocks noGrp="1" noChangeArrowheads="1"/>
          </p:cNvSpPr>
          <p:nvPr>
            <p:ph type="ftr" sz="quarter" idx="3"/>
          </p:nvPr>
        </p:nvSpPr>
        <p:spPr>
          <a:xfrm>
            <a:off x="3124200" y="6248400"/>
            <a:ext cx="2895600" cy="457200"/>
          </a:xfrm>
        </p:spPr>
        <p:txBody>
          <a:bodyPr/>
          <a:lstStyle>
            <a:lvl1pPr>
              <a:defRPr/>
            </a:lvl1pPr>
          </a:lstStyle>
          <a:p>
            <a:r>
              <a:rPr lang="en-GB" dirty="0" smtClean="0"/>
              <a:t>esteban.castro@ncl.ac.uk</a:t>
            </a:r>
            <a:endParaRPr lang="en-GB" dirty="0"/>
          </a:p>
        </p:txBody>
      </p:sp>
      <p:sp>
        <p:nvSpPr>
          <p:cNvPr id="41030" name="Rectangle 70"/>
          <p:cNvSpPr>
            <a:spLocks noGrp="1" noChangeArrowheads="1"/>
          </p:cNvSpPr>
          <p:nvPr>
            <p:ph type="sldNum" sz="quarter" idx="4"/>
          </p:nvPr>
        </p:nvSpPr>
        <p:spPr>
          <a:xfrm>
            <a:off x="6553200" y="6248400"/>
            <a:ext cx="2133600" cy="457200"/>
          </a:xfrm>
        </p:spPr>
        <p:txBody>
          <a:bodyPr/>
          <a:lstStyle>
            <a:lvl1pPr>
              <a:defRPr/>
            </a:lvl1pPr>
          </a:lstStyle>
          <a:p>
            <a:fld id="{E418718A-EA6A-4FDA-A312-6147BE0B2E89}" type="slidenum">
              <a:rPr lang="en-GB"/>
              <a:pPr/>
              <a:t>‹#›</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1026"/>
                                        </p:tgtEl>
                                        <p:attrNameLst>
                                          <p:attrName>style.visibility</p:attrName>
                                        </p:attrNameLst>
                                      </p:cBhvr>
                                      <p:to>
                                        <p:strVal val="visible"/>
                                      </p:to>
                                    </p:set>
                                    <p:anim calcmode="lin" valueType="num">
                                      <p:cBhvr>
                                        <p:cTn id="7" dur="1000" fill="hold"/>
                                        <p:tgtEl>
                                          <p:spTgt spid="41026"/>
                                        </p:tgtEl>
                                        <p:attrNameLst>
                                          <p:attrName>ppt_x</p:attrName>
                                        </p:attrNameLst>
                                      </p:cBhvr>
                                      <p:tavLst>
                                        <p:tav tm="0">
                                          <p:val>
                                            <p:strVal val="#ppt_x-.2"/>
                                          </p:val>
                                        </p:tav>
                                        <p:tav tm="100000">
                                          <p:val>
                                            <p:strVal val="#ppt_x"/>
                                          </p:val>
                                        </p:tav>
                                      </p:tavLst>
                                    </p:anim>
                                    <p:anim calcmode="lin" valueType="num">
                                      <p:cBhvr>
                                        <p:cTn id="8" dur="1000" fill="hold"/>
                                        <p:tgtEl>
                                          <p:spTgt spid="4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1027">
                                            <p:txEl>
                                              <p:pRg st="0" end="0"/>
                                            </p:txEl>
                                          </p:spTgt>
                                        </p:tgtEl>
                                        <p:attrNameLst>
                                          <p:attrName>style.visibility</p:attrName>
                                        </p:attrNameLst>
                                      </p:cBhvr>
                                      <p:to>
                                        <p:strVal val="visible"/>
                                      </p:to>
                                    </p:set>
                                    <p:animEffect transition="in" filter="fade">
                                      <p:cBhvr>
                                        <p:cTn id="14" dur="500"/>
                                        <p:tgtEl>
                                          <p:spTgt spid="41027">
                                            <p:txEl>
                                              <p:pRg st="0" end="0"/>
                                            </p:txEl>
                                          </p:spTgt>
                                        </p:tgtEl>
                                      </p:cBhvr>
                                    </p:animEffect>
                                    <p:anim calcmode="lin" valueType="num">
                                      <p:cBhvr>
                                        <p:cTn id="15" dur="500" fill="hold"/>
                                        <p:tgtEl>
                                          <p:spTgt spid="410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1027">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6" grpId="0"/>
      <p:bldP spid="41027" grpId="0" build="p">
        <p:tmplLst>
          <p:tmpl lvl="1">
            <p:tnLst>
              <p:par>
                <p:cTn presetID="44" presetClass="entr" presetSubtype="0" fill="hold" nodeType="clickEffect">
                  <p:stCondLst>
                    <p:cond delay="0"/>
                  </p:stCondLst>
                  <p:childTnLst>
                    <p:set>
                      <p:cBhvr>
                        <p:cTn dur="1" fill="hold">
                          <p:stCondLst>
                            <p:cond delay="0"/>
                          </p:stCondLst>
                        </p:cTn>
                        <p:tgtEl>
                          <p:spTgt spid="41027"/>
                        </p:tgtEl>
                        <p:attrNameLst>
                          <p:attrName>style.visibility</p:attrName>
                        </p:attrNameLst>
                      </p:cBhvr>
                      <p:to>
                        <p:strVal val="visible"/>
                      </p:to>
                    </p:set>
                    <p:animEffect transition="in" filter="fade">
                      <p:cBhvr>
                        <p:cTn dur="500"/>
                        <p:tgtEl>
                          <p:spTgt spid="41027"/>
                        </p:tgtEl>
                      </p:cBhvr>
                    </p:animEffect>
                    <p:anim calcmode="lin" valueType="num">
                      <p:cBhvr>
                        <p:cTn dur="500" fill="hold"/>
                        <p:tgtEl>
                          <p:spTgt spid="41027"/>
                        </p:tgtEl>
                        <p:attrNameLst>
                          <p:attrName>ppt_x</p:attrName>
                        </p:attrNameLst>
                      </p:cBhvr>
                      <p:tavLst>
                        <p:tav tm="0">
                          <p:val>
                            <p:strVal val="#ppt_x"/>
                          </p:val>
                        </p:tav>
                        <p:tav tm="100000">
                          <p:val>
                            <p:strVal val="#ppt_x"/>
                          </p:val>
                        </p:tav>
                      </p:tavLst>
                    </p:anim>
                    <p:anim calcmode="lin" valueType="num">
                      <p:cBhvr>
                        <p:cTn dur="500" fill="hold"/>
                        <p:tgtEl>
                          <p:spTgt spid="41027"/>
                        </p:tgtEl>
                        <p:attrNameLst>
                          <p:attrName>ppt_y</p:attrName>
                        </p:attrNameLst>
                      </p:cBhvr>
                      <p:tavLst>
                        <p:tav tm="0">
                          <p:val>
                            <p:strVal val="#ppt_y+.05"/>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6" name="Slide Number Placeholder 5"/>
          <p:cNvSpPr>
            <a:spLocks noGrp="1"/>
          </p:cNvSpPr>
          <p:nvPr>
            <p:ph type="sldNum" sz="quarter" idx="12"/>
          </p:nvPr>
        </p:nvSpPr>
        <p:spPr/>
        <p:txBody>
          <a:bodyPr/>
          <a:lstStyle>
            <a:lvl1pPr>
              <a:defRPr/>
            </a:lvl1pPr>
          </a:lstStyle>
          <a:p>
            <a:fld id="{AA9EDA31-887D-4C4E-92E3-2186C432CAE7}" type="slidenum">
              <a:rPr lang="en-GB"/>
              <a:pPr/>
              <a:t>‹#›</a:t>
            </a:fld>
            <a:endParaRPr lang="en-GB"/>
          </a:p>
        </p:txBody>
      </p:sp>
    </p:spTree>
    <p:extLst>
      <p:ext uri="{BB962C8B-B14F-4D97-AF65-F5344CB8AC3E}">
        <p14:creationId xmlns:p14="http://schemas.microsoft.com/office/powerpoint/2010/main" val="381480449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6" name="Slide Number Placeholder 5"/>
          <p:cNvSpPr>
            <a:spLocks noGrp="1"/>
          </p:cNvSpPr>
          <p:nvPr>
            <p:ph type="sldNum" sz="quarter" idx="12"/>
          </p:nvPr>
        </p:nvSpPr>
        <p:spPr/>
        <p:txBody>
          <a:bodyPr/>
          <a:lstStyle>
            <a:lvl1pPr>
              <a:defRPr/>
            </a:lvl1pPr>
          </a:lstStyle>
          <a:p>
            <a:fld id="{0B026714-5BE4-4350-AA06-DD5B7C86F832}" type="slidenum">
              <a:rPr lang="en-GB"/>
              <a:pPr/>
              <a:t>‹#›</a:t>
            </a:fld>
            <a:endParaRPr lang="en-GB"/>
          </a:p>
        </p:txBody>
      </p:sp>
    </p:spTree>
    <p:extLst>
      <p:ext uri="{BB962C8B-B14F-4D97-AF65-F5344CB8AC3E}">
        <p14:creationId xmlns:p14="http://schemas.microsoft.com/office/powerpoint/2010/main" val="46039580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Footer Placeholder 3"/>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5" name="Slide Number Placeholder 4"/>
          <p:cNvSpPr>
            <a:spLocks noGrp="1"/>
          </p:cNvSpPr>
          <p:nvPr>
            <p:ph type="sldNum" sz="quarter" idx="11"/>
          </p:nvPr>
        </p:nvSpPr>
        <p:spPr/>
        <p:txBody>
          <a:bodyPr/>
          <a:lstStyle>
            <a:lvl1pPr>
              <a:defRPr/>
            </a:lvl1pPr>
          </a:lstStyle>
          <a:p>
            <a:fld id="{577D2A52-3ED7-4D3A-88D0-990B566DDAA7}" type="slidenum">
              <a:rPr lang="en-GB"/>
              <a:pPr/>
              <a:t>‹#›</a:t>
            </a:fld>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3283879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5" name="Slide Number Placeholder 4"/>
          <p:cNvSpPr>
            <a:spLocks noGrp="1"/>
          </p:cNvSpPr>
          <p:nvPr>
            <p:ph type="sldNum" sz="quarter" idx="11"/>
          </p:nvPr>
        </p:nvSpPr>
        <p:spPr/>
        <p:txBody>
          <a:bodyPr/>
          <a:lstStyle>
            <a:lvl1pPr>
              <a:defRPr/>
            </a:lvl1pPr>
          </a:lstStyle>
          <a:p>
            <a:fld id="{2DBAFFD4-3928-41B8-8789-2ACD6E6F7A09}" type="slidenum">
              <a:rPr lang="en-GB"/>
              <a:pPr/>
              <a:t>‹#›</a:t>
            </a:fld>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28519600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5" name="Slide Number Placeholder 4"/>
          <p:cNvSpPr>
            <a:spLocks noGrp="1"/>
          </p:cNvSpPr>
          <p:nvPr>
            <p:ph type="sldNum" sz="quarter" idx="11"/>
          </p:nvPr>
        </p:nvSpPr>
        <p:spPr/>
        <p:txBody>
          <a:bodyPr/>
          <a:lstStyle>
            <a:lvl1pPr>
              <a:defRPr/>
            </a:lvl1pPr>
          </a:lstStyle>
          <a:p>
            <a:fld id="{C6260CDB-25D8-4B29-AF9F-17A862F1F3EB}" type="slidenum">
              <a:rPr lang="en-GB"/>
              <a:pPr/>
              <a:t>‹#›</a:t>
            </a:fld>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423357244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6" name="Slide Number Placeholder 5"/>
          <p:cNvSpPr>
            <a:spLocks noGrp="1"/>
          </p:cNvSpPr>
          <p:nvPr>
            <p:ph type="sldNum" sz="quarter" idx="11"/>
          </p:nvPr>
        </p:nvSpPr>
        <p:spPr/>
        <p:txBody>
          <a:bodyPr/>
          <a:lstStyle>
            <a:lvl1pPr>
              <a:defRPr/>
            </a:lvl1pPr>
          </a:lstStyle>
          <a:p>
            <a:fld id="{B2FBFD6F-DC3B-4DB3-A771-4147973D8B16}" type="slidenum">
              <a:rPr lang="en-GB"/>
              <a:pPr/>
              <a:t>‹#›</a:t>
            </a:fld>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44306334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8" name="Slide Number Placeholder 7"/>
          <p:cNvSpPr>
            <a:spLocks noGrp="1"/>
          </p:cNvSpPr>
          <p:nvPr>
            <p:ph type="sldNum" sz="quarter" idx="11"/>
          </p:nvPr>
        </p:nvSpPr>
        <p:spPr/>
        <p:txBody>
          <a:bodyPr/>
          <a:lstStyle>
            <a:lvl1pPr>
              <a:defRPr/>
            </a:lvl1pPr>
          </a:lstStyle>
          <a:p>
            <a:fld id="{E3B0BD89-960C-437D-A99D-A13FFB878558}" type="slidenum">
              <a:rPr lang="en-GB"/>
              <a:pPr/>
              <a:t>‹#›</a:t>
            </a:fld>
            <a:endParaRPr lang="en-GB"/>
          </a:p>
        </p:txBody>
      </p:sp>
      <p:sp>
        <p:nvSpPr>
          <p:cNvPr id="9" name="Date Placeholder 8"/>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101310440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4" name="Slide Number Placeholder 3"/>
          <p:cNvSpPr>
            <a:spLocks noGrp="1"/>
          </p:cNvSpPr>
          <p:nvPr>
            <p:ph type="sldNum" sz="quarter" idx="11"/>
          </p:nvPr>
        </p:nvSpPr>
        <p:spPr/>
        <p:txBody>
          <a:bodyPr/>
          <a:lstStyle>
            <a:lvl1pPr>
              <a:defRPr/>
            </a:lvl1pPr>
          </a:lstStyle>
          <a:p>
            <a:fld id="{11E0705B-81AA-4203-9D6A-D451F205AD81}" type="slidenum">
              <a:rPr lang="en-GB"/>
              <a:pPr/>
              <a:t>‹#›</a:t>
            </a:fld>
            <a:endParaRPr lang="en-GB"/>
          </a:p>
        </p:txBody>
      </p:sp>
      <p:sp>
        <p:nvSpPr>
          <p:cNvPr id="5" name="Date Placeholder 4"/>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93020469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3" name="Slide Number Placeholder 2"/>
          <p:cNvSpPr>
            <a:spLocks noGrp="1"/>
          </p:cNvSpPr>
          <p:nvPr>
            <p:ph type="sldNum" sz="quarter" idx="11"/>
          </p:nvPr>
        </p:nvSpPr>
        <p:spPr/>
        <p:txBody>
          <a:bodyPr/>
          <a:lstStyle>
            <a:lvl1pPr>
              <a:defRPr/>
            </a:lvl1pPr>
          </a:lstStyle>
          <a:p>
            <a:fld id="{ADE81659-4540-4D15-A24C-594822E48C41}" type="slidenum">
              <a:rPr lang="en-GB"/>
              <a:pPr/>
              <a:t>‹#›</a:t>
            </a:fld>
            <a:endParaRPr lang="en-GB"/>
          </a:p>
        </p:txBody>
      </p:sp>
      <p:sp>
        <p:nvSpPr>
          <p:cNvPr id="4" name="Date Placeholder 3"/>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71057305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6" name="Slide Number Placeholder 5"/>
          <p:cNvSpPr>
            <a:spLocks noGrp="1"/>
          </p:cNvSpPr>
          <p:nvPr>
            <p:ph type="sldNum" sz="quarter" idx="11"/>
          </p:nvPr>
        </p:nvSpPr>
        <p:spPr/>
        <p:txBody>
          <a:bodyPr/>
          <a:lstStyle>
            <a:lvl1pPr>
              <a:defRPr/>
            </a:lvl1pPr>
          </a:lstStyle>
          <a:p>
            <a:fld id="{9BD51B48-F3F5-4FCF-8D9E-C292E92EA44A}" type="slidenum">
              <a:rPr lang="en-GB"/>
              <a:pPr/>
              <a:t>‹#›</a:t>
            </a:fld>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94431305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6" name="Slide Number Placeholder 5"/>
          <p:cNvSpPr>
            <a:spLocks noGrp="1"/>
          </p:cNvSpPr>
          <p:nvPr>
            <p:ph type="sldNum" sz="quarter" idx="12"/>
          </p:nvPr>
        </p:nvSpPr>
        <p:spPr/>
        <p:txBody>
          <a:bodyPr/>
          <a:lstStyle>
            <a:lvl1pPr>
              <a:defRPr/>
            </a:lvl1pPr>
          </a:lstStyle>
          <a:p>
            <a:fld id="{D912016F-6FE2-441D-866D-4BAEF088BA4E}" type="slidenum">
              <a:rPr lang="en-GB"/>
              <a:pPr/>
              <a:t>‹#›</a:t>
            </a:fld>
            <a:endParaRPr lang="en-GB"/>
          </a:p>
        </p:txBody>
      </p:sp>
    </p:spTree>
    <p:extLst>
      <p:ext uri="{BB962C8B-B14F-4D97-AF65-F5344CB8AC3E}">
        <p14:creationId xmlns:p14="http://schemas.microsoft.com/office/powerpoint/2010/main" val="306830221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6" name="Slide Number Placeholder 5"/>
          <p:cNvSpPr>
            <a:spLocks noGrp="1"/>
          </p:cNvSpPr>
          <p:nvPr>
            <p:ph type="sldNum" sz="quarter" idx="11"/>
          </p:nvPr>
        </p:nvSpPr>
        <p:spPr/>
        <p:txBody>
          <a:bodyPr/>
          <a:lstStyle>
            <a:lvl1pPr>
              <a:defRPr/>
            </a:lvl1pPr>
          </a:lstStyle>
          <a:p>
            <a:fld id="{2B34887C-2A04-4DCD-8560-DD39B08D7109}" type="slidenum">
              <a:rPr lang="en-GB"/>
              <a:pPr/>
              <a:t>‹#›</a:t>
            </a:fld>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0225397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5" name="Slide Number Placeholder 4"/>
          <p:cNvSpPr>
            <a:spLocks noGrp="1"/>
          </p:cNvSpPr>
          <p:nvPr>
            <p:ph type="sldNum" sz="quarter" idx="11"/>
          </p:nvPr>
        </p:nvSpPr>
        <p:spPr/>
        <p:txBody>
          <a:bodyPr/>
          <a:lstStyle>
            <a:lvl1pPr>
              <a:defRPr/>
            </a:lvl1pPr>
          </a:lstStyle>
          <a:p>
            <a:fld id="{BCE66724-2888-4964-81EA-1D5A00444DF7}" type="slidenum">
              <a:rPr lang="en-GB"/>
              <a:pPr/>
              <a:t>‹#›</a:t>
            </a:fld>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53315382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smtClean="0"/>
              <a:t>esteban.castro@ncl.ac.uk</a:t>
            </a:r>
            <a:endParaRPr lang="en-GB" dirty="0"/>
          </a:p>
        </p:txBody>
      </p:sp>
      <p:sp>
        <p:nvSpPr>
          <p:cNvPr id="5" name="Slide Number Placeholder 4"/>
          <p:cNvSpPr>
            <a:spLocks noGrp="1"/>
          </p:cNvSpPr>
          <p:nvPr>
            <p:ph type="sldNum" sz="quarter" idx="11"/>
          </p:nvPr>
        </p:nvSpPr>
        <p:spPr/>
        <p:txBody>
          <a:bodyPr/>
          <a:lstStyle>
            <a:lvl1pPr>
              <a:defRPr/>
            </a:lvl1pPr>
          </a:lstStyle>
          <a:p>
            <a:fld id="{20B189CD-470A-4BDA-973A-0FA8E77AF7CC}" type="slidenum">
              <a:rPr lang="en-GB"/>
              <a:pPr/>
              <a:t>‹#›</a:t>
            </a:fld>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423278591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ftr" sz="quarter" idx="10"/>
          </p:nvPr>
        </p:nvSpPr>
        <p:spPr>
          <a:ln/>
        </p:spPr>
        <p:txBody>
          <a:bodyPr/>
          <a:lstStyle>
            <a:lvl1pPr>
              <a:defRPr/>
            </a:lvl1pPr>
          </a:lstStyle>
          <a:p>
            <a:pPr>
              <a:defRPr/>
            </a:pPr>
            <a:r>
              <a:rPr lang="en-GB"/>
              <a:t>j.e.castro@ncl.ac.uk</a:t>
            </a:r>
          </a:p>
        </p:txBody>
      </p:sp>
      <p:sp>
        <p:nvSpPr>
          <p:cNvPr id="6" name="Rectangle 3"/>
          <p:cNvSpPr>
            <a:spLocks noGrp="1" noChangeArrowheads="1"/>
          </p:cNvSpPr>
          <p:nvPr>
            <p:ph type="sldNum" sz="quarter" idx="11"/>
          </p:nvPr>
        </p:nvSpPr>
        <p:spPr>
          <a:ln/>
        </p:spPr>
        <p:txBody>
          <a:bodyPr/>
          <a:lstStyle>
            <a:lvl1pPr>
              <a:defRPr/>
            </a:lvl1pPr>
          </a:lstStyle>
          <a:p>
            <a:pPr>
              <a:defRPr/>
            </a:pPr>
            <a:fld id="{5D4F25E7-225C-43DA-B381-8A2E2624B9A8}" type="slidenum">
              <a:rPr lang="en-GB"/>
              <a:pPr>
                <a:defRPr/>
              </a:pPr>
              <a:t>‹#›</a:t>
            </a:fld>
            <a:endParaRPr lang="en-GB"/>
          </a:p>
        </p:txBody>
      </p:sp>
      <p:sp>
        <p:nvSpPr>
          <p:cNvPr id="7" name="Rectangle 16"/>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68605085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2"/>
          <p:cNvSpPr>
            <a:spLocks noGrp="1" noChangeArrowheads="1"/>
          </p:cNvSpPr>
          <p:nvPr>
            <p:ph type="ftr" sz="quarter" idx="10"/>
          </p:nvPr>
        </p:nvSpPr>
        <p:spPr/>
        <p:txBody>
          <a:bodyPr/>
          <a:lstStyle>
            <a:lvl1pPr>
              <a:defRPr/>
            </a:lvl1pPr>
          </a:lstStyle>
          <a:p>
            <a:pPr>
              <a:defRPr/>
            </a:pPr>
            <a:r>
              <a:rPr lang="en-GB"/>
              <a:t>J.E.Castro@newcastle.ac.uk</a:t>
            </a:r>
          </a:p>
        </p:txBody>
      </p:sp>
      <p:sp>
        <p:nvSpPr>
          <p:cNvPr id="4" name="Rectangle 3"/>
          <p:cNvSpPr>
            <a:spLocks noGrp="1" noChangeArrowheads="1"/>
          </p:cNvSpPr>
          <p:nvPr>
            <p:ph type="sldNum" sz="quarter" idx="11"/>
          </p:nvPr>
        </p:nvSpPr>
        <p:spPr/>
        <p:txBody>
          <a:bodyPr/>
          <a:lstStyle>
            <a:lvl1pPr>
              <a:defRPr/>
            </a:lvl1pPr>
          </a:lstStyle>
          <a:p>
            <a:pPr>
              <a:defRPr/>
            </a:pPr>
            <a:fld id="{AB546749-91C5-4629-96A0-63AFCFC7B17F}" type="slidenum">
              <a:rPr lang="en-GB"/>
              <a:pPr>
                <a:defRPr/>
              </a:pPr>
              <a:t>‹#›</a:t>
            </a:fld>
            <a:endParaRPr lang="en-GB"/>
          </a:p>
        </p:txBody>
      </p:sp>
      <p:sp>
        <p:nvSpPr>
          <p:cNvPr id="5" name="Rectangle 16"/>
          <p:cNvSpPr>
            <a:spLocks noGrp="1" noChangeArrowheads="1"/>
          </p:cNvSpPr>
          <p:nvPr>
            <p:ph type="dt" sz="half" idx="12"/>
          </p:nvPr>
        </p:nvSpPr>
        <p:spPr/>
        <p:txBody>
          <a:bodyPr/>
          <a:lstStyle>
            <a:lvl1pPr>
              <a:defRPr/>
            </a:lvl1pPr>
          </a:lstStyle>
          <a:p>
            <a:pPr>
              <a:defRPr/>
            </a:pPr>
            <a:endParaRPr lang="en-GB"/>
          </a:p>
        </p:txBody>
      </p:sp>
    </p:spTree>
    <p:extLst>
      <p:ext uri="{BB962C8B-B14F-4D97-AF65-F5344CB8AC3E}">
        <p14:creationId xmlns:p14="http://schemas.microsoft.com/office/powerpoint/2010/main" val="108891371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981200"/>
            <a:ext cx="8229600" cy="3886200"/>
          </a:xfrm>
        </p:spPr>
        <p:txBody>
          <a:bodyPr/>
          <a:lstStyle/>
          <a:p>
            <a:pPr lvl="0"/>
            <a:endParaRPr lang="en-GB" noProof="0"/>
          </a:p>
        </p:txBody>
      </p:sp>
      <p:sp>
        <p:nvSpPr>
          <p:cNvPr id="4" name="Rectangle 2"/>
          <p:cNvSpPr>
            <a:spLocks noGrp="1" noChangeArrowheads="1"/>
          </p:cNvSpPr>
          <p:nvPr>
            <p:ph type="ftr" sz="quarter" idx="10"/>
          </p:nvPr>
        </p:nvSpPr>
        <p:spPr/>
        <p:txBody>
          <a:bodyPr/>
          <a:lstStyle>
            <a:lvl1pPr>
              <a:defRPr/>
            </a:lvl1pPr>
          </a:lstStyle>
          <a:p>
            <a:pPr>
              <a:defRPr/>
            </a:pPr>
            <a:r>
              <a:rPr lang="en-GB" dirty="0" smtClean="0"/>
              <a:t>Esteban.Castro@ncl.ac.uk</a:t>
            </a:r>
            <a:endParaRPr lang="en-GB" dirty="0"/>
          </a:p>
        </p:txBody>
      </p:sp>
      <p:sp>
        <p:nvSpPr>
          <p:cNvPr id="5" name="Rectangle 3"/>
          <p:cNvSpPr>
            <a:spLocks noGrp="1" noChangeArrowheads="1"/>
          </p:cNvSpPr>
          <p:nvPr>
            <p:ph type="sldNum" sz="quarter" idx="11"/>
          </p:nvPr>
        </p:nvSpPr>
        <p:spPr/>
        <p:txBody>
          <a:bodyPr/>
          <a:lstStyle>
            <a:lvl1pPr>
              <a:defRPr/>
            </a:lvl1pPr>
          </a:lstStyle>
          <a:p>
            <a:pPr>
              <a:defRPr/>
            </a:pPr>
            <a:fld id="{D94CEACC-E67B-4FDF-B037-011898117B5A}" type="slidenum">
              <a:rPr lang="en-GB"/>
              <a:pPr>
                <a:defRPr/>
              </a:pPr>
              <a:t>‹#›</a:t>
            </a:fld>
            <a:endParaRPr lang="en-GB"/>
          </a:p>
        </p:txBody>
      </p:sp>
      <p:sp>
        <p:nvSpPr>
          <p:cNvPr id="6" name="Rectangle 16"/>
          <p:cNvSpPr>
            <a:spLocks noGrp="1" noChangeArrowheads="1"/>
          </p:cNvSpPr>
          <p:nvPr>
            <p:ph type="dt" sz="half" idx="12"/>
          </p:nvPr>
        </p:nvSpPr>
        <p:spPr/>
        <p:txBody>
          <a:bodyPr/>
          <a:lstStyle>
            <a:lvl1pPr>
              <a:defRPr/>
            </a:lvl1pPr>
          </a:lstStyle>
          <a:p>
            <a:pPr>
              <a:defRPr/>
            </a:pPr>
            <a:endParaRPr lang="en-GB"/>
          </a:p>
        </p:txBody>
      </p:sp>
    </p:spTree>
    <p:extLst>
      <p:ext uri="{BB962C8B-B14F-4D97-AF65-F5344CB8AC3E}">
        <p14:creationId xmlns:p14="http://schemas.microsoft.com/office/powerpoint/2010/main" val="88575452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6" name="Slide Number Placeholder 5"/>
          <p:cNvSpPr>
            <a:spLocks noGrp="1"/>
          </p:cNvSpPr>
          <p:nvPr>
            <p:ph type="sldNum" sz="quarter" idx="12"/>
          </p:nvPr>
        </p:nvSpPr>
        <p:spPr/>
        <p:txBody>
          <a:bodyPr/>
          <a:lstStyle>
            <a:lvl1pPr>
              <a:defRPr/>
            </a:lvl1pPr>
          </a:lstStyle>
          <a:p>
            <a:fld id="{7EDEEBAF-6540-43F7-8920-44AEFAA27E06}" type="slidenum">
              <a:rPr lang="en-GB"/>
              <a:pPr/>
              <a:t>‹#›</a:t>
            </a:fld>
            <a:endParaRPr lang="en-GB"/>
          </a:p>
        </p:txBody>
      </p:sp>
    </p:spTree>
    <p:extLst>
      <p:ext uri="{BB962C8B-B14F-4D97-AF65-F5344CB8AC3E}">
        <p14:creationId xmlns:p14="http://schemas.microsoft.com/office/powerpoint/2010/main" val="202408123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7" name="Slide Number Placeholder 6"/>
          <p:cNvSpPr>
            <a:spLocks noGrp="1"/>
          </p:cNvSpPr>
          <p:nvPr>
            <p:ph type="sldNum" sz="quarter" idx="12"/>
          </p:nvPr>
        </p:nvSpPr>
        <p:spPr/>
        <p:txBody>
          <a:bodyPr/>
          <a:lstStyle>
            <a:lvl1pPr>
              <a:defRPr/>
            </a:lvl1pPr>
          </a:lstStyle>
          <a:p>
            <a:fld id="{C184BBA4-B01C-4605-BA93-51717253A005}" type="slidenum">
              <a:rPr lang="en-GB"/>
              <a:pPr/>
              <a:t>‹#›</a:t>
            </a:fld>
            <a:endParaRPr lang="en-GB"/>
          </a:p>
        </p:txBody>
      </p:sp>
    </p:spTree>
    <p:extLst>
      <p:ext uri="{BB962C8B-B14F-4D97-AF65-F5344CB8AC3E}">
        <p14:creationId xmlns:p14="http://schemas.microsoft.com/office/powerpoint/2010/main" val="215427816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9" name="Slide Number Placeholder 8"/>
          <p:cNvSpPr>
            <a:spLocks noGrp="1"/>
          </p:cNvSpPr>
          <p:nvPr>
            <p:ph type="sldNum" sz="quarter" idx="12"/>
          </p:nvPr>
        </p:nvSpPr>
        <p:spPr/>
        <p:txBody>
          <a:bodyPr/>
          <a:lstStyle>
            <a:lvl1pPr>
              <a:defRPr/>
            </a:lvl1pPr>
          </a:lstStyle>
          <a:p>
            <a:fld id="{5EAC8C72-09CD-42C8-98CF-2D96B0AF318B}" type="slidenum">
              <a:rPr lang="en-GB"/>
              <a:pPr/>
              <a:t>‹#›</a:t>
            </a:fld>
            <a:endParaRPr lang="en-GB"/>
          </a:p>
        </p:txBody>
      </p:sp>
    </p:spTree>
    <p:extLst>
      <p:ext uri="{BB962C8B-B14F-4D97-AF65-F5344CB8AC3E}">
        <p14:creationId xmlns:p14="http://schemas.microsoft.com/office/powerpoint/2010/main" val="115385051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5" name="Slide Number Placeholder 4"/>
          <p:cNvSpPr>
            <a:spLocks noGrp="1"/>
          </p:cNvSpPr>
          <p:nvPr>
            <p:ph type="sldNum" sz="quarter" idx="12"/>
          </p:nvPr>
        </p:nvSpPr>
        <p:spPr/>
        <p:txBody>
          <a:bodyPr/>
          <a:lstStyle>
            <a:lvl1pPr>
              <a:defRPr/>
            </a:lvl1pPr>
          </a:lstStyle>
          <a:p>
            <a:fld id="{9AE4379C-A338-420E-A66A-654FE9A2F73E}" type="slidenum">
              <a:rPr lang="en-GB"/>
              <a:pPr/>
              <a:t>‹#›</a:t>
            </a:fld>
            <a:endParaRPr lang="en-GB"/>
          </a:p>
        </p:txBody>
      </p:sp>
    </p:spTree>
    <p:extLst>
      <p:ext uri="{BB962C8B-B14F-4D97-AF65-F5344CB8AC3E}">
        <p14:creationId xmlns:p14="http://schemas.microsoft.com/office/powerpoint/2010/main" val="416110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4" name="Slide Number Placeholder 3"/>
          <p:cNvSpPr>
            <a:spLocks noGrp="1"/>
          </p:cNvSpPr>
          <p:nvPr>
            <p:ph type="sldNum" sz="quarter" idx="12"/>
          </p:nvPr>
        </p:nvSpPr>
        <p:spPr/>
        <p:txBody>
          <a:bodyPr/>
          <a:lstStyle>
            <a:lvl1pPr>
              <a:defRPr/>
            </a:lvl1pPr>
          </a:lstStyle>
          <a:p>
            <a:fld id="{F4CB4170-0C03-4D03-A4E0-0A627CFA99DA}" type="slidenum">
              <a:rPr lang="en-GB"/>
              <a:pPr/>
              <a:t>‹#›</a:t>
            </a:fld>
            <a:endParaRPr lang="en-GB"/>
          </a:p>
        </p:txBody>
      </p:sp>
    </p:spTree>
    <p:extLst>
      <p:ext uri="{BB962C8B-B14F-4D97-AF65-F5344CB8AC3E}">
        <p14:creationId xmlns:p14="http://schemas.microsoft.com/office/powerpoint/2010/main" val="26591695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7" name="Slide Number Placeholder 6"/>
          <p:cNvSpPr>
            <a:spLocks noGrp="1"/>
          </p:cNvSpPr>
          <p:nvPr>
            <p:ph type="sldNum" sz="quarter" idx="12"/>
          </p:nvPr>
        </p:nvSpPr>
        <p:spPr/>
        <p:txBody>
          <a:bodyPr/>
          <a:lstStyle>
            <a:lvl1pPr>
              <a:defRPr/>
            </a:lvl1pPr>
          </a:lstStyle>
          <a:p>
            <a:fld id="{9CCE085B-A94E-40CF-A8EB-0210B145244B}" type="slidenum">
              <a:rPr lang="en-GB"/>
              <a:pPr/>
              <a:t>‹#›</a:t>
            </a:fld>
            <a:endParaRPr lang="en-GB"/>
          </a:p>
        </p:txBody>
      </p:sp>
    </p:spTree>
    <p:extLst>
      <p:ext uri="{BB962C8B-B14F-4D97-AF65-F5344CB8AC3E}">
        <p14:creationId xmlns:p14="http://schemas.microsoft.com/office/powerpoint/2010/main" val="75063848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r>
              <a:rPr lang="en-GB" dirty="0" smtClean="0"/>
              <a:t>esteban.castro@ncl.ac.uk</a:t>
            </a:r>
            <a:endParaRPr lang="en-GB" dirty="0"/>
          </a:p>
        </p:txBody>
      </p:sp>
      <p:sp>
        <p:nvSpPr>
          <p:cNvPr id="7" name="Slide Number Placeholder 6"/>
          <p:cNvSpPr>
            <a:spLocks noGrp="1"/>
          </p:cNvSpPr>
          <p:nvPr>
            <p:ph type="sldNum" sz="quarter" idx="12"/>
          </p:nvPr>
        </p:nvSpPr>
        <p:spPr/>
        <p:txBody>
          <a:bodyPr/>
          <a:lstStyle>
            <a:lvl1pPr>
              <a:defRPr/>
            </a:lvl1pPr>
          </a:lstStyle>
          <a:p>
            <a:fld id="{3698FCA7-5342-488D-8186-0BB7A721FDBD}" type="slidenum">
              <a:rPr lang="en-GB"/>
              <a:pPr/>
              <a:t>‹#›</a:t>
            </a:fld>
            <a:endParaRPr lang="en-GB"/>
          </a:p>
        </p:txBody>
      </p:sp>
    </p:spTree>
    <p:extLst>
      <p:ext uri="{BB962C8B-B14F-4D97-AF65-F5344CB8AC3E}">
        <p14:creationId xmlns:p14="http://schemas.microsoft.com/office/powerpoint/2010/main" val="250411697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CC"/>
            </a:gs>
            <a:gs pos="100000">
              <a:srgbClr val="0000CC">
                <a:gamma/>
                <a:shade val="46275"/>
                <a:invGamma/>
              </a:srgbClr>
            </a:gs>
          </a:gsLst>
          <a:lin ang="5400000" scaled="1"/>
        </a:gradFill>
        <a:effectLst/>
      </p:bgPr>
    </p:bg>
    <p:spTree>
      <p:nvGrpSpPr>
        <p:cNvPr id="1" name=""/>
        <p:cNvGrpSpPr/>
        <p:nvPr/>
      </p:nvGrpSpPr>
      <p:grpSpPr>
        <a:xfrm>
          <a:off x="0" y="0"/>
          <a:ext cx="0" cy="0"/>
          <a:chOff x="0" y="0"/>
          <a:chExt cx="0" cy="0"/>
        </a:xfrm>
      </p:grpSpPr>
      <p:sp>
        <p:nvSpPr>
          <p:cNvPr id="39938"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03"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GB" smtClean="0"/>
              <a:t>Click to edit Master title style</a:t>
            </a:r>
          </a:p>
        </p:txBody>
      </p:sp>
      <p:sp>
        <p:nvSpPr>
          <p:cNvPr id="40004"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0005"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a:effectLst>
                  <a:outerShdw blurRad="38100" dist="38100" dir="2700000" algn="tl">
                    <a:srgbClr val="000000"/>
                  </a:outerShdw>
                </a:effectLst>
              </a:defRPr>
            </a:lvl1pPr>
          </a:lstStyle>
          <a:p>
            <a:endParaRPr lang="en-GB"/>
          </a:p>
        </p:txBody>
      </p:sp>
      <p:sp>
        <p:nvSpPr>
          <p:cNvPr id="40006"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r>
              <a:rPr lang="en-GB" dirty="0" smtClean="0"/>
              <a:t>esteban.castro@ncl.ac.uk</a:t>
            </a:r>
            <a:endParaRPr lang="en-GB" dirty="0"/>
          </a:p>
        </p:txBody>
      </p:sp>
      <p:sp>
        <p:nvSpPr>
          <p:cNvPr id="40007"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F427A4DE-24D9-4B45-82B1-CC0CC8710F5E}" type="slidenum">
              <a:rPr lang="en-GB"/>
              <a:pPr/>
              <a:t>‹#›</a:t>
            </a:fld>
            <a:endParaRPr lang="en-GB"/>
          </a:p>
        </p:txBody>
      </p:sp>
    </p:spTree>
  </p:cSld>
  <p:clrMap bg1="dk2" tx1="lt1" bg2="dk1" tx2="lt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0003"/>
                                        </p:tgtEl>
                                        <p:attrNameLst>
                                          <p:attrName>style.visibility</p:attrName>
                                        </p:attrNameLst>
                                      </p:cBhvr>
                                      <p:to>
                                        <p:strVal val="visible"/>
                                      </p:to>
                                    </p:set>
                                    <p:anim calcmode="lin" valueType="num">
                                      <p:cBhvr>
                                        <p:cTn id="7" dur="1000" fill="hold"/>
                                        <p:tgtEl>
                                          <p:spTgt spid="40003"/>
                                        </p:tgtEl>
                                        <p:attrNameLst>
                                          <p:attrName>ppt_x</p:attrName>
                                        </p:attrNameLst>
                                      </p:cBhvr>
                                      <p:tavLst>
                                        <p:tav tm="0">
                                          <p:val>
                                            <p:strVal val="#ppt_x-.2"/>
                                          </p:val>
                                        </p:tav>
                                        <p:tav tm="100000">
                                          <p:val>
                                            <p:strVal val="#ppt_x"/>
                                          </p:val>
                                        </p:tav>
                                      </p:tavLst>
                                    </p:anim>
                                    <p:anim calcmode="lin" valueType="num">
                                      <p:cBhvr>
                                        <p:cTn id="8" dur="1000" fill="hold"/>
                                        <p:tgtEl>
                                          <p:spTgt spid="40003"/>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00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0004">
                                            <p:txEl>
                                              <p:pRg st="0" end="0"/>
                                            </p:txEl>
                                          </p:spTgt>
                                        </p:tgtEl>
                                        <p:attrNameLst>
                                          <p:attrName>style.visibility</p:attrName>
                                        </p:attrNameLst>
                                      </p:cBhvr>
                                      <p:to>
                                        <p:strVal val="visible"/>
                                      </p:to>
                                    </p:set>
                                    <p:animEffect transition="in" filter="fade">
                                      <p:cBhvr>
                                        <p:cTn id="14" dur="500"/>
                                        <p:tgtEl>
                                          <p:spTgt spid="40004">
                                            <p:txEl>
                                              <p:pRg st="0" end="0"/>
                                            </p:txEl>
                                          </p:spTgt>
                                        </p:tgtEl>
                                      </p:cBhvr>
                                    </p:animEffect>
                                    <p:anim calcmode="lin" valueType="num">
                                      <p:cBhvr>
                                        <p:cTn id="15" dur="500" fill="hold"/>
                                        <p:tgtEl>
                                          <p:spTgt spid="40004">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0004">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40004">
                                            <p:txEl>
                                              <p:pRg st="1" end="1"/>
                                            </p:txEl>
                                          </p:spTgt>
                                        </p:tgtEl>
                                        <p:attrNameLst>
                                          <p:attrName>style.visibility</p:attrName>
                                        </p:attrNameLst>
                                      </p:cBhvr>
                                      <p:to>
                                        <p:strVal val="visible"/>
                                      </p:to>
                                    </p:set>
                                    <p:animEffect transition="in" filter="fade">
                                      <p:cBhvr>
                                        <p:cTn id="19" dur="500"/>
                                        <p:tgtEl>
                                          <p:spTgt spid="40004">
                                            <p:txEl>
                                              <p:pRg st="1" end="1"/>
                                            </p:txEl>
                                          </p:spTgt>
                                        </p:tgtEl>
                                      </p:cBhvr>
                                    </p:animEffect>
                                    <p:anim calcmode="lin" valueType="num">
                                      <p:cBhvr>
                                        <p:cTn id="20" dur="500" fill="hold"/>
                                        <p:tgtEl>
                                          <p:spTgt spid="4000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0004">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40004">
                                            <p:txEl>
                                              <p:pRg st="2" end="2"/>
                                            </p:txEl>
                                          </p:spTgt>
                                        </p:tgtEl>
                                        <p:attrNameLst>
                                          <p:attrName>style.visibility</p:attrName>
                                        </p:attrNameLst>
                                      </p:cBhvr>
                                      <p:to>
                                        <p:strVal val="visible"/>
                                      </p:to>
                                    </p:set>
                                    <p:animEffect transition="in" filter="fade">
                                      <p:cBhvr>
                                        <p:cTn id="24" dur="500"/>
                                        <p:tgtEl>
                                          <p:spTgt spid="40004">
                                            <p:txEl>
                                              <p:pRg st="2" end="2"/>
                                            </p:txEl>
                                          </p:spTgt>
                                        </p:tgtEl>
                                      </p:cBhvr>
                                    </p:animEffect>
                                    <p:anim calcmode="lin" valueType="num">
                                      <p:cBhvr>
                                        <p:cTn id="25" dur="500" fill="hold"/>
                                        <p:tgtEl>
                                          <p:spTgt spid="4000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0004">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40004">
                                            <p:txEl>
                                              <p:pRg st="3" end="3"/>
                                            </p:txEl>
                                          </p:spTgt>
                                        </p:tgtEl>
                                        <p:attrNameLst>
                                          <p:attrName>style.visibility</p:attrName>
                                        </p:attrNameLst>
                                      </p:cBhvr>
                                      <p:to>
                                        <p:strVal val="visible"/>
                                      </p:to>
                                    </p:set>
                                    <p:animEffect transition="in" filter="fade">
                                      <p:cBhvr>
                                        <p:cTn id="29" dur="500"/>
                                        <p:tgtEl>
                                          <p:spTgt spid="40004">
                                            <p:txEl>
                                              <p:pRg st="3" end="3"/>
                                            </p:txEl>
                                          </p:spTgt>
                                        </p:tgtEl>
                                      </p:cBhvr>
                                    </p:animEffect>
                                    <p:anim calcmode="lin" valueType="num">
                                      <p:cBhvr>
                                        <p:cTn id="30" dur="500" fill="hold"/>
                                        <p:tgtEl>
                                          <p:spTgt spid="40004">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40004">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40004">
                                            <p:txEl>
                                              <p:pRg st="4" end="4"/>
                                            </p:txEl>
                                          </p:spTgt>
                                        </p:tgtEl>
                                        <p:attrNameLst>
                                          <p:attrName>style.visibility</p:attrName>
                                        </p:attrNameLst>
                                      </p:cBhvr>
                                      <p:to>
                                        <p:strVal val="visible"/>
                                      </p:to>
                                    </p:set>
                                    <p:animEffect transition="in" filter="fade">
                                      <p:cBhvr>
                                        <p:cTn id="34" dur="500"/>
                                        <p:tgtEl>
                                          <p:spTgt spid="40004">
                                            <p:txEl>
                                              <p:pRg st="4" end="4"/>
                                            </p:txEl>
                                          </p:spTgt>
                                        </p:tgtEl>
                                      </p:cBhvr>
                                    </p:animEffect>
                                    <p:anim calcmode="lin" valueType="num">
                                      <p:cBhvr>
                                        <p:cTn id="35" dur="500" fill="hold"/>
                                        <p:tgtEl>
                                          <p:spTgt spid="40004">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40004">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03" grpId="0"/>
      <p:bldP spid="40004" grpId="0" build="p">
        <p:tmplLst>
          <p:tmpl lvl="1">
            <p:tnLst>
              <p:par>
                <p:cTn presetID="44" presetClass="entr" presetSubtype="0" fill="hold" nodeType="clickEffect">
                  <p:stCondLst>
                    <p:cond delay="0"/>
                  </p:stCondLst>
                  <p:childTnLst>
                    <p:set>
                      <p:cBhvr>
                        <p:cTn dur="1" fill="hold">
                          <p:stCondLst>
                            <p:cond delay="0"/>
                          </p:stCondLst>
                        </p:cTn>
                        <p:tgtEl>
                          <p:spTgt spid="40004"/>
                        </p:tgtEl>
                        <p:attrNameLst>
                          <p:attrName>style.visibility</p:attrName>
                        </p:attrNameLst>
                      </p:cBhvr>
                      <p:to>
                        <p:strVal val="visible"/>
                      </p:to>
                    </p:set>
                    <p:animEffect transition="in" filter="fade">
                      <p:cBhvr>
                        <p:cTn dur="500"/>
                        <p:tgtEl>
                          <p:spTgt spid="40004"/>
                        </p:tgtEl>
                      </p:cBhvr>
                    </p:animEffect>
                    <p:anim calcmode="lin" valueType="num">
                      <p:cBhvr>
                        <p:cTn dur="500" fill="hold"/>
                        <p:tgtEl>
                          <p:spTgt spid="40004"/>
                        </p:tgtEl>
                        <p:attrNameLst>
                          <p:attrName>ppt_x</p:attrName>
                        </p:attrNameLst>
                      </p:cBhvr>
                      <p:tavLst>
                        <p:tav tm="0">
                          <p:val>
                            <p:strVal val="#ppt_x"/>
                          </p:val>
                        </p:tav>
                        <p:tav tm="100000">
                          <p:val>
                            <p:strVal val="#ppt_x"/>
                          </p:val>
                        </p:tav>
                      </p:tavLst>
                    </p:anim>
                    <p:anim calcmode="lin" valueType="num">
                      <p:cBhvr>
                        <p:cTn dur="500" fill="hold"/>
                        <p:tgtEl>
                          <p:spTgt spid="40004"/>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40004"/>
                        </p:tgtEl>
                        <p:attrNameLst>
                          <p:attrName>style.visibility</p:attrName>
                        </p:attrNameLst>
                      </p:cBhvr>
                      <p:to>
                        <p:strVal val="visible"/>
                      </p:to>
                    </p:set>
                    <p:animEffect transition="in" filter="fade">
                      <p:cBhvr>
                        <p:cTn dur="500"/>
                        <p:tgtEl>
                          <p:spTgt spid="40004"/>
                        </p:tgtEl>
                      </p:cBhvr>
                    </p:animEffect>
                    <p:anim calcmode="lin" valueType="num">
                      <p:cBhvr>
                        <p:cTn dur="500" fill="hold"/>
                        <p:tgtEl>
                          <p:spTgt spid="40004"/>
                        </p:tgtEl>
                        <p:attrNameLst>
                          <p:attrName>ppt_x</p:attrName>
                        </p:attrNameLst>
                      </p:cBhvr>
                      <p:tavLst>
                        <p:tav tm="0">
                          <p:val>
                            <p:strVal val="#ppt_x"/>
                          </p:val>
                        </p:tav>
                        <p:tav tm="100000">
                          <p:val>
                            <p:strVal val="#ppt_x"/>
                          </p:val>
                        </p:tav>
                      </p:tavLst>
                    </p:anim>
                    <p:anim calcmode="lin" valueType="num">
                      <p:cBhvr>
                        <p:cTn dur="500" fill="hold"/>
                        <p:tgtEl>
                          <p:spTgt spid="40004"/>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40004"/>
                        </p:tgtEl>
                        <p:attrNameLst>
                          <p:attrName>style.visibility</p:attrName>
                        </p:attrNameLst>
                      </p:cBhvr>
                      <p:to>
                        <p:strVal val="visible"/>
                      </p:to>
                    </p:set>
                    <p:animEffect transition="in" filter="fade">
                      <p:cBhvr>
                        <p:cTn dur="500"/>
                        <p:tgtEl>
                          <p:spTgt spid="40004"/>
                        </p:tgtEl>
                      </p:cBhvr>
                    </p:animEffect>
                    <p:anim calcmode="lin" valueType="num">
                      <p:cBhvr>
                        <p:cTn dur="500" fill="hold"/>
                        <p:tgtEl>
                          <p:spTgt spid="40004"/>
                        </p:tgtEl>
                        <p:attrNameLst>
                          <p:attrName>ppt_x</p:attrName>
                        </p:attrNameLst>
                      </p:cBhvr>
                      <p:tavLst>
                        <p:tav tm="0">
                          <p:val>
                            <p:strVal val="#ppt_x"/>
                          </p:val>
                        </p:tav>
                        <p:tav tm="100000">
                          <p:val>
                            <p:strVal val="#ppt_x"/>
                          </p:val>
                        </p:tav>
                      </p:tavLst>
                    </p:anim>
                    <p:anim calcmode="lin" valueType="num">
                      <p:cBhvr>
                        <p:cTn dur="500" fill="hold"/>
                        <p:tgtEl>
                          <p:spTgt spid="40004"/>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40004"/>
                        </p:tgtEl>
                        <p:attrNameLst>
                          <p:attrName>style.visibility</p:attrName>
                        </p:attrNameLst>
                      </p:cBhvr>
                      <p:to>
                        <p:strVal val="visible"/>
                      </p:to>
                    </p:set>
                    <p:animEffect transition="in" filter="fade">
                      <p:cBhvr>
                        <p:cTn dur="500"/>
                        <p:tgtEl>
                          <p:spTgt spid="40004"/>
                        </p:tgtEl>
                      </p:cBhvr>
                    </p:animEffect>
                    <p:anim calcmode="lin" valueType="num">
                      <p:cBhvr>
                        <p:cTn dur="500" fill="hold"/>
                        <p:tgtEl>
                          <p:spTgt spid="40004"/>
                        </p:tgtEl>
                        <p:attrNameLst>
                          <p:attrName>ppt_x</p:attrName>
                        </p:attrNameLst>
                      </p:cBhvr>
                      <p:tavLst>
                        <p:tav tm="0">
                          <p:val>
                            <p:strVal val="#ppt_x"/>
                          </p:val>
                        </p:tav>
                        <p:tav tm="100000">
                          <p:val>
                            <p:strVal val="#ppt_x"/>
                          </p:val>
                        </p:tav>
                      </p:tavLst>
                    </p:anim>
                    <p:anim calcmode="lin" valueType="num">
                      <p:cBhvr>
                        <p:cTn dur="500" fill="hold"/>
                        <p:tgtEl>
                          <p:spTgt spid="40004"/>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40004"/>
                        </p:tgtEl>
                        <p:attrNameLst>
                          <p:attrName>style.visibility</p:attrName>
                        </p:attrNameLst>
                      </p:cBhvr>
                      <p:to>
                        <p:strVal val="visible"/>
                      </p:to>
                    </p:set>
                    <p:animEffect transition="in" filter="fade">
                      <p:cBhvr>
                        <p:cTn dur="500"/>
                        <p:tgtEl>
                          <p:spTgt spid="40004"/>
                        </p:tgtEl>
                      </p:cBhvr>
                    </p:animEffect>
                    <p:anim calcmode="lin" valueType="num">
                      <p:cBhvr>
                        <p:cTn dur="500" fill="hold"/>
                        <p:tgtEl>
                          <p:spTgt spid="40004"/>
                        </p:tgtEl>
                        <p:attrNameLst>
                          <p:attrName>ppt_x</p:attrName>
                        </p:attrNameLst>
                      </p:cBhvr>
                      <p:tavLst>
                        <p:tav tm="0">
                          <p:val>
                            <p:strVal val="#ppt_x"/>
                          </p:val>
                        </p:tav>
                        <p:tav tm="100000">
                          <p:val>
                            <p:strVal val="#ppt_x"/>
                          </p:val>
                        </p:tav>
                      </p:tavLst>
                    </p:anim>
                    <p:anim calcmode="lin" valueType="num">
                      <p:cBhvr>
                        <p:cTn dur="500" fill="hold"/>
                        <p:tgtEl>
                          <p:spTgt spid="40004"/>
                        </p:tgtEl>
                        <p:attrNameLst>
                          <p:attrName>ppt_y</p:attrName>
                        </p:attrNameLst>
                      </p:cBhvr>
                      <p:tavLst>
                        <p:tav tm="0">
                          <p:val>
                            <p:strVal val="#ppt_y+.05"/>
                          </p:val>
                        </p:tav>
                        <p:tav tm="100000">
                          <p:val>
                            <p:strVal val="#ppt_y"/>
                          </p:val>
                        </p:tav>
                      </p:tavLst>
                    </p:anim>
                  </p:childTnLst>
                </p:cTn>
              </p:par>
            </p:tnLst>
          </p:tmpl>
        </p:tmplLst>
      </p:bldP>
    </p:bldLst>
  </p:timing>
  <p:hf hd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Ø"/>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solidFill>
                  <a:srgbClr val="0000FF"/>
                </a:solidFill>
              </a:defRPr>
            </a:lvl1pPr>
          </a:lstStyle>
          <a:p>
            <a:r>
              <a:rPr lang="en-GB" dirty="0" smtClean="0"/>
              <a:t>esteban.castro@ncl.ac.uk</a:t>
            </a:r>
            <a:endParaRPr lang="en-GB" dirty="0"/>
          </a:p>
        </p:txBody>
      </p:sp>
      <p:sp>
        <p:nvSpPr>
          <p:cNvPr id="41987"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0000FF"/>
                </a:solidFill>
                <a:latin typeface="Arial Black" panose="020B0A04020102020204" pitchFamily="34" charset="0"/>
              </a:defRPr>
            </a:lvl1pPr>
          </a:lstStyle>
          <a:p>
            <a:fld id="{42FAAD51-E9ED-42B8-9F92-359AEA747DBE}" type="slidenum">
              <a:rPr lang="en-GB"/>
              <a:pPr/>
              <a:t>‹#›</a:t>
            </a:fld>
            <a:endParaRPr lang="en-GB"/>
          </a:p>
        </p:txBody>
      </p:sp>
      <p:grpSp>
        <p:nvGrpSpPr>
          <p:cNvPr id="41988" name="Group 4"/>
          <p:cNvGrpSpPr>
            <a:grpSpLocks/>
          </p:cNvGrpSpPr>
          <p:nvPr/>
        </p:nvGrpSpPr>
        <p:grpSpPr bwMode="auto">
          <a:xfrm>
            <a:off x="0" y="0"/>
            <a:ext cx="9144000" cy="546100"/>
            <a:chOff x="0" y="0"/>
            <a:chExt cx="5760" cy="344"/>
          </a:xfrm>
        </p:grpSpPr>
        <p:sp>
          <p:nvSpPr>
            <p:cNvPr id="4198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latin typeface="Times New Roman" panose="02020603050405020304" pitchFamily="18" charset="0"/>
              </a:endParaRPr>
            </a:p>
          </p:txBody>
        </p:sp>
        <p:sp>
          <p:nvSpPr>
            <p:cNvPr id="4199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z="2400">
                <a:latin typeface="Times New Roman" panose="02020603050405020304" pitchFamily="18" charset="0"/>
              </a:endParaRPr>
            </a:p>
          </p:txBody>
        </p:sp>
        <p:sp>
          <p:nvSpPr>
            <p:cNvPr id="41991"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chemeClr val="hlink"/>
                </a:solidFill>
              </a:endParaRPr>
            </a:p>
          </p:txBody>
        </p:sp>
        <p:sp>
          <p:nvSpPr>
            <p:cNvPr id="41992"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chemeClr val="hlink"/>
                </a:solidFill>
              </a:endParaRPr>
            </a:p>
          </p:txBody>
        </p:sp>
        <p:sp>
          <p:nvSpPr>
            <p:cNvPr id="41993"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chemeClr val="accent2"/>
                </a:solidFill>
              </a:endParaRPr>
            </a:p>
          </p:txBody>
        </p:sp>
        <p:sp>
          <p:nvSpPr>
            <p:cNvPr id="41994"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chemeClr val="hlink"/>
                </a:solidFill>
              </a:endParaRPr>
            </a:p>
          </p:txBody>
        </p:sp>
        <p:sp>
          <p:nvSpPr>
            <p:cNvPr id="41995"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z="2400">
                <a:latin typeface="Times New Roman" panose="02020603050405020304" pitchFamily="18" charset="0"/>
              </a:endParaRPr>
            </a:p>
          </p:txBody>
        </p:sp>
        <p:sp>
          <p:nvSpPr>
            <p:cNvPr id="41996"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chemeClr val="accent2"/>
                </a:solidFill>
              </a:endParaRPr>
            </a:p>
          </p:txBody>
        </p:sp>
        <p:sp>
          <p:nvSpPr>
            <p:cNvPr id="41997"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chemeClr val="accent2"/>
                </a:solidFill>
              </a:endParaRPr>
            </a:p>
          </p:txBody>
        </p:sp>
      </p:grpSp>
      <p:sp>
        <p:nvSpPr>
          <p:cNvPr id="41998"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1999"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2000"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GB"/>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ransition spd="med">
    <p:fade/>
  </p:transition>
  <p:timing>
    <p:tnLst>
      <p:par>
        <p:cTn id="1" dur="indefinite" restart="never" nodeType="tmRoot"/>
      </p:par>
    </p:tnLst>
  </p:timing>
  <p:hf hdr="0" dt="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panose="020B0604020202020204" pitchFamily="34" charset="0"/>
        </a:defRPr>
      </a:lvl2pPr>
      <a:lvl3pPr algn="l" rtl="0" fontAlgn="base">
        <a:spcBef>
          <a:spcPct val="0"/>
        </a:spcBef>
        <a:spcAft>
          <a:spcPct val="0"/>
        </a:spcAft>
        <a:defRPr sz="4400">
          <a:solidFill>
            <a:schemeClr val="tx1"/>
          </a:solidFill>
          <a:latin typeface="Arial" panose="020B0604020202020204" pitchFamily="34" charset="0"/>
        </a:defRPr>
      </a:lvl3pPr>
      <a:lvl4pPr algn="l" rtl="0" fontAlgn="base">
        <a:spcBef>
          <a:spcPct val="0"/>
        </a:spcBef>
        <a:spcAft>
          <a:spcPct val="0"/>
        </a:spcAft>
        <a:defRPr sz="4400">
          <a:solidFill>
            <a:schemeClr val="tx1"/>
          </a:solidFill>
          <a:latin typeface="Arial" panose="020B0604020202020204" pitchFamily="34" charset="0"/>
        </a:defRPr>
      </a:lvl4pPr>
      <a:lvl5pPr algn="l" rtl="0" fontAlgn="base">
        <a:spcBef>
          <a:spcPct val="0"/>
        </a:spcBef>
        <a:spcAft>
          <a:spcPct val="0"/>
        </a:spcAft>
        <a:defRPr sz="4400">
          <a:solidFill>
            <a:schemeClr val="tx1"/>
          </a:solidFill>
          <a:latin typeface="Arial" panose="020B0604020202020204" pitchFamily="34" charset="0"/>
        </a:defRPr>
      </a:lvl5pPr>
      <a:lvl6pPr marL="457200" algn="l" rtl="0" fontAlgn="base">
        <a:spcBef>
          <a:spcPct val="0"/>
        </a:spcBef>
        <a:spcAft>
          <a:spcPct val="0"/>
        </a:spcAft>
        <a:defRPr sz="4400">
          <a:solidFill>
            <a:schemeClr val="tx1"/>
          </a:solidFill>
          <a:latin typeface="Arial" panose="020B0604020202020204" pitchFamily="34" charset="0"/>
        </a:defRPr>
      </a:lvl6pPr>
      <a:lvl7pPr marL="914400" algn="l" rtl="0" fontAlgn="base">
        <a:spcBef>
          <a:spcPct val="0"/>
        </a:spcBef>
        <a:spcAft>
          <a:spcPct val="0"/>
        </a:spcAft>
        <a:defRPr sz="4400">
          <a:solidFill>
            <a:schemeClr val="tx1"/>
          </a:solidFill>
          <a:latin typeface="Arial" panose="020B0604020202020204" pitchFamily="34" charset="0"/>
        </a:defRPr>
      </a:lvl7pPr>
      <a:lvl8pPr marL="1371600" algn="l" rtl="0" fontAlgn="base">
        <a:spcBef>
          <a:spcPct val="0"/>
        </a:spcBef>
        <a:spcAft>
          <a:spcPct val="0"/>
        </a:spcAft>
        <a:defRPr sz="4400">
          <a:solidFill>
            <a:schemeClr val="tx1"/>
          </a:solidFill>
          <a:latin typeface="Arial" panose="020B0604020202020204" pitchFamily="34" charset="0"/>
        </a:defRPr>
      </a:lvl8pPr>
      <a:lvl9pPr marL="1828800" algn="l"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fontAlgn="base">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www.prinwass/" TargetMode="External"/><Relationship Id="rId4" Type="http://schemas.openxmlformats.org/officeDocument/2006/relationships/image" Target="../media/image3.jp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bin"/><Relationship Id="rId5"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3.bin"/><Relationship Id="rId5" Type="http://schemas.openxmlformats.org/officeDocument/2006/relationships/image" Target="../media/image8.emf"/><Relationship Id="rId1" Type="http://schemas.openxmlformats.org/officeDocument/2006/relationships/vmlDrawing" Target="../drawings/vmlDrawing3.vml"/><Relationship Id="rId2"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hyperlink" Target="http://www.waterlat.org/pt" TargetMode="External"/><Relationship Id="rId4" Type="http://schemas.openxmlformats.org/officeDocument/2006/relationships/hyperlink" Target="http://eprint.ncl.ac.uk/author_pubs.aspx?author_id=78329" TargetMode="External"/><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hyperlink" Target="http://www.remunicipalisation.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1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12.jpeg"/></Relationships>
</file>

<file path=ppt/slides/_rels/slide53.xml.rels><?xml version="1.0" encoding="UTF-8" standalone="yes"?>
<Relationships xmlns="http://schemas.openxmlformats.org/package/2006/relationships"><Relationship Id="rId3" Type="http://schemas.openxmlformats.org/officeDocument/2006/relationships/hyperlink" Target="http://uruguay.indymedia.org/news/2005/05/35444_comment.php" TargetMode="External"/><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hyperlink" Target="http://argentina.indymedia.org/news/2006/02/376782.php" TargetMode="External"/><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hyperlink" Target="http://argentina.indymedia.org/news/2006/02/376782.php" TargetMode="External"/><Relationship Id="rId4" Type="http://schemas.openxmlformats.org/officeDocument/2006/relationships/image" Target="../media/image16.jpe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hyperlink" Target="http://argentina.indymedia.org/news/2006/02/376782.php" TargetMode="External"/><Relationship Id="rId4" Type="http://schemas.openxmlformats.org/officeDocument/2006/relationships/image" Target="../media/image17.jpe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18.jpeg"/></Relationships>
</file>

<file path=ppt/slides/_rels/slide58.xml.rels><?xml version="1.0" encoding="UTF-8" standalone="yes"?>
<Relationships xmlns="http://schemas.openxmlformats.org/package/2006/relationships"><Relationship Id="rId3" Type="http://schemas.openxmlformats.org/officeDocument/2006/relationships/hyperlink" Target="http://www.wewontpaycampaign.com/?p=55" TargetMode="External"/><Relationship Id="rId4" Type="http://schemas.openxmlformats.org/officeDocument/2006/relationships/hyperlink" Target="http://www.wewontpaycampaign.com/" TargetMode="External"/><Relationship Id="rId5" Type="http://schemas.openxmlformats.org/officeDocument/2006/relationships/image" Target="../media/image19.jpeg"/><Relationship Id="rId6" Type="http://schemas.openxmlformats.org/officeDocument/2006/relationships/hyperlink" Target="http://www.wewontpaycampaign.com/?p=101" TargetMode="External"/><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hyperlink" Target="http://econ.worldbank.org/wdr/wdr2004/"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hyperlink" Target="http://www.municipalservicesproject.org/es/publication/remunicipalizacion-el-retorno-del-agua-manos-publicas" TargetMode="External"/><Relationship Id="rId4" Type="http://schemas.openxmlformats.org/officeDocument/2006/relationships/hyperlink" Target="https://www.tni.org/files/download/ourpublicwaterfuture-1.pdf" TargetMode="External"/><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oleObject4.bin"/><Relationship Id="rId5" Type="http://schemas.openxmlformats.org/officeDocument/2006/relationships/image" Target="../media/image20.png"/><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21.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hyperlink" Target="http://www.ipea.gov.br/portal/index.php?option=com_content&amp;view=article&amp;id=25137&amp;Itemid=383" TargetMode="External"/><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C:\Esteban\Academic Work 2011-2012\Academic Writing\Newcastle GPS Newsletter\IMG_1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3" y="0"/>
            <a:ext cx="9383431" cy="6858000"/>
          </a:xfrm>
          <a:prstGeom prst="rect">
            <a:avLst/>
          </a:prstGeom>
          <a:noFill/>
          <a:extLst>
            <a:ext uri="{909E8E84-426E-40DD-AFC4-6F175D3DCCD1}">
              <a14:hiddenFill xmlns:a14="http://schemas.microsoft.com/office/drawing/2010/main">
                <a:solidFill>
                  <a:srgbClr val="FFFFFF"/>
                </a:solidFill>
              </a14:hiddenFill>
            </a:ext>
          </a:extLst>
        </p:spPr>
      </p:pic>
      <p:sp>
        <p:nvSpPr>
          <p:cNvPr id="970758" name="Text Box 6"/>
          <p:cNvSpPr txBox="1">
            <a:spLocks noChangeArrowheads="1"/>
          </p:cNvSpPr>
          <p:nvPr/>
        </p:nvSpPr>
        <p:spPr bwMode="hidden">
          <a:xfrm>
            <a:off x="2915816" y="5157192"/>
            <a:ext cx="611358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en-GB" sz="1400" b="1" dirty="0" smtClean="0"/>
              <a:t>José </a:t>
            </a:r>
            <a:r>
              <a:rPr lang="en-GB" sz="1400" b="1" dirty="0"/>
              <a:t>Esteban </a:t>
            </a:r>
            <a:r>
              <a:rPr lang="en-GB" sz="1400" b="1" dirty="0" smtClean="0"/>
              <a:t>Castro,</a:t>
            </a:r>
          </a:p>
          <a:p>
            <a:pPr algn="r"/>
            <a:r>
              <a:rPr lang="en-GB" sz="1400" b="1" dirty="0" smtClean="0"/>
              <a:t>School of Geography, Politics and Sociology </a:t>
            </a:r>
          </a:p>
          <a:p>
            <a:pPr algn="r"/>
            <a:r>
              <a:rPr lang="en-GB" sz="1400" b="1" dirty="0" smtClean="0"/>
              <a:t>Newcastle University, </a:t>
            </a:r>
            <a:r>
              <a:rPr lang="en-GB" sz="1400" b="1" dirty="0" err="1" smtClean="0"/>
              <a:t>Reino</a:t>
            </a:r>
            <a:r>
              <a:rPr lang="en-GB" sz="1400" b="1" dirty="0" smtClean="0"/>
              <a:t> </a:t>
            </a:r>
            <a:r>
              <a:rPr lang="en-GB" sz="1400" b="1" dirty="0" err="1" smtClean="0"/>
              <a:t>Unido</a:t>
            </a:r>
            <a:endParaRPr lang="en-GB" sz="1400" b="1" dirty="0" smtClean="0"/>
          </a:p>
          <a:p>
            <a:pPr algn="r"/>
            <a:endParaRPr lang="en-GB" sz="1400" b="1" dirty="0" smtClean="0"/>
          </a:p>
          <a:p>
            <a:pPr algn="r"/>
            <a:endParaRPr lang="en-GB" sz="1400" b="1" dirty="0"/>
          </a:p>
          <a:p>
            <a:pPr algn="r"/>
            <a:r>
              <a:rPr lang="en-GB" sz="1400" b="1" dirty="0" err="1" smtClean="0"/>
              <a:t>Jaragu</a:t>
            </a:r>
            <a:r>
              <a:rPr lang="en-US" sz="1400" b="1" dirty="0" err="1" smtClean="0"/>
              <a:t>á</a:t>
            </a:r>
            <a:r>
              <a:rPr lang="en-US" sz="1400" b="1" dirty="0" smtClean="0"/>
              <a:t> do </a:t>
            </a:r>
            <a:r>
              <a:rPr lang="en-US" sz="1400" b="1" dirty="0" err="1" smtClean="0"/>
              <a:t>Sul</a:t>
            </a:r>
            <a:r>
              <a:rPr lang="en-GB" sz="1400" b="1" dirty="0" smtClean="0"/>
              <a:t>, 16 </a:t>
            </a:r>
            <a:r>
              <a:rPr lang="en-GB" sz="1400" b="1" dirty="0" smtClean="0"/>
              <a:t>de </a:t>
            </a:r>
            <a:r>
              <a:rPr lang="en-GB" sz="1400" b="1" dirty="0" err="1" smtClean="0"/>
              <a:t>maio</a:t>
            </a:r>
            <a:r>
              <a:rPr lang="en-GB" sz="1400" b="1" dirty="0" smtClean="0"/>
              <a:t> </a:t>
            </a:r>
            <a:r>
              <a:rPr lang="en-GB" sz="1400" b="1" dirty="0" smtClean="0"/>
              <a:t>de 2016</a:t>
            </a:r>
            <a:endParaRPr lang="en-GB" sz="1400" b="1" dirty="0"/>
          </a:p>
        </p:txBody>
      </p:sp>
      <p:sp>
        <p:nvSpPr>
          <p:cNvPr id="2" name="Rectangle 1"/>
          <p:cNvSpPr/>
          <p:nvPr/>
        </p:nvSpPr>
        <p:spPr>
          <a:xfrm>
            <a:off x="96712" y="233033"/>
            <a:ext cx="8795768" cy="4647426"/>
          </a:xfrm>
          <a:prstGeom prst="rect">
            <a:avLst/>
          </a:prstGeom>
        </p:spPr>
        <p:txBody>
          <a:bodyPr wrap="square">
            <a:spAutoFit/>
          </a:bodyPr>
          <a:lstStyle/>
          <a:p>
            <a:pPr algn="l"/>
            <a:endParaRPr lang="en-US" sz="2800" b="1" dirty="0" smtClean="0">
              <a:latin typeface="Times New Roman" panose="02020603050405020304" pitchFamily="18" charset="0"/>
            </a:endParaRPr>
          </a:p>
          <a:p>
            <a:pPr algn="l"/>
            <a:r>
              <a:rPr lang="en-US" sz="3600" b="1" dirty="0" err="1" smtClean="0">
                <a:latin typeface="Times New Roman" panose="02020603050405020304" pitchFamily="18" charset="0"/>
              </a:rPr>
              <a:t>Tema</a:t>
            </a:r>
            <a:r>
              <a:rPr lang="en-US" sz="3600" b="1" dirty="0" smtClean="0">
                <a:latin typeface="Times New Roman" panose="02020603050405020304" pitchFamily="18" charset="0"/>
              </a:rPr>
              <a:t> </a:t>
            </a:r>
            <a:r>
              <a:rPr lang="en-US" sz="3600" b="1" dirty="0">
                <a:latin typeface="Times New Roman" panose="02020603050405020304" pitchFamily="18" charset="0"/>
              </a:rPr>
              <a:t>7 </a:t>
            </a:r>
            <a:endParaRPr lang="en-US" sz="3600" b="1" dirty="0" smtClean="0">
              <a:latin typeface="Times New Roman" panose="02020603050405020304" pitchFamily="18" charset="0"/>
            </a:endParaRPr>
          </a:p>
          <a:p>
            <a:pPr algn="l"/>
            <a:r>
              <a:rPr lang="en-US" sz="3200" b="1" dirty="0" err="1" smtClean="0">
                <a:latin typeface="Times New Roman" panose="02020603050405020304" pitchFamily="18" charset="0"/>
              </a:rPr>
              <a:t>Cenários</a:t>
            </a:r>
            <a:r>
              <a:rPr lang="en-US" sz="3200" b="1" dirty="0" smtClean="0">
                <a:latin typeface="Times New Roman" panose="02020603050405020304" pitchFamily="18" charset="0"/>
              </a:rPr>
              <a:t> </a:t>
            </a:r>
            <a:r>
              <a:rPr lang="en-US" sz="3200" b="1" dirty="0">
                <a:latin typeface="Times New Roman" panose="02020603050405020304" pitchFamily="18" charset="0"/>
              </a:rPr>
              <a:t>da </a:t>
            </a:r>
            <a:r>
              <a:rPr lang="en-US" sz="3200" b="1" dirty="0" err="1" smtClean="0">
                <a:latin typeface="Times New Roman" panose="02020603050405020304" pitchFamily="18" charset="0"/>
              </a:rPr>
              <a:t>privatização</a:t>
            </a:r>
            <a:endParaRPr lang="en-US" sz="3200" b="1" dirty="0" smtClean="0">
              <a:latin typeface="Times New Roman" panose="02020603050405020304" pitchFamily="18" charset="0"/>
            </a:endParaRPr>
          </a:p>
          <a:p>
            <a:pPr algn="l"/>
            <a:r>
              <a:rPr lang="en-US" sz="3200" b="1" dirty="0" smtClean="0">
                <a:latin typeface="Times New Roman" panose="02020603050405020304" pitchFamily="18" charset="0"/>
              </a:rPr>
              <a:t>no </a:t>
            </a:r>
            <a:r>
              <a:rPr lang="en-US" sz="3200" b="1" dirty="0" err="1">
                <a:latin typeface="Times New Roman" panose="02020603050405020304" pitchFamily="18" charset="0"/>
              </a:rPr>
              <a:t>Brasil</a:t>
            </a:r>
            <a:r>
              <a:rPr lang="en-US" sz="3200" b="1" dirty="0">
                <a:latin typeface="Times New Roman" panose="02020603050405020304" pitchFamily="18" charset="0"/>
              </a:rPr>
              <a:t> e no </a:t>
            </a:r>
            <a:r>
              <a:rPr lang="en-US" sz="3200" b="1" dirty="0" err="1">
                <a:latin typeface="Times New Roman" panose="02020603050405020304" pitchFamily="18" charset="0"/>
              </a:rPr>
              <a:t>mundo</a:t>
            </a:r>
            <a:endParaRPr lang="en-US" sz="3200" b="1" dirty="0">
              <a:latin typeface="Times New Roman" panose="02020603050405020304" pitchFamily="18" charset="0"/>
            </a:endParaRPr>
          </a:p>
          <a:p>
            <a:pPr algn="l"/>
            <a:endParaRPr lang="en-US" sz="2800" b="1" dirty="0" smtClean="0">
              <a:latin typeface="Times New Roman" panose="02020603050405020304" pitchFamily="18" charset="0"/>
            </a:endParaRPr>
          </a:p>
          <a:p>
            <a:pPr algn="l"/>
            <a:endParaRPr lang="en-US" sz="2800" b="1" dirty="0">
              <a:latin typeface="Times New Roman" panose="02020603050405020304" pitchFamily="18" charset="0"/>
            </a:endParaRPr>
          </a:p>
          <a:p>
            <a:pPr algn="l"/>
            <a:endParaRPr lang="pt-BR" sz="2800" b="1" dirty="0">
              <a:latin typeface="Times New Roman" panose="02020603050405020304" pitchFamily="18" charset="0"/>
            </a:endParaRPr>
          </a:p>
          <a:p>
            <a:pPr algn="l"/>
            <a:r>
              <a:rPr lang="pt-BR" sz="2800" b="1" dirty="0" smtClean="0">
                <a:latin typeface="Times New Roman" panose="02020603050405020304" pitchFamily="18" charset="0"/>
              </a:rPr>
              <a:t>“</a:t>
            </a:r>
            <a:r>
              <a:rPr lang="pt-BR" sz="2800" b="1" dirty="0">
                <a:latin typeface="Times New Roman" panose="02020603050405020304" pitchFamily="18" charset="0"/>
              </a:rPr>
              <a:t>Fenômeno da </a:t>
            </a:r>
            <a:r>
              <a:rPr lang="pt-BR" sz="2800" b="1" dirty="0" err="1">
                <a:latin typeface="Times New Roman" panose="02020603050405020304" pitchFamily="18" charset="0"/>
              </a:rPr>
              <a:t>remunicipalização</a:t>
            </a:r>
            <a:r>
              <a:rPr lang="pt-BR" sz="2800" b="1" dirty="0">
                <a:latin typeface="Times New Roman" panose="02020603050405020304" pitchFamily="18" charset="0"/>
              </a:rPr>
              <a:t> no mundo, o engodo das privatizações, e os desafios para implementação de uma boa gestão pública”.</a:t>
            </a:r>
            <a:endParaRPr lang="pt-BR" sz="2800" b="1" dirty="0" smtClean="0">
              <a:latin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434176" y="0"/>
            <a:ext cx="2866502" cy="1847035"/>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460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F04F55E-0292-404C-8799-632927D0F901}" type="slidenum">
              <a:rPr lang="en-GB" smtClean="0">
                <a:solidFill>
                  <a:srgbClr val="0000FF"/>
                </a:solidFill>
                <a:latin typeface="Arial Black" pitchFamily="34" charset="0"/>
              </a:rPr>
              <a:pPr eaLnBrk="1" hangingPunct="1"/>
              <a:t>10</a:t>
            </a:fld>
            <a:endParaRPr lang="en-GB" smtClean="0">
              <a:solidFill>
                <a:srgbClr val="0000FF"/>
              </a:solidFill>
              <a:latin typeface="Arial Black" pitchFamily="34" charset="0"/>
            </a:endParaRPr>
          </a:p>
        </p:txBody>
      </p:sp>
      <p:sp>
        <p:nvSpPr>
          <p:cNvPr id="46084" name="Rectangle 2"/>
          <p:cNvSpPr>
            <a:spLocks noGrp="1" noChangeArrowheads="1"/>
          </p:cNvSpPr>
          <p:nvPr>
            <p:ph type="title"/>
          </p:nvPr>
        </p:nvSpPr>
        <p:spPr>
          <a:xfrm>
            <a:off x="395288" y="476250"/>
            <a:ext cx="8748712" cy="576263"/>
          </a:xfrm>
        </p:spPr>
        <p:txBody>
          <a:bodyPr/>
          <a:lstStyle/>
          <a:p>
            <a:r>
              <a:rPr lang="en-US" sz="2800" b="1" dirty="0" err="1" smtClean="0">
                <a:solidFill>
                  <a:schemeClr val="bg2"/>
                </a:solidFill>
              </a:rPr>
              <a:t>Regímenes</a:t>
            </a:r>
            <a:r>
              <a:rPr lang="en-US" sz="2800" b="1" dirty="0" smtClean="0">
                <a:solidFill>
                  <a:schemeClr val="bg2"/>
                </a:solidFill>
              </a:rPr>
              <a:t> de </a:t>
            </a:r>
            <a:r>
              <a:rPr lang="en-US" sz="2800" b="1" dirty="0" err="1" smtClean="0">
                <a:solidFill>
                  <a:schemeClr val="bg2"/>
                </a:solidFill>
              </a:rPr>
              <a:t>gestión</a:t>
            </a:r>
            <a:r>
              <a:rPr lang="en-US" sz="2800" b="1" dirty="0" smtClean="0">
                <a:solidFill>
                  <a:schemeClr val="bg2"/>
                </a:solidFill>
              </a:rPr>
              <a:t> y </a:t>
            </a:r>
            <a:r>
              <a:rPr lang="en-US" sz="2800" b="1" dirty="0" err="1" smtClean="0">
                <a:solidFill>
                  <a:schemeClr val="bg2"/>
                </a:solidFill>
              </a:rPr>
              <a:t>gobierno</a:t>
            </a:r>
            <a:r>
              <a:rPr lang="en-US" sz="2800" b="1" dirty="0" smtClean="0">
                <a:solidFill>
                  <a:schemeClr val="bg2"/>
                </a:solidFill>
              </a:rPr>
              <a:t> de </a:t>
            </a:r>
            <a:r>
              <a:rPr lang="en-US" sz="2800" b="1" dirty="0" err="1" smtClean="0">
                <a:solidFill>
                  <a:schemeClr val="bg2"/>
                </a:solidFill>
              </a:rPr>
              <a:t>los</a:t>
            </a:r>
            <a:r>
              <a:rPr lang="en-US" sz="2800" b="1" dirty="0" smtClean="0">
                <a:solidFill>
                  <a:schemeClr val="bg2"/>
                </a:solidFill>
              </a:rPr>
              <a:t> </a:t>
            </a:r>
            <a:r>
              <a:rPr lang="en-US" sz="2800" b="1" dirty="0" err="1" smtClean="0">
                <a:solidFill>
                  <a:schemeClr val="bg2"/>
                </a:solidFill>
              </a:rPr>
              <a:t>servicios</a:t>
            </a:r>
            <a:r>
              <a:rPr lang="en-US" sz="2800" b="1" dirty="0" smtClean="0">
                <a:solidFill>
                  <a:schemeClr val="bg2"/>
                </a:solidFill>
              </a:rPr>
              <a:t> de </a:t>
            </a:r>
            <a:r>
              <a:rPr lang="en-US" sz="2800" b="1" dirty="0" err="1" smtClean="0">
                <a:solidFill>
                  <a:schemeClr val="bg2"/>
                </a:solidFill>
              </a:rPr>
              <a:t>saneamiento</a:t>
            </a:r>
            <a:r>
              <a:rPr lang="en-US" sz="2800" b="1" dirty="0" smtClean="0">
                <a:solidFill>
                  <a:schemeClr val="bg2"/>
                </a:solidFill>
              </a:rPr>
              <a:t>, </a:t>
            </a:r>
            <a:r>
              <a:rPr lang="en-US" sz="2800" b="1" dirty="0" err="1" smtClean="0">
                <a:solidFill>
                  <a:schemeClr val="bg2"/>
                </a:solidFill>
              </a:rPr>
              <a:t>en</a:t>
            </a:r>
            <a:r>
              <a:rPr lang="en-US" sz="2800" b="1" dirty="0" smtClean="0">
                <a:solidFill>
                  <a:schemeClr val="bg2"/>
                </a:solidFill>
              </a:rPr>
              <a:t> </a:t>
            </a:r>
            <a:r>
              <a:rPr lang="en-US" sz="2800" b="1" dirty="0" err="1" smtClean="0">
                <a:solidFill>
                  <a:schemeClr val="bg2"/>
                </a:solidFill>
              </a:rPr>
              <a:t>confrontación</a:t>
            </a:r>
            <a:endParaRPr lang="en-GB" sz="2800" b="1" dirty="0" smtClean="0">
              <a:solidFill>
                <a:schemeClr val="bg2"/>
              </a:solidFill>
            </a:endParaRPr>
          </a:p>
        </p:txBody>
      </p:sp>
      <p:sp>
        <p:nvSpPr>
          <p:cNvPr id="46085" name="Rectangle 3"/>
          <p:cNvSpPr>
            <a:spLocks noGrp="1" noChangeArrowheads="1"/>
          </p:cNvSpPr>
          <p:nvPr>
            <p:ph type="body" idx="1"/>
          </p:nvPr>
        </p:nvSpPr>
        <p:spPr>
          <a:xfrm>
            <a:off x="457200" y="1484313"/>
            <a:ext cx="8229600" cy="4897437"/>
          </a:xfrm>
        </p:spPr>
        <p:txBody>
          <a:bodyPr/>
          <a:lstStyle/>
          <a:p>
            <a:pPr>
              <a:lnSpc>
                <a:spcPct val="90000"/>
              </a:lnSpc>
            </a:pPr>
            <a:r>
              <a:rPr lang="es-AR" sz="2400" b="1" dirty="0" smtClean="0"/>
              <a:t>Régimen </a:t>
            </a:r>
            <a:r>
              <a:rPr lang="es-AR" sz="2400" b="1" dirty="0" smtClean="0"/>
              <a:t>centrado </a:t>
            </a:r>
            <a:r>
              <a:rPr lang="es-AR" sz="2400" b="1" dirty="0" smtClean="0"/>
              <a:t>en los </a:t>
            </a:r>
            <a:r>
              <a:rPr lang="es-AR" sz="2400" b="1" dirty="0" smtClean="0">
                <a:solidFill>
                  <a:srgbClr val="0000CC"/>
                </a:solidFill>
              </a:rPr>
              <a:t>principios privatistas</a:t>
            </a:r>
            <a:r>
              <a:rPr lang="es-AR" sz="2400" b="1" dirty="0" smtClean="0"/>
              <a:t> (siglos 18-19) </a:t>
            </a:r>
          </a:p>
          <a:p>
            <a:pPr>
              <a:lnSpc>
                <a:spcPct val="90000"/>
              </a:lnSpc>
              <a:buFont typeface="Wingdings" pitchFamily="2" charset="2"/>
              <a:buNone/>
            </a:pPr>
            <a:endParaRPr lang="es-AR" sz="2400" b="1" dirty="0" smtClean="0"/>
          </a:p>
          <a:p>
            <a:pPr>
              <a:lnSpc>
                <a:spcPct val="90000"/>
              </a:lnSpc>
            </a:pPr>
            <a:r>
              <a:rPr lang="es-AR" sz="2400" b="1" dirty="0" smtClean="0"/>
              <a:t>Régimen </a:t>
            </a:r>
            <a:r>
              <a:rPr lang="es-AR" sz="2400" b="1" dirty="0" smtClean="0"/>
              <a:t>centrado </a:t>
            </a:r>
            <a:r>
              <a:rPr lang="es-AR" sz="2400" b="1" dirty="0" smtClean="0"/>
              <a:t>en los principios del </a:t>
            </a:r>
            <a:r>
              <a:rPr lang="es-AR" sz="2400" b="1" dirty="0" smtClean="0">
                <a:solidFill>
                  <a:srgbClr val="0000CC"/>
                </a:solidFill>
              </a:rPr>
              <a:t>“racionalismo administrativo”</a:t>
            </a:r>
            <a:r>
              <a:rPr lang="es-AR" sz="2400" b="1" dirty="0" smtClean="0"/>
              <a:t> (c. 1880s-1970s)</a:t>
            </a:r>
          </a:p>
          <a:p>
            <a:pPr>
              <a:lnSpc>
                <a:spcPct val="90000"/>
              </a:lnSpc>
            </a:pPr>
            <a:endParaRPr lang="es-AR" sz="2400" b="1" dirty="0" smtClean="0"/>
          </a:p>
          <a:p>
            <a:pPr>
              <a:lnSpc>
                <a:spcPct val="90000"/>
              </a:lnSpc>
            </a:pPr>
            <a:r>
              <a:rPr lang="es-AR" sz="2400" b="1" dirty="0" smtClean="0"/>
              <a:t>Intento de reinstalar los </a:t>
            </a:r>
            <a:r>
              <a:rPr lang="es-AR" sz="2400" b="1" dirty="0" smtClean="0">
                <a:solidFill>
                  <a:srgbClr val="0000CC"/>
                </a:solidFill>
              </a:rPr>
              <a:t>principios privatistas</a:t>
            </a:r>
            <a:r>
              <a:rPr lang="es-AR" sz="2400" b="1" dirty="0" smtClean="0"/>
              <a:t> (1980s a la fecha)</a:t>
            </a:r>
          </a:p>
          <a:p>
            <a:pPr lvl="1">
              <a:lnSpc>
                <a:spcPct val="90000"/>
              </a:lnSpc>
            </a:pPr>
            <a:endParaRPr lang="es-AR" sz="2000" b="1" dirty="0" smtClean="0"/>
          </a:p>
          <a:p>
            <a:pPr lvl="1">
              <a:lnSpc>
                <a:spcPct val="90000"/>
              </a:lnSpc>
            </a:pPr>
            <a:r>
              <a:rPr lang="es-AR" sz="2000" b="1" dirty="0" smtClean="0"/>
              <a:t>Régimen </a:t>
            </a:r>
            <a:r>
              <a:rPr lang="es-AR" sz="2000" b="1" dirty="0" smtClean="0">
                <a:solidFill>
                  <a:srgbClr val="0000CC"/>
                </a:solidFill>
              </a:rPr>
              <a:t>neoliberal</a:t>
            </a:r>
            <a:r>
              <a:rPr lang="es-AR" sz="2000" b="1" dirty="0" smtClean="0"/>
              <a:t> </a:t>
            </a:r>
            <a:r>
              <a:rPr lang="es-AR" sz="2000" b="1" dirty="0" smtClean="0"/>
              <a:t>o </a:t>
            </a:r>
            <a:r>
              <a:rPr lang="es-AR" sz="2000" b="1" dirty="0" smtClean="0">
                <a:solidFill>
                  <a:srgbClr val="0000CC"/>
                </a:solidFill>
              </a:rPr>
              <a:t>neoprivatista</a:t>
            </a:r>
          </a:p>
          <a:p>
            <a:pPr>
              <a:lnSpc>
                <a:spcPct val="90000"/>
              </a:lnSpc>
            </a:pPr>
            <a:endParaRPr lang="en-GB" sz="2400" b="1" dirty="0" smtClean="0"/>
          </a:p>
          <a:p>
            <a:pPr>
              <a:lnSpc>
                <a:spcPct val="90000"/>
              </a:lnSpc>
            </a:pPr>
            <a:r>
              <a:rPr lang="en-GB" sz="2400" b="1" dirty="0" err="1" smtClean="0"/>
              <a:t>Formas</a:t>
            </a:r>
            <a:r>
              <a:rPr lang="en-GB" sz="2400" b="1" dirty="0" smtClean="0"/>
              <a:t> </a:t>
            </a:r>
            <a:r>
              <a:rPr lang="en-GB" sz="2400" b="1" dirty="0" smtClean="0">
                <a:solidFill>
                  <a:srgbClr val="0000FF"/>
                </a:solidFill>
              </a:rPr>
              <a:t>contra-</a:t>
            </a:r>
            <a:r>
              <a:rPr lang="en-GB" sz="2400" b="1" dirty="0" err="1" smtClean="0">
                <a:solidFill>
                  <a:srgbClr val="0000FF"/>
                </a:solidFill>
              </a:rPr>
              <a:t>hegemónicas</a:t>
            </a:r>
            <a:endParaRPr lang="en-GB" sz="2400" b="1" dirty="0" smtClean="0">
              <a:solidFill>
                <a:srgbClr val="0000FF"/>
              </a:solidFill>
            </a:endParaRPr>
          </a:p>
        </p:txBody>
      </p:sp>
    </p:spTree>
    <p:extLst>
      <p:ext uri="{BB962C8B-B14F-4D97-AF65-F5344CB8AC3E}">
        <p14:creationId xmlns:p14="http://schemas.microsoft.com/office/powerpoint/2010/main" val="111220424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471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FC06758-2009-4DBF-96BA-122C9FF04D21}" type="slidenum">
              <a:rPr lang="en-GB" smtClean="0">
                <a:solidFill>
                  <a:srgbClr val="0000FF"/>
                </a:solidFill>
                <a:latin typeface="Arial Black" pitchFamily="34" charset="0"/>
              </a:rPr>
              <a:pPr eaLnBrk="1" hangingPunct="1"/>
              <a:t>11</a:t>
            </a:fld>
            <a:endParaRPr lang="en-GB" smtClean="0">
              <a:solidFill>
                <a:srgbClr val="0000FF"/>
              </a:solidFill>
              <a:latin typeface="Arial Black" pitchFamily="34" charset="0"/>
            </a:endParaRPr>
          </a:p>
        </p:txBody>
      </p:sp>
      <p:sp>
        <p:nvSpPr>
          <p:cNvPr id="47108" name="Rectangle 2"/>
          <p:cNvSpPr>
            <a:spLocks noGrp="1" noChangeArrowheads="1"/>
          </p:cNvSpPr>
          <p:nvPr>
            <p:ph type="title"/>
          </p:nvPr>
        </p:nvSpPr>
        <p:spPr>
          <a:xfrm>
            <a:off x="395288" y="333375"/>
            <a:ext cx="8280400" cy="576263"/>
          </a:xfrm>
        </p:spPr>
        <p:txBody>
          <a:bodyPr/>
          <a:lstStyle/>
          <a:p>
            <a:r>
              <a:rPr lang="en-US" sz="2800" b="1" dirty="0" err="1" smtClean="0">
                <a:solidFill>
                  <a:schemeClr val="bg2"/>
                </a:solidFill>
              </a:rPr>
              <a:t>Regímenes</a:t>
            </a:r>
            <a:r>
              <a:rPr lang="en-US" sz="2800" b="1" dirty="0" smtClean="0">
                <a:solidFill>
                  <a:schemeClr val="bg2"/>
                </a:solidFill>
              </a:rPr>
              <a:t> </a:t>
            </a:r>
            <a:r>
              <a:rPr lang="en-US" sz="2800" b="1" dirty="0" err="1" smtClean="0">
                <a:solidFill>
                  <a:schemeClr val="bg2"/>
                </a:solidFill>
              </a:rPr>
              <a:t>en</a:t>
            </a:r>
            <a:r>
              <a:rPr lang="en-US" sz="2800" b="1" dirty="0" smtClean="0">
                <a:solidFill>
                  <a:schemeClr val="bg2"/>
                </a:solidFill>
              </a:rPr>
              <a:t> </a:t>
            </a:r>
            <a:r>
              <a:rPr lang="en-US" sz="2800" b="1" dirty="0" err="1" smtClean="0">
                <a:solidFill>
                  <a:schemeClr val="bg2"/>
                </a:solidFill>
              </a:rPr>
              <a:t>confrontación</a:t>
            </a:r>
            <a:endParaRPr lang="en-GB" sz="2800" b="1" dirty="0" smtClean="0">
              <a:solidFill>
                <a:schemeClr val="bg2"/>
              </a:solidFill>
            </a:endParaRPr>
          </a:p>
        </p:txBody>
      </p:sp>
      <p:sp>
        <p:nvSpPr>
          <p:cNvPr id="977923" name="Rectangle 3"/>
          <p:cNvSpPr>
            <a:spLocks noGrp="1" noChangeArrowheads="1"/>
          </p:cNvSpPr>
          <p:nvPr>
            <p:ph type="body" idx="1"/>
          </p:nvPr>
        </p:nvSpPr>
        <p:spPr>
          <a:xfrm>
            <a:off x="457200" y="1125538"/>
            <a:ext cx="8229600" cy="5256212"/>
          </a:xfrm>
        </p:spPr>
        <p:txBody>
          <a:bodyPr/>
          <a:lstStyle/>
          <a:p>
            <a:pPr>
              <a:lnSpc>
                <a:spcPct val="80000"/>
              </a:lnSpc>
            </a:pPr>
            <a:r>
              <a:rPr lang="en-GB" sz="2000" b="1" dirty="0" err="1" smtClean="0">
                <a:solidFill>
                  <a:schemeClr val="bg2"/>
                </a:solidFill>
              </a:rPr>
              <a:t>Desde</a:t>
            </a:r>
            <a:r>
              <a:rPr lang="en-GB" sz="2000" b="1" dirty="0" smtClean="0">
                <a:solidFill>
                  <a:schemeClr val="bg2"/>
                </a:solidFill>
              </a:rPr>
              <a:t> el </a:t>
            </a:r>
            <a:r>
              <a:rPr lang="en-GB" sz="2000" b="1" dirty="0" err="1" smtClean="0">
                <a:solidFill>
                  <a:schemeClr val="bg2"/>
                </a:solidFill>
              </a:rPr>
              <a:t>siglo</a:t>
            </a:r>
            <a:r>
              <a:rPr lang="en-GB" sz="2000" b="1" dirty="0" smtClean="0">
                <a:solidFill>
                  <a:schemeClr val="bg2"/>
                </a:solidFill>
              </a:rPr>
              <a:t> 18 – el </a:t>
            </a:r>
            <a:r>
              <a:rPr lang="en-GB" sz="2000" b="1" dirty="0" err="1" smtClean="0">
                <a:solidFill>
                  <a:schemeClr val="bg2"/>
                </a:solidFill>
              </a:rPr>
              <a:t>régimen</a:t>
            </a:r>
            <a:r>
              <a:rPr lang="en-GB" sz="2000" b="1" dirty="0" smtClean="0">
                <a:solidFill>
                  <a:schemeClr val="bg2"/>
                </a:solidFill>
              </a:rPr>
              <a:t> </a:t>
            </a:r>
            <a:r>
              <a:rPr lang="en-GB" sz="2000" b="1" dirty="0" smtClean="0">
                <a:solidFill>
                  <a:schemeClr val="bg2"/>
                </a:solidFill>
              </a:rPr>
              <a:t>“</a:t>
            </a:r>
            <a:r>
              <a:rPr lang="en-GB" sz="2000" b="1" dirty="0" err="1" smtClean="0">
                <a:solidFill>
                  <a:schemeClr val="bg2"/>
                </a:solidFill>
              </a:rPr>
              <a:t>privatista</a:t>
            </a:r>
            <a:r>
              <a:rPr lang="en-GB" sz="2000" b="1" dirty="0" smtClean="0">
                <a:solidFill>
                  <a:schemeClr val="bg2"/>
                </a:solidFill>
              </a:rPr>
              <a:t>”</a:t>
            </a:r>
          </a:p>
          <a:p>
            <a:pPr>
              <a:lnSpc>
                <a:spcPct val="80000"/>
              </a:lnSpc>
            </a:pPr>
            <a:endParaRPr lang="es-AR" sz="2000" b="1" dirty="0" smtClean="0"/>
          </a:p>
          <a:p>
            <a:pPr>
              <a:lnSpc>
                <a:spcPct val="80000"/>
              </a:lnSpc>
            </a:pPr>
            <a:r>
              <a:rPr lang="es-AR" sz="2000" b="1" dirty="0" smtClean="0"/>
              <a:t>Tradición cultural anglosajona, entretejida con el desarrollo a largo plazo de la </a:t>
            </a:r>
            <a:r>
              <a:rPr lang="es-AR" sz="2000" b="1" dirty="0" smtClean="0">
                <a:solidFill>
                  <a:srgbClr val="0000FF"/>
                </a:solidFill>
              </a:rPr>
              <a:t>ética, instituciones y doctrinas capitalistas</a:t>
            </a:r>
          </a:p>
          <a:p>
            <a:pPr>
              <a:lnSpc>
                <a:spcPct val="80000"/>
              </a:lnSpc>
            </a:pPr>
            <a:endParaRPr lang="es-AR" sz="2000" b="1" dirty="0" smtClean="0"/>
          </a:p>
          <a:p>
            <a:pPr>
              <a:lnSpc>
                <a:spcPct val="80000"/>
              </a:lnSpc>
              <a:buFont typeface="Wingdings" pitchFamily="2" charset="2"/>
              <a:buNone/>
            </a:pPr>
            <a:r>
              <a:rPr lang="es-AR" sz="2000" b="1" dirty="0" smtClean="0"/>
              <a:t>La tradición privatista afirma que:</a:t>
            </a:r>
          </a:p>
          <a:p>
            <a:pPr>
              <a:lnSpc>
                <a:spcPct val="80000"/>
              </a:lnSpc>
              <a:buFont typeface="Wingdings" pitchFamily="2" charset="2"/>
              <a:buNone/>
            </a:pPr>
            <a:endParaRPr lang="es-AR" sz="2000" b="1" dirty="0" smtClean="0"/>
          </a:p>
          <a:p>
            <a:pPr>
              <a:lnSpc>
                <a:spcPct val="80000"/>
              </a:lnSpc>
            </a:pPr>
            <a:r>
              <a:rPr lang="es-AR" sz="2000" b="1" dirty="0" smtClean="0"/>
              <a:t>el sector privado es inherentemente dinámico, productivo y confiable</a:t>
            </a:r>
          </a:p>
          <a:p>
            <a:pPr>
              <a:lnSpc>
                <a:spcPct val="80000"/>
              </a:lnSpc>
            </a:pPr>
            <a:endParaRPr lang="es-AR" sz="2000" b="1" dirty="0" smtClean="0"/>
          </a:p>
          <a:p>
            <a:pPr>
              <a:lnSpc>
                <a:spcPct val="80000"/>
              </a:lnSpc>
            </a:pPr>
            <a:r>
              <a:rPr lang="es-AR" sz="2000" b="1" dirty="0" smtClean="0"/>
              <a:t>las instituciones privadas son intrínsecamente superiores a las instituciones públicas para el suministro de bienes y servicios</a:t>
            </a:r>
          </a:p>
          <a:p>
            <a:pPr>
              <a:lnSpc>
                <a:spcPct val="80000"/>
              </a:lnSpc>
            </a:pPr>
            <a:endParaRPr lang="es-AR" sz="2000" b="1" dirty="0" smtClean="0"/>
          </a:p>
          <a:p>
            <a:pPr>
              <a:lnSpc>
                <a:spcPct val="80000"/>
              </a:lnSpc>
            </a:pPr>
            <a:r>
              <a:rPr lang="es-AR" sz="2000" b="1" dirty="0" smtClean="0"/>
              <a:t>la eficiencia de mercado es el criterio apropiado para evaluar el rendimiento social en prácticamente todas las esferas de actividad</a:t>
            </a:r>
            <a:endParaRPr lang="en-GB" sz="2000" b="1" dirty="0" smtClean="0"/>
          </a:p>
        </p:txBody>
      </p:sp>
    </p:spTree>
    <p:extLst>
      <p:ext uri="{BB962C8B-B14F-4D97-AF65-F5344CB8AC3E}">
        <p14:creationId xmlns:p14="http://schemas.microsoft.com/office/powerpoint/2010/main" val="1600634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77923">
                                            <p:txEl>
                                              <p:pRg st="2" end="2"/>
                                            </p:txEl>
                                          </p:spTgt>
                                        </p:tgtEl>
                                        <p:attrNameLst>
                                          <p:attrName>style.visibility</p:attrName>
                                        </p:attrNameLst>
                                      </p:cBhvr>
                                      <p:to>
                                        <p:strVal val="visible"/>
                                      </p:to>
                                    </p:set>
                                    <p:anim calcmode="lin" valueType="num">
                                      <p:cBhvr additive="base">
                                        <p:cTn id="7" dur="1000" fill="hold"/>
                                        <p:tgtEl>
                                          <p:spTgt spid="977923">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7792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7923">
                                            <p:txEl>
                                              <p:pRg st="0" end="0"/>
                                            </p:txEl>
                                          </p:spTgt>
                                        </p:tgtEl>
                                        <p:attrNameLst>
                                          <p:attrName>style.visibility</p:attrName>
                                        </p:attrNameLst>
                                      </p:cBhvr>
                                      <p:to>
                                        <p:strVal val="visible"/>
                                      </p:to>
                                    </p:set>
                                    <p:anim calcmode="lin" valueType="num">
                                      <p:cBhvr additive="base">
                                        <p:cTn id="11" dur="1000" fill="hold"/>
                                        <p:tgtEl>
                                          <p:spTgt spid="97792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97792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77923">
                                            <p:txEl>
                                              <p:pRg st="4" end="4"/>
                                            </p:txEl>
                                          </p:spTgt>
                                        </p:tgtEl>
                                        <p:attrNameLst>
                                          <p:attrName>style.visibility</p:attrName>
                                        </p:attrNameLst>
                                      </p:cBhvr>
                                      <p:to>
                                        <p:strVal val="visible"/>
                                      </p:to>
                                    </p:set>
                                    <p:anim calcmode="lin" valueType="num">
                                      <p:cBhvr additive="base">
                                        <p:cTn id="15" dur="1000" fill="hold"/>
                                        <p:tgtEl>
                                          <p:spTgt spid="977923">
                                            <p:txEl>
                                              <p:pRg st="4" end="4"/>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97792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77923">
                                            <p:txEl>
                                              <p:pRg st="6" end="6"/>
                                            </p:txEl>
                                          </p:spTgt>
                                        </p:tgtEl>
                                        <p:attrNameLst>
                                          <p:attrName>style.visibility</p:attrName>
                                        </p:attrNameLst>
                                      </p:cBhvr>
                                      <p:to>
                                        <p:strVal val="visible"/>
                                      </p:to>
                                    </p:set>
                                    <p:anim calcmode="lin" valueType="num">
                                      <p:cBhvr additive="base">
                                        <p:cTn id="19" dur="1000" fill="hold"/>
                                        <p:tgtEl>
                                          <p:spTgt spid="977923">
                                            <p:txEl>
                                              <p:pRg st="6" end="6"/>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97792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77923">
                                            <p:txEl>
                                              <p:pRg st="8" end="8"/>
                                            </p:txEl>
                                          </p:spTgt>
                                        </p:tgtEl>
                                        <p:attrNameLst>
                                          <p:attrName>style.visibility</p:attrName>
                                        </p:attrNameLst>
                                      </p:cBhvr>
                                      <p:to>
                                        <p:strVal val="visible"/>
                                      </p:to>
                                    </p:set>
                                    <p:anim calcmode="lin" valueType="num">
                                      <p:cBhvr additive="base">
                                        <p:cTn id="23" dur="1000" fill="hold"/>
                                        <p:tgtEl>
                                          <p:spTgt spid="977923">
                                            <p:txEl>
                                              <p:pRg st="8" end="8"/>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97792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77923">
                                            <p:txEl>
                                              <p:pRg st="10" end="10"/>
                                            </p:txEl>
                                          </p:spTgt>
                                        </p:tgtEl>
                                        <p:attrNameLst>
                                          <p:attrName>style.visibility</p:attrName>
                                        </p:attrNameLst>
                                      </p:cBhvr>
                                      <p:to>
                                        <p:strVal val="visible"/>
                                      </p:to>
                                    </p:set>
                                    <p:anim calcmode="lin" valueType="num">
                                      <p:cBhvr additive="base">
                                        <p:cTn id="27" dur="1000" fill="hold"/>
                                        <p:tgtEl>
                                          <p:spTgt spid="977923">
                                            <p:txEl>
                                              <p:pRg st="10" end="1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9779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481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C19E14B-030B-4BD8-ACC0-068F1C7BB7AD}" type="slidenum">
              <a:rPr lang="en-GB" smtClean="0">
                <a:solidFill>
                  <a:srgbClr val="0000FF"/>
                </a:solidFill>
                <a:latin typeface="Arial Black" pitchFamily="34" charset="0"/>
              </a:rPr>
              <a:pPr eaLnBrk="1" hangingPunct="1"/>
              <a:t>12</a:t>
            </a:fld>
            <a:endParaRPr lang="en-GB" smtClean="0">
              <a:solidFill>
                <a:srgbClr val="0000FF"/>
              </a:solidFill>
              <a:latin typeface="Arial Black" pitchFamily="34" charset="0"/>
            </a:endParaRPr>
          </a:p>
        </p:txBody>
      </p:sp>
      <p:sp>
        <p:nvSpPr>
          <p:cNvPr id="48132" name="Rectangle 2"/>
          <p:cNvSpPr>
            <a:spLocks noGrp="1" noChangeArrowheads="1"/>
          </p:cNvSpPr>
          <p:nvPr>
            <p:ph type="title"/>
          </p:nvPr>
        </p:nvSpPr>
        <p:spPr>
          <a:xfrm>
            <a:off x="323850" y="333375"/>
            <a:ext cx="8208963" cy="647700"/>
          </a:xfrm>
        </p:spPr>
        <p:txBody>
          <a:bodyPr/>
          <a:lstStyle/>
          <a:p>
            <a:r>
              <a:rPr lang="en-GB" sz="2800" b="1" smtClean="0">
                <a:solidFill>
                  <a:schemeClr val="bg2"/>
                </a:solidFill>
              </a:rPr>
              <a:t>El régimen privatista …</a:t>
            </a:r>
          </a:p>
        </p:txBody>
      </p:sp>
      <p:sp>
        <p:nvSpPr>
          <p:cNvPr id="979971" name="Rectangle 3"/>
          <p:cNvSpPr>
            <a:spLocks noGrp="1" noChangeArrowheads="1"/>
          </p:cNvSpPr>
          <p:nvPr>
            <p:ph type="body" idx="1"/>
          </p:nvPr>
        </p:nvSpPr>
        <p:spPr>
          <a:xfrm>
            <a:off x="457200" y="981075"/>
            <a:ext cx="8362950" cy="5616575"/>
          </a:xfrm>
        </p:spPr>
        <p:txBody>
          <a:bodyPr/>
          <a:lstStyle/>
          <a:p>
            <a:pPr>
              <a:lnSpc>
                <a:spcPct val="80000"/>
              </a:lnSpc>
            </a:pPr>
            <a:r>
              <a:rPr lang="es-ES" sz="2000" b="1" smtClean="0"/>
              <a:t>El desarrollo temprano de los </a:t>
            </a:r>
            <a:r>
              <a:rPr lang="es-ES" sz="2000" b="1" smtClean="0">
                <a:solidFill>
                  <a:srgbClr val="0000FF"/>
                </a:solidFill>
              </a:rPr>
              <a:t>servicios de agua esenciales</a:t>
            </a:r>
            <a:r>
              <a:rPr lang="es-ES" sz="2000" b="1" smtClean="0"/>
              <a:t> en los países Europeos industrializados y en los Estados Unidos fue </a:t>
            </a:r>
            <a:r>
              <a:rPr lang="es-ES" sz="2000" b="1" smtClean="0">
                <a:solidFill>
                  <a:srgbClr val="0000FF"/>
                </a:solidFill>
              </a:rPr>
              <a:t>inspirado en gran medida por este ideal privatista</a:t>
            </a:r>
          </a:p>
          <a:p>
            <a:pPr>
              <a:lnSpc>
                <a:spcPct val="80000"/>
              </a:lnSpc>
            </a:pPr>
            <a:endParaRPr lang="es-ES" sz="2000" b="1" smtClean="0"/>
          </a:p>
          <a:p>
            <a:pPr>
              <a:lnSpc>
                <a:spcPct val="80000"/>
              </a:lnSpc>
            </a:pPr>
            <a:r>
              <a:rPr lang="es-ES" sz="2000" b="1" smtClean="0"/>
              <a:t>Este modelo impulsó el desarrollo de los sistemas de provisión de agua hasta mediados del siglo diecinueve en Inglaterra, Francia, los Estados Unidos, y fue exportado a otros lugares (incluyendo la Península Ibérica y América Latina) con diferentes grados de éxito</a:t>
            </a:r>
          </a:p>
          <a:p>
            <a:pPr>
              <a:lnSpc>
                <a:spcPct val="80000"/>
              </a:lnSpc>
            </a:pPr>
            <a:endParaRPr lang="es-ES" sz="2000" b="1" smtClean="0"/>
          </a:p>
          <a:p>
            <a:pPr>
              <a:lnSpc>
                <a:spcPct val="80000"/>
              </a:lnSpc>
            </a:pPr>
            <a:r>
              <a:rPr lang="es-ES" sz="2000" b="1" smtClean="0"/>
              <a:t>El modelo dio lugar a una proliferación de </a:t>
            </a:r>
            <a:r>
              <a:rPr lang="es-ES" sz="2000" b="1" smtClean="0">
                <a:solidFill>
                  <a:srgbClr val="00CC00"/>
                </a:solidFill>
              </a:rPr>
              <a:t>monopolios privados</a:t>
            </a:r>
            <a:r>
              <a:rPr lang="es-ES" sz="2000" b="1" smtClean="0"/>
              <a:t> de agua relativamente pequeñas, </a:t>
            </a:r>
            <a:r>
              <a:rPr lang="es-ES" sz="2000" b="1" smtClean="0">
                <a:solidFill>
                  <a:srgbClr val="00CC00"/>
                </a:solidFill>
              </a:rPr>
              <a:t>no regulados</a:t>
            </a:r>
            <a:r>
              <a:rPr lang="es-ES" sz="2000" b="1" smtClean="0"/>
              <a:t>, que normalmente operaban en los centros urbanos más grandes y ricos donde, con raras excepciones, </a:t>
            </a:r>
            <a:r>
              <a:rPr lang="es-ES" sz="2000" b="1" smtClean="0">
                <a:solidFill>
                  <a:srgbClr val="00CC00"/>
                </a:solidFill>
              </a:rPr>
              <a:t>abastecían principalmente a los barrios más prósperos</a:t>
            </a:r>
          </a:p>
          <a:p>
            <a:pPr>
              <a:lnSpc>
                <a:spcPct val="80000"/>
              </a:lnSpc>
            </a:pPr>
            <a:endParaRPr lang="es-ES" sz="2000" b="1" smtClean="0">
              <a:solidFill>
                <a:srgbClr val="00CC00"/>
              </a:solidFill>
            </a:endParaRPr>
          </a:p>
          <a:p>
            <a:pPr lvl="1">
              <a:lnSpc>
                <a:spcPct val="80000"/>
              </a:lnSpc>
            </a:pPr>
            <a:r>
              <a:rPr lang="es-ES" sz="1800" b="1" smtClean="0">
                <a:solidFill>
                  <a:srgbClr val="00CC00"/>
                </a:solidFill>
              </a:rPr>
              <a:t>Universalización del principio de exclusión: </a:t>
            </a:r>
            <a:r>
              <a:rPr lang="es-ES" sz="1800" b="1" smtClean="0"/>
              <a:t>servicios para quien los pueda pagar</a:t>
            </a:r>
          </a:p>
          <a:p>
            <a:pPr lvl="1">
              <a:lnSpc>
                <a:spcPct val="80000"/>
              </a:lnSpc>
            </a:pPr>
            <a:endParaRPr lang="es-ES" sz="1800" b="1" smtClean="0"/>
          </a:p>
          <a:p>
            <a:pPr lvl="1">
              <a:lnSpc>
                <a:spcPct val="80000"/>
              </a:lnSpc>
            </a:pPr>
            <a:r>
              <a:rPr lang="es-ES" sz="1800" b="1" smtClean="0"/>
              <a:t>Interés privado </a:t>
            </a:r>
            <a:r>
              <a:rPr lang="es-ES" sz="1800" b="1" smtClean="0">
                <a:solidFill>
                  <a:srgbClr val="00CC00"/>
                </a:solidFill>
              </a:rPr>
              <a:t>sólo en “agua limpia”,</a:t>
            </a:r>
            <a:r>
              <a:rPr lang="es-ES" sz="1800" b="1" smtClean="0"/>
              <a:t> no en agua residual ni en la gestión ambiental</a:t>
            </a:r>
          </a:p>
        </p:txBody>
      </p:sp>
    </p:spTree>
    <p:extLst>
      <p:ext uri="{BB962C8B-B14F-4D97-AF65-F5344CB8AC3E}">
        <p14:creationId xmlns:p14="http://schemas.microsoft.com/office/powerpoint/2010/main" val="1525158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79971">
                                            <p:txEl>
                                              <p:pRg st="0" end="0"/>
                                            </p:txEl>
                                          </p:spTgt>
                                        </p:tgtEl>
                                        <p:attrNameLst>
                                          <p:attrName>style.visibility</p:attrName>
                                        </p:attrNameLst>
                                      </p:cBhvr>
                                      <p:to>
                                        <p:strVal val="visible"/>
                                      </p:to>
                                    </p:set>
                                    <p:anim calcmode="lin" valueType="num">
                                      <p:cBhvr additive="base">
                                        <p:cTn id="7" dur="1000" fill="hold"/>
                                        <p:tgtEl>
                                          <p:spTgt spid="97997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79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79971">
                                            <p:txEl>
                                              <p:pRg st="2" end="2"/>
                                            </p:txEl>
                                          </p:spTgt>
                                        </p:tgtEl>
                                        <p:attrNameLst>
                                          <p:attrName>style.visibility</p:attrName>
                                        </p:attrNameLst>
                                      </p:cBhvr>
                                      <p:to>
                                        <p:strVal val="visible"/>
                                      </p:to>
                                    </p:set>
                                    <p:anim calcmode="lin" valueType="num">
                                      <p:cBhvr additive="base">
                                        <p:cTn id="13" dur="1000" fill="hold"/>
                                        <p:tgtEl>
                                          <p:spTgt spid="97997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979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79971">
                                            <p:txEl>
                                              <p:pRg st="4" end="4"/>
                                            </p:txEl>
                                          </p:spTgt>
                                        </p:tgtEl>
                                        <p:attrNameLst>
                                          <p:attrName>style.visibility</p:attrName>
                                        </p:attrNameLst>
                                      </p:cBhvr>
                                      <p:to>
                                        <p:strVal val="visible"/>
                                      </p:to>
                                    </p:set>
                                    <p:anim calcmode="lin" valueType="num">
                                      <p:cBhvr additive="base">
                                        <p:cTn id="19" dur="1000" fill="hold"/>
                                        <p:tgtEl>
                                          <p:spTgt spid="979971">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9799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79971">
                                            <p:txEl>
                                              <p:pRg st="6" end="6"/>
                                            </p:txEl>
                                          </p:spTgt>
                                        </p:tgtEl>
                                        <p:attrNameLst>
                                          <p:attrName>style.visibility</p:attrName>
                                        </p:attrNameLst>
                                      </p:cBhvr>
                                      <p:to>
                                        <p:strVal val="visible"/>
                                      </p:to>
                                    </p:set>
                                    <p:anim calcmode="lin" valueType="num">
                                      <p:cBhvr additive="base">
                                        <p:cTn id="25" dur="1000" fill="hold"/>
                                        <p:tgtEl>
                                          <p:spTgt spid="979971">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9799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79971">
                                            <p:txEl>
                                              <p:pRg st="8" end="8"/>
                                            </p:txEl>
                                          </p:spTgt>
                                        </p:tgtEl>
                                        <p:attrNameLst>
                                          <p:attrName>style.visibility</p:attrName>
                                        </p:attrNameLst>
                                      </p:cBhvr>
                                      <p:to>
                                        <p:strVal val="visible"/>
                                      </p:to>
                                    </p:set>
                                    <p:anim calcmode="lin" valueType="num">
                                      <p:cBhvr additive="base">
                                        <p:cTn id="31" dur="1000" fill="hold"/>
                                        <p:tgtEl>
                                          <p:spTgt spid="979971">
                                            <p:txEl>
                                              <p:pRg st="8" end="8"/>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9799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5120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B8F16E9-A391-406C-B3E9-6189720A250F}" type="slidenum">
              <a:rPr lang="en-GB" smtClean="0">
                <a:solidFill>
                  <a:srgbClr val="0000FF"/>
                </a:solidFill>
                <a:latin typeface="Arial Black" pitchFamily="34" charset="0"/>
              </a:rPr>
              <a:pPr eaLnBrk="1" hangingPunct="1"/>
              <a:t>13</a:t>
            </a:fld>
            <a:endParaRPr lang="en-GB" smtClean="0">
              <a:solidFill>
                <a:srgbClr val="0000FF"/>
              </a:solidFill>
              <a:latin typeface="Arial Black" pitchFamily="34" charset="0"/>
            </a:endParaRPr>
          </a:p>
        </p:txBody>
      </p:sp>
      <p:sp>
        <p:nvSpPr>
          <p:cNvPr id="51204" name="Rectangle 2"/>
          <p:cNvSpPr>
            <a:spLocks noGrp="1" noChangeArrowheads="1"/>
          </p:cNvSpPr>
          <p:nvPr>
            <p:ph type="title"/>
          </p:nvPr>
        </p:nvSpPr>
        <p:spPr>
          <a:xfrm>
            <a:off x="395288" y="333375"/>
            <a:ext cx="8064500" cy="504825"/>
          </a:xfrm>
        </p:spPr>
        <p:txBody>
          <a:bodyPr/>
          <a:lstStyle/>
          <a:p>
            <a:r>
              <a:rPr lang="en-GB" sz="3200" b="1" smtClean="0">
                <a:solidFill>
                  <a:schemeClr val="bg2"/>
                </a:solidFill>
              </a:rPr>
              <a:t>Lucha social y política … </a:t>
            </a:r>
            <a:endParaRPr lang="en-GB" sz="1800" b="1" smtClean="0">
              <a:solidFill>
                <a:schemeClr val="bg2"/>
              </a:solidFill>
            </a:endParaRPr>
          </a:p>
        </p:txBody>
      </p:sp>
      <p:sp>
        <p:nvSpPr>
          <p:cNvPr id="985091" name="Rectangle 3"/>
          <p:cNvSpPr>
            <a:spLocks noGrp="1" noChangeArrowheads="1"/>
          </p:cNvSpPr>
          <p:nvPr>
            <p:ph type="body" idx="1"/>
          </p:nvPr>
        </p:nvSpPr>
        <p:spPr>
          <a:xfrm>
            <a:off x="250825" y="1052513"/>
            <a:ext cx="8713788" cy="5329237"/>
          </a:xfrm>
        </p:spPr>
        <p:txBody>
          <a:bodyPr/>
          <a:lstStyle/>
          <a:p>
            <a:pPr>
              <a:lnSpc>
                <a:spcPct val="80000"/>
              </a:lnSpc>
            </a:pPr>
            <a:r>
              <a:rPr lang="es-ES" sz="2400" b="1" smtClean="0"/>
              <a:t>La segunda parte del siglo diecinueve se caracterizó por un debate político generalizado que derivó en la decisión de municipalizar los servicios públicos</a:t>
            </a:r>
          </a:p>
          <a:p>
            <a:pPr>
              <a:lnSpc>
                <a:spcPct val="80000"/>
              </a:lnSpc>
            </a:pPr>
            <a:endParaRPr lang="es-ES" sz="2400" b="1" smtClean="0"/>
          </a:p>
          <a:p>
            <a:pPr>
              <a:lnSpc>
                <a:spcPct val="80000"/>
              </a:lnSpc>
            </a:pPr>
            <a:r>
              <a:rPr lang="es-ES" sz="2400" b="1" smtClean="0"/>
              <a:t>Este proceso llevó a un </a:t>
            </a:r>
            <a:r>
              <a:rPr lang="es-ES" sz="2400" b="1" smtClean="0">
                <a:solidFill>
                  <a:srgbClr val="00CC00"/>
                </a:solidFill>
              </a:rPr>
              <a:t>consenso general, por encima de distinciones políticas</a:t>
            </a:r>
            <a:r>
              <a:rPr lang="es-ES" sz="2400" b="1" smtClean="0"/>
              <a:t>, de que la expansión de servicios de saneamiento </a:t>
            </a:r>
            <a:r>
              <a:rPr lang="es-ES" sz="2400" b="1" smtClean="0">
                <a:solidFill>
                  <a:srgbClr val="00CC00"/>
                </a:solidFill>
              </a:rPr>
              <a:t>no podía confiarse</a:t>
            </a:r>
            <a:r>
              <a:rPr lang="es-ES" sz="2400" b="1" smtClean="0"/>
              <a:t> al funcionamiento no regulado de las fuerzas del mercado</a:t>
            </a:r>
          </a:p>
          <a:p>
            <a:pPr>
              <a:lnSpc>
                <a:spcPct val="80000"/>
              </a:lnSpc>
            </a:pPr>
            <a:endParaRPr lang="es-ES" sz="2400" b="1" smtClean="0"/>
          </a:p>
          <a:p>
            <a:pPr>
              <a:lnSpc>
                <a:spcPct val="80000"/>
              </a:lnSpc>
            </a:pPr>
            <a:r>
              <a:rPr lang="es-ES" sz="2400" b="1" smtClean="0"/>
              <a:t>Los servicios de saneamiento fueron asumidos como un </a:t>
            </a:r>
            <a:r>
              <a:rPr lang="es-ES" sz="2400" b="1" smtClean="0">
                <a:solidFill>
                  <a:srgbClr val="00CC00"/>
                </a:solidFill>
              </a:rPr>
              <a:t>deber moral</a:t>
            </a:r>
            <a:r>
              <a:rPr lang="es-ES" sz="2400" b="1" smtClean="0"/>
              <a:t> de la sociedad (los brotes de cólera de mediados del siglo diecinueve contribuyeron a este proceso)</a:t>
            </a:r>
          </a:p>
        </p:txBody>
      </p:sp>
    </p:spTree>
    <p:extLst>
      <p:ext uri="{BB962C8B-B14F-4D97-AF65-F5344CB8AC3E}">
        <p14:creationId xmlns:p14="http://schemas.microsoft.com/office/powerpoint/2010/main" val="9466332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85091">
                                            <p:txEl>
                                              <p:pRg st="0" end="0"/>
                                            </p:txEl>
                                          </p:spTgt>
                                        </p:tgtEl>
                                        <p:attrNameLst>
                                          <p:attrName>style.visibility</p:attrName>
                                        </p:attrNameLst>
                                      </p:cBhvr>
                                      <p:to>
                                        <p:strVal val="visible"/>
                                      </p:to>
                                    </p:set>
                                    <p:anim calcmode="lin" valueType="num">
                                      <p:cBhvr additive="base">
                                        <p:cTn id="7" dur="1000" fill="hold"/>
                                        <p:tgtEl>
                                          <p:spTgt spid="98509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85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85091">
                                            <p:txEl>
                                              <p:pRg st="2" end="2"/>
                                            </p:txEl>
                                          </p:spTgt>
                                        </p:tgtEl>
                                        <p:attrNameLst>
                                          <p:attrName>style.visibility</p:attrName>
                                        </p:attrNameLst>
                                      </p:cBhvr>
                                      <p:to>
                                        <p:strVal val="visible"/>
                                      </p:to>
                                    </p:set>
                                    <p:anim calcmode="lin" valueType="num">
                                      <p:cBhvr additive="base">
                                        <p:cTn id="13" dur="1000" fill="hold"/>
                                        <p:tgtEl>
                                          <p:spTgt spid="98509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985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85091">
                                            <p:txEl>
                                              <p:pRg st="4" end="4"/>
                                            </p:txEl>
                                          </p:spTgt>
                                        </p:tgtEl>
                                        <p:attrNameLst>
                                          <p:attrName>style.visibility</p:attrName>
                                        </p:attrNameLst>
                                      </p:cBhvr>
                                      <p:to>
                                        <p:strVal val="visible"/>
                                      </p:to>
                                    </p:set>
                                    <p:anim calcmode="lin" valueType="num">
                                      <p:cBhvr additive="base">
                                        <p:cTn id="19" dur="1000" fill="hold"/>
                                        <p:tgtEl>
                                          <p:spTgt spid="985091">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9850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5222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AA011553-0AD8-44D4-8E8E-63C47AF41971}" type="slidenum">
              <a:rPr lang="en-GB" smtClean="0">
                <a:solidFill>
                  <a:srgbClr val="0000FF"/>
                </a:solidFill>
                <a:latin typeface="Arial Black" pitchFamily="34" charset="0"/>
              </a:rPr>
              <a:pPr eaLnBrk="1" hangingPunct="1"/>
              <a:t>14</a:t>
            </a:fld>
            <a:endParaRPr lang="en-GB" smtClean="0">
              <a:solidFill>
                <a:srgbClr val="0000FF"/>
              </a:solidFill>
              <a:latin typeface="Arial Black" pitchFamily="34" charset="0"/>
            </a:endParaRPr>
          </a:p>
        </p:txBody>
      </p:sp>
      <p:sp>
        <p:nvSpPr>
          <p:cNvPr id="52228" name="Rectangle 2"/>
          <p:cNvSpPr>
            <a:spLocks noGrp="1" noChangeArrowheads="1"/>
          </p:cNvSpPr>
          <p:nvPr>
            <p:ph type="title"/>
          </p:nvPr>
        </p:nvSpPr>
        <p:spPr>
          <a:xfrm>
            <a:off x="468313" y="404813"/>
            <a:ext cx="8064500" cy="360362"/>
          </a:xfrm>
        </p:spPr>
        <p:txBody>
          <a:bodyPr/>
          <a:lstStyle/>
          <a:p>
            <a:r>
              <a:rPr lang="en-GB" sz="2800" b="1" smtClean="0">
                <a:solidFill>
                  <a:schemeClr val="bg2"/>
                </a:solidFill>
              </a:rPr>
              <a:t>Lucha social y alianzas inesperadas (?) …</a:t>
            </a:r>
          </a:p>
        </p:txBody>
      </p:sp>
      <p:sp>
        <p:nvSpPr>
          <p:cNvPr id="987139" name="Rectangle 3"/>
          <p:cNvSpPr>
            <a:spLocks noGrp="1" noChangeArrowheads="1"/>
          </p:cNvSpPr>
          <p:nvPr>
            <p:ph type="body" idx="1"/>
          </p:nvPr>
        </p:nvSpPr>
        <p:spPr>
          <a:xfrm>
            <a:off x="395288" y="981075"/>
            <a:ext cx="8291512" cy="5256213"/>
          </a:xfrm>
        </p:spPr>
        <p:txBody>
          <a:bodyPr/>
          <a:lstStyle/>
          <a:p>
            <a:pPr>
              <a:lnSpc>
                <a:spcPct val="80000"/>
              </a:lnSpc>
              <a:buFont typeface="Wingdings" pitchFamily="2" charset="2"/>
              <a:buNone/>
            </a:pPr>
            <a:r>
              <a:rPr lang="es-ES" sz="2400" b="1" smtClean="0"/>
              <a:t>En 1844, el mismo año en que los “ladrones de agua” eran perseguidos en Inglaterra, en la ciudad de Liverpool Samuel Holme –un acaudalado hombre de negocios que llegó a ser líder del Partido Conservador y alcalde de la ciudad– argumentaba que</a:t>
            </a:r>
          </a:p>
          <a:p>
            <a:pPr>
              <a:lnSpc>
                <a:spcPct val="80000"/>
              </a:lnSpc>
              <a:buFont typeface="Wingdings" pitchFamily="2" charset="2"/>
              <a:buNone/>
            </a:pPr>
            <a:endParaRPr lang="es-ES" sz="2400" b="1" smtClean="0"/>
          </a:p>
          <a:p>
            <a:pPr>
              <a:lnSpc>
                <a:spcPct val="80000"/>
              </a:lnSpc>
              <a:buFont typeface="Wingdings" pitchFamily="2" charset="2"/>
              <a:buNone/>
            </a:pPr>
            <a:r>
              <a:rPr lang="es-ES" sz="2400" b="1" smtClean="0"/>
              <a:t>“El agua es tan esencial para la salud y el bienestar de la humanidad como lo es el aire que respiramos, y cuando la humanidad se agrupa en masas de miles de personas como ocurre crecientemente en nuestras ciudades </a:t>
            </a:r>
            <a:r>
              <a:rPr lang="es-ES" sz="2400" b="1" smtClean="0">
                <a:solidFill>
                  <a:srgbClr val="00CC00"/>
                </a:solidFill>
              </a:rPr>
              <a:t>es esencial para la salud pública que exista una mayor provisión de agua accesible</a:t>
            </a:r>
            <a:r>
              <a:rPr lang="es-ES" sz="2400" b="1" smtClean="0"/>
              <a:t> mediante una tarifa pública que sea calculada para recuperar el costo neto, </a:t>
            </a:r>
            <a:r>
              <a:rPr lang="es-ES" sz="2400" b="1" smtClean="0">
                <a:solidFill>
                  <a:srgbClr val="00CC00"/>
                </a:solidFill>
              </a:rPr>
              <a:t>no para generar tasas de ganancia privada del 30 por ciento</a:t>
            </a:r>
            <a:r>
              <a:rPr lang="es-ES" sz="2400" b="1" smtClean="0"/>
              <a:t>.”</a:t>
            </a:r>
          </a:p>
        </p:txBody>
      </p:sp>
    </p:spTree>
    <p:extLst>
      <p:ext uri="{BB962C8B-B14F-4D97-AF65-F5344CB8AC3E}">
        <p14:creationId xmlns:p14="http://schemas.microsoft.com/office/powerpoint/2010/main" val="10624194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87139">
                                            <p:txEl>
                                              <p:pRg st="0" end="0"/>
                                            </p:txEl>
                                          </p:spTgt>
                                        </p:tgtEl>
                                        <p:attrNameLst>
                                          <p:attrName>style.visibility</p:attrName>
                                        </p:attrNameLst>
                                      </p:cBhvr>
                                      <p:to>
                                        <p:strVal val="visible"/>
                                      </p:to>
                                    </p:set>
                                    <p:anim calcmode="lin" valueType="num">
                                      <p:cBhvr additive="base">
                                        <p:cTn id="7" dur="1000" fill="hold"/>
                                        <p:tgtEl>
                                          <p:spTgt spid="98713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87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87139">
                                            <p:txEl>
                                              <p:pRg st="2" end="2"/>
                                            </p:txEl>
                                          </p:spTgt>
                                        </p:tgtEl>
                                        <p:attrNameLst>
                                          <p:attrName>style.visibility</p:attrName>
                                        </p:attrNameLst>
                                      </p:cBhvr>
                                      <p:to>
                                        <p:strVal val="visible"/>
                                      </p:to>
                                    </p:set>
                                    <p:anim calcmode="lin" valueType="num">
                                      <p:cBhvr additive="base">
                                        <p:cTn id="13" dur="1000" fill="hold"/>
                                        <p:tgtEl>
                                          <p:spTgt spid="987139">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9871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5325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47CEB3E-BD18-45CC-9CEF-ECF2CFA1C487}" type="slidenum">
              <a:rPr lang="en-GB" smtClean="0">
                <a:solidFill>
                  <a:srgbClr val="0000FF"/>
                </a:solidFill>
                <a:latin typeface="Arial Black" pitchFamily="34" charset="0"/>
              </a:rPr>
              <a:pPr eaLnBrk="1" hangingPunct="1"/>
              <a:t>15</a:t>
            </a:fld>
            <a:endParaRPr lang="en-GB" smtClean="0">
              <a:solidFill>
                <a:srgbClr val="0000FF"/>
              </a:solidFill>
              <a:latin typeface="Arial Black" pitchFamily="34" charset="0"/>
            </a:endParaRPr>
          </a:p>
        </p:txBody>
      </p:sp>
      <p:sp>
        <p:nvSpPr>
          <p:cNvPr id="53252" name="Rectangle 2"/>
          <p:cNvSpPr>
            <a:spLocks noGrp="1" noChangeArrowheads="1"/>
          </p:cNvSpPr>
          <p:nvPr>
            <p:ph type="title"/>
          </p:nvPr>
        </p:nvSpPr>
        <p:spPr>
          <a:xfrm>
            <a:off x="395288" y="260350"/>
            <a:ext cx="8353425" cy="792163"/>
          </a:xfrm>
        </p:spPr>
        <p:txBody>
          <a:bodyPr/>
          <a:lstStyle/>
          <a:p>
            <a:r>
              <a:rPr lang="en-US" sz="2800" b="1" dirty="0" err="1" smtClean="0">
                <a:solidFill>
                  <a:schemeClr val="bg2"/>
                </a:solidFill>
              </a:rPr>
              <a:t>Regímenes</a:t>
            </a:r>
            <a:r>
              <a:rPr lang="en-US" sz="2800" b="1" dirty="0" smtClean="0">
                <a:solidFill>
                  <a:schemeClr val="bg2"/>
                </a:solidFill>
              </a:rPr>
              <a:t> </a:t>
            </a:r>
            <a:r>
              <a:rPr lang="en-US" sz="2800" b="1" dirty="0" err="1" smtClean="0">
                <a:solidFill>
                  <a:schemeClr val="bg2"/>
                </a:solidFill>
              </a:rPr>
              <a:t>en</a:t>
            </a:r>
            <a:r>
              <a:rPr lang="en-US" sz="2800" b="1" dirty="0" smtClean="0">
                <a:solidFill>
                  <a:schemeClr val="bg2"/>
                </a:solidFill>
              </a:rPr>
              <a:t> </a:t>
            </a:r>
            <a:r>
              <a:rPr lang="en-US" sz="2800" b="1" dirty="0" err="1" smtClean="0">
                <a:solidFill>
                  <a:schemeClr val="bg2"/>
                </a:solidFill>
              </a:rPr>
              <a:t>confrontación</a:t>
            </a:r>
            <a:endParaRPr lang="en-GB" sz="3000" b="1" dirty="0" smtClean="0">
              <a:solidFill>
                <a:schemeClr val="bg2"/>
              </a:solidFill>
            </a:endParaRPr>
          </a:p>
        </p:txBody>
      </p:sp>
      <p:sp>
        <p:nvSpPr>
          <p:cNvPr id="53253" name="Rectangle 3"/>
          <p:cNvSpPr>
            <a:spLocks noGrp="1" noChangeArrowheads="1"/>
          </p:cNvSpPr>
          <p:nvPr>
            <p:ph type="body" idx="1"/>
          </p:nvPr>
        </p:nvSpPr>
        <p:spPr>
          <a:xfrm>
            <a:off x="457200" y="1268413"/>
            <a:ext cx="8362950" cy="5184775"/>
          </a:xfrm>
        </p:spPr>
        <p:txBody>
          <a:bodyPr/>
          <a:lstStyle/>
          <a:p>
            <a:pPr>
              <a:lnSpc>
                <a:spcPct val="80000"/>
              </a:lnSpc>
            </a:pPr>
            <a:r>
              <a:rPr lang="en-US" sz="2000" b="1" dirty="0" err="1" smtClean="0"/>
              <a:t>Desde</a:t>
            </a:r>
            <a:r>
              <a:rPr lang="en-US" sz="2000" b="1" dirty="0" smtClean="0"/>
              <a:t> </a:t>
            </a:r>
            <a:r>
              <a:rPr lang="en-US" sz="2000" b="1" dirty="0" err="1" smtClean="0"/>
              <a:t>mediados</a:t>
            </a:r>
            <a:r>
              <a:rPr lang="en-US" sz="2000" b="1" dirty="0" smtClean="0"/>
              <a:t> del </a:t>
            </a:r>
            <a:r>
              <a:rPr lang="en-US" sz="2000" b="1" dirty="0" err="1" smtClean="0"/>
              <a:t>siglo</a:t>
            </a:r>
            <a:r>
              <a:rPr lang="en-US" sz="2000" b="1" dirty="0" smtClean="0"/>
              <a:t> 19, </a:t>
            </a:r>
            <a:r>
              <a:rPr lang="en-US" sz="2000" b="1" dirty="0" smtClean="0"/>
              <a:t>regimen </a:t>
            </a:r>
            <a:r>
              <a:rPr lang="en-US" sz="2000" b="1" dirty="0" err="1" smtClean="0"/>
              <a:t>basado</a:t>
            </a:r>
            <a:r>
              <a:rPr lang="en-US" sz="2000" b="1" dirty="0" smtClean="0"/>
              <a:t> </a:t>
            </a:r>
            <a:r>
              <a:rPr lang="en-US" sz="2000" b="1" dirty="0" err="1" smtClean="0"/>
              <a:t>en</a:t>
            </a:r>
            <a:r>
              <a:rPr lang="en-US" sz="2000" b="1" dirty="0" smtClean="0"/>
              <a:t> </a:t>
            </a:r>
            <a:r>
              <a:rPr lang="en-US" sz="2000" b="1" dirty="0" err="1" smtClean="0"/>
              <a:t>los</a:t>
            </a:r>
            <a:r>
              <a:rPr lang="en-US" sz="2000" b="1" dirty="0" smtClean="0"/>
              <a:t> </a:t>
            </a:r>
            <a:r>
              <a:rPr lang="en-US" sz="2000" b="1" dirty="0" err="1" smtClean="0"/>
              <a:t>principios</a:t>
            </a:r>
            <a:r>
              <a:rPr lang="en-US" sz="2000" b="1" dirty="0" smtClean="0"/>
              <a:t> del “</a:t>
            </a:r>
            <a:r>
              <a:rPr lang="en-US" sz="2000" b="1" dirty="0" err="1" smtClean="0">
                <a:solidFill>
                  <a:srgbClr val="0000FF"/>
                </a:solidFill>
              </a:rPr>
              <a:t>racionalismo</a:t>
            </a:r>
            <a:r>
              <a:rPr lang="en-US" sz="2000" b="1" dirty="0" smtClean="0">
                <a:solidFill>
                  <a:srgbClr val="0000FF"/>
                </a:solidFill>
              </a:rPr>
              <a:t> </a:t>
            </a:r>
            <a:r>
              <a:rPr lang="en-US" sz="2000" b="1" dirty="0" err="1" smtClean="0">
                <a:solidFill>
                  <a:srgbClr val="0000FF"/>
                </a:solidFill>
              </a:rPr>
              <a:t>administrativo</a:t>
            </a:r>
            <a:r>
              <a:rPr lang="en-US" sz="2000" b="1" dirty="0" smtClean="0"/>
              <a:t>” (</a:t>
            </a:r>
            <a:r>
              <a:rPr lang="en-US" sz="2000" b="1" dirty="0" err="1" smtClean="0"/>
              <a:t>Dryzek</a:t>
            </a:r>
            <a:r>
              <a:rPr lang="en-US" sz="2000" b="1" dirty="0" smtClean="0"/>
              <a:t>)</a:t>
            </a:r>
          </a:p>
          <a:p>
            <a:pPr>
              <a:lnSpc>
                <a:spcPct val="80000"/>
              </a:lnSpc>
            </a:pPr>
            <a:endParaRPr lang="en-US" sz="2000" b="1" dirty="0" smtClean="0"/>
          </a:p>
          <a:p>
            <a:pPr>
              <a:lnSpc>
                <a:spcPct val="80000"/>
              </a:lnSpc>
            </a:pPr>
            <a:r>
              <a:rPr lang="en-US" sz="2000" b="1" dirty="0" err="1" smtClean="0"/>
              <a:t>Desde</a:t>
            </a:r>
            <a:r>
              <a:rPr lang="en-US" sz="2000" b="1" dirty="0" smtClean="0"/>
              <a:t> la </a:t>
            </a:r>
            <a:r>
              <a:rPr lang="en-US" sz="2000" b="1" dirty="0" err="1" smtClean="0"/>
              <a:t>década</a:t>
            </a:r>
            <a:r>
              <a:rPr lang="en-US" sz="2000" b="1" dirty="0" smtClean="0"/>
              <a:t> de 1870 …. </a:t>
            </a:r>
            <a:r>
              <a:rPr lang="en-US" sz="2000" b="1" dirty="0" err="1" smtClean="0"/>
              <a:t>en</a:t>
            </a:r>
            <a:r>
              <a:rPr lang="en-US" sz="2000" b="1" dirty="0" smtClean="0"/>
              <a:t> </a:t>
            </a:r>
            <a:r>
              <a:rPr lang="en-US" sz="2000" b="1" dirty="0" err="1" smtClean="0"/>
              <a:t>los</a:t>
            </a:r>
            <a:r>
              <a:rPr lang="en-US" sz="2000" b="1" dirty="0" smtClean="0"/>
              <a:t> </a:t>
            </a:r>
            <a:r>
              <a:rPr lang="en-US" sz="2000" b="1" dirty="0" err="1" smtClean="0"/>
              <a:t>países</a:t>
            </a:r>
            <a:r>
              <a:rPr lang="en-US" sz="2000" b="1" dirty="0" smtClean="0"/>
              <a:t> </a:t>
            </a:r>
            <a:r>
              <a:rPr lang="en-US" sz="2000" b="1" dirty="0" err="1" smtClean="0"/>
              <a:t>occidentales</a:t>
            </a:r>
            <a:r>
              <a:rPr lang="en-US" sz="2000" b="1" dirty="0" smtClean="0"/>
              <a:t>, la “</a:t>
            </a:r>
            <a:r>
              <a:rPr lang="en-US" sz="2000" b="1" dirty="0" err="1" smtClean="0"/>
              <a:t>gobernabilidad</a:t>
            </a:r>
            <a:r>
              <a:rPr lang="en-US" sz="2000" b="1" dirty="0" smtClean="0"/>
              <a:t>” del </a:t>
            </a:r>
            <a:r>
              <a:rPr lang="en-US" sz="2000" b="1" dirty="0" err="1" smtClean="0"/>
              <a:t>agua</a:t>
            </a:r>
            <a:r>
              <a:rPr lang="en-US" sz="2000" b="1" dirty="0" smtClean="0"/>
              <a:t> y de </a:t>
            </a:r>
            <a:r>
              <a:rPr lang="en-US" sz="2000" b="1" dirty="0" err="1" smtClean="0"/>
              <a:t>los</a:t>
            </a:r>
            <a:r>
              <a:rPr lang="en-US" sz="2000" b="1" dirty="0" smtClean="0"/>
              <a:t> </a:t>
            </a:r>
            <a:r>
              <a:rPr lang="en-US" sz="2000" b="1" dirty="0" err="1" smtClean="0"/>
              <a:t>servicios</a:t>
            </a:r>
            <a:r>
              <a:rPr lang="en-US" sz="2000" b="1" dirty="0" smtClean="0"/>
              <a:t> de </a:t>
            </a:r>
            <a:r>
              <a:rPr lang="en-US" sz="2000" b="1" dirty="0" err="1" smtClean="0"/>
              <a:t>agua</a:t>
            </a:r>
            <a:r>
              <a:rPr lang="en-US" sz="2000" b="1" dirty="0" smtClean="0"/>
              <a:t> y </a:t>
            </a:r>
            <a:r>
              <a:rPr lang="en-US" sz="2000" b="1" dirty="0" err="1" smtClean="0"/>
              <a:t>saneamiento</a:t>
            </a:r>
            <a:r>
              <a:rPr lang="en-US" sz="2000" b="1" dirty="0" smtClean="0"/>
              <a:t> </a:t>
            </a:r>
            <a:r>
              <a:rPr lang="en-US" sz="2000" b="1" dirty="0" err="1" smtClean="0"/>
              <a:t>comenzó</a:t>
            </a:r>
            <a:r>
              <a:rPr lang="en-US" sz="2000" b="1" dirty="0" smtClean="0"/>
              <a:t> a </a:t>
            </a:r>
            <a:r>
              <a:rPr lang="en-US" sz="2000" b="1" dirty="0" err="1" smtClean="0"/>
              <a:t>organizarse</a:t>
            </a:r>
            <a:r>
              <a:rPr lang="en-US" sz="2000" b="1" dirty="0" smtClean="0"/>
              <a:t> </a:t>
            </a:r>
            <a:r>
              <a:rPr lang="en-US" sz="2000" b="1" dirty="0" err="1" smtClean="0"/>
              <a:t>crecientemente</a:t>
            </a:r>
            <a:r>
              <a:rPr lang="en-US" sz="2000" b="1" dirty="0" smtClean="0"/>
              <a:t> </a:t>
            </a:r>
            <a:r>
              <a:rPr lang="en-US" sz="2000" b="1" dirty="0" err="1" smtClean="0"/>
              <a:t>en</a:t>
            </a:r>
            <a:r>
              <a:rPr lang="en-US" sz="2000" b="1" dirty="0" smtClean="0"/>
              <a:t> </a:t>
            </a:r>
            <a:r>
              <a:rPr lang="en-US" sz="2000" b="1" dirty="0" err="1" smtClean="0"/>
              <a:t>torno</a:t>
            </a:r>
            <a:r>
              <a:rPr lang="en-US" sz="2000" b="1" dirty="0" smtClean="0"/>
              <a:t> a </a:t>
            </a:r>
            <a:r>
              <a:rPr lang="en-US" sz="2000" b="1" dirty="0" err="1" smtClean="0"/>
              <a:t>los</a:t>
            </a:r>
            <a:r>
              <a:rPr lang="en-US" sz="2000" b="1" dirty="0" smtClean="0"/>
              <a:t> </a:t>
            </a:r>
            <a:r>
              <a:rPr lang="en-US" sz="2000" b="1" dirty="0" err="1" smtClean="0"/>
              <a:t>siguientes</a:t>
            </a:r>
            <a:r>
              <a:rPr lang="en-US" sz="2000" b="1" dirty="0" smtClean="0"/>
              <a:t> </a:t>
            </a:r>
            <a:r>
              <a:rPr lang="en-US" sz="2000" b="1" dirty="0" err="1" smtClean="0"/>
              <a:t>principios</a:t>
            </a:r>
            <a:r>
              <a:rPr lang="en-US" sz="2000" b="1" dirty="0" smtClean="0"/>
              <a:t>:</a:t>
            </a:r>
          </a:p>
          <a:p>
            <a:pPr lvl="1">
              <a:lnSpc>
                <a:spcPct val="80000"/>
              </a:lnSpc>
            </a:pPr>
            <a:endParaRPr lang="en-US" sz="2000" b="1" dirty="0" smtClean="0"/>
          </a:p>
          <a:p>
            <a:pPr lvl="1">
              <a:lnSpc>
                <a:spcPct val="80000"/>
              </a:lnSpc>
            </a:pPr>
            <a:r>
              <a:rPr lang="en-US" sz="2000" b="1" dirty="0" smtClean="0"/>
              <a:t>Se </a:t>
            </a:r>
            <a:r>
              <a:rPr lang="en-US" sz="2000" b="1" dirty="0" err="1" smtClean="0"/>
              <a:t>trata</a:t>
            </a:r>
            <a:r>
              <a:rPr lang="en-US" sz="2000" b="1" dirty="0" smtClean="0"/>
              <a:t> de </a:t>
            </a:r>
            <a:r>
              <a:rPr lang="en-US" sz="2000" b="1" dirty="0" err="1" smtClean="0"/>
              <a:t>bienes</a:t>
            </a:r>
            <a:r>
              <a:rPr lang="en-US" sz="2000" b="1" dirty="0" smtClean="0"/>
              <a:t> y </a:t>
            </a:r>
            <a:r>
              <a:rPr lang="en-US" sz="2000" b="1" dirty="0" err="1" smtClean="0"/>
              <a:t>servicios</a:t>
            </a:r>
            <a:r>
              <a:rPr lang="en-US" sz="2000" b="1" dirty="0" smtClean="0"/>
              <a:t> </a:t>
            </a:r>
            <a:r>
              <a:rPr lang="en-US" sz="2000" b="1" dirty="0" err="1" smtClean="0"/>
              <a:t>esenciales</a:t>
            </a:r>
            <a:r>
              <a:rPr lang="en-US" sz="2000" b="1" dirty="0" smtClean="0"/>
              <a:t> que </a:t>
            </a:r>
            <a:r>
              <a:rPr lang="en-US" sz="2000" b="1" dirty="0" err="1" smtClean="0"/>
              <a:t>deben</a:t>
            </a:r>
            <a:r>
              <a:rPr lang="en-US" sz="2000" b="1" dirty="0" smtClean="0"/>
              <a:t> </a:t>
            </a:r>
            <a:r>
              <a:rPr lang="en-US" sz="2000" b="1" dirty="0" err="1" smtClean="0"/>
              <a:t>estar</a:t>
            </a:r>
            <a:r>
              <a:rPr lang="en-US" sz="2000" b="1" dirty="0" smtClean="0"/>
              <a:t> </a:t>
            </a:r>
            <a:r>
              <a:rPr lang="en-US" sz="2000" b="1" dirty="0" err="1" smtClean="0"/>
              <a:t>bajo</a:t>
            </a:r>
            <a:r>
              <a:rPr lang="en-US" sz="2000" b="1" dirty="0" smtClean="0"/>
              <a:t> </a:t>
            </a:r>
            <a:r>
              <a:rPr lang="en-US" sz="2000" b="1" dirty="0" smtClean="0">
                <a:solidFill>
                  <a:srgbClr val="0000CC"/>
                </a:solidFill>
              </a:rPr>
              <a:t>control </a:t>
            </a:r>
            <a:r>
              <a:rPr lang="en-US" sz="2000" b="1" dirty="0" err="1" smtClean="0">
                <a:solidFill>
                  <a:srgbClr val="0000CC"/>
                </a:solidFill>
              </a:rPr>
              <a:t>público</a:t>
            </a:r>
            <a:endParaRPr lang="en-US" sz="2000" b="1" dirty="0" smtClean="0">
              <a:solidFill>
                <a:srgbClr val="0000CC"/>
              </a:solidFill>
            </a:endParaRPr>
          </a:p>
          <a:p>
            <a:pPr lvl="1">
              <a:lnSpc>
                <a:spcPct val="80000"/>
              </a:lnSpc>
            </a:pPr>
            <a:endParaRPr lang="en-US" sz="2000" b="1" dirty="0" smtClean="0"/>
          </a:p>
          <a:p>
            <a:pPr lvl="1">
              <a:lnSpc>
                <a:spcPct val="80000"/>
              </a:lnSpc>
            </a:pPr>
            <a:r>
              <a:rPr lang="en-US" sz="2000" b="1" dirty="0" smtClean="0"/>
              <a:t>Con </a:t>
            </a:r>
            <a:r>
              <a:rPr lang="en-US" sz="2000" b="1" dirty="0" err="1" smtClean="0">
                <a:solidFill>
                  <a:srgbClr val="0000CC"/>
                </a:solidFill>
              </a:rPr>
              <a:t>regulación</a:t>
            </a:r>
            <a:r>
              <a:rPr lang="en-US" sz="2000" b="1" dirty="0" smtClean="0">
                <a:solidFill>
                  <a:srgbClr val="0000CC"/>
                </a:solidFill>
              </a:rPr>
              <a:t> </a:t>
            </a:r>
            <a:r>
              <a:rPr lang="en-US" sz="2000" b="1" dirty="0" err="1" smtClean="0">
                <a:solidFill>
                  <a:srgbClr val="0000CC"/>
                </a:solidFill>
              </a:rPr>
              <a:t>estricta</a:t>
            </a:r>
            <a:r>
              <a:rPr lang="en-US" sz="2000" b="1" dirty="0" smtClean="0"/>
              <a:t> de </a:t>
            </a:r>
            <a:r>
              <a:rPr lang="en-US" sz="2000" b="1" dirty="0" err="1" smtClean="0"/>
              <a:t>los</a:t>
            </a:r>
            <a:r>
              <a:rPr lang="en-US" sz="2000" b="1" dirty="0" smtClean="0"/>
              <a:t> </a:t>
            </a:r>
            <a:r>
              <a:rPr lang="en-US" sz="2000" b="1" dirty="0" err="1" smtClean="0"/>
              <a:t>operadores</a:t>
            </a:r>
            <a:r>
              <a:rPr lang="en-US" sz="2000" b="1" dirty="0" smtClean="0"/>
              <a:t> </a:t>
            </a:r>
            <a:r>
              <a:rPr lang="en-US" sz="2000" b="1" dirty="0" err="1" smtClean="0"/>
              <a:t>privados</a:t>
            </a:r>
            <a:endParaRPr lang="en-US" sz="2000" b="1" dirty="0" smtClean="0"/>
          </a:p>
          <a:p>
            <a:pPr lvl="1">
              <a:lnSpc>
                <a:spcPct val="80000"/>
              </a:lnSpc>
            </a:pPr>
            <a:endParaRPr lang="en-US" sz="2000" b="1" dirty="0" smtClean="0"/>
          </a:p>
          <a:p>
            <a:pPr lvl="1">
              <a:lnSpc>
                <a:spcPct val="80000"/>
              </a:lnSpc>
            </a:pPr>
            <a:r>
              <a:rPr lang="en-US" sz="2000" b="1" dirty="0" smtClean="0"/>
              <a:t>O </a:t>
            </a:r>
            <a:r>
              <a:rPr lang="en-US" sz="2000" b="1" dirty="0" err="1" smtClean="0"/>
              <a:t>directamente</a:t>
            </a:r>
            <a:r>
              <a:rPr lang="en-US" sz="2000" b="1" dirty="0" smtClean="0"/>
              <a:t> </a:t>
            </a:r>
            <a:r>
              <a:rPr lang="en-US" sz="2000" b="1" dirty="0" err="1" smtClean="0"/>
              <a:t>en</a:t>
            </a:r>
            <a:r>
              <a:rPr lang="en-US" sz="2000" b="1" dirty="0" smtClean="0"/>
              <a:t> </a:t>
            </a:r>
            <a:r>
              <a:rPr lang="en-US" sz="2000" b="1" dirty="0" err="1" smtClean="0"/>
              <a:t>manos</a:t>
            </a:r>
            <a:r>
              <a:rPr lang="en-US" sz="2000" b="1" dirty="0" smtClean="0"/>
              <a:t> del </a:t>
            </a:r>
            <a:r>
              <a:rPr lang="en-US" sz="2000" b="1" dirty="0" smtClean="0">
                <a:solidFill>
                  <a:srgbClr val="0000CC"/>
                </a:solidFill>
              </a:rPr>
              <a:t>sector </a:t>
            </a:r>
            <a:r>
              <a:rPr lang="en-US" sz="2000" b="1" dirty="0" err="1" smtClean="0">
                <a:solidFill>
                  <a:srgbClr val="0000CC"/>
                </a:solidFill>
              </a:rPr>
              <a:t>público</a:t>
            </a:r>
            <a:endParaRPr lang="en-US" sz="2000" b="1" dirty="0" smtClean="0">
              <a:solidFill>
                <a:srgbClr val="0000CC"/>
              </a:solidFill>
            </a:endParaRPr>
          </a:p>
          <a:p>
            <a:pPr lvl="1">
              <a:lnSpc>
                <a:spcPct val="80000"/>
              </a:lnSpc>
              <a:buFont typeface="Wingdings" pitchFamily="2" charset="2"/>
              <a:buNone/>
            </a:pPr>
            <a:endParaRPr lang="en-US" sz="2000" b="1" dirty="0" smtClean="0">
              <a:solidFill>
                <a:srgbClr val="0000CC"/>
              </a:solidFill>
            </a:endParaRPr>
          </a:p>
        </p:txBody>
      </p:sp>
    </p:spTree>
    <p:extLst>
      <p:ext uri="{BB962C8B-B14F-4D97-AF65-F5344CB8AC3E}">
        <p14:creationId xmlns:p14="http://schemas.microsoft.com/office/powerpoint/2010/main" val="41010096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542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B295079-6BBF-48C6-876F-054539A20902}" type="slidenum">
              <a:rPr lang="en-GB" smtClean="0">
                <a:solidFill>
                  <a:srgbClr val="0000FF"/>
                </a:solidFill>
                <a:latin typeface="Arial Black" pitchFamily="34" charset="0"/>
              </a:rPr>
              <a:pPr eaLnBrk="1" hangingPunct="1"/>
              <a:t>16</a:t>
            </a:fld>
            <a:endParaRPr lang="en-GB" smtClean="0">
              <a:solidFill>
                <a:srgbClr val="0000FF"/>
              </a:solidFill>
              <a:latin typeface="Arial Black" pitchFamily="34" charset="0"/>
            </a:endParaRPr>
          </a:p>
        </p:txBody>
      </p:sp>
      <p:sp>
        <p:nvSpPr>
          <p:cNvPr id="54276" name="Rectangle 2"/>
          <p:cNvSpPr>
            <a:spLocks noGrp="1" noChangeArrowheads="1"/>
          </p:cNvSpPr>
          <p:nvPr>
            <p:ph type="title"/>
          </p:nvPr>
        </p:nvSpPr>
        <p:spPr>
          <a:xfrm>
            <a:off x="395288" y="260350"/>
            <a:ext cx="8353425" cy="792163"/>
          </a:xfrm>
        </p:spPr>
        <p:txBody>
          <a:bodyPr/>
          <a:lstStyle/>
          <a:p>
            <a:r>
              <a:rPr lang="es-ES" sz="3600" b="1" smtClean="0">
                <a:solidFill>
                  <a:srgbClr val="0000CC"/>
                </a:solidFill>
              </a:rPr>
              <a:t>Racionalismo administrativo</a:t>
            </a:r>
            <a:endParaRPr lang="en-GB" sz="3600" b="1" smtClean="0">
              <a:solidFill>
                <a:srgbClr val="0000CC"/>
              </a:solidFill>
            </a:endParaRPr>
          </a:p>
        </p:txBody>
      </p:sp>
      <p:sp>
        <p:nvSpPr>
          <p:cNvPr id="54277" name="Rectangle 3"/>
          <p:cNvSpPr>
            <a:spLocks noGrp="1" noChangeArrowheads="1"/>
          </p:cNvSpPr>
          <p:nvPr>
            <p:ph type="body" idx="1"/>
          </p:nvPr>
        </p:nvSpPr>
        <p:spPr>
          <a:xfrm>
            <a:off x="395288" y="1196975"/>
            <a:ext cx="8424862" cy="5256213"/>
          </a:xfrm>
        </p:spPr>
        <p:txBody>
          <a:bodyPr/>
          <a:lstStyle/>
          <a:p>
            <a:r>
              <a:rPr lang="es-ES" sz="2800" b="1" smtClean="0"/>
              <a:t>articulaci</a:t>
            </a:r>
            <a:r>
              <a:rPr lang="en-US" sz="2800" b="1" smtClean="0"/>
              <a:t>ón de conocimiento científico y  organización burocrática</a:t>
            </a:r>
          </a:p>
          <a:p>
            <a:endParaRPr lang="en-US" sz="2800" b="1" smtClean="0"/>
          </a:p>
          <a:p>
            <a:r>
              <a:rPr lang="es-ES" sz="2800" b="1" smtClean="0"/>
              <a:t>exclusión del ciudadano (alienación de la sociedad civil): “la gestión de servicios públicos es un tema para expertos”</a:t>
            </a:r>
          </a:p>
          <a:p>
            <a:endParaRPr lang="es-ES" sz="2800" b="1" smtClean="0"/>
          </a:p>
          <a:p>
            <a:r>
              <a:rPr lang="en-US" sz="2800" b="1" smtClean="0"/>
              <a:t>noción de</a:t>
            </a:r>
            <a:r>
              <a:rPr lang="en-US" sz="2800" b="1" smtClean="0">
                <a:solidFill>
                  <a:srgbClr val="0000CC"/>
                </a:solidFill>
              </a:rPr>
              <a:t> “interés público”</a:t>
            </a:r>
            <a:r>
              <a:rPr lang="en-US" sz="2800" b="1" smtClean="0"/>
              <a:t> y sus contradicciones (pero “no tirar el bebé [crianza] con el agua”)</a:t>
            </a:r>
            <a:endParaRPr lang="en-US" sz="2800" b="1" smtClean="0">
              <a:solidFill>
                <a:srgbClr val="0000CC"/>
              </a:solidFill>
            </a:endParaRPr>
          </a:p>
          <a:p>
            <a:endParaRPr lang="es-ES" sz="2800" b="1" smtClean="0"/>
          </a:p>
        </p:txBody>
      </p:sp>
    </p:spTree>
    <p:extLst>
      <p:ext uri="{BB962C8B-B14F-4D97-AF65-F5344CB8AC3E}">
        <p14:creationId xmlns:p14="http://schemas.microsoft.com/office/powerpoint/2010/main" val="41615890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552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00C108A-16B2-4DC6-A5FF-11AF4685B9AD}" type="slidenum">
              <a:rPr lang="en-GB" smtClean="0">
                <a:solidFill>
                  <a:srgbClr val="0000FF"/>
                </a:solidFill>
                <a:latin typeface="Arial Black" pitchFamily="34" charset="0"/>
              </a:rPr>
              <a:pPr eaLnBrk="1" hangingPunct="1"/>
              <a:t>17</a:t>
            </a:fld>
            <a:endParaRPr lang="en-GB" smtClean="0">
              <a:solidFill>
                <a:srgbClr val="0000FF"/>
              </a:solidFill>
              <a:latin typeface="Arial Black" pitchFamily="34" charset="0"/>
            </a:endParaRPr>
          </a:p>
        </p:txBody>
      </p:sp>
      <p:sp>
        <p:nvSpPr>
          <p:cNvPr id="55300" name="Rectangle 2"/>
          <p:cNvSpPr>
            <a:spLocks noGrp="1" noChangeArrowheads="1"/>
          </p:cNvSpPr>
          <p:nvPr>
            <p:ph type="title"/>
          </p:nvPr>
        </p:nvSpPr>
        <p:spPr>
          <a:xfrm>
            <a:off x="250825" y="620713"/>
            <a:ext cx="8893175" cy="504825"/>
          </a:xfrm>
        </p:spPr>
        <p:txBody>
          <a:bodyPr/>
          <a:lstStyle/>
          <a:p>
            <a:r>
              <a:rPr lang="en-GB" sz="2400" b="1" smtClean="0">
                <a:solidFill>
                  <a:schemeClr val="bg2"/>
                </a:solidFill>
              </a:rPr>
              <a:t>Contradicciones del régimen del racionalismo administrativo</a:t>
            </a:r>
            <a:br>
              <a:rPr lang="en-GB" sz="2400" b="1" smtClean="0">
                <a:solidFill>
                  <a:schemeClr val="bg2"/>
                </a:solidFill>
              </a:rPr>
            </a:br>
            <a:endParaRPr lang="en-GB" sz="2400" b="1" smtClean="0">
              <a:solidFill>
                <a:schemeClr val="bg2"/>
              </a:solidFill>
            </a:endParaRPr>
          </a:p>
        </p:txBody>
      </p:sp>
      <p:sp>
        <p:nvSpPr>
          <p:cNvPr id="993283" name="Rectangle 3"/>
          <p:cNvSpPr>
            <a:spLocks noGrp="1" noChangeArrowheads="1"/>
          </p:cNvSpPr>
          <p:nvPr>
            <p:ph type="body" idx="1"/>
          </p:nvPr>
        </p:nvSpPr>
        <p:spPr>
          <a:xfrm>
            <a:off x="323850" y="1268413"/>
            <a:ext cx="8424863" cy="4897437"/>
          </a:xfrm>
        </p:spPr>
        <p:txBody>
          <a:bodyPr/>
          <a:lstStyle/>
          <a:p>
            <a:pPr>
              <a:lnSpc>
                <a:spcPct val="90000"/>
              </a:lnSpc>
            </a:pPr>
            <a:r>
              <a:rPr lang="es-ES" sz="2400" b="1" smtClean="0"/>
              <a:t>Fue en base a los principios del </a:t>
            </a:r>
            <a:r>
              <a:rPr lang="es-ES" sz="2400" b="1" smtClean="0">
                <a:solidFill>
                  <a:srgbClr val="0000CC"/>
                </a:solidFill>
              </a:rPr>
              <a:t>racionalismo administrativo</a:t>
            </a:r>
            <a:r>
              <a:rPr lang="es-ES" sz="2400" b="1" smtClean="0"/>
              <a:t> y de la </a:t>
            </a:r>
            <a:r>
              <a:rPr lang="es-ES" sz="2400" b="1" smtClean="0">
                <a:solidFill>
                  <a:srgbClr val="0000CC"/>
                </a:solidFill>
              </a:rPr>
              <a:t>ciudadanía social</a:t>
            </a:r>
            <a:r>
              <a:rPr lang="es-ES" sz="2400" b="1" smtClean="0"/>
              <a:t> (derechos sociales) que en Europa y EEUU se logró la universalización de los servicios esenciales por vías de la acción estatal</a:t>
            </a:r>
          </a:p>
          <a:p>
            <a:pPr>
              <a:lnSpc>
                <a:spcPct val="90000"/>
              </a:lnSpc>
            </a:pPr>
            <a:endParaRPr lang="es-ES" sz="2400" b="1" smtClean="0"/>
          </a:p>
          <a:p>
            <a:pPr>
              <a:lnSpc>
                <a:spcPct val="90000"/>
              </a:lnSpc>
            </a:pPr>
            <a:r>
              <a:rPr lang="es-ES" sz="2400" b="1" smtClean="0"/>
              <a:t>En los países “menos desarrollados” se lograron importantes avances, pero </a:t>
            </a:r>
            <a:r>
              <a:rPr lang="es-ES" sz="2400" b="1" smtClean="0">
                <a:solidFill>
                  <a:srgbClr val="0000CC"/>
                </a:solidFill>
              </a:rPr>
              <a:t>el estado no logró</a:t>
            </a:r>
            <a:r>
              <a:rPr lang="es-ES" sz="2400" b="1" smtClean="0"/>
              <a:t> la universalización de los servicios</a:t>
            </a:r>
          </a:p>
          <a:p>
            <a:pPr lvl="1">
              <a:lnSpc>
                <a:spcPct val="90000"/>
              </a:lnSpc>
            </a:pPr>
            <a:endParaRPr lang="es-ES" sz="2000" b="1" smtClean="0"/>
          </a:p>
          <a:p>
            <a:pPr lvl="1">
              <a:lnSpc>
                <a:spcPct val="90000"/>
              </a:lnSpc>
            </a:pPr>
            <a:r>
              <a:rPr lang="es-ES" sz="2000" b="1" smtClean="0"/>
              <a:t>en la mayoría de los países de la región la falta de acceso a los servicios o la mala calidad de los mismos continúa siendo muy grande y constituye una expresión de la extrema desigualdad social que caracteriza a la región</a:t>
            </a:r>
          </a:p>
        </p:txBody>
      </p:sp>
    </p:spTree>
    <p:extLst>
      <p:ext uri="{BB962C8B-B14F-4D97-AF65-F5344CB8AC3E}">
        <p14:creationId xmlns:p14="http://schemas.microsoft.com/office/powerpoint/2010/main" val="871734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anim calcmode="lin" valueType="num">
                                      <p:cBhvr additive="base">
                                        <p:cTn id="7" dur="1000" fill="hold"/>
                                        <p:tgtEl>
                                          <p:spTgt spid="99328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93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93283">
                                            <p:txEl>
                                              <p:pRg st="2" end="2"/>
                                            </p:txEl>
                                          </p:spTgt>
                                        </p:tgtEl>
                                        <p:attrNameLst>
                                          <p:attrName>style.visibility</p:attrName>
                                        </p:attrNameLst>
                                      </p:cBhvr>
                                      <p:to>
                                        <p:strVal val="visible"/>
                                      </p:to>
                                    </p:set>
                                    <p:anim calcmode="lin" valueType="num">
                                      <p:cBhvr additive="base">
                                        <p:cTn id="13" dur="1000" fill="hold"/>
                                        <p:tgtEl>
                                          <p:spTgt spid="99328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993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93283">
                                            <p:txEl>
                                              <p:pRg st="4" end="4"/>
                                            </p:txEl>
                                          </p:spTgt>
                                        </p:tgtEl>
                                        <p:attrNameLst>
                                          <p:attrName>style.visibility</p:attrName>
                                        </p:attrNameLst>
                                      </p:cBhvr>
                                      <p:to>
                                        <p:strVal val="visible"/>
                                      </p:to>
                                    </p:set>
                                    <p:anim calcmode="lin" valueType="num">
                                      <p:cBhvr additive="base">
                                        <p:cTn id="19" dur="1000" fill="hold"/>
                                        <p:tgtEl>
                                          <p:spTgt spid="993283">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9932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04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85BDA75-B932-480E-8B98-EF3AC2A0173C}" type="slidenum">
              <a:rPr lang="en-GB" smtClean="0">
                <a:solidFill>
                  <a:srgbClr val="0000FF"/>
                </a:solidFill>
                <a:latin typeface="Arial Black" pitchFamily="34" charset="0"/>
              </a:rPr>
              <a:pPr eaLnBrk="1" hangingPunct="1"/>
              <a:t>18</a:t>
            </a:fld>
            <a:endParaRPr lang="en-GB" smtClean="0">
              <a:solidFill>
                <a:srgbClr val="0000FF"/>
              </a:solidFill>
              <a:latin typeface="Arial Black" pitchFamily="34" charset="0"/>
            </a:endParaRPr>
          </a:p>
        </p:txBody>
      </p:sp>
      <p:sp>
        <p:nvSpPr>
          <p:cNvPr id="60420" name="Rectangle 2"/>
          <p:cNvSpPr>
            <a:spLocks noGrp="1" noChangeArrowheads="1"/>
          </p:cNvSpPr>
          <p:nvPr>
            <p:ph type="title"/>
          </p:nvPr>
        </p:nvSpPr>
        <p:spPr>
          <a:xfrm>
            <a:off x="395288" y="476250"/>
            <a:ext cx="8280400" cy="504825"/>
          </a:xfrm>
        </p:spPr>
        <p:txBody>
          <a:bodyPr/>
          <a:lstStyle/>
          <a:p>
            <a:r>
              <a:rPr lang="en-GB" sz="2400" b="1" smtClean="0">
                <a:solidFill>
                  <a:schemeClr val="bg2"/>
                </a:solidFill>
              </a:rPr>
              <a:t>El retorno del modelo privatista desde los años 1980s </a:t>
            </a:r>
          </a:p>
        </p:txBody>
      </p:sp>
      <p:sp>
        <p:nvSpPr>
          <p:cNvPr id="995331" name="Rectangle 3"/>
          <p:cNvSpPr>
            <a:spLocks noGrp="1" noChangeArrowheads="1"/>
          </p:cNvSpPr>
          <p:nvPr>
            <p:ph type="body" idx="1"/>
          </p:nvPr>
        </p:nvSpPr>
        <p:spPr>
          <a:xfrm>
            <a:off x="457200" y="1125538"/>
            <a:ext cx="8229600" cy="5327650"/>
          </a:xfrm>
        </p:spPr>
        <p:txBody>
          <a:bodyPr/>
          <a:lstStyle/>
          <a:p>
            <a:pPr>
              <a:lnSpc>
                <a:spcPct val="80000"/>
              </a:lnSpc>
            </a:pPr>
            <a:r>
              <a:rPr lang="es-ES" sz="1800" b="1" smtClean="0"/>
              <a:t>Cambios radicales en la economía global conducen al abandono del régimen adoptado en Bretton Woods en 1944:</a:t>
            </a:r>
          </a:p>
          <a:p>
            <a:pPr lvl="1">
              <a:lnSpc>
                <a:spcPct val="80000"/>
              </a:lnSpc>
            </a:pPr>
            <a:endParaRPr lang="es-ES" sz="1600" b="1" smtClean="0"/>
          </a:p>
          <a:p>
            <a:pPr lvl="1">
              <a:lnSpc>
                <a:spcPct val="80000"/>
              </a:lnSpc>
            </a:pPr>
            <a:r>
              <a:rPr lang="es-ES" sz="1600" b="1" smtClean="0"/>
              <a:t>Recuperación del comercio mundial hasta los niveles alcanzados antes de la Primera Guerra Mundial</a:t>
            </a:r>
          </a:p>
          <a:p>
            <a:pPr lvl="1">
              <a:lnSpc>
                <a:spcPct val="80000"/>
              </a:lnSpc>
            </a:pPr>
            <a:r>
              <a:rPr lang="es-ES" sz="1600" b="1" smtClean="0"/>
              <a:t>expansión de la inversión directa extranjera en la mayoría de las economías desarrolladas</a:t>
            </a:r>
          </a:p>
          <a:p>
            <a:pPr lvl="1">
              <a:lnSpc>
                <a:spcPct val="80000"/>
              </a:lnSpc>
            </a:pPr>
            <a:r>
              <a:rPr lang="es-ES" sz="1600" b="1" smtClean="0"/>
              <a:t>crecimiento de las compañías multinacionales</a:t>
            </a:r>
          </a:p>
          <a:p>
            <a:pPr lvl="1">
              <a:lnSpc>
                <a:spcPct val="80000"/>
              </a:lnSpc>
            </a:pPr>
            <a:r>
              <a:rPr lang="es-ES" sz="1600" b="1" smtClean="0"/>
              <a:t>internacionalización de los flujos de capitales</a:t>
            </a:r>
          </a:p>
          <a:p>
            <a:pPr>
              <a:lnSpc>
                <a:spcPct val="80000"/>
              </a:lnSpc>
            </a:pPr>
            <a:endParaRPr lang="es-ES" sz="1800" b="1" smtClean="0"/>
          </a:p>
          <a:p>
            <a:pPr>
              <a:lnSpc>
                <a:spcPct val="80000"/>
              </a:lnSpc>
            </a:pPr>
            <a:r>
              <a:rPr lang="es-ES" sz="1800" b="1" smtClean="0"/>
              <a:t>Estados Unidos abandona la convertibilidad oro-dólar en 1971</a:t>
            </a:r>
          </a:p>
          <a:p>
            <a:pPr>
              <a:lnSpc>
                <a:spcPct val="80000"/>
              </a:lnSpc>
            </a:pPr>
            <a:endParaRPr lang="es-ES" sz="1800" b="1" smtClean="0"/>
          </a:p>
          <a:p>
            <a:pPr>
              <a:lnSpc>
                <a:spcPct val="80000"/>
              </a:lnSpc>
            </a:pPr>
            <a:r>
              <a:rPr lang="es-ES" sz="1800" b="1" smtClean="0"/>
              <a:t>Ciclo de crisis económicas globales con niveles de endeudamiento internacional sin precedentes y volatilidad extrema en los valores de las monedas y de los precios de las mercancías mundiales</a:t>
            </a:r>
          </a:p>
          <a:p>
            <a:pPr>
              <a:lnSpc>
                <a:spcPct val="80000"/>
              </a:lnSpc>
            </a:pPr>
            <a:endParaRPr lang="es-ES" sz="1800" b="1" smtClean="0"/>
          </a:p>
          <a:p>
            <a:pPr>
              <a:lnSpc>
                <a:spcPct val="80000"/>
              </a:lnSpc>
            </a:pPr>
            <a:r>
              <a:rPr lang="es-ES" sz="1800" b="1" smtClean="0"/>
              <a:t>La OECD, conducida por los gobiernos de Estados Unidos y el Reino Unido, abandona formalmente el modelo keynesiano en 1979-80 y comienza a implementar y promover reformas de largo alcance basadas en la </a:t>
            </a:r>
            <a:r>
              <a:rPr lang="es-ES" sz="1800" b="1" smtClean="0">
                <a:solidFill>
                  <a:srgbClr val="0000FF"/>
                </a:solidFill>
              </a:rPr>
              <a:t>desregulación, liberalización y privatización </a:t>
            </a:r>
          </a:p>
        </p:txBody>
      </p:sp>
    </p:spTree>
    <p:extLst>
      <p:ext uri="{BB962C8B-B14F-4D97-AF65-F5344CB8AC3E}">
        <p14:creationId xmlns:p14="http://schemas.microsoft.com/office/powerpoint/2010/main" val="1103739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5331">
                                            <p:txEl>
                                              <p:pRg st="0" end="0"/>
                                            </p:txEl>
                                          </p:spTgt>
                                        </p:tgtEl>
                                        <p:attrNameLst>
                                          <p:attrName>style.visibility</p:attrName>
                                        </p:attrNameLst>
                                      </p:cBhvr>
                                      <p:to>
                                        <p:strVal val="visible"/>
                                      </p:to>
                                    </p:set>
                                    <p:anim calcmode="lin" valueType="num">
                                      <p:cBhvr additive="base">
                                        <p:cTn id="7" dur="1000" fill="hold"/>
                                        <p:tgtEl>
                                          <p:spTgt spid="99533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95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95331">
                                            <p:txEl>
                                              <p:pRg st="2" end="2"/>
                                            </p:txEl>
                                          </p:spTgt>
                                        </p:tgtEl>
                                        <p:attrNameLst>
                                          <p:attrName>style.visibility</p:attrName>
                                        </p:attrNameLst>
                                      </p:cBhvr>
                                      <p:to>
                                        <p:strVal val="visible"/>
                                      </p:to>
                                    </p:set>
                                    <p:anim calcmode="lin" valueType="num">
                                      <p:cBhvr additive="base">
                                        <p:cTn id="13" dur="1000" fill="hold"/>
                                        <p:tgtEl>
                                          <p:spTgt spid="99533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995331">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95331">
                                            <p:txEl>
                                              <p:pRg st="3" end="3"/>
                                            </p:txEl>
                                          </p:spTgt>
                                        </p:tgtEl>
                                        <p:attrNameLst>
                                          <p:attrName>style.visibility</p:attrName>
                                        </p:attrNameLst>
                                      </p:cBhvr>
                                      <p:to>
                                        <p:strVal val="visible"/>
                                      </p:to>
                                    </p:set>
                                    <p:anim calcmode="lin" valueType="num">
                                      <p:cBhvr additive="base">
                                        <p:cTn id="17" dur="1000" fill="hold"/>
                                        <p:tgtEl>
                                          <p:spTgt spid="995331">
                                            <p:txEl>
                                              <p:pRg st="3" end="3"/>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99533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95331">
                                            <p:txEl>
                                              <p:pRg st="4" end="4"/>
                                            </p:txEl>
                                          </p:spTgt>
                                        </p:tgtEl>
                                        <p:attrNameLst>
                                          <p:attrName>style.visibility</p:attrName>
                                        </p:attrNameLst>
                                      </p:cBhvr>
                                      <p:to>
                                        <p:strVal val="visible"/>
                                      </p:to>
                                    </p:set>
                                    <p:anim calcmode="lin" valueType="num">
                                      <p:cBhvr additive="base">
                                        <p:cTn id="21" dur="1000" fill="hold"/>
                                        <p:tgtEl>
                                          <p:spTgt spid="995331">
                                            <p:txEl>
                                              <p:pRg st="4" end="4"/>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99533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95331">
                                            <p:txEl>
                                              <p:pRg st="5" end="5"/>
                                            </p:txEl>
                                          </p:spTgt>
                                        </p:tgtEl>
                                        <p:attrNameLst>
                                          <p:attrName>style.visibility</p:attrName>
                                        </p:attrNameLst>
                                      </p:cBhvr>
                                      <p:to>
                                        <p:strVal val="visible"/>
                                      </p:to>
                                    </p:set>
                                    <p:anim calcmode="lin" valueType="num">
                                      <p:cBhvr additive="base">
                                        <p:cTn id="25" dur="1000" fill="hold"/>
                                        <p:tgtEl>
                                          <p:spTgt spid="995331">
                                            <p:txEl>
                                              <p:pRg st="5" end="5"/>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9953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95331">
                                            <p:txEl>
                                              <p:pRg st="7" end="7"/>
                                            </p:txEl>
                                          </p:spTgt>
                                        </p:tgtEl>
                                        <p:attrNameLst>
                                          <p:attrName>style.visibility</p:attrName>
                                        </p:attrNameLst>
                                      </p:cBhvr>
                                      <p:to>
                                        <p:strVal val="visible"/>
                                      </p:to>
                                    </p:set>
                                    <p:anim calcmode="lin" valueType="num">
                                      <p:cBhvr additive="base">
                                        <p:cTn id="31" dur="1000" fill="hold"/>
                                        <p:tgtEl>
                                          <p:spTgt spid="995331">
                                            <p:txEl>
                                              <p:pRg st="7" end="7"/>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9953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95331">
                                            <p:txEl>
                                              <p:pRg st="9" end="9"/>
                                            </p:txEl>
                                          </p:spTgt>
                                        </p:tgtEl>
                                        <p:attrNameLst>
                                          <p:attrName>style.visibility</p:attrName>
                                        </p:attrNameLst>
                                      </p:cBhvr>
                                      <p:to>
                                        <p:strVal val="visible"/>
                                      </p:to>
                                    </p:set>
                                    <p:anim calcmode="lin" valueType="num">
                                      <p:cBhvr additive="base">
                                        <p:cTn id="37" dur="1000" fill="hold"/>
                                        <p:tgtEl>
                                          <p:spTgt spid="995331">
                                            <p:txEl>
                                              <p:pRg st="9" end="9"/>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99533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95331">
                                            <p:txEl>
                                              <p:pRg st="11" end="11"/>
                                            </p:txEl>
                                          </p:spTgt>
                                        </p:tgtEl>
                                        <p:attrNameLst>
                                          <p:attrName>style.visibility</p:attrName>
                                        </p:attrNameLst>
                                      </p:cBhvr>
                                      <p:to>
                                        <p:strVal val="visible"/>
                                      </p:to>
                                    </p:set>
                                    <p:anim calcmode="lin" valueType="num">
                                      <p:cBhvr additive="base">
                                        <p:cTn id="43" dur="1000" fill="hold"/>
                                        <p:tgtEl>
                                          <p:spTgt spid="995331">
                                            <p:txEl>
                                              <p:pRg st="11" end="11"/>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99533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14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C5277957-93AD-4291-A04D-DF278F1DBEDC}" type="slidenum">
              <a:rPr lang="en-GB" smtClean="0">
                <a:solidFill>
                  <a:srgbClr val="0000FF"/>
                </a:solidFill>
                <a:latin typeface="Arial Black" pitchFamily="34" charset="0"/>
              </a:rPr>
              <a:pPr eaLnBrk="1" hangingPunct="1"/>
              <a:t>19</a:t>
            </a:fld>
            <a:endParaRPr lang="en-GB" smtClean="0">
              <a:solidFill>
                <a:srgbClr val="0000FF"/>
              </a:solidFill>
              <a:latin typeface="Arial Black" pitchFamily="34" charset="0"/>
            </a:endParaRPr>
          </a:p>
        </p:txBody>
      </p:sp>
      <p:sp>
        <p:nvSpPr>
          <p:cNvPr id="61444" name="Rectangle 2"/>
          <p:cNvSpPr>
            <a:spLocks noGrp="1" noChangeArrowheads="1"/>
          </p:cNvSpPr>
          <p:nvPr>
            <p:ph type="title"/>
          </p:nvPr>
        </p:nvSpPr>
        <p:spPr>
          <a:xfrm>
            <a:off x="539750" y="476250"/>
            <a:ext cx="8147050" cy="431800"/>
          </a:xfrm>
        </p:spPr>
        <p:txBody>
          <a:bodyPr/>
          <a:lstStyle/>
          <a:p>
            <a:r>
              <a:rPr lang="es-ES" sz="2400" b="1" smtClean="0">
                <a:solidFill>
                  <a:schemeClr val="bg2"/>
                </a:solidFill>
              </a:rPr>
              <a:t>Ejemplo: principios de la gobernabilidad del agua “privatista”</a:t>
            </a:r>
            <a:endParaRPr lang="en-GB" sz="2400" b="1" smtClean="0">
              <a:solidFill>
                <a:schemeClr val="bg2"/>
              </a:solidFill>
            </a:endParaRPr>
          </a:p>
        </p:txBody>
      </p:sp>
      <p:sp>
        <p:nvSpPr>
          <p:cNvPr id="61445" name="Rectangle 3"/>
          <p:cNvSpPr>
            <a:spLocks noGrp="1" noChangeArrowheads="1"/>
          </p:cNvSpPr>
          <p:nvPr>
            <p:ph type="body" idx="1"/>
          </p:nvPr>
        </p:nvSpPr>
        <p:spPr>
          <a:xfrm>
            <a:off x="468313" y="981075"/>
            <a:ext cx="8218487" cy="5472113"/>
          </a:xfrm>
        </p:spPr>
        <p:txBody>
          <a:bodyPr/>
          <a:lstStyle/>
          <a:p>
            <a:pPr>
              <a:lnSpc>
                <a:spcPct val="80000"/>
              </a:lnSpc>
            </a:pPr>
            <a:endParaRPr lang="es-ES" sz="1800" b="1" smtClean="0"/>
          </a:p>
          <a:p>
            <a:pPr>
              <a:lnSpc>
                <a:spcPct val="80000"/>
              </a:lnSpc>
            </a:pPr>
            <a:r>
              <a:rPr lang="es-ES" sz="1600" b="1" smtClean="0"/>
              <a:t>a) Los recursos hídricos deberían ser asignados para su uso a través de mecanismos capitalistas de mercado; se deben crear y asignar </a:t>
            </a:r>
            <a:r>
              <a:rPr lang="es-ES" sz="1600" b="1" smtClean="0">
                <a:solidFill>
                  <a:srgbClr val="0000FF"/>
                </a:solidFill>
              </a:rPr>
              <a:t>derechos de agua privados</a:t>
            </a:r>
            <a:r>
              <a:rPr lang="es-ES" sz="1600" b="1" smtClean="0"/>
              <a:t> que reemplazarán las formas colectivas y/o públicas de derechos de agua pre-existentes y que serán libremente comercializables;</a:t>
            </a:r>
          </a:p>
          <a:p>
            <a:pPr>
              <a:lnSpc>
                <a:spcPct val="80000"/>
              </a:lnSpc>
            </a:pPr>
            <a:endParaRPr lang="es-ES" sz="1600" b="1" smtClean="0"/>
          </a:p>
          <a:p>
            <a:pPr>
              <a:lnSpc>
                <a:spcPct val="80000"/>
              </a:lnSpc>
            </a:pPr>
            <a:r>
              <a:rPr lang="es-ES" sz="1600" b="1" smtClean="0"/>
              <a:t>b) los servicios de agua y saneamiento deben ser considerados como un </a:t>
            </a:r>
            <a:r>
              <a:rPr lang="es-ES" sz="1600" b="1" smtClean="0">
                <a:solidFill>
                  <a:srgbClr val="0000FF"/>
                </a:solidFill>
              </a:rPr>
              <a:t>bien económico privado</a:t>
            </a:r>
            <a:r>
              <a:rPr lang="es-ES" sz="1600" b="1" smtClean="0"/>
              <a:t>, haciendo posible excluir de su uso a quienes no pagan por ellos; la noción de que estos servicios constituyen un </a:t>
            </a:r>
            <a:r>
              <a:rPr lang="es-ES" sz="1600" b="1" smtClean="0">
                <a:solidFill>
                  <a:srgbClr val="0000CC"/>
                </a:solidFill>
              </a:rPr>
              <a:t>bien público</a:t>
            </a:r>
            <a:r>
              <a:rPr lang="es-ES" sz="1600" b="1" smtClean="0"/>
              <a:t> o un </a:t>
            </a:r>
            <a:r>
              <a:rPr lang="es-ES" sz="1600" b="1" smtClean="0">
                <a:solidFill>
                  <a:srgbClr val="0000CC"/>
                </a:solidFill>
              </a:rPr>
              <a:t>bien social</a:t>
            </a:r>
            <a:r>
              <a:rPr lang="es-ES" sz="1600" b="1" smtClean="0"/>
              <a:t> debe ser abandonada;</a:t>
            </a:r>
          </a:p>
          <a:p>
            <a:pPr>
              <a:lnSpc>
                <a:spcPct val="80000"/>
              </a:lnSpc>
            </a:pPr>
            <a:endParaRPr lang="es-ES" sz="1600" b="1" smtClean="0"/>
          </a:p>
          <a:p>
            <a:pPr>
              <a:lnSpc>
                <a:spcPct val="80000"/>
              </a:lnSpc>
            </a:pPr>
            <a:r>
              <a:rPr lang="es-ES" sz="1600" b="1" smtClean="0"/>
              <a:t>c) los servicios de agua y saneamiento deben ser provistos por </a:t>
            </a:r>
            <a:r>
              <a:rPr lang="es-ES" sz="1600" b="1" smtClean="0">
                <a:solidFill>
                  <a:srgbClr val="0000CC"/>
                </a:solidFill>
              </a:rPr>
              <a:t>operadores privados</a:t>
            </a:r>
            <a:r>
              <a:rPr lang="es-ES" sz="1600" b="1" smtClean="0"/>
              <a:t>, quienes son inherentemente más eficientes que los públicos; si es posible, estos servicios deben ser</a:t>
            </a:r>
            <a:r>
              <a:rPr lang="es-ES" sz="1600" b="1" smtClean="0">
                <a:solidFill>
                  <a:srgbClr val="0000CC"/>
                </a:solidFill>
              </a:rPr>
              <a:t> auto regulados </a:t>
            </a:r>
            <a:r>
              <a:rPr lang="es-ES" sz="1600" b="1" smtClean="0"/>
              <a:t>mediante</a:t>
            </a:r>
            <a:r>
              <a:rPr lang="es-ES" sz="1600" b="1" smtClean="0">
                <a:solidFill>
                  <a:srgbClr val="0000CC"/>
                </a:solidFill>
              </a:rPr>
              <a:t> mecanismos de mercado </a:t>
            </a:r>
            <a:r>
              <a:rPr lang="es-ES" sz="1600" b="1" smtClean="0"/>
              <a:t>y la</a:t>
            </a:r>
            <a:r>
              <a:rPr lang="es-ES" sz="1600" b="1" smtClean="0">
                <a:solidFill>
                  <a:srgbClr val="0000CC"/>
                </a:solidFill>
              </a:rPr>
              <a:t> regulación debe ser minimizada </a:t>
            </a:r>
            <a:r>
              <a:rPr lang="es-ES" sz="1600" b="1" smtClean="0"/>
              <a:t>o, de ser posible, </a:t>
            </a:r>
            <a:r>
              <a:rPr lang="es-ES" sz="1600" b="1" smtClean="0">
                <a:solidFill>
                  <a:srgbClr val="0000CC"/>
                </a:solidFill>
              </a:rPr>
              <a:t>evitada;</a:t>
            </a:r>
          </a:p>
          <a:p>
            <a:pPr>
              <a:lnSpc>
                <a:spcPct val="80000"/>
              </a:lnSpc>
            </a:pPr>
            <a:endParaRPr lang="es-ES" sz="1600" b="1" smtClean="0">
              <a:solidFill>
                <a:srgbClr val="0000CC"/>
              </a:solidFill>
            </a:endParaRPr>
          </a:p>
          <a:p>
            <a:pPr>
              <a:lnSpc>
                <a:spcPct val="80000"/>
              </a:lnSpc>
            </a:pPr>
            <a:r>
              <a:rPr lang="es-ES" sz="1600" b="1" smtClean="0"/>
              <a:t>d) los servicios de agua y saneamiento no constituyen un monopolio natural; la mayoría de las operaciones puede ser abierta a la competencia mercantil, aunque la introducción de mecanismos competitivos puede ser dificultada por los elevados costos de transacción; en dichos casos, un</a:t>
            </a:r>
            <a:r>
              <a:rPr lang="es-ES" sz="1600" b="1" smtClean="0">
                <a:solidFill>
                  <a:srgbClr val="0000CC"/>
                </a:solidFill>
              </a:rPr>
              <a:t> monopolio privado es preferible a un monopolio público </a:t>
            </a:r>
            <a:r>
              <a:rPr lang="es-ES" sz="1600" b="1" smtClean="0"/>
              <a:t>y en lo posible debe ser un</a:t>
            </a:r>
            <a:r>
              <a:rPr lang="es-ES" sz="1600" b="1" smtClean="0">
                <a:solidFill>
                  <a:srgbClr val="0000CC"/>
                </a:solidFill>
              </a:rPr>
              <a:t> monopolio no regulado</a:t>
            </a:r>
            <a:r>
              <a:rPr lang="es-ES" sz="1600" b="1" smtClean="0"/>
              <a:t>;</a:t>
            </a:r>
          </a:p>
          <a:p>
            <a:pPr>
              <a:lnSpc>
                <a:spcPct val="80000"/>
              </a:lnSpc>
            </a:pPr>
            <a:endParaRPr lang="es-ES" sz="1600" b="1" smtClean="0"/>
          </a:p>
          <a:p>
            <a:pPr>
              <a:lnSpc>
                <a:spcPct val="80000"/>
              </a:lnSpc>
            </a:pPr>
            <a:r>
              <a:rPr lang="es-ES" sz="1600" b="1" smtClean="0"/>
              <a:t>e) los </a:t>
            </a:r>
            <a:r>
              <a:rPr lang="es-ES" sz="1600" b="1" smtClean="0">
                <a:solidFill>
                  <a:srgbClr val="0000CC"/>
                </a:solidFill>
              </a:rPr>
              <a:t>usuarios</a:t>
            </a:r>
            <a:r>
              <a:rPr lang="es-ES" sz="1600" b="1" smtClean="0"/>
              <a:t> de los servicios de agua y saneamiento deben ser convertidos en </a:t>
            </a:r>
            <a:r>
              <a:rPr lang="es-ES" sz="1600" b="1" smtClean="0">
                <a:solidFill>
                  <a:srgbClr val="0000CC"/>
                </a:solidFill>
              </a:rPr>
              <a:t>consumidores</a:t>
            </a:r>
            <a:r>
              <a:rPr lang="es-ES" sz="1600" b="1" smtClean="0"/>
              <a:t> y los </a:t>
            </a:r>
            <a:r>
              <a:rPr lang="es-ES" sz="1600" b="1" smtClean="0">
                <a:solidFill>
                  <a:srgbClr val="0000CC"/>
                </a:solidFill>
              </a:rPr>
              <a:t>derecho habientes</a:t>
            </a:r>
            <a:r>
              <a:rPr lang="es-ES" sz="1600" b="1" smtClean="0"/>
              <a:t> en </a:t>
            </a:r>
            <a:r>
              <a:rPr lang="es-ES" sz="1600" b="1" smtClean="0">
                <a:solidFill>
                  <a:srgbClr val="0000CC"/>
                </a:solidFill>
              </a:rPr>
              <a:t>clientes</a:t>
            </a:r>
            <a:r>
              <a:rPr lang="es-ES" sz="1600" b="1" smtClean="0"/>
              <a:t>.</a:t>
            </a:r>
            <a:endParaRPr lang="es-AR" sz="1600" b="1" smtClean="0"/>
          </a:p>
        </p:txBody>
      </p:sp>
    </p:spTree>
    <p:extLst>
      <p:ext uri="{BB962C8B-B14F-4D97-AF65-F5344CB8AC3E}">
        <p14:creationId xmlns:p14="http://schemas.microsoft.com/office/powerpoint/2010/main" val="21007929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a:solidFill>
                  <a:srgbClr val="0000FF"/>
                </a:solidFill>
              </a:rPr>
              <a:t>j.e.castro@ncl.ac.uk</a:t>
            </a:r>
          </a:p>
        </p:txBody>
      </p:sp>
      <p:sp>
        <p:nvSpPr>
          <p:cNvPr id="71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AFE944C-195A-4897-824A-A7BC7F888E2F}" type="slidenum">
              <a:rPr lang="en-GB">
                <a:solidFill>
                  <a:srgbClr val="0000FF"/>
                </a:solidFill>
                <a:latin typeface="Arial Black" pitchFamily="34" charset="0"/>
              </a:rPr>
              <a:pPr eaLnBrk="1" hangingPunct="1"/>
              <a:t>2</a:t>
            </a:fld>
            <a:endParaRPr lang="en-GB">
              <a:solidFill>
                <a:srgbClr val="0000FF"/>
              </a:solidFill>
              <a:latin typeface="Arial Black" pitchFamily="34" charset="0"/>
            </a:endParaRPr>
          </a:p>
        </p:txBody>
      </p:sp>
      <p:sp>
        <p:nvSpPr>
          <p:cNvPr id="7172" name="Rectangle 2"/>
          <p:cNvSpPr>
            <a:spLocks noGrp="1" noChangeArrowheads="1"/>
          </p:cNvSpPr>
          <p:nvPr>
            <p:ph type="title"/>
          </p:nvPr>
        </p:nvSpPr>
        <p:spPr>
          <a:xfrm>
            <a:off x="468313" y="333375"/>
            <a:ext cx="8218487" cy="503238"/>
          </a:xfrm>
        </p:spPr>
        <p:txBody>
          <a:bodyPr/>
          <a:lstStyle/>
          <a:p>
            <a:pPr eaLnBrk="1" hangingPunct="1"/>
            <a:r>
              <a:rPr lang="es-AR" sz="3600" b="1" smtClean="0">
                <a:solidFill>
                  <a:schemeClr val="bg2"/>
                </a:solidFill>
              </a:rPr>
              <a:t>Orden de exposición</a:t>
            </a:r>
          </a:p>
        </p:txBody>
      </p:sp>
      <p:sp>
        <p:nvSpPr>
          <p:cNvPr id="7173" name="Rectangle 3"/>
          <p:cNvSpPr>
            <a:spLocks noGrp="1" noChangeArrowheads="1"/>
          </p:cNvSpPr>
          <p:nvPr>
            <p:ph type="body" idx="1"/>
          </p:nvPr>
        </p:nvSpPr>
        <p:spPr>
          <a:xfrm>
            <a:off x="457200" y="1341438"/>
            <a:ext cx="8229600" cy="4895850"/>
          </a:xfrm>
        </p:spPr>
        <p:txBody>
          <a:bodyPr/>
          <a:lstStyle/>
          <a:p>
            <a:pPr eaLnBrk="1" hangingPunct="1"/>
            <a:r>
              <a:rPr lang="es-AR" sz="2400" b="1" dirty="0" smtClean="0"/>
              <a:t>Referencia empírica</a:t>
            </a:r>
          </a:p>
          <a:p>
            <a:pPr lvl="1" eaLnBrk="1" hangingPunct="1"/>
            <a:endParaRPr lang="es-AR" sz="2000" b="1" dirty="0" smtClean="0"/>
          </a:p>
          <a:p>
            <a:pPr eaLnBrk="1" hangingPunct="1"/>
            <a:r>
              <a:rPr lang="es-AR" sz="2400" b="1" dirty="0" smtClean="0"/>
              <a:t>Dilemas de los servicios de </a:t>
            </a:r>
            <a:r>
              <a:rPr lang="es-AR" sz="2400" b="1" dirty="0" smtClean="0"/>
              <a:t>saneamiento</a:t>
            </a:r>
            <a:endParaRPr lang="es-AR" sz="2000" b="1" dirty="0" smtClean="0"/>
          </a:p>
          <a:p>
            <a:pPr eaLnBrk="1" hangingPunct="1"/>
            <a:endParaRPr lang="es-AR" sz="2400" b="1" dirty="0" smtClean="0"/>
          </a:p>
          <a:p>
            <a:pPr eaLnBrk="1" hangingPunct="1"/>
            <a:r>
              <a:rPr lang="es-AR" sz="2400" b="1" dirty="0" smtClean="0"/>
              <a:t>Breve revisión histórica: el sector privado y el saneamiento</a:t>
            </a:r>
          </a:p>
          <a:p>
            <a:pPr eaLnBrk="1" hangingPunct="1"/>
            <a:endParaRPr lang="es-AR" sz="2400" b="1" dirty="0" smtClean="0"/>
          </a:p>
          <a:p>
            <a:pPr eaLnBrk="1" hangingPunct="1"/>
            <a:r>
              <a:rPr lang="es-AR" sz="2400" b="1" dirty="0" smtClean="0"/>
              <a:t>La etapa reciente: el retorno </a:t>
            </a:r>
            <a:r>
              <a:rPr lang="es-AR" sz="2400" b="1" dirty="0" smtClean="0"/>
              <a:t>privatista, las resistencias, </a:t>
            </a:r>
            <a:r>
              <a:rPr lang="en-US" sz="2400" b="1" dirty="0" smtClean="0"/>
              <a:t>la </a:t>
            </a:r>
            <a:r>
              <a:rPr lang="en-US" sz="2400" b="1" dirty="0" err="1" smtClean="0"/>
              <a:t>desprivatización</a:t>
            </a:r>
            <a:r>
              <a:rPr lang="en-US" sz="2400" b="1" dirty="0" smtClean="0"/>
              <a:t>, la </a:t>
            </a:r>
            <a:r>
              <a:rPr lang="en-US" sz="2400" b="1" dirty="0" err="1" smtClean="0"/>
              <a:t>confrontaci</a:t>
            </a:r>
            <a:r>
              <a:rPr lang="en-US" sz="2400" b="1" dirty="0" err="1" smtClean="0"/>
              <a:t>ón</a:t>
            </a:r>
            <a:r>
              <a:rPr lang="en-US" sz="2400" b="1" dirty="0" smtClean="0"/>
              <a:t> actual</a:t>
            </a:r>
            <a:r>
              <a:rPr lang="en-US" sz="2400" b="1" dirty="0" smtClean="0"/>
              <a:t>.</a:t>
            </a:r>
            <a:endParaRPr lang="es-AR" sz="2400" b="1" dirty="0" smtClean="0"/>
          </a:p>
          <a:p>
            <a:pPr eaLnBrk="1" hangingPunct="1"/>
            <a:endParaRPr lang="es-AR" sz="2400" b="1" dirty="0" smtClean="0"/>
          </a:p>
          <a:p>
            <a:pPr eaLnBrk="1" hangingPunct="1"/>
            <a:r>
              <a:rPr lang="es-AR" sz="2400" b="1" dirty="0" smtClean="0"/>
              <a:t>Algunos puntos para el debate</a:t>
            </a:r>
          </a:p>
        </p:txBody>
      </p:sp>
    </p:spTree>
    <p:extLst>
      <p:ext uri="{BB962C8B-B14F-4D97-AF65-F5344CB8AC3E}">
        <p14:creationId xmlns:p14="http://schemas.microsoft.com/office/powerpoint/2010/main" val="16777561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24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A9138A8F-6868-4B3F-86B7-BE86635CAE19}" type="slidenum">
              <a:rPr lang="en-GB" smtClean="0">
                <a:solidFill>
                  <a:srgbClr val="0000FF"/>
                </a:solidFill>
                <a:latin typeface="Arial Black" pitchFamily="34" charset="0"/>
              </a:rPr>
              <a:pPr eaLnBrk="1" hangingPunct="1"/>
              <a:t>20</a:t>
            </a:fld>
            <a:endParaRPr lang="en-GB" smtClean="0">
              <a:solidFill>
                <a:srgbClr val="0000FF"/>
              </a:solidFill>
              <a:latin typeface="Arial Black" pitchFamily="34" charset="0"/>
            </a:endParaRPr>
          </a:p>
        </p:txBody>
      </p:sp>
      <p:sp>
        <p:nvSpPr>
          <p:cNvPr id="62468" name="Rectangle 2"/>
          <p:cNvSpPr>
            <a:spLocks noGrp="1" noChangeArrowheads="1"/>
          </p:cNvSpPr>
          <p:nvPr>
            <p:ph type="title"/>
          </p:nvPr>
        </p:nvSpPr>
        <p:spPr>
          <a:xfrm>
            <a:off x="395288" y="549275"/>
            <a:ext cx="8353425" cy="792163"/>
          </a:xfrm>
        </p:spPr>
        <p:txBody>
          <a:bodyPr/>
          <a:lstStyle/>
          <a:p>
            <a:r>
              <a:rPr lang="en-GB" sz="2400" b="1" smtClean="0">
                <a:solidFill>
                  <a:schemeClr val="bg2"/>
                </a:solidFill>
              </a:rPr>
              <a:t>La visión privatista extrema dentro del Banco Mundial</a:t>
            </a:r>
            <a:r>
              <a:rPr lang="en-GB" sz="3000" b="1" smtClean="0">
                <a:solidFill>
                  <a:schemeClr val="bg2"/>
                </a:solidFill>
              </a:rPr>
              <a:t>  </a:t>
            </a:r>
            <a:br>
              <a:rPr lang="en-GB" sz="3000" b="1" smtClean="0">
                <a:solidFill>
                  <a:schemeClr val="bg2"/>
                </a:solidFill>
              </a:rPr>
            </a:br>
            <a:endParaRPr lang="en-GB" sz="3000" b="1" smtClean="0">
              <a:solidFill>
                <a:schemeClr val="bg2"/>
              </a:solidFill>
            </a:endParaRPr>
          </a:p>
        </p:txBody>
      </p:sp>
      <p:sp>
        <p:nvSpPr>
          <p:cNvPr id="62469" name="Rectangle 3"/>
          <p:cNvSpPr>
            <a:spLocks noGrp="1" noChangeArrowheads="1"/>
          </p:cNvSpPr>
          <p:nvPr>
            <p:ph type="body" idx="1"/>
          </p:nvPr>
        </p:nvSpPr>
        <p:spPr>
          <a:xfrm>
            <a:off x="457200" y="1196975"/>
            <a:ext cx="8229600" cy="5040313"/>
          </a:xfrm>
        </p:spPr>
        <p:txBody>
          <a:bodyPr/>
          <a:lstStyle/>
          <a:p>
            <a:pPr>
              <a:lnSpc>
                <a:spcPct val="80000"/>
              </a:lnSpc>
            </a:pPr>
            <a:r>
              <a:rPr lang="es-AR" sz="1800" b="1" smtClean="0"/>
              <a:t>La especialista en Sector Privado del Banco Mundial Penelope Brook Cowen ha argumentado a favor de la “</a:t>
            </a:r>
            <a:r>
              <a:rPr lang="es-AR" sz="1800" b="1" smtClean="0">
                <a:solidFill>
                  <a:srgbClr val="0000FF"/>
                </a:solidFill>
              </a:rPr>
              <a:t>privatización desregulada</a:t>
            </a:r>
            <a:r>
              <a:rPr lang="es-AR" sz="1800" b="1" smtClean="0"/>
              <a:t>”, “</a:t>
            </a:r>
            <a:r>
              <a:rPr lang="es-AR" sz="1800" b="1" smtClean="0">
                <a:solidFill>
                  <a:srgbClr val="0000FF"/>
                </a:solidFill>
              </a:rPr>
              <a:t>monopolios privados desregulados</a:t>
            </a:r>
            <a:r>
              <a:rPr lang="es-AR" sz="1800" b="1" smtClean="0"/>
              <a:t>”, y “</a:t>
            </a:r>
            <a:r>
              <a:rPr lang="es-AR" sz="1800" b="1" smtClean="0">
                <a:solidFill>
                  <a:srgbClr val="0000FF"/>
                </a:solidFill>
              </a:rPr>
              <a:t>laissez faire</a:t>
            </a:r>
            <a:r>
              <a:rPr lang="es-AR" sz="1800" b="1" smtClean="0"/>
              <a:t>” donde “la provisión de servicios sea regulada por las fuerzas del mercado y por incentivos económicos” para resolver la situación de los servicios de agua en los países en desarrollo (Brook Cowen and Cowen, 1998: 22, 28). Propone directamente:</a:t>
            </a:r>
          </a:p>
          <a:p>
            <a:pPr>
              <a:lnSpc>
                <a:spcPct val="80000"/>
              </a:lnSpc>
            </a:pPr>
            <a:endParaRPr lang="es-AR" sz="1800" b="1" smtClean="0"/>
          </a:p>
          <a:p>
            <a:pPr>
              <a:lnSpc>
                <a:spcPct val="80000"/>
              </a:lnSpc>
              <a:buFont typeface="Wingdings" pitchFamily="2" charset="2"/>
              <a:buNone/>
            </a:pPr>
            <a:r>
              <a:rPr lang="es-AR" sz="1800" b="1" smtClean="0"/>
              <a:t>	“La </a:t>
            </a:r>
            <a:r>
              <a:rPr lang="es-AR" sz="1800" b="1" smtClean="0">
                <a:solidFill>
                  <a:srgbClr val="0000FF"/>
                </a:solidFill>
              </a:rPr>
              <a:t>completa privatización de los activos del agua y un monopolio natural desregulado</a:t>
            </a:r>
            <a:r>
              <a:rPr lang="es-AR" sz="1800" b="1" smtClean="0"/>
              <a:t> […] La razón principal de la privatización desregulada es clara. Un monopolio privado desregulado podría tener un incentivo para atraer al sistema tantos compradores potenciales como resulte posible, para maximizar la ganancia. De este modo, los </a:t>
            </a:r>
            <a:r>
              <a:rPr lang="es-AR" sz="1800" b="1" smtClean="0">
                <a:solidFill>
                  <a:srgbClr val="0000FF"/>
                </a:solidFill>
              </a:rPr>
              <a:t>monopolios privados desregulados</a:t>
            </a:r>
            <a:r>
              <a:rPr lang="es-AR" sz="1800" b="1" smtClean="0"/>
              <a:t> aumentarían en forma significativa el número de conexiones de agua en los países en desarrollo. Si la privatización desregulada pudiera producir conexiones para los consumidores de bajos ingresos, ahora abandonados, </a:t>
            </a:r>
            <a:r>
              <a:rPr lang="es-AR" sz="1800" b="1" smtClean="0">
                <a:solidFill>
                  <a:srgbClr val="0000FF"/>
                </a:solidFill>
              </a:rPr>
              <a:t>los pobres terminarían con mayores ingresos, mejor servicio sanitario, mayor tiempo para otros emprendimientos y una mayor probabilidad de una larga expectativa de vida</a:t>
            </a:r>
            <a:r>
              <a:rPr lang="es-AR" sz="1800" b="1" smtClean="0"/>
              <a:t>. (Brook Cowen and Cowen, 1998: 22-3)”</a:t>
            </a:r>
            <a:endParaRPr lang="en-US" sz="1800" b="1" smtClean="0"/>
          </a:p>
        </p:txBody>
      </p:sp>
    </p:spTree>
    <p:extLst>
      <p:ext uri="{BB962C8B-B14F-4D97-AF65-F5344CB8AC3E}">
        <p14:creationId xmlns:p14="http://schemas.microsoft.com/office/powerpoint/2010/main" val="199826254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34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52D4178-12F6-4C71-AE17-7A312F705A06}" type="slidenum">
              <a:rPr lang="en-GB" smtClean="0">
                <a:solidFill>
                  <a:srgbClr val="0000FF"/>
                </a:solidFill>
                <a:latin typeface="Arial Black" pitchFamily="34" charset="0"/>
              </a:rPr>
              <a:pPr eaLnBrk="1" hangingPunct="1"/>
              <a:t>21</a:t>
            </a:fld>
            <a:endParaRPr lang="en-GB" smtClean="0">
              <a:solidFill>
                <a:srgbClr val="0000FF"/>
              </a:solidFill>
              <a:latin typeface="Arial Black" pitchFamily="34" charset="0"/>
            </a:endParaRPr>
          </a:p>
        </p:txBody>
      </p:sp>
      <p:sp>
        <p:nvSpPr>
          <p:cNvPr id="63492" name="Rectangle 2"/>
          <p:cNvSpPr>
            <a:spLocks noGrp="1" noChangeArrowheads="1"/>
          </p:cNvSpPr>
          <p:nvPr>
            <p:ph type="title"/>
          </p:nvPr>
        </p:nvSpPr>
        <p:spPr>
          <a:xfrm>
            <a:off x="179388" y="549275"/>
            <a:ext cx="8785225" cy="503238"/>
          </a:xfrm>
        </p:spPr>
        <p:txBody>
          <a:bodyPr/>
          <a:lstStyle/>
          <a:p>
            <a:pPr eaLnBrk="1" hangingPunct="1"/>
            <a:r>
              <a:rPr lang="es-AR" sz="2800" b="1" smtClean="0">
                <a:solidFill>
                  <a:schemeClr val="bg2"/>
                </a:solidFill>
              </a:rPr>
              <a:t>La visión privatista niega el carácter político de la “crisis”</a:t>
            </a:r>
          </a:p>
        </p:txBody>
      </p:sp>
      <p:sp>
        <p:nvSpPr>
          <p:cNvPr id="63493" name="Rectangle 3"/>
          <p:cNvSpPr>
            <a:spLocks noGrp="1" noChangeArrowheads="1"/>
          </p:cNvSpPr>
          <p:nvPr>
            <p:ph type="body" idx="1"/>
          </p:nvPr>
        </p:nvSpPr>
        <p:spPr>
          <a:xfrm>
            <a:off x="468313" y="1341438"/>
            <a:ext cx="8291512" cy="5111750"/>
          </a:xfrm>
        </p:spPr>
        <p:txBody>
          <a:bodyPr/>
          <a:lstStyle/>
          <a:p>
            <a:pPr eaLnBrk="1" hangingPunct="1">
              <a:lnSpc>
                <a:spcPct val="90000"/>
              </a:lnSpc>
            </a:pPr>
            <a:r>
              <a:rPr lang="es-AR" sz="2400" b="1" smtClean="0"/>
              <a:t>Las políticas dominantes en el sector</a:t>
            </a:r>
          </a:p>
          <a:p>
            <a:pPr lvl="1" eaLnBrk="1" hangingPunct="1">
              <a:lnSpc>
                <a:spcPct val="90000"/>
              </a:lnSpc>
            </a:pPr>
            <a:endParaRPr lang="es-AR" sz="2000" b="1" smtClean="0"/>
          </a:p>
          <a:p>
            <a:pPr lvl="1" eaLnBrk="1" hangingPunct="1">
              <a:lnSpc>
                <a:spcPct val="90000"/>
              </a:lnSpc>
            </a:pPr>
            <a:r>
              <a:rPr lang="es-AR" sz="2000" b="1" smtClean="0"/>
              <a:t>insisten en que el problema es principalmente técnico, donde “técnico” significa especialmente “financiero” = quién pagará la factura?</a:t>
            </a:r>
          </a:p>
          <a:p>
            <a:pPr lvl="1" eaLnBrk="1" hangingPunct="1">
              <a:lnSpc>
                <a:spcPct val="90000"/>
              </a:lnSpc>
            </a:pPr>
            <a:endParaRPr lang="es-AR" sz="2000" b="1" smtClean="0"/>
          </a:p>
          <a:p>
            <a:pPr lvl="1" eaLnBrk="1" hangingPunct="1">
              <a:lnSpc>
                <a:spcPct val="90000"/>
              </a:lnSpc>
            </a:pPr>
            <a:r>
              <a:rPr lang="es-AR" sz="2000" b="1" smtClean="0"/>
              <a:t>Han promovido cambios radicales desde la década de 1980 en la gobernabilidad y gestión del agua y sus servicios (especialmente mediante la desregulación, liberalización y “privatización” en el sector)</a:t>
            </a:r>
          </a:p>
          <a:p>
            <a:pPr eaLnBrk="1" hangingPunct="1">
              <a:lnSpc>
                <a:spcPct val="90000"/>
              </a:lnSpc>
            </a:pPr>
            <a:endParaRPr lang="es-AR" sz="2400" b="1" smtClean="0"/>
          </a:p>
          <a:p>
            <a:pPr eaLnBrk="1" hangingPunct="1">
              <a:lnSpc>
                <a:spcPct val="90000"/>
              </a:lnSpc>
            </a:pPr>
            <a:r>
              <a:rPr lang="es-AR" sz="2400" b="1" smtClean="0"/>
              <a:t>Exacerbación de conflictos intra-nacionales </a:t>
            </a:r>
            <a:r>
              <a:rPr lang="es-AR" sz="2400" b="1" smtClean="0">
                <a:solidFill>
                  <a:srgbClr val="0000FF"/>
                </a:solidFill>
              </a:rPr>
              <a:t>pre-existentes </a:t>
            </a:r>
            <a:r>
              <a:rPr lang="es-AR" sz="2400" b="1" smtClean="0"/>
              <a:t>y creación de nuevos conflictos</a:t>
            </a:r>
          </a:p>
        </p:txBody>
      </p:sp>
    </p:spTree>
    <p:extLst>
      <p:ext uri="{BB962C8B-B14F-4D97-AF65-F5344CB8AC3E}">
        <p14:creationId xmlns:p14="http://schemas.microsoft.com/office/powerpoint/2010/main" val="177121305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45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3C01B1C-9705-4355-AEE6-FCFB4383B36F}" type="slidenum">
              <a:rPr lang="en-GB" smtClean="0">
                <a:solidFill>
                  <a:srgbClr val="0000FF"/>
                </a:solidFill>
                <a:latin typeface="Arial Black" pitchFamily="34" charset="0"/>
              </a:rPr>
              <a:pPr eaLnBrk="1" hangingPunct="1"/>
              <a:t>22</a:t>
            </a:fld>
            <a:endParaRPr lang="en-GB" smtClean="0">
              <a:solidFill>
                <a:srgbClr val="0000FF"/>
              </a:solidFill>
              <a:latin typeface="Arial Black" pitchFamily="34" charset="0"/>
            </a:endParaRPr>
          </a:p>
        </p:txBody>
      </p:sp>
      <p:sp>
        <p:nvSpPr>
          <p:cNvPr id="64516" name="Rectangle 2"/>
          <p:cNvSpPr>
            <a:spLocks noGrp="1" noChangeArrowheads="1"/>
          </p:cNvSpPr>
          <p:nvPr>
            <p:ph type="title"/>
          </p:nvPr>
        </p:nvSpPr>
        <p:spPr>
          <a:xfrm>
            <a:off x="323850" y="333375"/>
            <a:ext cx="8569325" cy="503238"/>
          </a:xfrm>
        </p:spPr>
        <p:txBody>
          <a:bodyPr/>
          <a:lstStyle/>
          <a:p>
            <a:pPr eaLnBrk="1" hangingPunct="1"/>
            <a:r>
              <a:rPr lang="es-AR" sz="2800" b="1" smtClean="0">
                <a:solidFill>
                  <a:schemeClr val="bg2"/>
                </a:solidFill>
              </a:rPr>
              <a:t>Los argumentos principales del privatismo</a:t>
            </a:r>
          </a:p>
        </p:txBody>
      </p:sp>
      <p:sp>
        <p:nvSpPr>
          <p:cNvPr id="64517" name="Rectangle 3"/>
          <p:cNvSpPr>
            <a:spLocks noGrp="1" noChangeArrowheads="1"/>
          </p:cNvSpPr>
          <p:nvPr>
            <p:ph type="body" idx="1"/>
          </p:nvPr>
        </p:nvSpPr>
        <p:spPr>
          <a:xfrm>
            <a:off x="468313" y="1052513"/>
            <a:ext cx="8229600" cy="5400675"/>
          </a:xfrm>
        </p:spPr>
        <p:txBody>
          <a:bodyPr/>
          <a:lstStyle/>
          <a:p>
            <a:pPr eaLnBrk="1" hangingPunct="1">
              <a:lnSpc>
                <a:spcPct val="80000"/>
              </a:lnSpc>
            </a:pPr>
            <a:r>
              <a:rPr lang="es-ES" sz="2000" b="1" smtClean="0"/>
              <a:t>Los instituciones financieras internacionales, las agencias de cooperación de los países desarrollados, y otros actores globales han argumentado que la solución a la crisis resta en la expansión de la participación privada (privatización y otras formas relacionadas) para </a:t>
            </a:r>
          </a:p>
          <a:p>
            <a:pPr eaLnBrk="1" hangingPunct="1">
              <a:lnSpc>
                <a:spcPct val="80000"/>
              </a:lnSpc>
            </a:pPr>
            <a:endParaRPr lang="es-ES" sz="2000" b="1" smtClean="0"/>
          </a:p>
          <a:p>
            <a:pPr lvl="1" eaLnBrk="1" hangingPunct="1">
              <a:lnSpc>
                <a:spcPct val="80000"/>
              </a:lnSpc>
            </a:pPr>
            <a:r>
              <a:rPr lang="es-ES" sz="1800" b="1" smtClean="0"/>
              <a:t>Aumentar la </a:t>
            </a:r>
            <a:r>
              <a:rPr lang="es-ES" sz="1800" b="1" smtClean="0">
                <a:solidFill>
                  <a:srgbClr val="0000CC"/>
                </a:solidFill>
              </a:rPr>
              <a:t>eficiencia</a:t>
            </a:r>
            <a:r>
              <a:rPr lang="es-ES" sz="1800" b="1" smtClean="0"/>
              <a:t> de los servicios de infraestructura</a:t>
            </a:r>
          </a:p>
          <a:p>
            <a:pPr lvl="1" eaLnBrk="1" hangingPunct="1">
              <a:lnSpc>
                <a:spcPct val="80000"/>
              </a:lnSpc>
            </a:pPr>
            <a:endParaRPr lang="es-ES" sz="1800" b="1" smtClean="0"/>
          </a:p>
          <a:p>
            <a:pPr lvl="1" eaLnBrk="1" hangingPunct="1">
              <a:lnSpc>
                <a:spcPct val="80000"/>
              </a:lnSpc>
            </a:pPr>
            <a:r>
              <a:rPr lang="es-ES" sz="1800" b="1" smtClean="0"/>
              <a:t>Extender la </a:t>
            </a:r>
            <a:r>
              <a:rPr lang="es-ES" sz="1800" b="1" smtClean="0">
                <a:solidFill>
                  <a:srgbClr val="0000CC"/>
                </a:solidFill>
              </a:rPr>
              <a:t>cobertura a los pobres</a:t>
            </a:r>
          </a:p>
          <a:p>
            <a:pPr lvl="1" eaLnBrk="1" hangingPunct="1">
              <a:lnSpc>
                <a:spcPct val="80000"/>
              </a:lnSpc>
            </a:pPr>
            <a:endParaRPr lang="es-ES" sz="1800" b="1" smtClean="0"/>
          </a:p>
          <a:p>
            <a:pPr lvl="1" eaLnBrk="1" hangingPunct="1">
              <a:lnSpc>
                <a:spcPct val="80000"/>
              </a:lnSpc>
            </a:pPr>
            <a:r>
              <a:rPr lang="es-ES" sz="1800" b="1" smtClean="0"/>
              <a:t>Reducir la presión sobre los presupuestos públicos mediante la provisión de </a:t>
            </a:r>
            <a:r>
              <a:rPr lang="es-ES" sz="1800" b="1" smtClean="0">
                <a:solidFill>
                  <a:srgbClr val="0000CC"/>
                </a:solidFill>
              </a:rPr>
              <a:t>inversión privada fresca</a:t>
            </a:r>
            <a:r>
              <a:rPr lang="es-ES" sz="1800" b="1" smtClean="0"/>
              <a:t> (Banco Mundial, 1998: 1; Savedoff et. al., 1999)</a:t>
            </a:r>
          </a:p>
          <a:p>
            <a:pPr lvl="1" eaLnBrk="1" hangingPunct="1">
              <a:lnSpc>
                <a:spcPct val="80000"/>
              </a:lnSpc>
            </a:pPr>
            <a:endParaRPr lang="es-ES" sz="1800" b="1" smtClean="0"/>
          </a:p>
          <a:p>
            <a:pPr lvl="1" eaLnBrk="1" hangingPunct="1">
              <a:lnSpc>
                <a:spcPct val="80000"/>
              </a:lnSpc>
            </a:pPr>
            <a:r>
              <a:rPr lang="es-ES" sz="1800" b="1" smtClean="0"/>
              <a:t>Al mismo tiempo que</a:t>
            </a:r>
          </a:p>
          <a:p>
            <a:pPr lvl="1" eaLnBrk="1" hangingPunct="1">
              <a:lnSpc>
                <a:spcPct val="80000"/>
              </a:lnSpc>
            </a:pPr>
            <a:endParaRPr lang="es-ES" sz="1800" b="1" smtClean="0"/>
          </a:p>
          <a:p>
            <a:pPr lvl="1" eaLnBrk="1" hangingPunct="1">
              <a:lnSpc>
                <a:spcPct val="80000"/>
              </a:lnSpc>
            </a:pPr>
            <a:r>
              <a:rPr lang="es-ES" sz="1800" b="1" smtClean="0">
                <a:solidFill>
                  <a:srgbClr val="0000CC"/>
                </a:solidFill>
              </a:rPr>
              <a:t>mejorar las condiciones de igualdad social</a:t>
            </a:r>
            <a:r>
              <a:rPr lang="es-ES" sz="1800" b="1" smtClean="0"/>
              <a:t> (Banco Interamericano de Desarrollo, 1998: 120)</a:t>
            </a:r>
            <a:endParaRPr lang="en-GB" sz="1800" b="1" smtClean="0"/>
          </a:p>
        </p:txBody>
      </p:sp>
    </p:spTree>
    <p:extLst>
      <p:ext uri="{BB962C8B-B14F-4D97-AF65-F5344CB8AC3E}">
        <p14:creationId xmlns:p14="http://schemas.microsoft.com/office/powerpoint/2010/main" val="153875373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55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1F2E1D12-3545-4E93-AA67-22C0B7C640B2}" type="slidenum">
              <a:rPr lang="en-GB" smtClean="0">
                <a:solidFill>
                  <a:srgbClr val="0000FF"/>
                </a:solidFill>
                <a:latin typeface="Arial Black" pitchFamily="34" charset="0"/>
              </a:rPr>
              <a:pPr eaLnBrk="1" hangingPunct="1"/>
              <a:t>23</a:t>
            </a:fld>
            <a:endParaRPr lang="en-GB" smtClean="0">
              <a:solidFill>
                <a:srgbClr val="0000FF"/>
              </a:solidFill>
              <a:latin typeface="Arial Black" pitchFamily="34" charset="0"/>
            </a:endParaRPr>
          </a:p>
        </p:txBody>
      </p:sp>
      <p:sp>
        <p:nvSpPr>
          <p:cNvPr id="65540" name="Rectangle 2"/>
          <p:cNvSpPr>
            <a:spLocks noGrp="1" noChangeArrowheads="1"/>
          </p:cNvSpPr>
          <p:nvPr>
            <p:ph type="title"/>
          </p:nvPr>
        </p:nvSpPr>
        <p:spPr>
          <a:xfrm>
            <a:off x="457200" y="512537"/>
            <a:ext cx="8218487" cy="503238"/>
          </a:xfrm>
        </p:spPr>
        <p:txBody>
          <a:bodyPr/>
          <a:lstStyle/>
          <a:p>
            <a:pPr eaLnBrk="1" hangingPunct="1"/>
            <a:r>
              <a:rPr lang="en-US" sz="2800" b="1" dirty="0" err="1" smtClean="0">
                <a:solidFill>
                  <a:schemeClr val="bg2"/>
                </a:solidFill>
              </a:rPr>
              <a:t>Algunas</a:t>
            </a:r>
            <a:r>
              <a:rPr lang="en-US" sz="2800" b="1" dirty="0" smtClean="0">
                <a:solidFill>
                  <a:schemeClr val="bg2"/>
                </a:solidFill>
              </a:rPr>
              <a:t> de las </a:t>
            </a:r>
            <a:r>
              <a:rPr lang="en-US" sz="2800" b="1" dirty="0" err="1" smtClean="0">
                <a:solidFill>
                  <a:schemeClr val="bg2"/>
                </a:solidFill>
              </a:rPr>
              <a:t>preguntas</a:t>
            </a:r>
            <a:r>
              <a:rPr lang="en-US" sz="2800" b="1" dirty="0" smtClean="0">
                <a:solidFill>
                  <a:schemeClr val="bg2"/>
                </a:solidFill>
              </a:rPr>
              <a:t> de </a:t>
            </a:r>
            <a:r>
              <a:rPr lang="en-US" sz="2800" b="1" dirty="0" err="1" smtClean="0">
                <a:solidFill>
                  <a:schemeClr val="bg2"/>
                </a:solidFill>
              </a:rPr>
              <a:t>investigación</a:t>
            </a:r>
            <a:r>
              <a:rPr lang="en-US" sz="2800" b="1" dirty="0" smtClean="0">
                <a:solidFill>
                  <a:schemeClr val="bg2"/>
                </a:solidFill>
              </a:rPr>
              <a:t> del </a:t>
            </a:r>
            <a:r>
              <a:rPr lang="en-US" sz="2800" b="1" dirty="0" err="1" smtClean="0">
                <a:solidFill>
                  <a:schemeClr val="bg2"/>
                </a:solidFill>
              </a:rPr>
              <a:t>proyecto</a:t>
            </a:r>
            <a:r>
              <a:rPr lang="en-US" sz="2800" b="1" dirty="0" smtClean="0">
                <a:solidFill>
                  <a:schemeClr val="bg2"/>
                </a:solidFill>
              </a:rPr>
              <a:t> PRINWASS (</a:t>
            </a:r>
            <a:r>
              <a:rPr lang="en-US" sz="2800" b="1" dirty="0" err="1" smtClean="0">
                <a:solidFill>
                  <a:schemeClr val="bg2"/>
                </a:solidFill>
              </a:rPr>
              <a:t>www.prinwass.org</a:t>
            </a:r>
            <a:r>
              <a:rPr lang="en-US" sz="2800" b="1" dirty="0" smtClean="0">
                <a:solidFill>
                  <a:schemeClr val="bg2"/>
                </a:solidFill>
              </a:rPr>
              <a:t>)</a:t>
            </a:r>
            <a:endParaRPr lang="en-GB" sz="2800" b="1" dirty="0" smtClean="0">
              <a:solidFill>
                <a:schemeClr val="bg2"/>
              </a:solidFill>
            </a:endParaRPr>
          </a:p>
        </p:txBody>
      </p:sp>
      <p:sp>
        <p:nvSpPr>
          <p:cNvPr id="65541" name="Rectangle 3"/>
          <p:cNvSpPr>
            <a:spLocks noGrp="1" noChangeArrowheads="1"/>
          </p:cNvSpPr>
          <p:nvPr>
            <p:ph type="body" idx="1"/>
          </p:nvPr>
        </p:nvSpPr>
        <p:spPr>
          <a:xfrm>
            <a:off x="457200" y="1196751"/>
            <a:ext cx="8229600" cy="5327873"/>
          </a:xfrm>
        </p:spPr>
        <p:txBody>
          <a:bodyPr/>
          <a:lstStyle/>
          <a:p>
            <a:pPr eaLnBrk="1" hangingPunct="1">
              <a:lnSpc>
                <a:spcPct val="80000"/>
              </a:lnSpc>
              <a:buFont typeface="Wingdings" pitchFamily="2" charset="2"/>
              <a:buNone/>
            </a:pPr>
            <a:endParaRPr lang="en-GB" sz="2400" b="1" dirty="0" smtClean="0"/>
          </a:p>
          <a:p>
            <a:pPr eaLnBrk="1" hangingPunct="1">
              <a:lnSpc>
                <a:spcPct val="80000"/>
              </a:lnSpc>
            </a:pPr>
            <a:r>
              <a:rPr lang="en-GB" sz="2400" b="1" dirty="0" smtClean="0"/>
              <a:t>¿</a:t>
            </a:r>
            <a:r>
              <a:rPr lang="en-GB" sz="2400" b="1" dirty="0" err="1" smtClean="0"/>
              <a:t>Cuál</a:t>
            </a:r>
            <a:r>
              <a:rPr lang="en-GB" sz="2400" b="1" dirty="0" smtClean="0"/>
              <a:t> ha </a:t>
            </a:r>
            <a:r>
              <a:rPr lang="en-GB" sz="2400" b="1" dirty="0" err="1" smtClean="0"/>
              <a:t>sido</a:t>
            </a:r>
            <a:r>
              <a:rPr lang="en-GB" sz="2400" b="1" dirty="0" smtClean="0"/>
              <a:t> el </a:t>
            </a:r>
            <a:r>
              <a:rPr lang="en-GB" sz="2400" b="1" dirty="0" err="1" smtClean="0">
                <a:solidFill>
                  <a:srgbClr val="0000CC"/>
                </a:solidFill>
              </a:rPr>
              <a:t>fundamento</a:t>
            </a:r>
            <a:r>
              <a:rPr lang="en-GB" sz="2400" b="1" dirty="0" smtClean="0">
                <a:solidFill>
                  <a:srgbClr val="0000CC"/>
                </a:solidFill>
              </a:rPr>
              <a:t> </a:t>
            </a:r>
            <a:r>
              <a:rPr lang="en-GB" sz="2400" b="1" dirty="0" err="1" smtClean="0">
                <a:solidFill>
                  <a:srgbClr val="0000CC"/>
                </a:solidFill>
              </a:rPr>
              <a:t>teórico</a:t>
            </a:r>
            <a:r>
              <a:rPr lang="en-GB" sz="2400" b="1" dirty="0" smtClean="0"/>
              <a:t> para el </a:t>
            </a:r>
            <a:r>
              <a:rPr lang="en-GB" sz="2400" b="1" dirty="0" err="1" smtClean="0"/>
              <a:t>diseño</a:t>
            </a:r>
            <a:r>
              <a:rPr lang="en-GB" sz="2400" b="1" dirty="0" smtClean="0"/>
              <a:t> e </a:t>
            </a:r>
            <a:r>
              <a:rPr lang="en-GB" sz="2400" b="1" dirty="0" err="1" smtClean="0"/>
              <a:t>implementación</a:t>
            </a:r>
            <a:r>
              <a:rPr lang="en-GB" sz="2400" b="1" dirty="0" smtClean="0"/>
              <a:t> de </a:t>
            </a:r>
            <a:r>
              <a:rPr lang="en-GB" sz="2400" b="1" dirty="0" err="1" smtClean="0"/>
              <a:t>dichas</a:t>
            </a:r>
            <a:r>
              <a:rPr lang="en-GB" sz="2400" b="1" dirty="0" smtClean="0"/>
              <a:t> </a:t>
            </a:r>
            <a:r>
              <a:rPr lang="en-GB" sz="2400" b="1" dirty="0" err="1" smtClean="0"/>
              <a:t>políticas</a:t>
            </a:r>
            <a:r>
              <a:rPr lang="en-GB" sz="2400" b="1" dirty="0" smtClean="0"/>
              <a:t>?</a:t>
            </a:r>
          </a:p>
          <a:p>
            <a:pPr eaLnBrk="1" hangingPunct="1">
              <a:lnSpc>
                <a:spcPct val="80000"/>
              </a:lnSpc>
            </a:pPr>
            <a:endParaRPr lang="en-GB" sz="2400" b="1" dirty="0" smtClean="0"/>
          </a:p>
          <a:p>
            <a:pPr eaLnBrk="1" hangingPunct="1">
              <a:lnSpc>
                <a:spcPct val="80000"/>
              </a:lnSpc>
            </a:pPr>
            <a:r>
              <a:rPr lang="en-GB" sz="2400" b="1" dirty="0" smtClean="0"/>
              <a:t>¿</a:t>
            </a:r>
            <a:r>
              <a:rPr lang="en-GB" sz="2400" b="1" dirty="0" err="1" smtClean="0"/>
              <a:t>Cuál</a:t>
            </a:r>
            <a:r>
              <a:rPr lang="en-GB" sz="2400" b="1" dirty="0" smtClean="0"/>
              <a:t> ha </a:t>
            </a:r>
            <a:r>
              <a:rPr lang="en-GB" sz="2400" b="1" dirty="0" err="1" smtClean="0"/>
              <a:t>sido</a:t>
            </a:r>
            <a:r>
              <a:rPr lang="en-GB" sz="2400" b="1" dirty="0" smtClean="0"/>
              <a:t> la </a:t>
            </a:r>
            <a:r>
              <a:rPr lang="en-GB" sz="2400" b="1" dirty="0" err="1" smtClean="0">
                <a:solidFill>
                  <a:srgbClr val="0000CC"/>
                </a:solidFill>
              </a:rPr>
              <a:t>evidencia</a:t>
            </a:r>
            <a:r>
              <a:rPr lang="en-GB" sz="2400" b="1" dirty="0" smtClean="0">
                <a:solidFill>
                  <a:srgbClr val="0000CC"/>
                </a:solidFill>
              </a:rPr>
              <a:t> </a:t>
            </a:r>
            <a:r>
              <a:rPr lang="en-GB" sz="2400" b="1" dirty="0" err="1" smtClean="0">
                <a:solidFill>
                  <a:srgbClr val="0000CC"/>
                </a:solidFill>
              </a:rPr>
              <a:t>histórica</a:t>
            </a:r>
            <a:r>
              <a:rPr lang="en-GB" sz="2400" b="1" dirty="0" smtClean="0">
                <a:solidFill>
                  <a:srgbClr val="0000CC"/>
                </a:solidFill>
              </a:rPr>
              <a:t> o </a:t>
            </a:r>
            <a:r>
              <a:rPr lang="en-GB" sz="2400" b="1" dirty="0" err="1" smtClean="0">
                <a:solidFill>
                  <a:srgbClr val="0000CC"/>
                </a:solidFill>
              </a:rPr>
              <a:t>empírica</a:t>
            </a:r>
            <a:r>
              <a:rPr lang="en-GB" sz="2400" b="1" dirty="0" smtClean="0"/>
              <a:t> </a:t>
            </a:r>
            <a:r>
              <a:rPr lang="en-GB" sz="2400" b="1" dirty="0" err="1" smtClean="0"/>
              <a:t>utilizada</a:t>
            </a:r>
            <a:r>
              <a:rPr lang="en-GB" sz="2400" b="1" dirty="0" smtClean="0"/>
              <a:t> para </a:t>
            </a:r>
            <a:r>
              <a:rPr lang="en-GB" sz="2400" b="1" dirty="0" err="1" smtClean="0"/>
              <a:t>su</a:t>
            </a:r>
            <a:r>
              <a:rPr lang="en-GB" sz="2400" b="1" dirty="0" smtClean="0"/>
              <a:t> </a:t>
            </a:r>
            <a:r>
              <a:rPr lang="en-GB" sz="2400" b="1" dirty="0" err="1" smtClean="0"/>
              <a:t>justificación</a:t>
            </a:r>
            <a:r>
              <a:rPr lang="en-GB" sz="2400" b="1" dirty="0" smtClean="0"/>
              <a:t>?</a:t>
            </a:r>
          </a:p>
          <a:p>
            <a:pPr eaLnBrk="1" hangingPunct="1">
              <a:lnSpc>
                <a:spcPct val="80000"/>
              </a:lnSpc>
            </a:pPr>
            <a:endParaRPr lang="en-US" sz="2400" b="1" dirty="0" smtClean="0"/>
          </a:p>
          <a:p>
            <a:pPr eaLnBrk="1" hangingPunct="1">
              <a:lnSpc>
                <a:spcPct val="80000"/>
              </a:lnSpc>
            </a:pPr>
            <a:r>
              <a:rPr lang="en-GB" sz="2400" b="1" dirty="0" smtClean="0"/>
              <a:t>¿</a:t>
            </a:r>
            <a:r>
              <a:rPr lang="en-GB" sz="2400" b="1" dirty="0" err="1" smtClean="0"/>
              <a:t>Qué</a:t>
            </a:r>
            <a:r>
              <a:rPr lang="en-GB" sz="2400" b="1" dirty="0" smtClean="0"/>
              <a:t> </a:t>
            </a:r>
            <a:r>
              <a:rPr lang="en-GB" sz="2400" b="1" dirty="0" err="1" smtClean="0"/>
              <a:t>puede</a:t>
            </a:r>
            <a:r>
              <a:rPr lang="en-GB" sz="2400" b="1" dirty="0" smtClean="0"/>
              <a:t> </a:t>
            </a:r>
            <a:r>
              <a:rPr lang="en-GB" sz="2400" b="1" dirty="0" err="1" smtClean="0"/>
              <a:t>aprenderse</a:t>
            </a:r>
            <a:r>
              <a:rPr lang="en-GB" sz="2400" b="1" dirty="0" smtClean="0"/>
              <a:t> de las </a:t>
            </a:r>
            <a:r>
              <a:rPr lang="en-GB" sz="2400" b="1" dirty="0" err="1" smtClean="0">
                <a:solidFill>
                  <a:srgbClr val="0000CC"/>
                </a:solidFill>
              </a:rPr>
              <a:t>experiencias</a:t>
            </a:r>
            <a:r>
              <a:rPr lang="en-GB" sz="2400" b="1" dirty="0" smtClean="0">
                <a:solidFill>
                  <a:srgbClr val="0000CC"/>
                </a:solidFill>
              </a:rPr>
              <a:t> </a:t>
            </a:r>
            <a:r>
              <a:rPr lang="en-GB" sz="2400" b="1" dirty="0" err="1" smtClean="0">
                <a:solidFill>
                  <a:srgbClr val="0000CC"/>
                </a:solidFill>
              </a:rPr>
              <a:t>recientes</a:t>
            </a:r>
            <a:r>
              <a:rPr lang="en-GB" sz="2400" b="1" dirty="0" smtClean="0"/>
              <a:t>?</a:t>
            </a:r>
          </a:p>
          <a:p>
            <a:pPr eaLnBrk="1" hangingPunct="1">
              <a:lnSpc>
                <a:spcPct val="80000"/>
              </a:lnSpc>
            </a:pPr>
            <a:endParaRPr lang="en-GB" sz="2400" b="1" dirty="0" smtClean="0"/>
          </a:p>
          <a:p>
            <a:pPr eaLnBrk="1" hangingPunct="1">
              <a:lnSpc>
                <a:spcPct val="80000"/>
              </a:lnSpc>
            </a:pPr>
            <a:r>
              <a:rPr lang="en-GB" sz="2400" b="1" dirty="0" smtClean="0"/>
              <a:t>¿</a:t>
            </a:r>
            <a:r>
              <a:rPr lang="en-GB" sz="2400" b="1" dirty="0" err="1" smtClean="0"/>
              <a:t>Cuáles</a:t>
            </a:r>
            <a:r>
              <a:rPr lang="en-GB" sz="2400" b="1" dirty="0" smtClean="0"/>
              <a:t> son las </a:t>
            </a:r>
            <a:r>
              <a:rPr lang="en-GB" sz="2400" b="1" dirty="0" err="1" smtClean="0"/>
              <a:t>condiciones</a:t>
            </a:r>
            <a:r>
              <a:rPr lang="en-GB" sz="2400" b="1" dirty="0" smtClean="0"/>
              <a:t> que </a:t>
            </a:r>
            <a:r>
              <a:rPr lang="en-GB" sz="2400" b="1" dirty="0" err="1" smtClean="0"/>
              <a:t>afectan</a:t>
            </a:r>
            <a:r>
              <a:rPr lang="en-GB" sz="2400" b="1" dirty="0" smtClean="0"/>
              <a:t> el </a:t>
            </a:r>
            <a:r>
              <a:rPr lang="en-GB" sz="2400" b="1" dirty="0" err="1" smtClean="0">
                <a:solidFill>
                  <a:srgbClr val="0000CC"/>
                </a:solidFill>
              </a:rPr>
              <a:t>diseño</a:t>
            </a:r>
            <a:r>
              <a:rPr lang="en-GB" sz="2400" b="1" dirty="0" smtClean="0">
                <a:solidFill>
                  <a:srgbClr val="0000CC"/>
                </a:solidFill>
              </a:rPr>
              <a:t> y el </a:t>
            </a:r>
            <a:r>
              <a:rPr lang="en-GB" sz="2400" b="1" dirty="0" err="1" smtClean="0">
                <a:solidFill>
                  <a:srgbClr val="0000CC"/>
                </a:solidFill>
              </a:rPr>
              <a:t>desarrollo</a:t>
            </a:r>
            <a:r>
              <a:rPr lang="en-GB" sz="2400" b="1" dirty="0" smtClean="0"/>
              <a:t> de </a:t>
            </a:r>
            <a:r>
              <a:rPr lang="en-GB" sz="2400" b="1" dirty="0" err="1" smtClean="0"/>
              <a:t>sistemas</a:t>
            </a:r>
            <a:r>
              <a:rPr lang="en-GB" sz="2400" b="1" dirty="0" smtClean="0"/>
              <a:t> de </a:t>
            </a:r>
            <a:r>
              <a:rPr lang="en-GB" sz="2400" b="1" dirty="0" err="1" smtClean="0"/>
              <a:t>agua</a:t>
            </a:r>
            <a:r>
              <a:rPr lang="en-GB" sz="2400" b="1" dirty="0" smtClean="0"/>
              <a:t> y </a:t>
            </a:r>
            <a:r>
              <a:rPr lang="en-GB" sz="2400" b="1" dirty="0" err="1" smtClean="0"/>
              <a:t>saneamiento</a:t>
            </a:r>
            <a:r>
              <a:rPr lang="en-GB" sz="2400" b="1" dirty="0" smtClean="0"/>
              <a:t> que </a:t>
            </a:r>
            <a:r>
              <a:rPr lang="en-GB" sz="2400" b="1" dirty="0" err="1" smtClean="0"/>
              <a:t>sean</a:t>
            </a:r>
            <a:r>
              <a:rPr lang="en-GB" sz="2400" b="1" dirty="0" smtClean="0"/>
              <a:t> no </a:t>
            </a:r>
            <a:r>
              <a:rPr lang="en-GB" sz="2400" b="1" dirty="0" err="1" smtClean="0"/>
              <a:t>solamente</a:t>
            </a:r>
            <a:r>
              <a:rPr lang="en-GB" sz="2400" b="1" dirty="0" smtClean="0"/>
              <a:t> </a:t>
            </a:r>
            <a:r>
              <a:rPr lang="en-GB" sz="2400" b="1" dirty="0" err="1" smtClean="0">
                <a:solidFill>
                  <a:srgbClr val="0000CC"/>
                </a:solidFill>
              </a:rPr>
              <a:t>eficientes</a:t>
            </a:r>
            <a:r>
              <a:rPr lang="en-GB" sz="2400" b="1" dirty="0" smtClean="0">
                <a:solidFill>
                  <a:srgbClr val="0000CC"/>
                </a:solidFill>
              </a:rPr>
              <a:t> y </a:t>
            </a:r>
            <a:r>
              <a:rPr lang="en-GB" sz="2400" b="1" dirty="0" err="1" smtClean="0">
                <a:solidFill>
                  <a:srgbClr val="0000CC"/>
                </a:solidFill>
              </a:rPr>
              <a:t>eficaces</a:t>
            </a:r>
            <a:r>
              <a:rPr lang="en-GB" sz="2400" b="1" dirty="0" smtClean="0"/>
              <a:t> </a:t>
            </a:r>
            <a:r>
              <a:rPr lang="en-GB" sz="2400" b="1" dirty="0" err="1" smtClean="0"/>
              <a:t>sino</a:t>
            </a:r>
            <a:r>
              <a:rPr lang="en-GB" sz="2400" b="1" dirty="0" smtClean="0"/>
              <a:t> </a:t>
            </a:r>
            <a:r>
              <a:rPr lang="en-GB" sz="2400" b="1" dirty="0" err="1" smtClean="0"/>
              <a:t>también</a:t>
            </a:r>
            <a:r>
              <a:rPr lang="en-GB" sz="2400" b="1" dirty="0" smtClean="0"/>
              <a:t> </a:t>
            </a:r>
            <a:r>
              <a:rPr lang="en-GB" sz="2400" b="1" dirty="0" err="1" smtClean="0">
                <a:solidFill>
                  <a:srgbClr val="0000CC"/>
                </a:solidFill>
              </a:rPr>
              <a:t>sustentables</a:t>
            </a:r>
            <a:r>
              <a:rPr lang="en-GB" sz="2400" b="1" dirty="0" smtClean="0"/>
              <a:t> </a:t>
            </a:r>
            <a:r>
              <a:rPr lang="en-GB" sz="2400" b="1" dirty="0" err="1" smtClean="0"/>
              <a:t>en</a:t>
            </a:r>
            <a:r>
              <a:rPr lang="en-GB" sz="2400" b="1" dirty="0" smtClean="0"/>
              <a:t> </a:t>
            </a:r>
            <a:r>
              <a:rPr lang="en-GB" sz="2400" b="1" dirty="0" err="1" smtClean="0"/>
              <a:t>términos</a:t>
            </a:r>
            <a:r>
              <a:rPr lang="en-GB" sz="2400" b="1" dirty="0" smtClean="0"/>
              <a:t> socio-</a:t>
            </a:r>
            <a:r>
              <a:rPr lang="en-GB" sz="2400" b="1" dirty="0" err="1" smtClean="0"/>
              <a:t>económicos</a:t>
            </a:r>
            <a:r>
              <a:rPr lang="en-GB" sz="2400" b="1" dirty="0" smtClean="0"/>
              <a:t> y </a:t>
            </a:r>
            <a:r>
              <a:rPr lang="en-GB" sz="2400" b="1" dirty="0" err="1" smtClean="0"/>
              <a:t>medio</a:t>
            </a:r>
            <a:r>
              <a:rPr lang="en-GB" sz="2400" b="1" dirty="0" smtClean="0"/>
              <a:t> </a:t>
            </a:r>
            <a:r>
              <a:rPr lang="en-GB" sz="2400" b="1" dirty="0" err="1" smtClean="0"/>
              <a:t>ambientales</a:t>
            </a:r>
            <a:r>
              <a:rPr lang="en-GB" sz="2400" b="1" dirty="0" smtClean="0"/>
              <a:t> y </a:t>
            </a:r>
            <a:r>
              <a:rPr lang="en-GB" sz="2400" b="1" dirty="0" err="1" smtClean="0"/>
              <a:t>estén</a:t>
            </a:r>
            <a:r>
              <a:rPr lang="en-GB" sz="2400" b="1" dirty="0" smtClean="0"/>
              <a:t> </a:t>
            </a:r>
            <a:r>
              <a:rPr lang="en-GB" sz="2400" b="1" dirty="0" err="1" smtClean="0"/>
              <a:t>sujetos</a:t>
            </a:r>
            <a:r>
              <a:rPr lang="en-GB" sz="2400" b="1" dirty="0" smtClean="0"/>
              <a:t> al </a:t>
            </a:r>
            <a:r>
              <a:rPr lang="en-GB" sz="2400" b="1" dirty="0" smtClean="0">
                <a:solidFill>
                  <a:srgbClr val="0000CC"/>
                </a:solidFill>
              </a:rPr>
              <a:t>control </a:t>
            </a:r>
            <a:r>
              <a:rPr lang="en-GB" sz="2400" b="1" dirty="0" err="1" smtClean="0">
                <a:solidFill>
                  <a:srgbClr val="0000CC"/>
                </a:solidFill>
              </a:rPr>
              <a:t>democrático</a:t>
            </a:r>
            <a:r>
              <a:rPr lang="en-GB" sz="2400" b="1" dirty="0" smtClean="0"/>
              <a:t>?</a:t>
            </a:r>
            <a:endParaRPr lang="en-US" sz="2400" b="1" dirty="0" smtClean="0"/>
          </a:p>
        </p:txBody>
      </p:sp>
    </p:spTree>
    <p:extLst>
      <p:ext uri="{BB962C8B-B14F-4D97-AF65-F5344CB8AC3E}">
        <p14:creationId xmlns:p14="http://schemas.microsoft.com/office/powerpoint/2010/main" val="171570150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451725" y="1484313"/>
            <a:ext cx="1223963" cy="4824412"/>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66563" name="Rectangle 3"/>
          <p:cNvSpPr>
            <a:spLocks noChangeArrowheads="1"/>
          </p:cNvSpPr>
          <p:nvPr/>
        </p:nvSpPr>
        <p:spPr bwMode="auto">
          <a:xfrm>
            <a:off x="6084888" y="1484313"/>
            <a:ext cx="1223962" cy="4824412"/>
          </a:xfrm>
          <a:prstGeom prst="rect">
            <a:avLst/>
          </a:prstGeom>
          <a:solidFill>
            <a:srgbClr val="CC99FF"/>
          </a:solidFill>
          <a:ln w="9525">
            <a:solidFill>
              <a:schemeClr val="tx1"/>
            </a:solidFill>
            <a:miter lim="800000"/>
            <a:headEnd/>
            <a:tailEnd/>
          </a:ln>
        </p:spPr>
        <p:txBody>
          <a:bodyPr wrap="none" anchor="ctr"/>
          <a:lstStyle/>
          <a:p>
            <a:endParaRPr lang="en-US"/>
          </a:p>
        </p:txBody>
      </p:sp>
      <p:sp>
        <p:nvSpPr>
          <p:cNvPr id="66564" name="Rectangle 4"/>
          <p:cNvSpPr>
            <a:spLocks noChangeArrowheads="1"/>
          </p:cNvSpPr>
          <p:nvPr/>
        </p:nvSpPr>
        <p:spPr bwMode="auto">
          <a:xfrm>
            <a:off x="4356100" y="1484313"/>
            <a:ext cx="1439863" cy="4824412"/>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6565" name="Rectangle 5"/>
          <p:cNvSpPr>
            <a:spLocks noChangeArrowheads="1"/>
          </p:cNvSpPr>
          <p:nvPr/>
        </p:nvSpPr>
        <p:spPr bwMode="auto">
          <a:xfrm>
            <a:off x="684213" y="1484313"/>
            <a:ext cx="1584325" cy="4824412"/>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66566" name="Rectangle 6"/>
          <p:cNvSpPr>
            <a:spLocks noChangeArrowheads="1"/>
          </p:cNvSpPr>
          <p:nvPr/>
        </p:nvSpPr>
        <p:spPr bwMode="auto">
          <a:xfrm>
            <a:off x="395288" y="260350"/>
            <a:ext cx="8424862" cy="612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7" name="Rectangle 7"/>
          <p:cNvSpPr>
            <a:spLocks noChangeArrowheads="1"/>
          </p:cNvSpPr>
          <p:nvPr/>
        </p:nvSpPr>
        <p:spPr bwMode="auto">
          <a:xfrm>
            <a:off x="2484438" y="1484313"/>
            <a:ext cx="1584325" cy="482441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6568" name="Text Box 8"/>
          <p:cNvSpPr txBox="1">
            <a:spLocks noChangeArrowheads="1"/>
          </p:cNvSpPr>
          <p:nvPr/>
        </p:nvSpPr>
        <p:spPr bwMode="auto">
          <a:xfrm>
            <a:off x="2627313" y="1557338"/>
            <a:ext cx="122396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Casos de estudio</a:t>
            </a:r>
          </a:p>
          <a:p>
            <a:pPr eaLnBrk="1" hangingPunct="1">
              <a:spcBef>
                <a:spcPct val="50000"/>
              </a:spcBef>
            </a:pPr>
            <a:r>
              <a:rPr lang="en-US" sz="1400" b="1"/>
              <a:t>D5-13</a:t>
            </a:r>
          </a:p>
        </p:txBody>
      </p:sp>
      <p:sp>
        <p:nvSpPr>
          <p:cNvPr id="66569" name="AutoShape 9"/>
          <p:cNvSpPr>
            <a:spLocks noChangeArrowheads="1"/>
          </p:cNvSpPr>
          <p:nvPr/>
        </p:nvSpPr>
        <p:spPr bwMode="auto">
          <a:xfrm>
            <a:off x="611188" y="2924175"/>
            <a:ext cx="8064500" cy="433388"/>
          </a:xfrm>
          <a:prstGeom prst="homePlate">
            <a:avLst>
              <a:gd name="adj" fmla="val 465201"/>
            </a:avLst>
          </a:prstGeom>
          <a:solidFill>
            <a:srgbClr val="FF6600"/>
          </a:solidFill>
          <a:ln w="9525">
            <a:solidFill>
              <a:schemeClr val="tx1"/>
            </a:solidFill>
            <a:miter lim="800000"/>
            <a:headEnd/>
            <a:tailEnd/>
          </a:ln>
        </p:spPr>
        <p:txBody>
          <a:bodyPr wrap="none" anchor="ctr"/>
          <a:lstStyle/>
          <a:p>
            <a:endParaRPr lang="en-US"/>
          </a:p>
        </p:txBody>
      </p:sp>
      <p:sp>
        <p:nvSpPr>
          <p:cNvPr id="66570" name="Text Box 10"/>
          <p:cNvSpPr txBox="1">
            <a:spLocks noChangeArrowheads="1"/>
          </p:cNvSpPr>
          <p:nvPr/>
        </p:nvSpPr>
        <p:spPr bwMode="auto">
          <a:xfrm>
            <a:off x="755650" y="2997200"/>
            <a:ext cx="2160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66571" name="Text Box 11"/>
          <p:cNvSpPr txBox="1">
            <a:spLocks noChangeArrowheads="1"/>
          </p:cNvSpPr>
          <p:nvPr/>
        </p:nvSpPr>
        <p:spPr bwMode="auto">
          <a:xfrm>
            <a:off x="755650" y="2997200"/>
            <a:ext cx="273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LEGAL-INSTITUCIONAL</a:t>
            </a:r>
          </a:p>
        </p:txBody>
      </p:sp>
      <p:sp>
        <p:nvSpPr>
          <p:cNvPr id="66572" name="Text Box 12"/>
          <p:cNvSpPr txBox="1">
            <a:spLocks noChangeArrowheads="1"/>
          </p:cNvSpPr>
          <p:nvPr/>
        </p:nvSpPr>
        <p:spPr bwMode="auto">
          <a:xfrm>
            <a:off x="611188" y="1557338"/>
            <a:ext cx="17287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Dimensiones</a:t>
            </a:r>
          </a:p>
          <a:p>
            <a:pPr eaLnBrk="1" hangingPunct="1">
              <a:spcBef>
                <a:spcPct val="50000"/>
              </a:spcBef>
            </a:pPr>
            <a:r>
              <a:rPr lang="en-US" sz="1400" b="1"/>
              <a:t>Analíticas</a:t>
            </a:r>
          </a:p>
          <a:p>
            <a:pPr eaLnBrk="1" hangingPunct="1">
              <a:spcBef>
                <a:spcPct val="50000"/>
              </a:spcBef>
            </a:pPr>
            <a:r>
              <a:rPr lang="en-US" sz="1400" b="1"/>
              <a:t>D1-3</a:t>
            </a:r>
          </a:p>
        </p:txBody>
      </p:sp>
      <p:sp>
        <p:nvSpPr>
          <p:cNvPr id="66573" name="AutoShape 13"/>
          <p:cNvSpPr>
            <a:spLocks noChangeArrowheads="1"/>
          </p:cNvSpPr>
          <p:nvPr/>
        </p:nvSpPr>
        <p:spPr bwMode="auto">
          <a:xfrm>
            <a:off x="611188" y="3500438"/>
            <a:ext cx="8064500" cy="433387"/>
          </a:xfrm>
          <a:prstGeom prst="homePlate">
            <a:avLst>
              <a:gd name="adj" fmla="val 465202"/>
            </a:avLst>
          </a:prstGeom>
          <a:solidFill>
            <a:srgbClr val="FF6600"/>
          </a:solidFill>
          <a:ln w="9525">
            <a:solidFill>
              <a:schemeClr val="tx1"/>
            </a:solidFill>
            <a:miter lim="800000"/>
            <a:headEnd/>
            <a:tailEnd/>
          </a:ln>
        </p:spPr>
        <p:txBody>
          <a:bodyPr wrap="none" anchor="ctr"/>
          <a:lstStyle/>
          <a:p>
            <a:endParaRPr lang="en-US"/>
          </a:p>
        </p:txBody>
      </p:sp>
      <p:sp>
        <p:nvSpPr>
          <p:cNvPr id="66574" name="AutoShape 14"/>
          <p:cNvSpPr>
            <a:spLocks noChangeArrowheads="1"/>
          </p:cNvSpPr>
          <p:nvPr/>
        </p:nvSpPr>
        <p:spPr bwMode="auto">
          <a:xfrm>
            <a:off x="611188" y="4076700"/>
            <a:ext cx="8064500" cy="433388"/>
          </a:xfrm>
          <a:prstGeom prst="homePlate">
            <a:avLst>
              <a:gd name="adj" fmla="val 465201"/>
            </a:avLst>
          </a:prstGeom>
          <a:solidFill>
            <a:srgbClr val="FF6600"/>
          </a:solidFill>
          <a:ln w="9525">
            <a:solidFill>
              <a:schemeClr val="tx1"/>
            </a:solidFill>
            <a:miter lim="800000"/>
            <a:headEnd/>
            <a:tailEnd/>
          </a:ln>
        </p:spPr>
        <p:txBody>
          <a:bodyPr wrap="none" anchor="ctr"/>
          <a:lstStyle/>
          <a:p>
            <a:endParaRPr lang="en-US"/>
          </a:p>
        </p:txBody>
      </p:sp>
      <p:sp>
        <p:nvSpPr>
          <p:cNvPr id="66575" name="AutoShape 15"/>
          <p:cNvSpPr>
            <a:spLocks noChangeArrowheads="1"/>
          </p:cNvSpPr>
          <p:nvPr/>
        </p:nvSpPr>
        <p:spPr bwMode="auto">
          <a:xfrm>
            <a:off x="611188" y="4652963"/>
            <a:ext cx="8064500" cy="433387"/>
          </a:xfrm>
          <a:prstGeom prst="homePlate">
            <a:avLst>
              <a:gd name="adj" fmla="val 465202"/>
            </a:avLst>
          </a:prstGeom>
          <a:solidFill>
            <a:srgbClr val="FF6600"/>
          </a:solidFill>
          <a:ln w="9525">
            <a:solidFill>
              <a:schemeClr val="tx1"/>
            </a:solidFill>
            <a:miter lim="800000"/>
            <a:headEnd/>
            <a:tailEnd/>
          </a:ln>
        </p:spPr>
        <p:txBody>
          <a:bodyPr wrap="none" anchor="ctr"/>
          <a:lstStyle/>
          <a:p>
            <a:endParaRPr lang="en-US"/>
          </a:p>
        </p:txBody>
      </p:sp>
      <p:sp>
        <p:nvSpPr>
          <p:cNvPr id="66576" name="AutoShape 16"/>
          <p:cNvSpPr>
            <a:spLocks noChangeArrowheads="1"/>
          </p:cNvSpPr>
          <p:nvPr/>
        </p:nvSpPr>
        <p:spPr bwMode="auto">
          <a:xfrm>
            <a:off x="611188" y="5229225"/>
            <a:ext cx="8064500" cy="433388"/>
          </a:xfrm>
          <a:prstGeom prst="homePlate">
            <a:avLst>
              <a:gd name="adj" fmla="val 465201"/>
            </a:avLst>
          </a:prstGeom>
          <a:solidFill>
            <a:srgbClr val="FF6600"/>
          </a:solidFill>
          <a:ln w="9525">
            <a:solidFill>
              <a:schemeClr val="tx1"/>
            </a:solidFill>
            <a:miter lim="800000"/>
            <a:headEnd/>
            <a:tailEnd/>
          </a:ln>
        </p:spPr>
        <p:txBody>
          <a:bodyPr wrap="none" anchor="ctr"/>
          <a:lstStyle/>
          <a:p>
            <a:endParaRPr lang="en-US"/>
          </a:p>
        </p:txBody>
      </p:sp>
      <p:sp>
        <p:nvSpPr>
          <p:cNvPr id="66577" name="AutoShape 17"/>
          <p:cNvSpPr>
            <a:spLocks noChangeArrowheads="1"/>
          </p:cNvSpPr>
          <p:nvPr/>
        </p:nvSpPr>
        <p:spPr bwMode="auto">
          <a:xfrm>
            <a:off x="611188" y="5805488"/>
            <a:ext cx="8064500" cy="433387"/>
          </a:xfrm>
          <a:prstGeom prst="homePlate">
            <a:avLst>
              <a:gd name="adj" fmla="val 465202"/>
            </a:avLst>
          </a:prstGeom>
          <a:solidFill>
            <a:srgbClr val="FF6600"/>
          </a:solidFill>
          <a:ln w="9525">
            <a:solidFill>
              <a:schemeClr val="tx1"/>
            </a:solidFill>
            <a:miter lim="800000"/>
            <a:headEnd/>
            <a:tailEnd/>
          </a:ln>
        </p:spPr>
        <p:txBody>
          <a:bodyPr wrap="none" anchor="ctr"/>
          <a:lstStyle/>
          <a:p>
            <a:endParaRPr lang="en-US"/>
          </a:p>
        </p:txBody>
      </p:sp>
      <p:sp>
        <p:nvSpPr>
          <p:cNvPr id="66578" name="Text Box 18"/>
          <p:cNvSpPr txBox="1">
            <a:spLocks noChangeArrowheads="1"/>
          </p:cNvSpPr>
          <p:nvPr/>
        </p:nvSpPr>
        <p:spPr bwMode="auto">
          <a:xfrm>
            <a:off x="755650" y="3573463"/>
            <a:ext cx="280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ECONÓMICO-FINANCIERA</a:t>
            </a:r>
          </a:p>
        </p:txBody>
      </p:sp>
      <p:sp>
        <p:nvSpPr>
          <p:cNvPr id="66579" name="Text Box 19"/>
          <p:cNvSpPr txBox="1">
            <a:spLocks noChangeArrowheads="1"/>
          </p:cNvSpPr>
          <p:nvPr/>
        </p:nvSpPr>
        <p:spPr bwMode="auto">
          <a:xfrm>
            <a:off x="684213" y="4724400"/>
            <a:ext cx="395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SOCIO-ECONÓMICA Y DEMO-GEOGRÁFICA</a:t>
            </a:r>
          </a:p>
        </p:txBody>
      </p:sp>
      <p:sp>
        <p:nvSpPr>
          <p:cNvPr id="66580" name="Text Box 20"/>
          <p:cNvSpPr txBox="1">
            <a:spLocks noChangeArrowheads="1"/>
          </p:cNvSpPr>
          <p:nvPr/>
        </p:nvSpPr>
        <p:spPr bwMode="auto">
          <a:xfrm>
            <a:off x="684213" y="4149725"/>
            <a:ext cx="4103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SOCIO-POLITICA Y CULTURAL</a:t>
            </a:r>
          </a:p>
        </p:txBody>
      </p:sp>
      <p:sp>
        <p:nvSpPr>
          <p:cNvPr id="66581" name="Text Box 21"/>
          <p:cNvSpPr txBox="1">
            <a:spLocks noChangeArrowheads="1"/>
          </p:cNvSpPr>
          <p:nvPr/>
        </p:nvSpPr>
        <p:spPr bwMode="auto">
          <a:xfrm>
            <a:off x="684213" y="5300663"/>
            <a:ext cx="2663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MEDIOAMBIENTAL</a:t>
            </a:r>
          </a:p>
        </p:txBody>
      </p:sp>
      <p:sp>
        <p:nvSpPr>
          <p:cNvPr id="66582" name="Text Box 22"/>
          <p:cNvSpPr txBox="1">
            <a:spLocks noChangeArrowheads="1"/>
          </p:cNvSpPr>
          <p:nvPr/>
        </p:nvSpPr>
        <p:spPr bwMode="auto">
          <a:xfrm>
            <a:off x="684213" y="5876925"/>
            <a:ext cx="3095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TECNO-INFRAESTRUCTURAL</a:t>
            </a:r>
          </a:p>
        </p:txBody>
      </p:sp>
      <p:sp>
        <p:nvSpPr>
          <p:cNvPr id="66583" name="Text Box 23"/>
          <p:cNvSpPr txBox="1">
            <a:spLocks noChangeArrowheads="1"/>
          </p:cNvSpPr>
          <p:nvPr/>
        </p:nvSpPr>
        <p:spPr bwMode="auto">
          <a:xfrm>
            <a:off x="4356100" y="1557338"/>
            <a:ext cx="13684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Análisis comparativos</a:t>
            </a:r>
          </a:p>
          <a:p>
            <a:pPr eaLnBrk="1" hangingPunct="1">
              <a:spcBef>
                <a:spcPct val="50000"/>
              </a:spcBef>
            </a:pPr>
            <a:r>
              <a:rPr lang="en-US" sz="1400" b="1"/>
              <a:t>D15-21</a:t>
            </a:r>
          </a:p>
        </p:txBody>
      </p:sp>
      <p:sp>
        <p:nvSpPr>
          <p:cNvPr id="66584" name="Line 24"/>
          <p:cNvSpPr>
            <a:spLocks noChangeShapeType="1"/>
          </p:cNvSpPr>
          <p:nvPr/>
        </p:nvSpPr>
        <p:spPr bwMode="auto">
          <a:xfrm>
            <a:off x="539750" y="1341438"/>
            <a:ext cx="17287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6585" name="Text Box 25"/>
          <p:cNvSpPr txBox="1">
            <a:spLocks noChangeArrowheads="1"/>
          </p:cNvSpPr>
          <p:nvPr/>
        </p:nvSpPr>
        <p:spPr bwMode="auto">
          <a:xfrm>
            <a:off x="684213" y="981075"/>
            <a:ext cx="1728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Primera Fase</a:t>
            </a:r>
          </a:p>
        </p:txBody>
      </p:sp>
      <p:sp>
        <p:nvSpPr>
          <p:cNvPr id="66586" name="Text Box 26"/>
          <p:cNvSpPr txBox="1">
            <a:spLocks noChangeArrowheads="1"/>
          </p:cNvSpPr>
          <p:nvPr/>
        </p:nvSpPr>
        <p:spPr bwMode="auto">
          <a:xfrm>
            <a:off x="3348038" y="981075"/>
            <a:ext cx="1728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Segunda Fase</a:t>
            </a:r>
          </a:p>
        </p:txBody>
      </p:sp>
      <p:sp>
        <p:nvSpPr>
          <p:cNvPr id="66587" name="Line 27"/>
          <p:cNvSpPr>
            <a:spLocks noChangeShapeType="1"/>
          </p:cNvSpPr>
          <p:nvPr/>
        </p:nvSpPr>
        <p:spPr bwMode="auto">
          <a:xfrm>
            <a:off x="2411413" y="1341438"/>
            <a:ext cx="3527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6588" name="Line 28"/>
          <p:cNvSpPr>
            <a:spLocks noChangeShapeType="1"/>
          </p:cNvSpPr>
          <p:nvPr/>
        </p:nvSpPr>
        <p:spPr bwMode="auto">
          <a:xfrm>
            <a:off x="6011863" y="1341438"/>
            <a:ext cx="27368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6589" name="Text Box 29"/>
          <p:cNvSpPr txBox="1">
            <a:spLocks noChangeArrowheads="1"/>
          </p:cNvSpPr>
          <p:nvPr/>
        </p:nvSpPr>
        <p:spPr bwMode="auto">
          <a:xfrm>
            <a:off x="6443663" y="981075"/>
            <a:ext cx="1728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Tercera Fase</a:t>
            </a:r>
          </a:p>
        </p:txBody>
      </p:sp>
      <p:sp>
        <p:nvSpPr>
          <p:cNvPr id="66590" name="Text Box 30"/>
          <p:cNvSpPr txBox="1">
            <a:spLocks noChangeArrowheads="1"/>
          </p:cNvSpPr>
          <p:nvPr/>
        </p:nvSpPr>
        <p:spPr bwMode="auto">
          <a:xfrm>
            <a:off x="6011863" y="1557338"/>
            <a:ext cx="129698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Informes Ejecutivos</a:t>
            </a:r>
          </a:p>
          <a:p>
            <a:pPr eaLnBrk="1" hangingPunct="1">
              <a:spcBef>
                <a:spcPct val="50000"/>
              </a:spcBef>
            </a:pPr>
            <a:r>
              <a:rPr lang="en-US" sz="1400" b="1"/>
              <a:t>D22-31</a:t>
            </a:r>
          </a:p>
        </p:txBody>
      </p:sp>
      <p:sp>
        <p:nvSpPr>
          <p:cNvPr id="66591" name="Text Box 31"/>
          <p:cNvSpPr txBox="1">
            <a:spLocks noChangeArrowheads="1"/>
          </p:cNvSpPr>
          <p:nvPr/>
        </p:nvSpPr>
        <p:spPr bwMode="auto">
          <a:xfrm>
            <a:off x="7451725" y="1628775"/>
            <a:ext cx="11525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Informe</a:t>
            </a:r>
          </a:p>
          <a:p>
            <a:pPr eaLnBrk="1" hangingPunct="1">
              <a:spcBef>
                <a:spcPct val="50000"/>
              </a:spcBef>
            </a:pPr>
            <a:r>
              <a:rPr lang="en-US" sz="1400" b="1"/>
              <a:t>Final</a:t>
            </a:r>
          </a:p>
          <a:p>
            <a:pPr eaLnBrk="1" hangingPunct="1">
              <a:spcBef>
                <a:spcPct val="50000"/>
              </a:spcBef>
            </a:pPr>
            <a:r>
              <a:rPr lang="en-US" sz="1400" b="1"/>
              <a:t>D33</a:t>
            </a:r>
          </a:p>
        </p:txBody>
      </p:sp>
      <p:sp>
        <p:nvSpPr>
          <p:cNvPr id="66592" name="Text Box 32"/>
          <p:cNvSpPr txBox="1">
            <a:spLocks noChangeArrowheads="1"/>
          </p:cNvSpPr>
          <p:nvPr/>
        </p:nvSpPr>
        <p:spPr bwMode="hidden">
          <a:xfrm>
            <a:off x="2051050" y="476250"/>
            <a:ext cx="5184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b="1"/>
              <a:t>Ejemplo: Estructura del Proyecto PRINWASS</a:t>
            </a:r>
            <a:endParaRPr lang="en-GB" b="1"/>
          </a:p>
        </p:txBody>
      </p:sp>
    </p:spTree>
    <p:extLst>
      <p:ext uri="{BB962C8B-B14F-4D97-AF65-F5344CB8AC3E}">
        <p14:creationId xmlns:p14="http://schemas.microsoft.com/office/powerpoint/2010/main" val="1192820489"/>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75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A3FB5F23-C78B-4143-9595-03ACFA281AB4}" type="slidenum">
              <a:rPr lang="en-GB" smtClean="0">
                <a:solidFill>
                  <a:srgbClr val="0000FF"/>
                </a:solidFill>
                <a:latin typeface="Arial Black" pitchFamily="34" charset="0"/>
              </a:rPr>
              <a:pPr eaLnBrk="1" hangingPunct="1"/>
              <a:t>25</a:t>
            </a:fld>
            <a:endParaRPr lang="en-GB" smtClean="0">
              <a:solidFill>
                <a:srgbClr val="0000FF"/>
              </a:solidFill>
              <a:latin typeface="Arial Black" pitchFamily="34" charset="0"/>
            </a:endParaRPr>
          </a:p>
        </p:txBody>
      </p:sp>
      <p:sp>
        <p:nvSpPr>
          <p:cNvPr id="67588" name="Rectangle 2"/>
          <p:cNvSpPr>
            <a:spLocks noGrp="1" noChangeArrowheads="1"/>
          </p:cNvSpPr>
          <p:nvPr>
            <p:ph type="title"/>
          </p:nvPr>
        </p:nvSpPr>
        <p:spPr>
          <a:xfrm>
            <a:off x="395288" y="476250"/>
            <a:ext cx="8229600" cy="720725"/>
          </a:xfrm>
        </p:spPr>
        <p:txBody>
          <a:bodyPr/>
          <a:lstStyle/>
          <a:p>
            <a:pPr eaLnBrk="1" hangingPunct="1"/>
            <a:r>
              <a:rPr lang="en-GB" sz="2800" b="1" smtClean="0">
                <a:solidFill>
                  <a:schemeClr val="bg2"/>
                </a:solidFill>
              </a:rPr>
              <a:t>Los casos</a:t>
            </a:r>
          </a:p>
        </p:txBody>
      </p:sp>
      <p:sp>
        <p:nvSpPr>
          <p:cNvPr id="67589" name="Rectangle 3"/>
          <p:cNvSpPr>
            <a:spLocks noGrp="1" noChangeArrowheads="1"/>
          </p:cNvSpPr>
          <p:nvPr>
            <p:ph type="body" idx="1"/>
          </p:nvPr>
        </p:nvSpPr>
        <p:spPr>
          <a:xfrm>
            <a:off x="457200" y="1412875"/>
            <a:ext cx="8229600" cy="5040313"/>
          </a:xfrm>
        </p:spPr>
        <p:txBody>
          <a:bodyPr/>
          <a:lstStyle/>
          <a:p>
            <a:pPr eaLnBrk="1" hangingPunct="1">
              <a:lnSpc>
                <a:spcPct val="90000"/>
              </a:lnSpc>
            </a:pPr>
            <a:r>
              <a:rPr lang="es-AR" sz="3600" b="1" smtClean="0"/>
              <a:t>El proyecto examinó una serie de casos en 9 países:</a:t>
            </a:r>
          </a:p>
          <a:p>
            <a:pPr eaLnBrk="1" hangingPunct="1">
              <a:lnSpc>
                <a:spcPct val="90000"/>
              </a:lnSpc>
              <a:buFont typeface="Wingdings" pitchFamily="2" charset="2"/>
              <a:buNone/>
            </a:pPr>
            <a:r>
              <a:rPr lang="es-AR" b="1" smtClean="0"/>
              <a:t> </a:t>
            </a:r>
          </a:p>
          <a:p>
            <a:pPr lvl="1" eaLnBrk="1" hangingPunct="1">
              <a:lnSpc>
                <a:spcPct val="90000"/>
              </a:lnSpc>
            </a:pPr>
            <a:r>
              <a:rPr lang="es-AR" sz="2000" b="1" smtClean="0"/>
              <a:t>Argentina (Buenos Aires, Tucumán, provincias del noroeste)</a:t>
            </a:r>
          </a:p>
          <a:p>
            <a:pPr lvl="1" eaLnBrk="1" hangingPunct="1">
              <a:lnSpc>
                <a:spcPct val="90000"/>
              </a:lnSpc>
            </a:pPr>
            <a:r>
              <a:rPr lang="es-AR" sz="2000" b="1" smtClean="0"/>
              <a:t>Bolivia (Cochabamba)</a:t>
            </a:r>
          </a:p>
          <a:p>
            <a:pPr lvl="1" eaLnBrk="1" hangingPunct="1">
              <a:lnSpc>
                <a:spcPct val="90000"/>
              </a:lnSpc>
            </a:pPr>
            <a:r>
              <a:rPr lang="es-AR" sz="2000" b="1" smtClean="0"/>
              <a:t>Brasil (Limeira, Niterói, región de los lagos)</a:t>
            </a:r>
          </a:p>
          <a:p>
            <a:pPr lvl="1" eaLnBrk="1" hangingPunct="1">
              <a:lnSpc>
                <a:spcPct val="90000"/>
              </a:lnSpc>
            </a:pPr>
            <a:r>
              <a:rPr lang="es-AR" sz="2000" b="1" smtClean="0"/>
              <a:t>Inglaterra (Londres y cuenca del Támesis)</a:t>
            </a:r>
          </a:p>
          <a:p>
            <a:pPr lvl="1" eaLnBrk="1" hangingPunct="1">
              <a:lnSpc>
                <a:spcPct val="90000"/>
              </a:lnSpc>
            </a:pPr>
            <a:r>
              <a:rPr lang="es-AR" sz="2000" b="1" smtClean="0"/>
              <a:t>Finlandia (varios grupos de ciudades)</a:t>
            </a:r>
          </a:p>
          <a:p>
            <a:pPr lvl="1" eaLnBrk="1" hangingPunct="1">
              <a:lnSpc>
                <a:spcPct val="90000"/>
              </a:lnSpc>
            </a:pPr>
            <a:r>
              <a:rPr lang="es-AR" sz="2000" b="1" smtClean="0"/>
              <a:t>Grecia (Atenas)</a:t>
            </a:r>
          </a:p>
          <a:p>
            <a:pPr lvl="1" eaLnBrk="1" hangingPunct="1">
              <a:lnSpc>
                <a:spcPct val="90000"/>
              </a:lnSpc>
            </a:pPr>
            <a:r>
              <a:rPr lang="es-AR" sz="2000" b="1" smtClean="0"/>
              <a:t>Kenia (pequeñas ciudades)</a:t>
            </a:r>
          </a:p>
          <a:p>
            <a:pPr lvl="1" eaLnBrk="1" hangingPunct="1">
              <a:lnSpc>
                <a:spcPct val="90000"/>
              </a:lnSpc>
            </a:pPr>
            <a:r>
              <a:rPr lang="es-AR" sz="2000" b="1" smtClean="0"/>
              <a:t>México (Aguascalientes)</a:t>
            </a:r>
          </a:p>
          <a:p>
            <a:pPr lvl="1" eaLnBrk="1" hangingPunct="1">
              <a:lnSpc>
                <a:spcPct val="90000"/>
              </a:lnSpc>
            </a:pPr>
            <a:r>
              <a:rPr lang="es-AR" sz="2000" b="1" smtClean="0"/>
              <a:t>Tanzania (Dar es Salaam)</a:t>
            </a:r>
            <a:endParaRPr lang="es-AR" sz="3200" b="1" smtClean="0"/>
          </a:p>
        </p:txBody>
      </p:sp>
    </p:spTree>
    <p:extLst>
      <p:ext uri="{BB962C8B-B14F-4D97-AF65-F5344CB8AC3E}">
        <p14:creationId xmlns:p14="http://schemas.microsoft.com/office/powerpoint/2010/main" val="1664106465"/>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86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FB34AA5-A4AD-4238-91EF-A347C8D0F98F}" type="slidenum">
              <a:rPr lang="en-GB" smtClean="0">
                <a:solidFill>
                  <a:srgbClr val="0000FF"/>
                </a:solidFill>
                <a:latin typeface="Arial Black" pitchFamily="34" charset="0"/>
              </a:rPr>
              <a:pPr eaLnBrk="1" hangingPunct="1"/>
              <a:t>26</a:t>
            </a:fld>
            <a:endParaRPr lang="en-GB" smtClean="0">
              <a:solidFill>
                <a:srgbClr val="0000FF"/>
              </a:solidFill>
              <a:latin typeface="Arial Black" pitchFamily="34" charset="0"/>
            </a:endParaRPr>
          </a:p>
        </p:txBody>
      </p:sp>
      <p:sp>
        <p:nvSpPr>
          <p:cNvPr id="68612" name="Rectangle 2"/>
          <p:cNvSpPr>
            <a:spLocks noGrp="1" noChangeArrowheads="1"/>
          </p:cNvSpPr>
          <p:nvPr>
            <p:ph type="title"/>
          </p:nvPr>
        </p:nvSpPr>
        <p:spPr>
          <a:xfrm>
            <a:off x="395288" y="260350"/>
            <a:ext cx="8353425" cy="720725"/>
          </a:xfrm>
        </p:spPr>
        <p:txBody>
          <a:bodyPr/>
          <a:lstStyle/>
          <a:p>
            <a:pPr eaLnBrk="1" hangingPunct="1"/>
            <a:r>
              <a:rPr lang="en-US" sz="3200" b="1" smtClean="0">
                <a:solidFill>
                  <a:schemeClr val="bg2"/>
                </a:solidFill>
              </a:rPr>
              <a:t>Creando las condiciones </a:t>
            </a:r>
            <a:endParaRPr lang="en-GB" sz="3200" b="1" smtClean="0">
              <a:solidFill>
                <a:schemeClr val="bg2"/>
              </a:solidFill>
            </a:endParaRPr>
          </a:p>
        </p:txBody>
      </p:sp>
      <p:sp>
        <p:nvSpPr>
          <p:cNvPr id="68613" name="Rectangle 3"/>
          <p:cNvSpPr>
            <a:spLocks noGrp="1" noChangeArrowheads="1"/>
          </p:cNvSpPr>
          <p:nvPr>
            <p:ph type="body" idx="1"/>
          </p:nvPr>
        </p:nvSpPr>
        <p:spPr>
          <a:xfrm>
            <a:off x="323850" y="1196975"/>
            <a:ext cx="8496300" cy="5400675"/>
          </a:xfrm>
        </p:spPr>
        <p:txBody>
          <a:bodyPr/>
          <a:lstStyle/>
          <a:p>
            <a:pPr eaLnBrk="1" hangingPunct="1">
              <a:lnSpc>
                <a:spcPct val="80000"/>
              </a:lnSpc>
            </a:pPr>
            <a:r>
              <a:rPr lang="es-ES" sz="2400" b="1" smtClean="0"/>
              <a:t>Una tendencia importante observada es que en muchos casos las fallas en la provisión de servicios de agua y saneamiento por parte del sector público han sido  </a:t>
            </a:r>
            <a:r>
              <a:rPr lang="es-ES" sz="2400" b="1" smtClean="0">
                <a:solidFill>
                  <a:srgbClr val="0000CC"/>
                </a:solidFill>
              </a:rPr>
              <a:t>agudizadas e incluso provocadas  por  decisiones de política pública</a:t>
            </a:r>
          </a:p>
          <a:p>
            <a:pPr eaLnBrk="1" hangingPunct="1">
              <a:lnSpc>
                <a:spcPct val="80000"/>
              </a:lnSpc>
            </a:pPr>
            <a:endParaRPr lang="es-ES" sz="2400" b="1" smtClean="0"/>
          </a:p>
          <a:p>
            <a:pPr eaLnBrk="1" hangingPunct="1">
              <a:lnSpc>
                <a:spcPct val="80000"/>
              </a:lnSpc>
            </a:pPr>
            <a:r>
              <a:rPr lang="es-ES" sz="2400" b="1" smtClean="0"/>
              <a:t>Las políticas promovidas o ejecutadas por el Fondo Monetario Internacional, el Banco Mundial, el Banco Interamericano de Desarrollo, y otros organismos internacionales y nacionales a menudo han </a:t>
            </a:r>
            <a:r>
              <a:rPr lang="es-ES" sz="2400" b="1" smtClean="0">
                <a:solidFill>
                  <a:srgbClr val="0000CC"/>
                </a:solidFill>
              </a:rPr>
              <a:t>estrangulado a las autoridades y empresas de servicios públicas</a:t>
            </a:r>
            <a:r>
              <a:rPr lang="es-ES" sz="2400" b="1" smtClean="0"/>
              <a:t> mediante la </a:t>
            </a:r>
            <a:r>
              <a:rPr lang="es-ES" sz="2400" b="1" smtClean="0">
                <a:solidFill>
                  <a:srgbClr val="0000CC"/>
                </a:solidFill>
              </a:rPr>
              <a:t>negación del acceso a recursos financieros necesarios para invertir en la renovación y extensión de la infraestructura</a:t>
            </a:r>
            <a:r>
              <a:rPr lang="es-ES" sz="2400" b="1" smtClean="0"/>
              <a:t> de servicios (por ejemplo, mediante la reducción o cancelación de la capacidad de endeudamiento de autoridades locales y de las empresas públicas)</a:t>
            </a:r>
            <a:endParaRPr lang="en-US" sz="2400" b="1" smtClean="0"/>
          </a:p>
        </p:txBody>
      </p:sp>
    </p:spTree>
    <p:extLst>
      <p:ext uri="{BB962C8B-B14F-4D97-AF65-F5344CB8AC3E}">
        <p14:creationId xmlns:p14="http://schemas.microsoft.com/office/powerpoint/2010/main" val="1376200484"/>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696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19B072D-D6B5-4C5C-99A0-CEFB42B1ACE0}" type="slidenum">
              <a:rPr lang="en-GB" smtClean="0">
                <a:solidFill>
                  <a:srgbClr val="0000FF"/>
                </a:solidFill>
                <a:latin typeface="Arial Black" pitchFamily="34" charset="0"/>
              </a:rPr>
              <a:pPr eaLnBrk="1" hangingPunct="1"/>
              <a:t>27</a:t>
            </a:fld>
            <a:endParaRPr lang="en-GB" smtClean="0">
              <a:solidFill>
                <a:srgbClr val="0000FF"/>
              </a:solidFill>
              <a:latin typeface="Arial Black" pitchFamily="34" charset="0"/>
            </a:endParaRPr>
          </a:p>
        </p:txBody>
      </p:sp>
      <p:sp>
        <p:nvSpPr>
          <p:cNvPr id="69636" name="Rectangle 2"/>
          <p:cNvSpPr>
            <a:spLocks noGrp="1" noChangeArrowheads="1"/>
          </p:cNvSpPr>
          <p:nvPr>
            <p:ph type="title"/>
          </p:nvPr>
        </p:nvSpPr>
        <p:spPr>
          <a:xfrm>
            <a:off x="395288" y="260350"/>
            <a:ext cx="8353425" cy="720725"/>
          </a:xfrm>
        </p:spPr>
        <p:txBody>
          <a:bodyPr/>
          <a:lstStyle/>
          <a:p>
            <a:pPr eaLnBrk="1" hangingPunct="1"/>
            <a:r>
              <a:rPr lang="en-US" sz="3200" b="1" smtClean="0">
                <a:solidFill>
                  <a:schemeClr val="bg2"/>
                </a:solidFill>
              </a:rPr>
              <a:t>Creando las condiciones </a:t>
            </a:r>
            <a:endParaRPr lang="en-GB" sz="3200" b="1" smtClean="0">
              <a:solidFill>
                <a:schemeClr val="bg2"/>
              </a:solidFill>
            </a:endParaRPr>
          </a:p>
        </p:txBody>
      </p:sp>
      <p:sp>
        <p:nvSpPr>
          <p:cNvPr id="69637" name="Rectangle 3"/>
          <p:cNvSpPr>
            <a:spLocks noGrp="1" noChangeArrowheads="1"/>
          </p:cNvSpPr>
          <p:nvPr>
            <p:ph type="body" idx="1"/>
          </p:nvPr>
        </p:nvSpPr>
        <p:spPr>
          <a:xfrm>
            <a:off x="457200" y="1196975"/>
            <a:ext cx="8229600" cy="5040313"/>
          </a:xfrm>
        </p:spPr>
        <p:txBody>
          <a:bodyPr/>
          <a:lstStyle/>
          <a:p>
            <a:pPr eaLnBrk="1" hangingPunct="1">
              <a:lnSpc>
                <a:spcPct val="80000"/>
              </a:lnSpc>
            </a:pPr>
            <a:r>
              <a:rPr lang="es-ES" sz="2400" b="1" smtClean="0"/>
              <a:t>En un gran número de casos, por medio de estos y otros mecanismos similares se crearon las </a:t>
            </a:r>
            <a:r>
              <a:rPr lang="es-ES" sz="2400" b="1" smtClean="0">
                <a:solidFill>
                  <a:srgbClr val="0000CC"/>
                </a:solidFill>
              </a:rPr>
              <a:t>condiciones</a:t>
            </a:r>
            <a:r>
              <a:rPr lang="es-ES" sz="2400" b="1" smtClean="0"/>
              <a:t> que otorgaron un cierto grado de </a:t>
            </a:r>
            <a:r>
              <a:rPr lang="es-ES" sz="2400" b="1" smtClean="0">
                <a:solidFill>
                  <a:srgbClr val="0000CC"/>
                </a:solidFill>
              </a:rPr>
              <a:t>credibilidad</a:t>
            </a:r>
            <a:r>
              <a:rPr lang="es-ES" sz="2400" b="1" smtClean="0"/>
              <a:t> al argumento de que era necesario incorporar al </a:t>
            </a:r>
            <a:r>
              <a:rPr lang="es-ES" sz="2400" b="1" smtClean="0">
                <a:solidFill>
                  <a:srgbClr val="0000CC"/>
                </a:solidFill>
              </a:rPr>
              <a:t>sector privado</a:t>
            </a:r>
            <a:r>
              <a:rPr lang="es-ES" sz="2400" b="1" smtClean="0"/>
              <a:t> ya que este aportaría el capital necesario para las </a:t>
            </a:r>
            <a:r>
              <a:rPr lang="es-ES" sz="2400" b="1" smtClean="0">
                <a:solidFill>
                  <a:srgbClr val="0000CC"/>
                </a:solidFill>
              </a:rPr>
              <a:t>inversiones requeridas</a:t>
            </a:r>
          </a:p>
          <a:p>
            <a:pPr eaLnBrk="1" hangingPunct="1">
              <a:lnSpc>
                <a:spcPct val="80000"/>
              </a:lnSpc>
            </a:pPr>
            <a:endParaRPr lang="es-ES" sz="2400" b="1" smtClean="0"/>
          </a:p>
          <a:p>
            <a:pPr eaLnBrk="1" hangingPunct="1">
              <a:lnSpc>
                <a:spcPct val="80000"/>
              </a:lnSpc>
            </a:pPr>
            <a:r>
              <a:rPr lang="es-ES" sz="2400" b="1" smtClean="0"/>
              <a:t>Aún más, en ciertos casos analizados en este estudio, la evidencia muestra que muchas veces los créditos (deuda pública) y los fondos de ayuda concedidos a los países menos desarrollados se otorgaron bajo la </a:t>
            </a:r>
            <a:r>
              <a:rPr lang="es-ES" sz="2400" b="1" smtClean="0">
                <a:solidFill>
                  <a:srgbClr val="0000CC"/>
                </a:solidFill>
              </a:rPr>
              <a:t>condición de que los gobiernos aceptaran la privatización o la concesión de los servicios a empresas privadas</a:t>
            </a:r>
            <a:r>
              <a:rPr lang="es-ES" sz="2400" b="1" smtClean="0"/>
              <a:t>, a menudo contra la voluntad del gobierno o de la autoridad pertinente.</a:t>
            </a:r>
            <a:endParaRPr lang="en-US" sz="2400" b="1" smtClean="0"/>
          </a:p>
        </p:txBody>
      </p:sp>
    </p:spTree>
    <p:extLst>
      <p:ext uri="{BB962C8B-B14F-4D97-AF65-F5344CB8AC3E}">
        <p14:creationId xmlns:p14="http://schemas.microsoft.com/office/powerpoint/2010/main" val="151808806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706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EC58711-515A-446E-BAE7-404C90EA15B9}" type="slidenum">
              <a:rPr lang="en-GB" smtClean="0">
                <a:solidFill>
                  <a:srgbClr val="0000FF"/>
                </a:solidFill>
                <a:latin typeface="Arial Black" pitchFamily="34" charset="0"/>
              </a:rPr>
              <a:pPr eaLnBrk="1" hangingPunct="1"/>
              <a:t>28</a:t>
            </a:fld>
            <a:endParaRPr lang="en-GB" smtClean="0">
              <a:solidFill>
                <a:srgbClr val="0000FF"/>
              </a:solidFill>
              <a:latin typeface="Arial Black" pitchFamily="34" charset="0"/>
            </a:endParaRPr>
          </a:p>
        </p:txBody>
      </p:sp>
      <p:sp>
        <p:nvSpPr>
          <p:cNvPr id="70660" name="Rectangle 2"/>
          <p:cNvSpPr>
            <a:spLocks noGrp="1" noChangeArrowheads="1"/>
          </p:cNvSpPr>
          <p:nvPr>
            <p:ph type="title"/>
          </p:nvPr>
        </p:nvSpPr>
        <p:spPr>
          <a:xfrm>
            <a:off x="539750" y="620713"/>
            <a:ext cx="8135938" cy="576262"/>
          </a:xfrm>
        </p:spPr>
        <p:txBody>
          <a:bodyPr/>
          <a:lstStyle/>
          <a:p>
            <a:pPr eaLnBrk="1" hangingPunct="1"/>
            <a:r>
              <a:rPr lang="es-AR" sz="2800" b="1" smtClean="0">
                <a:solidFill>
                  <a:schemeClr val="bg2"/>
                </a:solidFill>
              </a:rPr>
              <a:t>De la retórica a la práctica. ¿Qué dice la evidencia?</a:t>
            </a:r>
            <a:r>
              <a:rPr lang="es-AR" sz="2400" b="1" smtClean="0">
                <a:solidFill>
                  <a:schemeClr val="bg2"/>
                </a:solidFill>
              </a:rPr>
              <a:t> </a:t>
            </a:r>
            <a:endParaRPr lang="es-AR" sz="3000" b="1" smtClean="0">
              <a:solidFill>
                <a:schemeClr val="bg2"/>
              </a:solidFill>
            </a:endParaRPr>
          </a:p>
        </p:txBody>
      </p:sp>
      <p:sp>
        <p:nvSpPr>
          <p:cNvPr id="1041411" name="Rectangle 3"/>
          <p:cNvSpPr>
            <a:spLocks noGrp="1" noChangeArrowheads="1"/>
          </p:cNvSpPr>
          <p:nvPr>
            <p:ph type="body" idx="1"/>
          </p:nvPr>
        </p:nvSpPr>
        <p:spPr>
          <a:xfrm>
            <a:off x="457200" y="1844675"/>
            <a:ext cx="8229600" cy="4392613"/>
          </a:xfrm>
        </p:spPr>
        <p:txBody>
          <a:bodyPr/>
          <a:lstStyle/>
          <a:p>
            <a:pPr eaLnBrk="1" hangingPunct="1">
              <a:lnSpc>
                <a:spcPct val="150000"/>
              </a:lnSpc>
            </a:pPr>
            <a:r>
              <a:rPr lang="es-ES" sz="1800" b="1" smtClean="0"/>
              <a:t>A nivel mundial, el sector privado presta servicios de agua y saneamiento a un 5-7% de la población</a:t>
            </a:r>
          </a:p>
          <a:p>
            <a:pPr eaLnBrk="1" hangingPunct="1">
              <a:lnSpc>
                <a:spcPct val="150000"/>
              </a:lnSpc>
            </a:pPr>
            <a:endParaRPr lang="es-AR" sz="1800" b="1" smtClean="0"/>
          </a:p>
          <a:p>
            <a:pPr eaLnBrk="1" hangingPunct="1">
              <a:lnSpc>
                <a:spcPct val="150000"/>
              </a:lnSpc>
            </a:pPr>
            <a:r>
              <a:rPr lang="es-AR" sz="1800" b="1" smtClean="0"/>
              <a:t>La aplicación del modelo privatista en países en desarrollo tuvo un auge entre mediados de la década de 1980 y 1997, medido en términos de proyectos implementados y montos de inversión</a:t>
            </a:r>
          </a:p>
          <a:p>
            <a:pPr eaLnBrk="1" hangingPunct="1">
              <a:lnSpc>
                <a:spcPct val="150000"/>
              </a:lnSpc>
            </a:pPr>
            <a:endParaRPr lang="es-AR" sz="1800" b="1" smtClean="0"/>
          </a:p>
          <a:p>
            <a:pPr eaLnBrk="1" hangingPunct="1">
              <a:lnSpc>
                <a:spcPct val="150000"/>
              </a:lnSpc>
            </a:pPr>
            <a:r>
              <a:rPr lang="es-AR" sz="1800" b="1" smtClean="0"/>
              <a:t>Desde 1997 se ha dado una fuerte caída en la inversión y la tendencia es claramente hacia una reducción aún mayor</a:t>
            </a:r>
          </a:p>
        </p:txBody>
      </p:sp>
    </p:spTree>
    <p:extLst>
      <p:ext uri="{BB962C8B-B14F-4D97-AF65-F5344CB8AC3E}">
        <p14:creationId xmlns:p14="http://schemas.microsoft.com/office/powerpoint/2010/main" val="1159028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41411">
                                            <p:txEl>
                                              <p:pRg st="2" end="2"/>
                                            </p:txEl>
                                          </p:spTgt>
                                        </p:tgtEl>
                                        <p:attrNameLst>
                                          <p:attrName>style.visibility</p:attrName>
                                        </p:attrNameLst>
                                      </p:cBhvr>
                                      <p:to>
                                        <p:strVal val="visible"/>
                                      </p:to>
                                    </p:set>
                                    <p:anim calcmode="lin" valueType="num">
                                      <p:cBhvr additive="base">
                                        <p:cTn id="7" dur="1000" fill="hold"/>
                                        <p:tgtEl>
                                          <p:spTgt spid="1041411">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414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1411">
                                            <p:txEl>
                                              <p:pRg st="0" end="0"/>
                                            </p:txEl>
                                          </p:spTgt>
                                        </p:tgtEl>
                                        <p:attrNameLst>
                                          <p:attrName>style.visibility</p:attrName>
                                        </p:attrNameLst>
                                      </p:cBhvr>
                                      <p:to>
                                        <p:strVal val="visible"/>
                                      </p:to>
                                    </p:set>
                                    <p:anim calcmode="lin" valueType="num">
                                      <p:cBhvr additive="base">
                                        <p:cTn id="11" dur="1000" fill="hold"/>
                                        <p:tgtEl>
                                          <p:spTgt spid="1041411">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0414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41411">
                                            <p:txEl>
                                              <p:pRg st="4" end="4"/>
                                            </p:txEl>
                                          </p:spTgt>
                                        </p:tgtEl>
                                        <p:attrNameLst>
                                          <p:attrName>style.visibility</p:attrName>
                                        </p:attrNameLst>
                                      </p:cBhvr>
                                      <p:to>
                                        <p:strVal val="visible"/>
                                      </p:to>
                                    </p:set>
                                    <p:anim calcmode="lin" valueType="num">
                                      <p:cBhvr additive="base">
                                        <p:cTn id="15" dur="1000" fill="hold"/>
                                        <p:tgtEl>
                                          <p:spTgt spid="1041411">
                                            <p:txEl>
                                              <p:pRg st="4" end="4"/>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041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6227763" y="981075"/>
            <a:ext cx="1584325" cy="467995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683" name="Rectangle 3"/>
          <p:cNvSpPr>
            <a:spLocks noChangeArrowheads="1"/>
          </p:cNvSpPr>
          <p:nvPr/>
        </p:nvSpPr>
        <p:spPr bwMode="auto">
          <a:xfrm>
            <a:off x="5508625" y="1125538"/>
            <a:ext cx="1584325" cy="467995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684" name="Rectangle 4"/>
          <p:cNvSpPr>
            <a:spLocks noChangeArrowheads="1"/>
          </p:cNvSpPr>
          <p:nvPr/>
        </p:nvSpPr>
        <p:spPr bwMode="auto">
          <a:xfrm>
            <a:off x="4859338" y="1268413"/>
            <a:ext cx="1584325" cy="467995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685" name="Rectangle 5"/>
          <p:cNvSpPr>
            <a:spLocks noChangeArrowheads="1"/>
          </p:cNvSpPr>
          <p:nvPr/>
        </p:nvSpPr>
        <p:spPr bwMode="auto">
          <a:xfrm>
            <a:off x="4211638" y="1412875"/>
            <a:ext cx="1584325" cy="467995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686" name="Rectangle 6"/>
          <p:cNvSpPr>
            <a:spLocks noChangeArrowheads="1"/>
          </p:cNvSpPr>
          <p:nvPr/>
        </p:nvSpPr>
        <p:spPr bwMode="auto">
          <a:xfrm>
            <a:off x="684213" y="981075"/>
            <a:ext cx="1584325" cy="5327650"/>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71687" name="Rectangle 7"/>
          <p:cNvSpPr>
            <a:spLocks noChangeArrowheads="1"/>
          </p:cNvSpPr>
          <p:nvPr/>
        </p:nvSpPr>
        <p:spPr bwMode="auto">
          <a:xfrm>
            <a:off x="3276600" y="1557338"/>
            <a:ext cx="1584325" cy="47513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688" name="Text Box 8"/>
          <p:cNvSpPr txBox="1">
            <a:spLocks noChangeArrowheads="1"/>
          </p:cNvSpPr>
          <p:nvPr/>
        </p:nvSpPr>
        <p:spPr bwMode="auto">
          <a:xfrm>
            <a:off x="3492500" y="1773238"/>
            <a:ext cx="12239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Estudios de Caso</a:t>
            </a:r>
          </a:p>
          <a:p>
            <a:pPr eaLnBrk="1" hangingPunct="1">
              <a:spcBef>
                <a:spcPct val="50000"/>
              </a:spcBef>
            </a:pPr>
            <a:r>
              <a:rPr lang="en-US" sz="1400" b="1"/>
              <a:t>D5-13</a:t>
            </a:r>
          </a:p>
        </p:txBody>
      </p:sp>
      <p:sp>
        <p:nvSpPr>
          <p:cNvPr id="71689" name="AutoShape 9"/>
          <p:cNvSpPr>
            <a:spLocks noChangeArrowheads="1"/>
          </p:cNvSpPr>
          <p:nvPr/>
        </p:nvSpPr>
        <p:spPr bwMode="auto">
          <a:xfrm>
            <a:off x="611188" y="2924175"/>
            <a:ext cx="8064500" cy="433388"/>
          </a:xfrm>
          <a:prstGeom prst="homePlate">
            <a:avLst>
              <a:gd name="adj" fmla="val 465201"/>
            </a:avLst>
          </a:prstGeom>
          <a:solidFill>
            <a:srgbClr val="FF6600"/>
          </a:solidFill>
          <a:ln w="9525">
            <a:solidFill>
              <a:schemeClr val="tx1"/>
            </a:solidFill>
            <a:miter lim="800000"/>
            <a:headEnd/>
            <a:tailEnd/>
          </a:ln>
        </p:spPr>
        <p:txBody>
          <a:bodyPr wrap="none" anchor="ctr"/>
          <a:lstStyle/>
          <a:p>
            <a:endParaRPr lang="en-US"/>
          </a:p>
        </p:txBody>
      </p:sp>
      <p:sp>
        <p:nvSpPr>
          <p:cNvPr id="71690" name="Text Box 10"/>
          <p:cNvSpPr txBox="1">
            <a:spLocks noChangeArrowheads="1"/>
          </p:cNvSpPr>
          <p:nvPr/>
        </p:nvSpPr>
        <p:spPr bwMode="auto">
          <a:xfrm>
            <a:off x="755650" y="2997200"/>
            <a:ext cx="2160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71691" name="Text Box 11"/>
          <p:cNvSpPr txBox="1">
            <a:spLocks noChangeArrowheads="1"/>
          </p:cNvSpPr>
          <p:nvPr/>
        </p:nvSpPr>
        <p:spPr bwMode="auto">
          <a:xfrm>
            <a:off x="755650" y="2997200"/>
            <a:ext cx="4392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Fuentes financieras del operador</a:t>
            </a:r>
          </a:p>
        </p:txBody>
      </p:sp>
      <p:sp>
        <p:nvSpPr>
          <p:cNvPr id="71692" name="Text Box 12"/>
          <p:cNvSpPr txBox="1">
            <a:spLocks noChangeArrowheads="1"/>
          </p:cNvSpPr>
          <p:nvPr/>
        </p:nvSpPr>
        <p:spPr bwMode="auto">
          <a:xfrm>
            <a:off x="611188" y="1052513"/>
            <a:ext cx="17287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lnSpc>
                <a:spcPct val="130000"/>
              </a:lnSpc>
              <a:spcBef>
                <a:spcPct val="55000"/>
              </a:spcBef>
            </a:pPr>
            <a:r>
              <a:rPr lang="en-US" sz="1400" b="1"/>
              <a:t>Sub-dimensiones e indicadores para el análisis comparativo de los estudios de caso</a:t>
            </a:r>
          </a:p>
        </p:txBody>
      </p:sp>
      <p:sp>
        <p:nvSpPr>
          <p:cNvPr id="71693" name="AutoShape 13"/>
          <p:cNvSpPr>
            <a:spLocks noChangeArrowheads="1"/>
          </p:cNvSpPr>
          <p:nvPr/>
        </p:nvSpPr>
        <p:spPr bwMode="auto">
          <a:xfrm>
            <a:off x="611188" y="3500438"/>
            <a:ext cx="8064500" cy="433387"/>
          </a:xfrm>
          <a:prstGeom prst="homePlate">
            <a:avLst>
              <a:gd name="adj" fmla="val 465202"/>
            </a:avLst>
          </a:prstGeom>
          <a:solidFill>
            <a:srgbClr val="FF6600"/>
          </a:solidFill>
          <a:ln w="9525">
            <a:solidFill>
              <a:schemeClr val="tx1"/>
            </a:solidFill>
            <a:miter lim="800000"/>
            <a:headEnd/>
            <a:tailEnd/>
          </a:ln>
        </p:spPr>
        <p:txBody>
          <a:bodyPr wrap="none" anchor="ctr"/>
          <a:lstStyle/>
          <a:p>
            <a:endParaRPr lang="en-US"/>
          </a:p>
        </p:txBody>
      </p:sp>
      <p:sp>
        <p:nvSpPr>
          <p:cNvPr id="71694" name="AutoShape 14"/>
          <p:cNvSpPr>
            <a:spLocks noChangeArrowheads="1"/>
          </p:cNvSpPr>
          <p:nvPr/>
        </p:nvSpPr>
        <p:spPr bwMode="auto">
          <a:xfrm>
            <a:off x="611188" y="4076700"/>
            <a:ext cx="8064500" cy="433388"/>
          </a:xfrm>
          <a:prstGeom prst="homePlate">
            <a:avLst>
              <a:gd name="adj" fmla="val 465201"/>
            </a:avLst>
          </a:prstGeom>
          <a:solidFill>
            <a:srgbClr val="FF6600"/>
          </a:solidFill>
          <a:ln w="9525">
            <a:solidFill>
              <a:schemeClr val="tx1"/>
            </a:solidFill>
            <a:miter lim="800000"/>
            <a:headEnd/>
            <a:tailEnd/>
          </a:ln>
        </p:spPr>
        <p:txBody>
          <a:bodyPr wrap="none" anchor="ctr"/>
          <a:lstStyle/>
          <a:p>
            <a:endParaRPr lang="en-US"/>
          </a:p>
        </p:txBody>
      </p:sp>
      <p:sp>
        <p:nvSpPr>
          <p:cNvPr id="71695" name="AutoShape 15"/>
          <p:cNvSpPr>
            <a:spLocks noChangeArrowheads="1"/>
          </p:cNvSpPr>
          <p:nvPr/>
        </p:nvSpPr>
        <p:spPr bwMode="auto">
          <a:xfrm>
            <a:off x="611188" y="4652963"/>
            <a:ext cx="8064500" cy="433387"/>
          </a:xfrm>
          <a:prstGeom prst="homePlate">
            <a:avLst>
              <a:gd name="adj" fmla="val 465202"/>
            </a:avLst>
          </a:prstGeom>
          <a:solidFill>
            <a:srgbClr val="FF6600"/>
          </a:solidFill>
          <a:ln w="9525">
            <a:solidFill>
              <a:schemeClr val="tx1"/>
            </a:solidFill>
            <a:miter lim="800000"/>
            <a:headEnd/>
            <a:tailEnd/>
          </a:ln>
        </p:spPr>
        <p:txBody>
          <a:bodyPr wrap="none" anchor="ctr"/>
          <a:lstStyle/>
          <a:p>
            <a:endParaRPr lang="en-US"/>
          </a:p>
        </p:txBody>
      </p:sp>
      <p:sp>
        <p:nvSpPr>
          <p:cNvPr id="71696" name="AutoShape 16"/>
          <p:cNvSpPr>
            <a:spLocks noChangeArrowheads="1"/>
          </p:cNvSpPr>
          <p:nvPr/>
        </p:nvSpPr>
        <p:spPr bwMode="auto">
          <a:xfrm>
            <a:off x="611188" y="5229225"/>
            <a:ext cx="8064500" cy="433388"/>
          </a:xfrm>
          <a:prstGeom prst="homePlate">
            <a:avLst>
              <a:gd name="adj" fmla="val 465201"/>
            </a:avLst>
          </a:prstGeom>
          <a:solidFill>
            <a:srgbClr val="FF6600"/>
          </a:solidFill>
          <a:ln w="9525">
            <a:solidFill>
              <a:schemeClr val="tx1"/>
            </a:solidFill>
            <a:miter lim="800000"/>
            <a:headEnd/>
            <a:tailEnd/>
          </a:ln>
        </p:spPr>
        <p:txBody>
          <a:bodyPr wrap="none" anchor="ctr"/>
          <a:lstStyle/>
          <a:p>
            <a:endParaRPr lang="en-US"/>
          </a:p>
        </p:txBody>
      </p:sp>
      <p:sp>
        <p:nvSpPr>
          <p:cNvPr id="71697" name="AutoShape 17"/>
          <p:cNvSpPr>
            <a:spLocks noChangeArrowheads="1"/>
          </p:cNvSpPr>
          <p:nvPr/>
        </p:nvSpPr>
        <p:spPr bwMode="auto">
          <a:xfrm>
            <a:off x="611188" y="5805488"/>
            <a:ext cx="8064500" cy="433387"/>
          </a:xfrm>
          <a:prstGeom prst="homePlate">
            <a:avLst>
              <a:gd name="adj" fmla="val 465202"/>
            </a:avLst>
          </a:prstGeom>
          <a:solidFill>
            <a:srgbClr val="FF6600"/>
          </a:solidFill>
          <a:ln w="9525">
            <a:solidFill>
              <a:schemeClr val="tx1"/>
            </a:solidFill>
            <a:miter lim="800000"/>
            <a:headEnd/>
            <a:tailEnd/>
          </a:ln>
        </p:spPr>
        <p:txBody>
          <a:bodyPr wrap="none" anchor="ctr"/>
          <a:lstStyle/>
          <a:p>
            <a:endParaRPr lang="en-US"/>
          </a:p>
        </p:txBody>
      </p:sp>
      <p:sp>
        <p:nvSpPr>
          <p:cNvPr id="71698" name="Text Box 18"/>
          <p:cNvSpPr txBox="1">
            <a:spLocks noChangeArrowheads="1"/>
          </p:cNvSpPr>
          <p:nvPr/>
        </p:nvSpPr>
        <p:spPr bwMode="auto">
          <a:xfrm>
            <a:off x="755650" y="3573463"/>
            <a:ext cx="2232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Criterio tarifario</a:t>
            </a:r>
          </a:p>
        </p:txBody>
      </p:sp>
      <p:sp>
        <p:nvSpPr>
          <p:cNvPr id="71699" name="Text Box 19"/>
          <p:cNvSpPr txBox="1">
            <a:spLocks noChangeArrowheads="1"/>
          </p:cNvSpPr>
          <p:nvPr/>
        </p:nvSpPr>
        <p:spPr bwMode="auto">
          <a:xfrm>
            <a:off x="684213" y="4724400"/>
            <a:ext cx="2232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Tasas de ganancia</a:t>
            </a:r>
          </a:p>
        </p:txBody>
      </p:sp>
      <p:sp>
        <p:nvSpPr>
          <p:cNvPr id="71700" name="Text Box 20"/>
          <p:cNvSpPr txBox="1">
            <a:spLocks noChangeArrowheads="1"/>
          </p:cNvSpPr>
          <p:nvPr/>
        </p:nvSpPr>
        <p:spPr bwMode="auto">
          <a:xfrm>
            <a:off x="684213" y="4149725"/>
            <a:ext cx="3167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Estructura de costos</a:t>
            </a:r>
          </a:p>
        </p:txBody>
      </p:sp>
      <p:sp>
        <p:nvSpPr>
          <p:cNvPr id="71701" name="Text Box 21"/>
          <p:cNvSpPr txBox="1">
            <a:spLocks noChangeArrowheads="1"/>
          </p:cNvSpPr>
          <p:nvPr/>
        </p:nvSpPr>
        <p:spPr bwMode="auto">
          <a:xfrm>
            <a:off x="684213" y="5300663"/>
            <a:ext cx="4392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Volúmenes y destinos de los flujos de inversión</a:t>
            </a:r>
          </a:p>
        </p:txBody>
      </p:sp>
      <p:sp>
        <p:nvSpPr>
          <p:cNvPr id="71702" name="Text Box 22"/>
          <p:cNvSpPr txBox="1">
            <a:spLocks noChangeArrowheads="1"/>
          </p:cNvSpPr>
          <p:nvPr/>
        </p:nvSpPr>
        <p:spPr bwMode="auto">
          <a:xfrm>
            <a:off x="684213" y="5876925"/>
            <a:ext cx="352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Impactos socio-económicos claves</a:t>
            </a:r>
          </a:p>
        </p:txBody>
      </p:sp>
      <p:sp>
        <p:nvSpPr>
          <p:cNvPr id="71703" name="Text Box 23"/>
          <p:cNvSpPr txBox="1">
            <a:spLocks noChangeArrowheads="1"/>
          </p:cNvSpPr>
          <p:nvPr/>
        </p:nvSpPr>
        <p:spPr bwMode="hidden">
          <a:xfrm>
            <a:off x="971550" y="476250"/>
            <a:ext cx="676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u="sng"/>
              <a:t>Dimensión económico-financiera</a:t>
            </a:r>
          </a:p>
        </p:txBody>
      </p:sp>
      <p:sp>
        <p:nvSpPr>
          <p:cNvPr id="71704" name="Text Box 24"/>
          <p:cNvSpPr txBox="1">
            <a:spLocks noChangeArrowheads="1"/>
          </p:cNvSpPr>
          <p:nvPr/>
        </p:nvSpPr>
        <p:spPr bwMode="hidden">
          <a:xfrm>
            <a:off x="539750" y="6491288"/>
            <a:ext cx="806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t>Fuente para esta dimension: Azpiazu y Schorr, 2004 (informe PRINWASS)</a:t>
            </a:r>
          </a:p>
        </p:txBody>
      </p:sp>
    </p:spTree>
    <p:extLst>
      <p:ext uri="{BB962C8B-B14F-4D97-AF65-F5344CB8AC3E}">
        <p14:creationId xmlns:p14="http://schemas.microsoft.com/office/powerpoint/2010/main" val="43156716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71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0A8AE84-92F2-4F4E-8E02-75CE2B1173C1}" type="slidenum">
              <a:rPr lang="en-GB" smtClean="0">
                <a:solidFill>
                  <a:srgbClr val="0000FF"/>
                </a:solidFill>
                <a:latin typeface="Arial Black" pitchFamily="34" charset="0"/>
              </a:rPr>
              <a:pPr eaLnBrk="1" hangingPunct="1"/>
              <a:t>3</a:t>
            </a:fld>
            <a:endParaRPr lang="en-GB" smtClean="0">
              <a:solidFill>
                <a:srgbClr val="0000FF"/>
              </a:solidFill>
              <a:latin typeface="Arial Black" pitchFamily="34" charset="0"/>
            </a:endParaRPr>
          </a:p>
        </p:txBody>
      </p:sp>
      <p:sp>
        <p:nvSpPr>
          <p:cNvPr id="7172" name="Rectangle 2"/>
          <p:cNvSpPr>
            <a:spLocks noGrp="1" noChangeArrowheads="1"/>
          </p:cNvSpPr>
          <p:nvPr>
            <p:ph type="title"/>
          </p:nvPr>
        </p:nvSpPr>
        <p:spPr>
          <a:xfrm>
            <a:off x="468313" y="333375"/>
            <a:ext cx="8218487" cy="503238"/>
          </a:xfrm>
        </p:spPr>
        <p:txBody>
          <a:bodyPr/>
          <a:lstStyle/>
          <a:p>
            <a:pPr eaLnBrk="1" hangingPunct="1"/>
            <a:r>
              <a:rPr lang="es-AR" sz="3600" b="1" smtClean="0">
                <a:solidFill>
                  <a:schemeClr val="bg2"/>
                </a:solidFill>
              </a:rPr>
              <a:t>Referencia empírica</a:t>
            </a:r>
          </a:p>
        </p:txBody>
      </p:sp>
      <p:sp>
        <p:nvSpPr>
          <p:cNvPr id="7173" name="Rectangle 3"/>
          <p:cNvSpPr>
            <a:spLocks noGrp="1" noChangeArrowheads="1"/>
          </p:cNvSpPr>
          <p:nvPr>
            <p:ph type="body" idx="1"/>
          </p:nvPr>
        </p:nvSpPr>
        <p:spPr>
          <a:xfrm>
            <a:off x="215106" y="3268538"/>
            <a:ext cx="8713788" cy="2935862"/>
          </a:xfrm>
        </p:spPr>
        <p:txBody>
          <a:bodyPr/>
          <a:lstStyle/>
          <a:p>
            <a:pPr eaLnBrk="1" hangingPunct="1">
              <a:lnSpc>
                <a:spcPct val="90000"/>
              </a:lnSpc>
            </a:pPr>
            <a:r>
              <a:rPr lang="es-ES" altLang="ko-KR" sz="2400" b="1" dirty="0" smtClean="0">
                <a:ea typeface="굴림" charset="-127"/>
              </a:rPr>
              <a:t>Proyecto “Ciudades Metropolitanas y Gestión Sustentable del Agua (METRON)”, Programa de Medio Ambiente y Cambio Climático, 4to Programa Marco, Comisión Europea. 1988-2000</a:t>
            </a:r>
          </a:p>
          <a:p>
            <a:pPr eaLnBrk="1" hangingPunct="1">
              <a:lnSpc>
                <a:spcPct val="90000"/>
              </a:lnSpc>
            </a:pPr>
            <a:endParaRPr lang="es-ES" altLang="ko-KR" sz="2400" b="1" dirty="0" smtClean="0">
              <a:ea typeface="굴림" charset="-127"/>
            </a:endParaRPr>
          </a:p>
          <a:p>
            <a:pPr eaLnBrk="1" hangingPunct="1">
              <a:lnSpc>
                <a:spcPct val="90000"/>
              </a:lnSpc>
            </a:pPr>
            <a:r>
              <a:rPr lang="es-ES" altLang="ko-KR" sz="2400" b="1" dirty="0" smtClean="0">
                <a:ea typeface="굴림" charset="-127"/>
              </a:rPr>
              <a:t>Proyecto PRINWASS (Evaluación de la Participación Privada en Agua y Saneamiento) (</a:t>
            </a:r>
            <a:r>
              <a:rPr lang="es-ES" altLang="ko-KR" sz="2400" b="1" dirty="0" smtClean="0">
                <a:ea typeface="굴림" charset="-127"/>
                <a:hlinkClick r:id="rId3"/>
              </a:rPr>
              <a:t>http://www.prinwass.org</a:t>
            </a:r>
            <a:r>
              <a:rPr lang="es-ES" altLang="ko-KR" sz="2400" b="1" dirty="0" smtClean="0">
                <a:ea typeface="굴림" charset="-127"/>
              </a:rPr>
              <a:t>), Comisión Europea – 5to Programa Marco, INCO-DEV, 2001-2004 - </a:t>
            </a:r>
            <a:r>
              <a:rPr lang="es-ES" altLang="ko-KR" sz="2400" b="1" dirty="0" smtClean="0">
                <a:solidFill>
                  <a:srgbClr val="00CC00"/>
                </a:solidFill>
                <a:ea typeface="굴림" charset="-127"/>
              </a:rPr>
              <a:t>informes</a:t>
            </a:r>
            <a:endParaRPr lang="en-US" altLang="ko-KR" sz="2400" b="1" dirty="0" smtClean="0">
              <a:ea typeface="굴림" charset="-127"/>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583" y="562022"/>
            <a:ext cx="1476375" cy="2324100"/>
          </a:xfrm>
          <a:prstGeom prst="rect">
            <a:avLst/>
          </a:prstGeom>
        </p:spPr>
      </p:pic>
      <p:sp>
        <p:nvSpPr>
          <p:cNvPr id="3" name="Rectangle 2"/>
          <p:cNvSpPr/>
          <p:nvPr/>
        </p:nvSpPr>
        <p:spPr>
          <a:xfrm>
            <a:off x="468312" y="1009213"/>
            <a:ext cx="6911999" cy="2086725"/>
          </a:xfrm>
          <a:prstGeom prst="rect">
            <a:avLst/>
          </a:prstGeom>
        </p:spPr>
        <p:txBody>
          <a:bodyPr wrap="square">
            <a:spAutoFit/>
          </a:bodyPr>
          <a:lstStyle/>
          <a:p>
            <a:pPr algn="l" eaLnBrk="1" hangingPunct="1">
              <a:lnSpc>
                <a:spcPct val="90000"/>
              </a:lnSpc>
            </a:pPr>
            <a:r>
              <a:rPr lang="es-ES" altLang="ko-KR" sz="2400" b="1" dirty="0">
                <a:ea typeface="굴림" charset="-127"/>
              </a:rPr>
              <a:t>Proyecto “Agua, Poder y Ciudadanía. Lucha Social en la Cuenca de México”, Universidad de Oxford (1993-98). </a:t>
            </a:r>
            <a:r>
              <a:rPr lang="es-ES" altLang="ko-KR" sz="2400" b="1" dirty="0">
                <a:solidFill>
                  <a:srgbClr val="0000FF"/>
                </a:solidFill>
                <a:ea typeface="굴림" charset="-127"/>
              </a:rPr>
              <a:t>Publicado en inglés: </a:t>
            </a:r>
            <a:r>
              <a:rPr lang="en-US" altLang="ko-KR" sz="2400" b="1" u="sng" dirty="0">
                <a:solidFill>
                  <a:srgbClr val="0000FF"/>
                </a:solidFill>
                <a:ea typeface="굴림" charset="-127"/>
              </a:rPr>
              <a:t>Water, Power, and Citizenship. Social Struggle in the Basin of Mexico</a:t>
            </a:r>
            <a:r>
              <a:rPr lang="en-US" altLang="ko-KR" sz="2400" b="1" dirty="0">
                <a:solidFill>
                  <a:srgbClr val="0000FF"/>
                </a:solidFill>
                <a:ea typeface="굴림" charset="-127"/>
              </a:rPr>
              <a:t>, Palgrave-Macmillan, 2006.</a:t>
            </a:r>
          </a:p>
        </p:txBody>
      </p:sp>
    </p:spTree>
    <p:extLst>
      <p:ext uri="{BB962C8B-B14F-4D97-AF65-F5344CB8AC3E}">
        <p14:creationId xmlns:p14="http://schemas.microsoft.com/office/powerpoint/2010/main" val="1087746900"/>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727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C66D67B2-B713-44D9-A96A-333A6D8A2F88}" type="slidenum">
              <a:rPr lang="en-GB" smtClean="0">
                <a:solidFill>
                  <a:srgbClr val="0000FF"/>
                </a:solidFill>
                <a:latin typeface="Arial Black" pitchFamily="34" charset="0"/>
              </a:rPr>
              <a:pPr eaLnBrk="1" hangingPunct="1"/>
              <a:t>30</a:t>
            </a:fld>
            <a:endParaRPr lang="en-GB" smtClean="0">
              <a:solidFill>
                <a:srgbClr val="0000FF"/>
              </a:solidFill>
              <a:latin typeface="Arial Black" pitchFamily="34" charset="0"/>
            </a:endParaRPr>
          </a:p>
        </p:txBody>
      </p:sp>
      <p:sp>
        <p:nvSpPr>
          <p:cNvPr id="72708" name="Rectangle 2"/>
          <p:cNvSpPr>
            <a:spLocks noGrp="1" noChangeArrowheads="1"/>
          </p:cNvSpPr>
          <p:nvPr>
            <p:ph type="title"/>
          </p:nvPr>
        </p:nvSpPr>
        <p:spPr>
          <a:xfrm>
            <a:off x="395288" y="260350"/>
            <a:ext cx="8353425" cy="720725"/>
          </a:xfrm>
        </p:spPr>
        <p:txBody>
          <a:bodyPr/>
          <a:lstStyle/>
          <a:p>
            <a:pPr eaLnBrk="1" hangingPunct="1"/>
            <a:r>
              <a:rPr lang="en-US" sz="3200" b="1" smtClean="0">
                <a:solidFill>
                  <a:schemeClr val="bg2"/>
                </a:solidFill>
              </a:rPr>
              <a:t>Resultados: fuentes de financiamiento</a:t>
            </a:r>
            <a:endParaRPr lang="en-GB" sz="3200" b="1" smtClean="0">
              <a:solidFill>
                <a:schemeClr val="bg2"/>
              </a:solidFill>
            </a:endParaRPr>
          </a:p>
        </p:txBody>
      </p:sp>
      <p:sp>
        <p:nvSpPr>
          <p:cNvPr id="72709" name="Rectangle 3"/>
          <p:cNvSpPr>
            <a:spLocks noGrp="1" noChangeArrowheads="1"/>
          </p:cNvSpPr>
          <p:nvPr>
            <p:ph type="body" idx="1"/>
          </p:nvPr>
        </p:nvSpPr>
        <p:spPr>
          <a:xfrm>
            <a:off x="457200" y="1196975"/>
            <a:ext cx="8229600" cy="5040313"/>
          </a:xfrm>
        </p:spPr>
        <p:txBody>
          <a:bodyPr/>
          <a:lstStyle/>
          <a:p>
            <a:pPr eaLnBrk="1" hangingPunct="1">
              <a:lnSpc>
                <a:spcPct val="80000"/>
              </a:lnSpc>
            </a:pPr>
            <a:r>
              <a:rPr lang="en-US" sz="2000" b="1" smtClean="0"/>
              <a:t>Tendencias identificadas</a:t>
            </a:r>
          </a:p>
          <a:p>
            <a:pPr lvl="1" eaLnBrk="1" hangingPunct="1">
              <a:lnSpc>
                <a:spcPct val="80000"/>
              </a:lnSpc>
            </a:pPr>
            <a:endParaRPr lang="en-US" sz="1800" b="1" smtClean="0"/>
          </a:p>
          <a:p>
            <a:pPr lvl="1" eaLnBrk="1" hangingPunct="1">
              <a:lnSpc>
                <a:spcPct val="80000"/>
              </a:lnSpc>
            </a:pPr>
            <a:r>
              <a:rPr lang="en-US" sz="1800" b="1" smtClean="0">
                <a:solidFill>
                  <a:srgbClr val="00CC00"/>
                </a:solidFill>
              </a:rPr>
              <a:t>Los ingresos por cobro de tarifa</a:t>
            </a:r>
            <a:r>
              <a:rPr lang="en-US" sz="1800" b="1" smtClean="0"/>
              <a:t> –con algunas variaciones de caso a caso- son la </a:t>
            </a:r>
            <a:r>
              <a:rPr lang="en-US" sz="1800" b="1" smtClean="0">
                <a:solidFill>
                  <a:srgbClr val="00CC00"/>
                </a:solidFill>
              </a:rPr>
              <a:t>fuente más importante de financiamiento</a:t>
            </a:r>
            <a:r>
              <a:rPr lang="en-US" sz="1800" b="1" smtClean="0"/>
              <a:t> para los operadores, sean públicos o privados</a:t>
            </a:r>
          </a:p>
          <a:p>
            <a:pPr lvl="1" eaLnBrk="1" hangingPunct="1">
              <a:lnSpc>
                <a:spcPct val="80000"/>
              </a:lnSpc>
            </a:pPr>
            <a:endParaRPr lang="en-US" sz="1800" b="1" smtClean="0"/>
          </a:p>
          <a:p>
            <a:pPr lvl="1" eaLnBrk="1" hangingPunct="1">
              <a:lnSpc>
                <a:spcPct val="80000"/>
              </a:lnSpc>
            </a:pPr>
            <a:r>
              <a:rPr lang="en-US" sz="1800" b="1" smtClean="0">
                <a:solidFill>
                  <a:srgbClr val="00CC00"/>
                </a:solidFill>
              </a:rPr>
              <a:t>Los subsidios estatales directos </a:t>
            </a:r>
            <a:r>
              <a:rPr lang="en-US" sz="1800" b="1" smtClean="0"/>
              <a:t>y </a:t>
            </a:r>
            <a:r>
              <a:rPr lang="en-US" sz="1800" b="1" smtClean="0">
                <a:solidFill>
                  <a:srgbClr val="00CC00"/>
                </a:solidFill>
              </a:rPr>
              <a:t>el endeudamiento</a:t>
            </a:r>
            <a:r>
              <a:rPr lang="en-US" sz="1800" b="1" smtClean="0"/>
              <a:t> siguen en orden de importancia entre las fuentes de financiamiento</a:t>
            </a:r>
          </a:p>
          <a:p>
            <a:pPr lvl="2" eaLnBrk="1" hangingPunct="1">
              <a:lnSpc>
                <a:spcPct val="80000"/>
              </a:lnSpc>
            </a:pPr>
            <a:endParaRPr lang="en-US" sz="1600" b="1" smtClean="0"/>
          </a:p>
          <a:p>
            <a:pPr lvl="2" eaLnBrk="1" hangingPunct="1">
              <a:lnSpc>
                <a:spcPct val="80000"/>
              </a:lnSpc>
            </a:pPr>
            <a:r>
              <a:rPr lang="en-US" sz="1600" b="1" smtClean="0"/>
              <a:t>Dichas fuentes se están convirtiendo crecientemente en </a:t>
            </a:r>
            <a:r>
              <a:rPr lang="en-US" sz="1600" b="1" smtClean="0">
                <a:solidFill>
                  <a:srgbClr val="00CC00"/>
                </a:solidFill>
              </a:rPr>
              <a:t>componentes estructurales</a:t>
            </a:r>
            <a:r>
              <a:rPr lang="en-US" sz="1600" b="1" smtClean="0"/>
              <a:t> del financiamiento de empresas de agua y saneamiento</a:t>
            </a:r>
            <a:endParaRPr lang="en-GB" sz="1600" b="1" smtClean="0"/>
          </a:p>
          <a:p>
            <a:pPr lvl="2" eaLnBrk="1" hangingPunct="1">
              <a:lnSpc>
                <a:spcPct val="80000"/>
              </a:lnSpc>
            </a:pPr>
            <a:endParaRPr lang="en-GB" sz="1600" b="1" smtClean="0"/>
          </a:p>
          <a:p>
            <a:pPr lvl="3" eaLnBrk="1" hangingPunct="1">
              <a:lnSpc>
                <a:spcPct val="80000"/>
              </a:lnSpc>
            </a:pPr>
            <a:r>
              <a:rPr lang="en-US" sz="1400" b="1" smtClean="0"/>
              <a:t>Problemas de falta de transparencia (ej. sobre cómo se asignan los recursos)</a:t>
            </a:r>
          </a:p>
          <a:p>
            <a:pPr lvl="3" eaLnBrk="1" hangingPunct="1">
              <a:lnSpc>
                <a:spcPct val="80000"/>
              </a:lnSpc>
            </a:pPr>
            <a:endParaRPr lang="en-US" sz="1400" b="1" smtClean="0"/>
          </a:p>
          <a:p>
            <a:pPr lvl="3" eaLnBrk="1" hangingPunct="1">
              <a:lnSpc>
                <a:spcPct val="80000"/>
              </a:lnSpc>
            </a:pPr>
            <a:r>
              <a:rPr lang="en-US" sz="1400" b="1" smtClean="0"/>
              <a:t>Información incompleta y dispersa en la mayoría de los casos (ej. acerca de los niveles de endeudamiento de los operadores privados)</a:t>
            </a:r>
            <a:endParaRPr lang="en-GB" sz="1400" b="1" smtClean="0"/>
          </a:p>
          <a:p>
            <a:pPr lvl="2" eaLnBrk="1" hangingPunct="1">
              <a:lnSpc>
                <a:spcPct val="80000"/>
              </a:lnSpc>
            </a:pPr>
            <a:endParaRPr lang="en-US" sz="1600" b="1" smtClean="0"/>
          </a:p>
          <a:p>
            <a:pPr lvl="1" eaLnBrk="1" hangingPunct="1">
              <a:lnSpc>
                <a:spcPct val="80000"/>
              </a:lnSpc>
            </a:pPr>
            <a:r>
              <a:rPr lang="en-US" sz="1800" b="1" smtClean="0"/>
              <a:t>Los “recursos frescos” (capital privado de las empresas) juegan un rol poco significativo</a:t>
            </a:r>
          </a:p>
          <a:p>
            <a:pPr lvl="1" algn="r" eaLnBrk="1" hangingPunct="1">
              <a:lnSpc>
                <a:spcPct val="80000"/>
              </a:lnSpc>
            </a:pPr>
            <a:r>
              <a:rPr lang="en-US" sz="1200" b="1" smtClean="0">
                <a:solidFill>
                  <a:srgbClr val="0000CC"/>
                </a:solidFill>
              </a:rPr>
              <a:t>Reconocimiento del Banco Mundial en el Foro</a:t>
            </a:r>
          </a:p>
        </p:txBody>
      </p:sp>
    </p:spTree>
    <p:extLst>
      <p:ext uri="{BB962C8B-B14F-4D97-AF65-F5344CB8AC3E}">
        <p14:creationId xmlns:p14="http://schemas.microsoft.com/office/powerpoint/2010/main" val="1985785655"/>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205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55C4DEA-059D-4C03-9512-3C9A18A5893A}" type="slidenum">
              <a:rPr lang="en-GB" smtClean="0">
                <a:solidFill>
                  <a:srgbClr val="0000FF"/>
                </a:solidFill>
                <a:latin typeface="Arial Black" pitchFamily="34" charset="0"/>
              </a:rPr>
              <a:pPr eaLnBrk="1" hangingPunct="1"/>
              <a:t>31</a:t>
            </a:fld>
            <a:endParaRPr lang="en-GB" smtClean="0">
              <a:solidFill>
                <a:srgbClr val="0000FF"/>
              </a:solidFill>
              <a:latin typeface="Arial Black" pitchFamily="34" charset="0"/>
            </a:endParaRPr>
          </a:p>
        </p:txBody>
      </p:sp>
      <p:graphicFrame>
        <p:nvGraphicFramePr>
          <p:cNvPr id="2050" name="Object 2"/>
          <p:cNvGraphicFramePr>
            <a:graphicFrameLocks noGrp="1" noChangeAspect="1"/>
          </p:cNvGraphicFramePr>
          <p:nvPr>
            <p:ph sz="half" idx="2"/>
          </p:nvPr>
        </p:nvGraphicFramePr>
        <p:xfrm>
          <a:off x="334963" y="1268413"/>
          <a:ext cx="10404475" cy="4352925"/>
        </p:xfrm>
        <a:graphic>
          <a:graphicData uri="http://schemas.openxmlformats.org/presentationml/2006/ole">
            <mc:AlternateContent xmlns:mc="http://schemas.openxmlformats.org/markup-compatibility/2006">
              <mc:Choice xmlns:v="urn:schemas-microsoft-com:vml" Requires="v">
                <p:oleObj spid="_x0000_s1040" name="Document" r:id="rId4" imgW="5395701" imgH="2257552" progId="Word.Document.8">
                  <p:embed/>
                </p:oleObj>
              </mc:Choice>
              <mc:Fallback>
                <p:oleObj name="Document" r:id="rId4" imgW="5395701" imgH="225755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hidden">
                      <a:xfrm>
                        <a:off x="334963" y="1268413"/>
                        <a:ext cx="1040447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3" name="Rectangle 3"/>
          <p:cNvSpPr>
            <a:spLocks noGrp="1" noChangeArrowheads="1"/>
          </p:cNvSpPr>
          <p:nvPr>
            <p:ph type="title"/>
          </p:nvPr>
        </p:nvSpPr>
        <p:spPr>
          <a:xfrm>
            <a:off x="395288" y="260350"/>
            <a:ext cx="8353425" cy="720725"/>
          </a:xfrm>
          <a:noFill/>
        </p:spPr>
        <p:txBody>
          <a:bodyPr/>
          <a:lstStyle/>
          <a:p>
            <a:pPr eaLnBrk="1" hangingPunct="1"/>
            <a:r>
              <a:rPr lang="en-US" sz="4000" b="1" smtClean="0">
                <a:solidFill>
                  <a:srgbClr val="0000CC"/>
                </a:solidFill>
              </a:rPr>
              <a:t>Ejemplo emblemático</a:t>
            </a:r>
            <a:endParaRPr lang="en-GB" sz="4000" b="1" smtClean="0">
              <a:solidFill>
                <a:srgbClr val="0000CC"/>
              </a:solidFill>
            </a:endParaRPr>
          </a:p>
        </p:txBody>
      </p:sp>
    </p:spTree>
    <p:extLst>
      <p:ext uri="{BB962C8B-B14F-4D97-AF65-F5344CB8AC3E}">
        <p14:creationId xmlns:p14="http://schemas.microsoft.com/office/powerpoint/2010/main" val="140993059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30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81292088-3C79-4D1A-868C-D8A427164313}" type="slidenum">
              <a:rPr lang="en-GB" smtClean="0">
                <a:solidFill>
                  <a:srgbClr val="0000FF"/>
                </a:solidFill>
                <a:latin typeface="Arial Black" pitchFamily="34" charset="0"/>
              </a:rPr>
              <a:pPr eaLnBrk="1" hangingPunct="1"/>
              <a:t>32</a:t>
            </a:fld>
            <a:endParaRPr lang="en-GB" smtClean="0">
              <a:solidFill>
                <a:srgbClr val="0000FF"/>
              </a:solidFill>
              <a:latin typeface="Arial Black" pitchFamily="34" charset="0"/>
            </a:endParaRPr>
          </a:p>
        </p:txBody>
      </p:sp>
      <p:graphicFrame>
        <p:nvGraphicFramePr>
          <p:cNvPr id="3074" name="Object 2"/>
          <p:cNvGraphicFramePr>
            <a:graphicFrameLocks noGrp="1" noChangeAspect="1"/>
          </p:cNvGraphicFramePr>
          <p:nvPr>
            <p:ph/>
          </p:nvPr>
        </p:nvGraphicFramePr>
        <p:xfrm>
          <a:off x="446088" y="838200"/>
          <a:ext cx="11083925" cy="4584700"/>
        </p:xfrm>
        <a:graphic>
          <a:graphicData uri="http://schemas.openxmlformats.org/presentationml/2006/ole">
            <mc:AlternateContent xmlns:mc="http://schemas.openxmlformats.org/markup-compatibility/2006">
              <mc:Choice xmlns:v="urn:schemas-microsoft-com:vml" Requires="v">
                <p:oleObj spid="_x0000_s2064" name="Document" r:id="rId4" imgW="5414772" imgH="2239887" progId="Word.Document.8">
                  <p:embed/>
                </p:oleObj>
              </mc:Choice>
              <mc:Fallback>
                <p:oleObj name="Document" r:id="rId4" imgW="5414772" imgH="2239887"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hidden">
                      <a:xfrm>
                        <a:off x="446088" y="838200"/>
                        <a:ext cx="11083925"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1710104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737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7B3AE7A9-B7E2-4BAB-A20A-651A124A5212}" type="slidenum">
              <a:rPr lang="en-GB" smtClean="0">
                <a:solidFill>
                  <a:srgbClr val="0000FF"/>
                </a:solidFill>
                <a:latin typeface="Arial Black" pitchFamily="34" charset="0"/>
              </a:rPr>
              <a:pPr eaLnBrk="1" hangingPunct="1"/>
              <a:t>33</a:t>
            </a:fld>
            <a:endParaRPr lang="en-GB" smtClean="0">
              <a:solidFill>
                <a:srgbClr val="0000FF"/>
              </a:solidFill>
              <a:latin typeface="Arial Black" pitchFamily="34" charset="0"/>
            </a:endParaRPr>
          </a:p>
        </p:txBody>
      </p:sp>
      <p:sp>
        <p:nvSpPr>
          <p:cNvPr id="73732" name="Rectangle 2"/>
          <p:cNvSpPr>
            <a:spLocks noGrp="1" noChangeArrowheads="1"/>
          </p:cNvSpPr>
          <p:nvPr>
            <p:ph type="title"/>
          </p:nvPr>
        </p:nvSpPr>
        <p:spPr>
          <a:xfrm>
            <a:off x="395288" y="260350"/>
            <a:ext cx="8353425" cy="720725"/>
          </a:xfrm>
        </p:spPr>
        <p:txBody>
          <a:bodyPr/>
          <a:lstStyle/>
          <a:p>
            <a:pPr eaLnBrk="1" hangingPunct="1"/>
            <a:r>
              <a:rPr lang="en-US" sz="3200" b="1" smtClean="0">
                <a:solidFill>
                  <a:schemeClr val="bg2"/>
                </a:solidFill>
              </a:rPr>
              <a:t>Subsidios estatales directos (ejemplos)</a:t>
            </a:r>
            <a:endParaRPr lang="en-GB" sz="3200" b="1" smtClean="0">
              <a:solidFill>
                <a:schemeClr val="bg2"/>
              </a:solidFill>
            </a:endParaRPr>
          </a:p>
        </p:txBody>
      </p:sp>
      <p:sp>
        <p:nvSpPr>
          <p:cNvPr id="73733" name="Rectangle 3"/>
          <p:cNvSpPr>
            <a:spLocks noGrp="1" noChangeArrowheads="1"/>
          </p:cNvSpPr>
          <p:nvPr>
            <p:ph type="body" idx="1"/>
          </p:nvPr>
        </p:nvSpPr>
        <p:spPr>
          <a:xfrm>
            <a:off x="457200" y="1196975"/>
            <a:ext cx="8229600" cy="5184775"/>
          </a:xfrm>
        </p:spPr>
        <p:txBody>
          <a:bodyPr/>
          <a:lstStyle/>
          <a:p>
            <a:pPr eaLnBrk="1" hangingPunct="1">
              <a:lnSpc>
                <a:spcPct val="80000"/>
              </a:lnSpc>
            </a:pPr>
            <a:r>
              <a:rPr lang="en-US" sz="1800" b="1" smtClean="0"/>
              <a:t>En Atenas alrededor del 20% de los recursos totales (1998-2001) provinieron de subsidios directos </a:t>
            </a:r>
          </a:p>
          <a:p>
            <a:pPr lvl="1" eaLnBrk="1" hangingPunct="1">
              <a:lnSpc>
                <a:spcPct val="80000"/>
              </a:lnSpc>
            </a:pPr>
            <a:endParaRPr lang="en-US" sz="1800" b="1" smtClean="0"/>
          </a:p>
          <a:p>
            <a:pPr eaLnBrk="1" hangingPunct="1">
              <a:lnSpc>
                <a:spcPct val="80000"/>
              </a:lnSpc>
            </a:pPr>
            <a:r>
              <a:rPr lang="en-US" sz="1800" b="1" smtClean="0"/>
              <a:t>En Aguascalientes (México)</a:t>
            </a:r>
          </a:p>
          <a:p>
            <a:pPr lvl="2" eaLnBrk="1" hangingPunct="1">
              <a:lnSpc>
                <a:spcPct val="80000"/>
              </a:lnSpc>
            </a:pPr>
            <a:endParaRPr lang="en-US" sz="1800" b="1" smtClean="0"/>
          </a:p>
          <a:p>
            <a:pPr lvl="1" eaLnBrk="1" hangingPunct="1">
              <a:lnSpc>
                <a:spcPct val="80000"/>
              </a:lnSpc>
            </a:pPr>
            <a:r>
              <a:rPr lang="en-US" sz="1800" b="1" smtClean="0"/>
              <a:t>Expansión de la red financiada con fondos públicos</a:t>
            </a:r>
          </a:p>
          <a:p>
            <a:pPr lvl="1" eaLnBrk="1" hangingPunct="1">
              <a:lnSpc>
                <a:spcPct val="80000"/>
              </a:lnSpc>
            </a:pPr>
            <a:r>
              <a:rPr lang="en-US" sz="1800" b="1" smtClean="0"/>
              <a:t>El operador privado fue “rescatado” de la bancarrota por el estado en 1994</a:t>
            </a:r>
          </a:p>
          <a:p>
            <a:pPr lvl="2" eaLnBrk="1" hangingPunct="1">
              <a:lnSpc>
                <a:spcPct val="80000"/>
              </a:lnSpc>
            </a:pPr>
            <a:endParaRPr lang="en-US" sz="1800" b="1" smtClean="0"/>
          </a:p>
          <a:p>
            <a:pPr eaLnBrk="1" hangingPunct="1">
              <a:lnSpc>
                <a:spcPct val="80000"/>
              </a:lnSpc>
            </a:pPr>
            <a:r>
              <a:rPr lang="en-US" sz="1800" b="1" smtClean="0"/>
              <a:t>En Inglaterra y Gales</a:t>
            </a:r>
          </a:p>
          <a:p>
            <a:pPr lvl="1" eaLnBrk="1" hangingPunct="1">
              <a:lnSpc>
                <a:spcPct val="80000"/>
              </a:lnSpc>
            </a:pPr>
            <a:endParaRPr lang="en-US" sz="1800" b="1" smtClean="0"/>
          </a:p>
          <a:p>
            <a:pPr lvl="1" eaLnBrk="1" hangingPunct="1">
              <a:lnSpc>
                <a:spcPct val="80000"/>
              </a:lnSpc>
            </a:pPr>
            <a:r>
              <a:rPr lang="en-US" sz="1800" b="1" smtClean="0"/>
              <a:t>En 1989 se transfirieron los activos de las 10 empresas públicas al sector privado por un costo estimado en 10% de su valor real</a:t>
            </a:r>
          </a:p>
          <a:p>
            <a:pPr lvl="1" eaLnBrk="1" hangingPunct="1">
              <a:lnSpc>
                <a:spcPct val="80000"/>
              </a:lnSpc>
            </a:pPr>
            <a:r>
              <a:rPr lang="en-US" sz="1800" b="1" smtClean="0"/>
              <a:t>El estado absorbió la deuda de las empresas públicas (cerca de 5 mil millones de libras)</a:t>
            </a:r>
          </a:p>
          <a:p>
            <a:pPr lvl="1" eaLnBrk="1" hangingPunct="1">
              <a:lnSpc>
                <a:spcPct val="80000"/>
              </a:lnSpc>
            </a:pPr>
            <a:r>
              <a:rPr lang="en-US" sz="1800" b="1" smtClean="0"/>
              <a:t>Las empresas privadas recibieron un subsidio directo “Green Dowry” (1.500 millones de libras)</a:t>
            </a:r>
          </a:p>
          <a:p>
            <a:pPr lvl="1" eaLnBrk="1" hangingPunct="1">
              <a:lnSpc>
                <a:spcPct val="80000"/>
              </a:lnSpc>
            </a:pPr>
            <a:r>
              <a:rPr lang="en-US" sz="1800" b="1" smtClean="0"/>
              <a:t>Se les concedió una exención impositiva de 1.000 millones de libras  </a:t>
            </a:r>
          </a:p>
          <a:p>
            <a:pPr lvl="2" eaLnBrk="1" hangingPunct="1">
              <a:lnSpc>
                <a:spcPct val="80000"/>
              </a:lnSpc>
              <a:buFont typeface="Wingdings" pitchFamily="2" charset="2"/>
              <a:buNone/>
            </a:pPr>
            <a:r>
              <a:rPr lang="en-US" sz="1800" b="1" smtClean="0"/>
              <a:t>   </a:t>
            </a:r>
          </a:p>
          <a:p>
            <a:pPr lvl="1" eaLnBrk="1" hangingPunct="1">
              <a:lnSpc>
                <a:spcPct val="80000"/>
              </a:lnSpc>
            </a:pPr>
            <a:endParaRPr lang="en-US" sz="1800" b="1" smtClean="0"/>
          </a:p>
        </p:txBody>
      </p:sp>
    </p:spTree>
    <p:extLst>
      <p:ext uri="{BB962C8B-B14F-4D97-AF65-F5344CB8AC3E}">
        <p14:creationId xmlns:p14="http://schemas.microsoft.com/office/powerpoint/2010/main" val="950786138"/>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747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EC5278E8-226D-48F8-8A45-BD4B47919BC7}" type="slidenum">
              <a:rPr lang="en-GB" smtClean="0">
                <a:solidFill>
                  <a:srgbClr val="0000FF"/>
                </a:solidFill>
                <a:latin typeface="Arial Black" pitchFamily="34" charset="0"/>
              </a:rPr>
              <a:pPr eaLnBrk="1" hangingPunct="1"/>
              <a:t>34</a:t>
            </a:fld>
            <a:endParaRPr lang="en-GB" smtClean="0">
              <a:solidFill>
                <a:srgbClr val="0000FF"/>
              </a:solidFill>
              <a:latin typeface="Arial Black" pitchFamily="34" charset="0"/>
            </a:endParaRPr>
          </a:p>
        </p:txBody>
      </p:sp>
      <p:sp>
        <p:nvSpPr>
          <p:cNvPr id="74756" name="Rectangle 2"/>
          <p:cNvSpPr>
            <a:spLocks noGrp="1" noChangeArrowheads="1"/>
          </p:cNvSpPr>
          <p:nvPr>
            <p:ph type="title"/>
          </p:nvPr>
        </p:nvSpPr>
        <p:spPr>
          <a:xfrm>
            <a:off x="395288" y="260350"/>
            <a:ext cx="8353425" cy="720725"/>
          </a:xfrm>
        </p:spPr>
        <p:txBody>
          <a:bodyPr/>
          <a:lstStyle/>
          <a:p>
            <a:pPr eaLnBrk="1" hangingPunct="1"/>
            <a:r>
              <a:rPr lang="en-US" sz="3600" b="1" smtClean="0">
                <a:solidFill>
                  <a:schemeClr val="bg2"/>
                </a:solidFill>
              </a:rPr>
              <a:t>Performance financiera</a:t>
            </a:r>
            <a:endParaRPr lang="en-GB" sz="3600" b="1" smtClean="0">
              <a:solidFill>
                <a:schemeClr val="bg2"/>
              </a:solidFill>
            </a:endParaRPr>
          </a:p>
        </p:txBody>
      </p:sp>
      <p:sp>
        <p:nvSpPr>
          <p:cNvPr id="74757" name="Rectangle 3"/>
          <p:cNvSpPr>
            <a:spLocks noGrp="1" noChangeArrowheads="1"/>
          </p:cNvSpPr>
          <p:nvPr>
            <p:ph type="body" idx="1"/>
          </p:nvPr>
        </p:nvSpPr>
        <p:spPr>
          <a:xfrm>
            <a:off x="457200" y="1125538"/>
            <a:ext cx="8229600" cy="5111750"/>
          </a:xfrm>
        </p:spPr>
        <p:txBody>
          <a:bodyPr/>
          <a:lstStyle/>
          <a:p>
            <a:pPr eaLnBrk="1" hangingPunct="1">
              <a:lnSpc>
                <a:spcPct val="90000"/>
              </a:lnSpc>
            </a:pPr>
            <a:r>
              <a:rPr lang="es-MX" sz="2400" b="1" smtClean="0"/>
              <a:t>En prácticamente todos los casos existe un patrón de </a:t>
            </a:r>
          </a:p>
          <a:p>
            <a:pPr lvl="2" eaLnBrk="1" hangingPunct="1">
              <a:lnSpc>
                <a:spcPct val="90000"/>
              </a:lnSpc>
            </a:pPr>
            <a:endParaRPr lang="es-MX" sz="1800" b="1" smtClean="0"/>
          </a:p>
          <a:p>
            <a:pPr lvl="1" eaLnBrk="1" hangingPunct="1">
              <a:lnSpc>
                <a:spcPct val="90000"/>
              </a:lnSpc>
            </a:pPr>
            <a:r>
              <a:rPr lang="es-MX" sz="2000" b="1" smtClean="0"/>
              <a:t>incumplimiento  con los compromisos de inversión contractuales</a:t>
            </a:r>
          </a:p>
          <a:p>
            <a:pPr lvl="1" eaLnBrk="1" hangingPunct="1">
              <a:lnSpc>
                <a:spcPct val="90000"/>
              </a:lnSpc>
            </a:pPr>
            <a:r>
              <a:rPr lang="es-MX" sz="2000" b="1" smtClean="0"/>
              <a:t>Renegociación sistemática de los contratos para modificar (en general para reducir) los compromisos contractuales de los operadores privados</a:t>
            </a:r>
          </a:p>
          <a:p>
            <a:pPr lvl="1" eaLnBrk="1" hangingPunct="1">
              <a:lnSpc>
                <a:spcPct val="90000"/>
              </a:lnSpc>
            </a:pPr>
            <a:endParaRPr lang="es-MX" sz="2000" b="1" smtClean="0"/>
          </a:p>
          <a:p>
            <a:pPr eaLnBrk="1" hangingPunct="1">
              <a:lnSpc>
                <a:spcPct val="90000"/>
              </a:lnSpc>
            </a:pPr>
            <a:r>
              <a:rPr lang="en-US" sz="2400" b="1" smtClean="0"/>
              <a:t>Desbalance en el flujo de inversiones, con el grueso destinado a projectos de agua y una continuada postergación de proyectos saneamiento (cloacas, tratamiento, gestión ambiental, etc.)</a:t>
            </a:r>
          </a:p>
        </p:txBody>
      </p:sp>
    </p:spTree>
    <p:extLst>
      <p:ext uri="{BB962C8B-B14F-4D97-AF65-F5344CB8AC3E}">
        <p14:creationId xmlns:p14="http://schemas.microsoft.com/office/powerpoint/2010/main" val="1266378027"/>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757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8A46B3D-15CE-4169-98C5-D5185F3497A5}" type="slidenum">
              <a:rPr lang="en-GB" smtClean="0">
                <a:solidFill>
                  <a:srgbClr val="0000FF"/>
                </a:solidFill>
                <a:latin typeface="Arial Black" pitchFamily="34" charset="0"/>
              </a:rPr>
              <a:pPr eaLnBrk="1" hangingPunct="1"/>
              <a:t>35</a:t>
            </a:fld>
            <a:endParaRPr lang="en-GB" smtClean="0">
              <a:solidFill>
                <a:srgbClr val="0000FF"/>
              </a:solidFill>
              <a:latin typeface="Arial Black" pitchFamily="34" charset="0"/>
            </a:endParaRPr>
          </a:p>
        </p:txBody>
      </p:sp>
      <p:sp>
        <p:nvSpPr>
          <p:cNvPr id="75780" name="Rectangle 2"/>
          <p:cNvSpPr>
            <a:spLocks noGrp="1" noChangeArrowheads="1"/>
          </p:cNvSpPr>
          <p:nvPr>
            <p:ph type="title"/>
          </p:nvPr>
        </p:nvSpPr>
        <p:spPr>
          <a:xfrm>
            <a:off x="395288" y="260350"/>
            <a:ext cx="8353425" cy="720725"/>
          </a:xfrm>
        </p:spPr>
        <p:txBody>
          <a:bodyPr/>
          <a:lstStyle/>
          <a:p>
            <a:pPr eaLnBrk="1" hangingPunct="1"/>
            <a:r>
              <a:rPr lang="en-US" sz="3200" b="1" smtClean="0">
                <a:solidFill>
                  <a:schemeClr val="bg2"/>
                </a:solidFill>
              </a:rPr>
              <a:t>El financiamiento público como condición</a:t>
            </a:r>
            <a:endParaRPr lang="en-GB" sz="3200" b="1" smtClean="0">
              <a:solidFill>
                <a:schemeClr val="bg2"/>
              </a:solidFill>
            </a:endParaRPr>
          </a:p>
        </p:txBody>
      </p:sp>
      <p:sp>
        <p:nvSpPr>
          <p:cNvPr id="75781" name="Rectangle 3"/>
          <p:cNvSpPr>
            <a:spLocks noGrp="1" noChangeArrowheads="1"/>
          </p:cNvSpPr>
          <p:nvPr>
            <p:ph type="body" idx="1"/>
          </p:nvPr>
        </p:nvSpPr>
        <p:spPr>
          <a:xfrm>
            <a:off x="457200" y="1196975"/>
            <a:ext cx="8229600" cy="5040313"/>
          </a:xfrm>
        </p:spPr>
        <p:txBody>
          <a:bodyPr/>
          <a:lstStyle/>
          <a:p>
            <a:pPr eaLnBrk="1" hangingPunct="1"/>
            <a:r>
              <a:rPr lang="es-ES" b="1" smtClean="0"/>
              <a:t>contrariamente a la  afirmación de que la expansión de la participación privada en los SAS contribuiría a aliviar la carga financiera del sector público, la evidencia sugiere que incluso después de ser “privatizadas” las empresas de SAS </a:t>
            </a:r>
            <a:r>
              <a:rPr lang="es-ES" b="1" smtClean="0">
                <a:solidFill>
                  <a:srgbClr val="0000CC"/>
                </a:solidFill>
              </a:rPr>
              <a:t>continúan requiriendo del financiamiento público</a:t>
            </a:r>
            <a:r>
              <a:rPr lang="es-ES" b="1" smtClean="0"/>
              <a:t>, ya sea a través de </a:t>
            </a:r>
            <a:r>
              <a:rPr lang="es-ES" b="1" smtClean="0">
                <a:solidFill>
                  <a:srgbClr val="0000CC"/>
                </a:solidFill>
              </a:rPr>
              <a:t>subsidios directos o en otras formas</a:t>
            </a:r>
          </a:p>
        </p:txBody>
      </p:sp>
    </p:spTree>
    <p:extLst>
      <p:ext uri="{BB962C8B-B14F-4D97-AF65-F5344CB8AC3E}">
        <p14:creationId xmlns:p14="http://schemas.microsoft.com/office/powerpoint/2010/main" val="134150481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7680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E735515-5913-4959-B38D-74219AFA5114}" type="slidenum">
              <a:rPr lang="en-GB" smtClean="0">
                <a:solidFill>
                  <a:srgbClr val="0000FF"/>
                </a:solidFill>
                <a:latin typeface="Arial Black" pitchFamily="34" charset="0"/>
              </a:rPr>
              <a:pPr eaLnBrk="1" hangingPunct="1"/>
              <a:t>36</a:t>
            </a:fld>
            <a:endParaRPr lang="en-GB" smtClean="0">
              <a:solidFill>
                <a:srgbClr val="0000FF"/>
              </a:solidFill>
              <a:latin typeface="Arial Black" pitchFamily="34" charset="0"/>
            </a:endParaRPr>
          </a:p>
        </p:txBody>
      </p:sp>
      <p:sp>
        <p:nvSpPr>
          <p:cNvPr id="76804" name="Rectangle 2"/>
          <p:cNvSpPr>
            <a:spLocks noGrp="1" noChangeArrowheads="1"/>
          </p:cNvSpPr>
          <p:nvPr>
            <p:ph type="title"/>
          </p:nvPr>
        </p:nvSpPr>
        <p:spPr>
          <a:xfrm>
            <a:off x="395288" y="0"/>
            <a:ext cx="8353425" cy="981075"/>
          </a:xfrm>
        </p:spPr>
        <p:txBody>
          <a:bodyPr/>
          <a:lstStyle/>
          <a:p>
            <a:pPr eaLnBrk="1" hangingPunct="1"/>
            <a:r>
              <a:rPr lang="en-US" sz="2800" b="1" smtClean="0">
                <a:solidFill>
                  <a:schemeClr val="bg2"/>
                </a:solidFill>
              </a:rPr>
              <a:t>Impacto socio-económico</a:t>
            </a:r>
            <a:endParaRPr lang="en-GB" sz="2800" b="1" smtClean="0">
              <a:solidFill>
                <a:schemeClr val="bg2"/>
              </a:solidFill>
            </a:endParaRPr>
          </a:p>
        </p:txBody>
      </p:sp>
      <p:sp>
        <p:nvSpPr>
          <p:cNvPr id="76805" name="Rectangle 3"/>
          <p:cNvSpPr>
            <a:spLocks noGrp="1" noChangeArrowheads="1"/>
          </p:cNvSpPr>
          <p:nvPr>
            <p:ph type="body" idx="1"/>
          </p:nvPr>
        </p:nvSpPr>
        <p:spPr>
          <a:xfrm>
            <a:off x="457200" y="981075"/>
            <a:ext cx="8229600" cy="5400675"/>
          </a:xfrm>
        </p:spPr>
        <p:txBody>
          <a:bodyPr/>
          <a:lstStyle/>
          <a:p>
            <a:pPr lvl="1" eaLnBrk="1" hangingPunct="1">
              <a:lnSpc>
                <a:spcPct val="80000"/>
              </a:lnSpc>
              <a:buFont typeface="Wingdings" pitchFamily="2" charset="2"/>
              <a:buNone/>
            </a:pPr>
            <a:endParaRPr lang="en-US" sz="1800" b="1" smtClean="0"/>
          </a:p>
          <a:p>
            <a:pPr eaLnBrk="1" hangingPunct="1">
              <a:lnSpc>
                <a:spcPct val="80000"/>
              </a:lnSpc>
            </a:pPr>
            <a:r>
              <a:rPr lang="en-GB" sz="2000" b="1" smtClean="0"/>
              <a:t>En la mayoría de los países estudiados se ha registrado un patrón regresivo en la distribución del ingreso en las últimas 2 décadas, que afecta especialmente a los sectores más desfavorecidos quienes viven en condiciones de gran precariedad</a:t>
            </a:r>
          </a:p>
          <a:p>
            <a:pPr eaLnBrk="1" hangingPunct="1">
              <a:lnSpc>
                <a:spcPct val="80000"/>
              </a:lnSpc>
            </a:pPr>
            <a:endParaRPr lang="en-US" sz="2000" b="1" smtClean="0"/>
          </a:p>
          <a:p>
            <a:pPr eaLnBrk="1" hangingPunct="1">
              <a:lnSpc>
                <a:spcPct val="80000"/>
              </a:lnSpc>
            </a:pPr>
            <a:r>
              <a:rPr lang="en-US" sz="2000" b="1" smtClean="0"/>
              <a:t>Incremento de las desigualdades existentes en el acceso al consumo y en la capacidad de pago de servicios esenciales</a:t>
            </a:r>
          </a:p>
          <a:p>
            <a:pPr eaLnBrk="1" hangingPunct="1">
              <a:lnSpc>
                <a:spcPct val="80000"/>
              </a:lnSpc>
            </a:pPr>
            <a:endParaRPr lang="en-US" sz="2000" b="1" smtClean="0"/>
          </a:p>
          <a:p>
            <a:pPr eaLnBrk="1" hangingPunct="1">
              <a:lnSpc>
                <a:spcPct val="80000"/>
              </a:lnSpc>
            </a:pPr>
            <a:r>
              <a:rPr lang="en-US" sz="2000" b="1" smtClean="0"/>
              <a:t>Esta situación permite explicar las dificultades crecientes para pagar por los servicios que experimentan muchos hogares en los casos estudiados</a:t>
            </a:r>
          </a:p>
          <a:p>
            <a:pPr eaLnBrk="1" hangingPunct="1">
              <a:lnSpc>
                <a:spcPct val="80000"/>
              </a:lnSpc>
            </a:pPr>
            <a:endParaRPr lang="en-GB" sz="2000" b="1" smtClean="0"/>
          </a:p>
          <a:p>
            <a:pPr eaLnBrk="1" hangingPunct="1">
              <a:lnSpc>
                <a:spcPct val="80000"/>
              </a:lnSpc>
            </a:pPr>
            <a:r>
              <a:rPr lang="en-GB" sz="2000" b="1" smtClean="0"/>
              <a:t>A pesar de la evidencia sobre la creciente desigualdad en la distribución del ingreso, las tarifas han sido sistemáticamente incrementadas, normalmente en proporciones mucho más altas que las tasas de inflación y de aumento salarial</a:t>
            </a:r>
            <a:endParaRPr lang="en-US" sz="2000" b="1" smtClean="0"/>
          </a:p>
        </p:txBody>
      </p:sp>
    </p:spTree>
    <p:extLst>
      <p:ext uri="{BB962C8B-B14F-4D97-AF65-F5344CB8AC3E}">
        <p14:creationId xmlns:p14="http://schemas.microsoft.com/office/powerpoint/2010/main" val="318917263"/>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7782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1C219DB-8227-4640-8340-627BCD0E8096}" type="slidenum">
              <a:rPr lang="en-GB" smtClean="0">
                <a:solidFill>
                  <a:srgbClr val="0000FF"/>
                </a:solidFill>
                <a:latin typeface="Arial Black" pitchFamily="34" charset="0"/>
              </a:rPr>
              <a:pPr eaLnBrk="1" hangingPunct="1"/>
              <a:t>37</a:t>
            </a:fld>
            <a:endParaRPr lang="en-GB" smtClean="0">
              <a:solidFill>
                <a:srgbClr val="0000FF"/>
              </a:solidFill>
              <a:latin typeface="Arial Black" pitchFamily="34" charset="0"/>
            </a:endParaRPr>
          </a:p>
        </p:txBody>
      </p:sp>
      <p:sp>
        <p:nvSpPr>
          <p:cNvPr id="77828" name="Rectangle 2"/>
          <p:cNvSpPr>
            <a:spLocks noGrp="1" noChangeArrowheads="1"/>
          </p:cNvSpPr>
          <p:nvPr>
            <p:ph type="title"/>
          </p:nvPr>
        </p:nvSpPr>
        <p:spPr>
          <a:xfrm>
            <a:off x="395288" y="0"/>
            <a:ext cx="8353425" cy="981075"/>
          </a:xfrm>
        </p:spPr>
        <p:txBody>
          <a:bodyPr/>
          <a:lstStyle/>
          <a:p>
            <a:pPr eaLnBrk="1" hangingPunct="1"/>
            <a:r>
              <a:rPr lang="en-US" sz="2800" b="1" smtClean="0">
                <a:solidFill>
                  <a:schemeClr val="bg2"/>
                </a:solidFill>
              </a:rPr>
              <a:t>impacto socio-económico ..</a:t>
            </a:r>
            <a:endParaRPr lang="en-GB" sz="2800" b="1" smtClean="0">
              <a:solidFill>
                <a:schemeClr val="bg2"/>
              </a:solidFill>
            </a:endParaRPr>
          </a:p>
        </p:txBody>
      </p:sp>
      <p:sp>
        <p:nvSpPr>
          <p:cNvPr id="77829" name="Rectangle 3"/>
          <p:cNvSpPr>
            <a:spLocks noGrp="1" noChangeArrowheads="1"/>
          </p:cNvSpPr>
          <p:nvPr>
            <p:ph type="body" idx="1"/>
          </p:nvPr>
        </p:nvSpPr>
        <p:spPr>
          <a:xfrm>
            <a:off x="457200" y="1123950"/>
            <a:ext cx="8229600" cy="5400675"/>
          </a:xfrm>
        </p:spPr>
        <p:txBody>
          <a:bodyPr/>
          <a:lstStyle/>
          <a:p>
            <a:pPr lvl="1" eaLnBrk="1" hangingPunct="1">
              <a:lnSpc>
                <a:spcPct val="80000"/>
              </a:lnSpc>
              <a:buFont typeface="Wingdings" pitchFamily="2" charset="2"/>
              <a:buNone/>
            </a:pPr>
            <a:endParaRPr lang="en-US" sz="1600" b="1" smtClean="0"/>
          </a:p>
          <a:p>
            <a:pPr eaLnBrk="1" hangingPunct="1">
              <a:lnSpc>
                <a:spcPct val="80000"/>
              </a:lnSpc>
            </a:pPr>
            <a:r>
              <a:rPr lang="en-GB" sz="1800" b="1" smtClean="0"/>
              <a:t>Por ejemplo, en Cochabamba, después que la concesión otorgada en 1999 la empresa privada incrementó las tarifas en un promedio de 35%</a:t>
            </a:r>
          </a:p>
          <a:p>
            <a:pPr eaLnBrk="1" hangingPunct="1">
              <a:lnSpc>
                <a:spcPct val="80000"/>
              </a:lnSpc>
            </a:pPr>
            <a:endParaRPr lang="en-GB" sz="1800" b="1" smtClean="0"/>
          </a:p>
          <a:p>
            <a:pPr eaLnBrk="1" hangingPunct="1">
              <a:lnSpc>
                <a:spcPct val="80000"/>
              </a:lnSpc>
            </a:pPr>
            <a:r>
              <a:rPr lang="en-GB" sz="1800" b="1" smtClean="0"/>
              <a:t>Este incremento afectó especialmente a los usuarios pobres ya que tarifa básica pasó a representar casi 22% del salario mínimo</a:t>
            </a:r>
          </a:p>
          <a:p>
            <a:pPr eaLnBrk="1" hangingPunct="1">
              <a:lnSpc>
                <a:spcPct val="80000"/>
              </a:lnSpc>
            </a:pPr>
            <a:endParaRPr lang="en-GB" sz="1800" b="1" smtClean="0"/>
          </a:p>
          <a:p>
            <a:pPr eaLnBrk="1" hangingPunct="1">
              <a:lnSpc>
                <a:spcPct val="80000"/>
              </a:lnSpc>
            </a:pPr>
            <a:r>
              <a:rPr lang="en-GB" sz="1800" b="1" smtClean="0"/>
              <a:t>El impacto social y político de esta decisión fue catastrófico y culminó con la cancelación del contrato en marzo de 2000</a:t>
            </a:r>
          </a:p>
          <a:p>
            <a:pPr eaLnBrk="1" hangingPunct="1">
              <a:lnSpc>
                <a:spcPct val="80000"/>
              </a:lnSpc>
            </a:pPr>
            <a:endParaRPr lang="en-GB" sz="1800" b="1" smtClean="0"/>
          </a:p>
          <a:p>
            <a:pPr eaLnBrk="1" hangingPunct="1">
              <a:lnSpc>
                <a:spcPct val="80000"/>
              </a:lnSpc>
            </a:pPr>
            <a:r>
              <a:rPr lang="en-GB" sz="1800" b="1" smtClean="0"/>
              <a:t>En Buenos Aires, entre 1993 y 2002 la tarifa fue incrementada en 88.2% comparada con 7.3% de aumento en el índice de precios al consumidor y 8.9% en precios mayoristas durante el mismo período</a:t>
            </a:r>
          </a:p>
          <a:p>
            <a:pPr eaLnBrk="1" hangingPunct="1">
              <a:lnSpc>
                <a:spcPct val="80000"/>
              </a:lnSpc>
            </a:pPr>
            <a:endParaRPr lang="en-GB" sz="1800" b="1" smtClean="0"/>
          </a:p>
          <a:p>
            <a:pPr eaLnBrk="1" hangingPunct="1">
              <a:lnSpc>
                <a:spcPct val="80000"/>
              </a:lnSpc>
            </a:pPr>
            <a:r>
              <a:rPr lang="en-GB" sz="1800" b="1" smtClean="0"/>
              <a:t>Dichos incrementos tarifarios tuvieron un impacto negativo especialmente en los sectores más pobres, contribuyendo a la creciente desigualdad: en el Gran Buenos Aires, el 10% más pobre gasta en promedio 9% de su ingreso total en el pago de su factura de agua, comparado con 1.9% para el usuario promedio</a:t>
            </a:r>
          </a:p>
          <a:p>
            <a:pPr eaLnBrk="1" hangingPunct="1">
              <a:lnSpc>
                <a:spcPct val="80000"/>
              </a:lnSpc>
            </a:pPr>
            <a:endParaRPr lang="en-US" sz="1800" b="1" smtClean="0"/>
          </a:p>
          <a:p>
            <a:pPr eaLnBrk="1" hangingPunct="1">
              <a:lnSpc>
                <a:spcPct val="80000"/>
              </a:lnSpc>
            </a:pPr>
            <a:r>
              <a:rPr lang="en-US" sz="1800" b="1" smtClean="0"/>
              <a:t>El caso de Londres</a:t>
            </a:r>
          </a:p>
        </p:txBody>
      </p:sp>
    </p:spTree>
    <p:extLst>
      <p:ext uri="{BB962C8B-B14F-4D97-AF65-F5344CB8AC3E}">
        <p14:creationId xmlns:p14="http://schemas.microsoft.com/office/powerpoint/2010/main" val="806793350"/>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468313" y="4868863"/>
            <a:ext cx="6408737" cy="1655762"/>
          </a:xfrm>
          <a:prstGeom prst="notchedRightArrow">
            <a:avLst>
              <a:gd name="adj1" fmla="val 50000"/>
              <a:gd name="adj2" fmla="val 96764"/>
            </a:avLst>
          </a:prstGeom>
          <a:solidFill>
            <a:srgbClr val="00CCFF"/>
          </a:solidFill>
          <a:ln w="9525" algn="ctr">
            <a:solidFill>
              <a:schemeClr val="tx1"/>
            </a:solidFill>
            <a:miter lim="800000"/>
            <a:headEnd/>
            <a:tailEnd/>
          </a:ln>
        </p:spPr>
        <p:txBody>
          <a:bodyPr wrap="none" anchor="ctr"/>
          <a:lstStyle/>
          <a:p>
            <a:endParaRPr lang="en-US"/>
          </a:p>
        </p:txBody>
      </p:sp>
      <p:sp>
        <p:nvSpPr>
          <p:cNvPr id="78851" name="Oval 3"/>
          <p:cNvSpPr>
            <a:spLocks noChangeArrowheads="1"/>
          </p:cNvSpPr>
          <p:nvPr/>
        </p:nvSpPr>
        <p:spPr bwMode="auto">
          <a:xfrm>
            <a:off x="323850" y="404813"/>
            <a:ext cx="8496300" cy="935037"/>
          </a:xfrm>
          <a:prstGeom prst="ellipse">
            <a:avLst/>
          </a:prstGeom>
          <a:solidFill>
            <a:srgbClr val="00CCFF"/>
          </a:solidFill>
          <a:ln w="9525">
            <a:solidFill>
              <a:schemeClr val="tx1"/>
            </a:solidFill>
            <a:round/>
            <a:headEnd/>
            <a:tailEnd/>
          </a:ln>
        </p:spPr>
        <p:txBody>
          <a:bodyPr wrap="none" anchor="ctr"/>
          <a:lstStyle/>
          <a:p>
            <a:r>
              <a:rPr lang="en-GB" sz="2400" b="1"/>
              <a:t>El ciclo de producción de los servicios de agua</a:t>
            </a:r>
            <a:endParaRPr lang="en-GB" sz="2400" b="1">
              <a:solidFill>
                <a:schemeClr val="bg1"/>
              </a:solidFill>
            </a:endParaRPr>
          </a:p>
        </p:txBody>
      </p:sp>
      <p:sp>
        <p:nvSpPr>
          <p:cNvPr id="78852" name="Text Box 4"/>
          <p:cNvSpPr txBox="1">
            <a:spLocks noChangeArrowheads="1"/>
          </p:cNvSpPr>
          <p:nvPr/>
        </p:nvSpPr>
        <p:spPr bwMode="auto">
          <a:xfrm>
            <a:off x="663575" y="359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78853" name="Text Box 5" descr="Text Box: Recursos hídricos disponibles"/>
          <p:cNvSpPr txBox="1">
            <a:spLocks noChangeArrowheads="1"/>
          </p:cNvSpPr>
          <p:nvPr/>
        </p:nvSpPr>
        <p:spPr bwMode="auto">
          <a:xfrm rot="-5400000">
            <a:off x="-1140619" y="3332957"/>
            <a:ext cx="3313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600" b="1"/>
              <a:t>Recursos hídricos disponibles</a:t>
            </a:r>
          </a:p>
        </p:txBody>
      </p:sp>
      <p:sp>
        <p:nvSpPr>
          <p:cNvPr id="78854" name="Text Box 6"/>
          <p:cNvSpPr txBox="1">
            <a:spLocks noChangeArrowheads="1"/>
          </p:cNvSpPr>
          <p:nvPr/>
        </p:nvSpPr>
        <p:spPr bwMode="auto">
          <a:xfrm>
            <a:off x="755650" y="2420938"/>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b="1"/>
              <a:t>EXTRACCIÓN</a:t>
            </a:r>
          </a:p>
        </p:txBody>
      </p:sp>
      <p:sp>
        <p:nvSpPr>
          <p:cNvPr id="78855" name="Text Box 7"/>
          <p:cNvSpPr txBox="1">
            <a:spLocks noChangeArrowheads="1"/>
          </p:cNvSpPr>
          <p:nvPr/>
        </p:nvSpPr>
        <p:spPr bwMode="auto">
          <a:xfrm>
            <a:off x="755650" y="3213100"/>
            <a:ext cx="15843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a:t>Acuíferos</a:t>
            </a:r>
          </a:p>
          <a:p>
            <a:pPr eaLnBrk="1" hangingPunct="1"/>
            <a:r>
              <a:rPr lang="en-GB" sz="1200"/>
              <a:t>Pozos</a:t>
            </a:r>
          </a:p>
          <a:p>
            <a:pPr eaLnBrk="1" hangingPunct="1"/>
            <a:r>
              <a:rPr lang="en-GB" sz="1200"/>
              <a:t>Ríos – lagos</a:t>
            </a:r>
          </a:p>
          <a:p>
            <a:pPr eaLnBrk="1" hangingPunct="1"/>
            <a:r>
              <a:rPr lang="en-US" sz="1200"/>
              <a:t>Reservorios</a:t>
            </a:r>
            <a:endParaRPr lang="en-GB" sz="1200"/>
          </a:p>
          <a:p>
            <a:pPr eaLnBrk="1" hangingPunct="1"/>
            <a:endParaRPr lang="en-GB" sz="1200"/>
          </a:p>
        </p:txBody>
      </p:sp>
      <p:sp>
        <p:nvSpPr>
          <p:cNvPr id="78856" name="Text Box 8"/>
          <p:cNvSpPr txBox="1">
            <a:spLocks noChangeArrowheads="1"/>
          </p:cNvSpPr>
          <p:nvPr/>
        </p:nvSpPr>
        <p:spPr bwMode="auto">
          <a:xfrm rot="-5400000">
            <a:off x="1834356" y="3934619"/>
            <a:ext cx="1347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600" b="1"/>
              <a:t>Tratamiento</a:t>
            </a:r>
          </a:p>
        </p:txBody>
      </p:sp>
      <p:sp>
        <p:nvSpPr>
          <p:cNvPr id="78857" name="Text Box 9"/>
          <p:cNvSpPr txBox="1">
            <a:spLocks noChangeArrowheads="1"/>
          </p:cNvSpPr>
          <p:nvPr/>
        </p:nvSpPr>
        <p:spPr bwMode="auto">
          <a:xfrm rot="-5400000">
            <a:off x="1651001" y="3325812"/>
            <a:ext cx="2533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600" b="1"/>
              <a:t>Almacenamiento y distribución</a:t>
            </a:r>
          </a:p>
        </p:txBody>
      </p:sp>
      <p:sp>
        <p:nvSpPr>
          <p:cNvPr id="78858" name="Text Box 10"/>
          <p:cNvSpPr txBox="1">
            <a:spLocks noChangeArrowheads="1"/>
          </p:cNvSpPr>
          <p:nvPr/>
        </p:nvSpPr>
        <p:spPr bwMode="auto">
          <a:xfrm>
            <a:off x="3132138" y="2420938"/>
            <a:ext cx="183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b="1"/>
              <a:t>DISTRIBUCIÓN</a:t>
            </a:r>
          </a:p>
        </p:txBody>
      </p:sp>
      <p:sp>
        <p:nvSpPr>
          <p:cNvPr id="78859" name="Text Box 11"/>
          <p:cNvSpPr txBox="1">
            <a:spLocks noChangeArrowheads="1"/>
          </p:cNvSpPr>
          <p:nvPr/>
        </p:nvSpPr>
        <p:spPr bwMode="auto">
          <a:xfrm>
            <a:off x="3132138" y="3141663"/>
            <a:ext cx="17287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200"/>
              <a:t>Reservorios de </a:t>
            </a:r>
          </a:p>
          <a:p>
            <a:pPr eaLnBrk="1" hangingPunct="1"/>
            <a:r>
              <a:rPr lang="en-US" sz="1200"/>
              <a:t>distribución</a:t>
            </a:r>
            <a:endParaRPr lang="en-GB" sz="1200"/>
          </a:p>
          <a:p>
            <a:pPr eaLnBrk="1" hangingPunct="1"/>
            <a:r>
              <a:rPr lang="en-GB" sz="1200"/>
              <a:t>Cañerías maestras</a:t>
            </a:r>
          </a:p>
          <a:p>
            <a:pPr eaLnBrk="1" hangingPunct="1"/>
            <a:r>
              <a:rPr lang="en-GB" sz="1200"/>
              <a:t>Estaciones de bombeo</a:t>
            </a:r>
          </a:p>
          <a:p>
            <a:pPr eaLnBrk="1" hangingPunct="1"/>
            <a:r>
              <a:rPr lang="en-GB" sz="1200"/>
              <a:t>Macro medición</a:t>
            </a:r>
          </a:p>
          <a:p>
            <a:pPr eaLnBrk="1" hangingPunct="1"/>
            <a:r>
              <a:rPr lang="en-US" sz="1200"/>
              <a:t>Redes de distribución</a:t>
            </a:r>
            <a:endParaRPr lang="en-GB" sz="1200"/>
          </a:p>
        </p:txBody>
      </p:sp>
      <p:sp>
        <p:nvSpPr>
          <p:cNvPr id="78860" name="Text Box 12"/>
          <p:cNvSpPr txBox="1">
            <a:spLocks noChangeArrowheads="1"/>
          </p:cNvSpPr>
          <p:nvPr/>
        </p:nvSpPr>
        <p:spPr bwMode="auto">
          <a:xfrm rot="-5400000">
            <a:off x="4126707" y="3582194"/>
            <a:ext cx="1801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600" b="1"/>
              <a:t>Micro medición</a:t>
            </a:r>
          </a:p>
        </p:txBody>
      </p:sp>
      <p:sp>
        <p:nvSpPr>
          <p:cNvPr id="78861" name="Text Box 13"/>
          <p:cNvSpPr txBox="1">
            <a:spLocks noChangeArrowheads="1"/>
          </p:cNvSpPr>
          <p:nvPr/>
        </p:nvSpPr>
        <p:spPr bwMode="auto">
          <a:xfrm>
            <a:off x="5148263" y="2420938"/>
            <a:ext cx="1377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b="1"/>
              <a:t>CONSUMO</a:t>
            </a:r>
          </a:p>
        </p:txBody>
      </p:sp>
      <p:sp>
        <p:nvSpPr>
          <p:cNvPr id="78862" name="Text Box 14"/>
          <p:cNvSpPr txBox="1">
            <a:spLocks noChangeArrowheads="1"/>
          </p:cNvSpPr>
          <p:nvPr/>
        </p:nvSpPr>
        <p:spPr bwMode="auto">
          <a:xfrm>
            <a:off x="5292725" y="3141663"/>
            <a:ext cx="9017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a:t>Doméstico</a:t>
            </a:r>
          </a:p>
          <a:p>
            <a:pPr eaLnBrk="1" hangingPunct="1"/>
            <a:r>
              <a:rPr lang="en-GB" sz="1200"/>
              <a:t>Industrial</a:t>
            </a:r>
          </a:p>
          <a:p>
            <a:pPr eaLnBrk="1" hangingPunct="1"/>
            <a:r>
              <a:rPr lang="en-GB" sz="1200"/>
              <a:t>Público</a:t>
            </a:r>
          </a:p>
        </p:txBody>
      </p:sp>
      <p:sp>
        <p:nvSpPr>
          <p:cNvPr id="78863" name="Text Box 15"/>
          <p:cNvSpPr txBox="1">
            <a:spLocks noChangeArrowheads="1"/>
          </p:cNvSpPr>
          <p:nvPr/>
        </p:nvSpPr>
        <p:spPr bwMode="auto">
          <a:xfrm rot="-5400000">
            <a:off x="5778500" y="3222625"/>
            <a:ext cx="2632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600" b="1"/>
              <a:t>Recolección, conducción</a:t>
            </a:r>
          </a:p>
          <a:p>
            <a:pPr eaLnBrk="1" hangingPunct="1"/>
            <a:r>
              <a:rPr lang="en-GB" sz="1600" b="1"/>
              <a:t>y tratamiento de esgotos</a:t>
            </a:r>
          </a:p>
        </p:txBody>
      </p:sp>
      <p:sp>
        <p:nvSpPr>
          <p:cNvPr id="78864" name="Text Box 16"/>
          <p:cNvSpPr txBox="1">
            <a:spLocks noChangeArrowheads="1"/>
          </p:cNvSpPr>
          <p:nvPr/>
        </p:nvSpPr>
        <p:spPr bwMode="auto">
          <a:xfrm>
            <a:off x="7380288" y="6281738"/>
            <a:ext cx="776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400" b="1">
                <a:solidFill>
                  <a:schemeClr val="bg1"/>
                </a:solidFill>
              </a:rPr>
              <a:t>Private</a:t>
            </a:r>
          </a:p>
        </p:txBody>
      </p:sp>
      <p:sp>
        <p:nvSpPr>
          <p:cNvPr id="78865" name="Text Box 17"/>
          <p:cNvSpPr txBox="1">
            <a:spLocks noChangeArrowheads="1"/>
          </p:cNvSpPr>
          <p:nvPr/>
        </p:nvSpPr>
        <p:spPr bwMode="auto">
          <a:xfrm>
            <a:off x="1258888" y="5516563"/>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b="1"/>
              <a:t>Producción </a:t>
            </a:r>
          </a:p>
        </p:txBody>
      </p:sp>
      <p:sp>
        <p:nvSpPr>
          <p:cNvPr id="78866" name="Text Box 18"/>
          <p:cNvSpPr txBox="1">
            <a:spLocks noChangeArrowheads="1"/>
          </p:cNvSpPr>
          <p:nvPr/>
        </p:nvSpPr>
        <p:spPr bwMode="auto">
          <a:xfrm>
            <a:off x="3132138" y="5516563"/>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b="1"/>
              <a:t>Circulación</a:t>
            </a:r>
          </a:p>
        </p:txBody>
      </p:sp>
      <p:sp>
        <p:nvSpPr>
          <p:cNvPr id="78867" name="Text Box 19"/>
          <p:cNvSpPr txBox="1">
            <a:spLocks noChangeArrowheads="1"/>
          </p:cNvSpPr>
          <p:nvPr/>
        </p:nvSpPr>
        <p:spPr bwMode="auto">
          <a:xfrm>
            <a:off x="5076825" y="5516563"/>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b="1"/>
              <a:t>Consumo</a:t>
            </a:r>
          </a:p>
        </p:txBody>
      </p:sp>
      <p:sp>
        <p:nvSpPr>
          <p:cNvPr id="78868" name="AutoShape 20"/>
          <p:cNvSpPr>
            <a:spLocks noChangeArrowheads="1"/>
          </p:cNvSpPr>
          <p:nvPr/>
        </p:nvSpPr>
        <p:spPr bwMode="auto">
          <a:xfrm rot="1374616">
            <a:off x="169863" y="1147763"/>
            <a:ext cx="869950" cy="1150937"/>
          </a:xfrm>
          <a:prstGeom prst="curvedRightArrow">
            <a:avLst>
              <a:gd name="adj1" fmla="val 26460"/>
              <a:gd name="adj2" fmla="val 52920"/>
              <a:gd name="adj3" fmla="val 33333"/>
            </a:avLst>
          </a:prstGeom>
          <a:solidFill>
            <a:srgbClr val="00CCFF"/>
          </a:solidFill>
          <a:ln w="9525">
            <a:solidFill>
              <a:schemeClr val="tx1"/>
            </a:solidFill>
            <a:miter lim="800000"/>
            <a:headEnd/>
            <a:tailEnd/>
          </a:ln>
        </p:spPr>
        <p:txBody>
          <a:bodyPr wrap="none" anchor="ctr"/>
          <a:lstStyle/>
          <a:p>
            <a:endParaRPr lang="en-US"/>
          </a:p>
        </p:txBody>
      </p:sp>
      <p:sp>
        <p:nvSpPr>
          <p:cNvPr id="78869" name="AutoShape 21"/>
          <p:cNvSpPr>
            <a:spLocks noChangeArrowheads="1"/>
          </p:cNvSpPr>
          <p:nvPr/>
        </p:nvSpPr>
        <p:spPr bwMode="auto">
          <a:xfrm rot="-2847946">
            <a:off x="6919119" y="5041106"/>
            <a:ext cx="1889125" cy="1255713"/>
          </a:xfrm>
          <a:prstGeom prst="curvedUpArrow">
            <a:avLst>
              <a:gd name="adj1" fmla="val 30088"/>
              <a:gd name="adj2" fmla="val 60177"/>
              <a:gd name="adj3" fmla="val 33333"/>
            </a:avLst>
          </a:prstGeom>
          <a:solidFill>
            <a:srgbClr val="00CCFF"/>
          </a:solidFill>
          <a:ln w="9525">
            <a:solidFill>
              <a:schemeClr val="tx1"/>
            </a:solidFill>
            <a:miter lim="800000"/>
            <a:headEnd/>
            <a:tailEnd/>
          </a:ln>
        </p:spPr>
        <p:txBody>
          <a:bodyPr wrap="none" anchor="ctr"/>
          <a:lstStyle/>
          <a:p>
            <a:endParaRPr lang="en-US"/>
          </a:p>
        </p:txBody>
      </p:sp>
      <p:sp>
        <p:nvSpPr>
          <p:cNvPr id="78870" name="AutoShape 22"/>
          <p:cNvSpPr>
            <a:spLocks noChangeArrowheads="1"/>
          </p:cNvSpPr>
          <p:nvPr/>
        </p:nvSpPr>
        <p:spPr bwMode="auto">
          <a:xfrm rot="-5022070">
            <a:off x="7874001" y="1160462"/>
            <a:ext cx="1223962" cy="1008063"/>
          </a:xfrm>
          <a:prstGeom prst="curvedUpArrow">
            <a:avLst>
              <a:gd name="adj1" fmla="val 24283"/>
              <a:gd name="adj2" fmla="val 48567"/>
              <a:gd name="adj3" fmla="val 33333"/>
            </a:avLst>
          </a:prstGeom>
          <a:solidFill>
            <a:srgbClr val="00CCFF"/>
          </a:solidFill>
          <a:ln w="9525">
            <a:solidFill>
              <a:schemeClr val="tx1"/>
            </a:solidFill>
            <a:miter lim="800000"/>
            <a:headEnd/>
            <a:tailEnd/>
          </a:ln>
        </p:spPr>
        <p:txBody>
          <a:bodyPr wrap="none" anchor="ctr"/>
          <a:lstStyle/>
          <a:p>
            <a:endParaRPr lang="en-US"/>
          </a:p>
        </p:txBody>
      </p:sp>
      <p:sp>
        <p:nvSpPr>
          <p:cNvPr id="78871" name="Text Box 23"/>
          <p:cNvSpPr txBox="1">
            <a:spLocks noChangeArrowheads="1"/>
          </p:cNvSpPr>
          <p:nvPr/>
        </p:nvSpPr>
        <p:spPr bwMode="auto">
          <a:xfrm>
            <a:off x="7596188" y="3068638"/>
            <a:ext cx="154781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200"/>
              <a:t>Cloacas</a:t>
            </a:r>
          </a:p>
          <a:p>
            <a:pPr eaLnBrk="1" hangingPunct="1"/>
            <a:r>
              <a:rPr lang="en-US" sz="1200"/>
              <a:t>Estaciones de bombeo</a:t>
            </a:r>
          </a:p>
          <a:p>
            <a:pPr eaLnBrk="1" hangingPunct="1"/>
            <a:r>
              <a:rPr lang="en-US" sz="1200"/>
              <a:t>Plantas de tratamiento</a:t>
            </a:r>
          </a:p>
          <a:p>
            <a:pPr eaLnBrk="1" hangingPunct="1"/>
            <a:r>
              <a:rPr lang="en-US" sz="1200"/>
              <a:t>Efluentes</a:t>
            </a:r>
            <a:endParaRPr lang="en-GB" sz="1200"/>
          </a:p>
        </p:txBody>
      </p:sp>
      <p:sp>
        <p:nvSpPr>
          <p:cNvPr id="78872" name="Text Box 24"/>
          <p:cNvSpPr txBox="1">
            <a:spLocks noChangeArrowheads="1"/>
          </p:cNvSpPr>
          <p:nvPr/>
        </p:nvSpPr>
        <p:spPr bwMode="auto">
          <a:xfrm>
            <a:off x="7270750" y="2420938"/>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b="1"/>
              <a:t>SANEAMIENTO</a:t>
            </a:r>
          </a:p>
        </p:txBody>
      </p:sp>
    </p:spTree>
    <p:extLst>
      <p:ext uri="{BB962C8B-B14F-4D97-AF65-F5344CB8AC3E}">
        <p14:creationId xmlns:p14="http://schemas.microsoft.com/office/powerpoint/2010/main" val="1605491786"/>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798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1DF214AC-50E8-498C-87E8-D824ACE71DF2}" type="slidenum">
              <a:rPr lang="en-GB" smtClean="0">
                <a:solidFill>
                  <a:srgbClr val="0000FF"/>
                </a:solidFill>
                <a:latin typeface="Arial Black" pitchFamily="34" charset="0"/>
              </a:rPr>
              <a:pPr eaLnBrk="1" hangingPunct="1"/>
              <a:t>39</a:t>
            </a:fld>
            <a:endParaRPr lang="en-GB" smtClean="0">
              <a:solidFill>
                <a:srgbClr val="0000FF"/>
              </a:solidFill>
              <a:latin typeface="Arial Black" pitchFamily="34" charset="0"/>
            </a:endParaRPr>
          </a:p>
        </p:txBody>
      </p:sp>
      <p:sp>
        <p:nvSpPr>
          <p:cNvPr id="79876" name="Rectangle 2"/>
          <p:cNvSpPr>
            <a:spLocks noGrp="1" noChangeArrowheads="1"/>
          </p:cNvSpPr>
          <p:nvPr>
            <p:ph type="title"/>
          </p:nvPr>
        </p:nvSpPr>
        <p:spPr>
          <a:xfrm>
            <a:off x="457200" y="457200"/>
            <a:ext cx="8229600" cy="450850"/>
          </a:xfrm>
        </p:spPr>
        <p:txBody>
          <a:bodyPr/>
          <a:lstStyle/>
          <a:p>
            <a:pPr eaLnBrk="1" hangingPunct="1"/>
            <a:r>
              <a:rPr lang="en-US" sz="2800" b="1" smtClean="0">
                <a:solidFill>
                  <a:schemeClr val="bg2"/>
                </a:solidFill>
              </a:rPr>
              <a:t>Si se toma en cuenta el ciclo completo:</a:t>
            </a:r>
            <a:endParaRPr lang="en-GB" sz="2800" b="1" smtClean="0">
              <a:solidFill>
                <a:schemeClr val="bg2"/>
              </a:solidFill>
            </a:endParaRPr>
          </a:p>
        </p:txBody>
      </p:sp>
      <p:sp>
        <p:nvSpPr>
          <p:cNvPr id="79877" name="Rectangle 3"/>
          <p:cNvSpPr>
            <a:spLocks noChangeArrowheads="1"/>
          </p:cNvSpPr>
          <p:nvPr/>
        </p:nvSpPr>
        <p:spPr bwMode="hidden">
          <a:xfrm>
            <a:off x="395288" y="1017588"/>
            <a:ext cx="8137525"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just"/>
            <a:r>
              <a:rPr lang="en-GB"/>
              <a:t>La evidencia sugiere que </a:t>
            </a:r>
            <a:r>
              <a:rPr lang="en-GB" b="1">
                <a:solidFill>
                  <a:srgbClr val="0000FF"/>
                </a:solidFill>
              </a:rPr>
              <a:t>las empresas privadas no tienden a ser más eficientes que las públicas</a:t>
            </a:r>
          </a:p>
          <a:p>
            <a:pPr algn="just">
              <a:buFontTx/>
              <a:buChar char="•"/>
            </a:pPr>
            <a:endParaRPr lang="en-US" b="1"/>
          </a:p>
          <a:p>
            <a:pPr algn="just">
              <a:buFontTx/>
              <a:buChar char="•"/>
            </a:pPr>
            <a:r>
              <a:rPr lang="en-US"/>
              <a:t> Fuerte desbalance entre mejoras en la parte comercial y el resto del sistema</a:t>
            </a:r>
            <a:endParaRPr lang="en-GB"/>
          </a:p>
          <a:p>
            <a:pPr algn="just">
              <a:buFontTx/>
              <a:buChar char="•"/>
            </a:pPr>
            <a:endParaRPr lang="en-GB"/>
          </a:p>
          <a:p>
            <a:pPr lvl="1" algn="just">
              <a:buFontTx/>
              <a:buChar char="•"/>
            </a:pPr>
            <a:r>
              <a:rPr lang="en-GB"/>
              <a:t> Las empresas privadas tienden a mejorar la eficiencia comercial de las empresas (registro de usuarios, medición, facturación, cobranza), pero la inversión en infraestructura tiende a ocupar un lugar secundario</a:t>
            </a:r>
          </a:p>
          <a:p>
            <a:pPr lvl="1" algn="just">
              <a:buFontTx/>
              <a:buChar char="•"/>
            </a:pPr>
            <a:endParaRPr lang="en-GB"/>
          </a:p>
          <a:p>
            <a:pPr lvl="1" algn="just">
              <a:buFontTx/>
              <a:buChar char="•"/>
            </a:pPr>
            <a:r>
              <a:rPr lang="en-GB"/>
              <a:t> Pero la sofisticación de los sistemas de gestión comercial introducidos por las empresas privadas tiende a ser contrabalanceado en muchos casos por:</a:t>
            </a:r>
          </a:p>
          <a:p>
            <a:pPr algn="just">
              <a:buFontTx/>
              <a:buChar char="•"/>
            </a:pPr>
            <a:endParaRPr lang="en-GB"/>
          </a:p>
          <a:p>
            <a:pPr lvl="2" algn="just">
              <a:buFontTx/>
              <a:buChar char="•"/>
            </a:pPr>
            <a:r>
              <a:rPr lang="en-GB"/>
              <a:t>Baja proporción de usuarios com medidor (alrededor de 20% en Inglaterra y 15% en Buenos Aires)</a:t>
            </a:r>
          </a:p>
          <a:p>
            <a:pPr lvl="2" algn="just">
              <a:buFontTx/>
              <a:buChar char="•"/>
            </a:pPr>
            <a:endParaRPr lang="en-GB"/>
          </a:p>
          <a:p>
            <a:pPr lvl="2" algn="just">
              <a:buFontTx/>
              <a:buChar char="•"/>
            </a:pPr>
            <a:r>
              <a:rPr lang="en-GB"/>
              <a:t>Problemas técnicos, sociales y políticos que surgen del desbalance entre mayor eficiencia comercial y problemas irresueltos en el resto del sistema </a:t>
            </a:r>
          </a:p>
        </p:txBody>
      </p:sp>
    </p:spTree>
    <p:extLst>
      <p:ext uri="{BB962C8B-B14F-4D97-AF65-F5344CB8AC3E}">
        <p14:creationId xmlns:p14="http://schemas.microsoft.com/office/powerpoint/2010/main" val="51971109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xfrm>
            <a:off x="3129756"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819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70EE64-B6A0-451E-AB1D-9616F32AD051}" type="slidenum">
              <a:rPr lang="en-GB" smtClean="0">
                <a:solidFill>
                  <a:srgbClr val="0000FF"/>
                </a:solidFill>
                <a:latin typeface="Arial Black" pitchFamily="34" charset="0"/>
              </a:rPr>
              <a:pPr eaLnBrk="1" hangingPunct="1"/>
              <a:t>4</a:t>
            </a:fld>
            <a:endParaRPr lang="en-GB" dirty="0" smtClean="0">
              <a:solidFill>
                <a:srgbClr val="0000FF"/>
              </a:solidFill>
              <a:latin typeface="Arial Black" pitchFamily="34" charset="0"/>
            </a:endParaRPr>
          </a:p>
        </p:txBody>
      </p:sp>
      <p:sp>
        <p:nvSpPr>
          <p:cNvPr id="8196" name="Rectangle 2"/>
          <p:cNvSpPr>
            <a:spLocks noGrp="1" noChangeArrowheads="1"/>
          </p:cNvSpPr>
          <p:nvPr>
            <p:ph type="title"/>
          </p:nvPr>
        </p:nvSpPr>
        <p:spPr>
          <a:xfrm>
            <a:off x="468312" y="296863"/>
            <a:ext cx="8218487" cy="503238"/>
          </a:xfrm>
        </p:spPr>
        <p:txBody>
          <a:bodyPr/>
          <a:lstStyle/>
          <a:p>
            <a:pPr eaLnBrk="1" hangingPunct="1"/>
            <a:r>
              <a:rPr lang="es-AR" sz="3600" b="1" dirty="0" smtClean="0">
                <a:solidFill>
                  <a:schemeClr val="bg2"/>
                </a:solidFill>
              </a:rPr>
              <a:t>Referencia empírica</a:t>
            </a:r>
          </a:p>
        </p:txBody>
      </p:sp>
      <p:sp>
        <p:nvSpPr>
          <p:cNvPr id="8197" name="Rectangle 3"/>
          <p:cNvSpPr>
            <a:spLocks noGrp="1" noChangeArrowheads="1"/>
          </p:cNvSpPr>
          <p:nvPr>
            <p:ph type="body" idx="1"/>
          </p:nvPr>
        </p:nvSpPr>
        <p:spPr>
          <a:xfrm>
            <a:off x="179388" y="1052513"/>
            <a:ext cx="8713787" cy="5400675"/>
          </a:xfrm>
        </p:spPr>
        <p:txBody>
          <a:bodyPr/>
          <a:lstStyle/>
          <a:p>
            <a:pPr>
              <a:lnSpc>
                <a:spcPct val="80000"/>
              </a:lnSpc>
            </a:pPr>
            <a:endParaRPr lang="en-GB" altLang="ko-KR" sz="2400" b="1" dirty="0" smtClean="0">
              <a:ea typeface="굴림" charset="-127"/>
            </a:endParaRPr>
          </a:p>
          <a:p>
            <a:pPr>
              <a:lnSpc>
                <a:spcPct val="80000"/>
              </a:lnSpc>
            </a:pPr>
            <a:r>
              <a:rPr lang="en-GB" altLang="ko-KR" sz="2400" b="1" dirty="0" err="1" smtClean="0">
                <a:ea typeface="굴림" charset="-127"/>
              </a:rPr>
              <a:t>Coordinación</a:t>
            </a:r>
            <a:r>
              <a:rPr lang="en-GB" altLang="ko-KR" sz="2400" b="1" dirty="0" smtClean="0">
                <a:ea typeface="굴림" charset="-127"/>
              </a:rPr>
              <a:t> </a:t>
            </a:r>
            <a:r>
              <a:rPr lang="en-GB" altLang="ko-KR" sz="2400" b="1" dirty="0" smtClean="0">
                <a:ea typeface="굴림" charset="-127"/>
              </a:rPr>
              <a:t>de la Red WATERLAT-GOBACIT (</a:t>
            </a:r>
            <a:r>
              <a:rPr lang="en-GB" altLang="ko-KR" sz="2400" b="1" dirty="0" smtClean="0">
                <a:ea typeface="굴림" charset="-127"/>
                <a:hlinkClick r:id="rId3"/>
              </a:rPr>
              <a:t>www.waterlat.org/pt</a:t>
            </a:r>
            <a:r>
              <a:rPr lang="en-GB" altLang="ko-KR" sz="2400" b="1" dirty="0" smtClean="0">
                <a:ea typeface="굴림" charset="-127"/>
              </a:rPr>
              <a:t>)</a:t>
            </a:r>
          </a:p>
          <a:p>
            <a:pPr>
              <a:lnSpc>
                <a:spcPct val="80000"/>
              </a:lnSpc>
            </a:pPr>
            <a:endParaRPr lang="en-US" altLang="ko-KR" sz="2200" b="1" dirty="0">
              <a:ea typeface="굴림" charset="-127"/>
            </a:endParaRPr>
          </a:p>
          <a:p>
            <a:pPr eaLnBrk="1" hangingPunct="1">
              <a:lnSpc>
                <a:spcPct val="80000"/>
              </a:lnSpc>
            </a:pPr>
            <a:endParaRPr lang="en-US" altLang="ko-KR" sz="2200" b="1" dirty="0" smtClean="0">
              <a:solidFill>
                <a:schemeClr val="accent5">
                  <a:lumMod val="25000"/>
                </a:schemeClr>
              </a:solidFill>
              <a:ea typeface="굴림" charset="-127"/>
            </a:endParaRPr>
          </a:p>
          <a:p>
            <a:pPr eaLnBrk="1" hangingPunct="1">
              <a:lnSpc>
                <a:spcPct val="80000"/>
              </a:lnSpc>
            </a:pPr>
            <a:r>
              <a:rPr lang="en-US" altLang="ko-KR" sz="2200" b="1" dirty="0" smtClean="0">
                <a:solidFill>
                  <a:schemeClr val="accent5">
                    <a:lumMod val="25000"/>
                  </a:schemeClr>
                </a:solidFill>
                <a:ea typeface="굴림" charset="-127"/>
              </a:rPr>
              <a:t>P</a:t>
            </a:r>
            <a:r>
              <a:rPr lang="en-US" altLang="ko-KR" sz="2400" b="1" dirty="0" smtClean="0">
                <a:solidFill>
                  <a:schemeClr val="accent5">
                    <a:lumMod val="25000"/>
                  </a:schemeClr>
                </a:solidFill>
                <a:ea typeface="굴림" charset="-127"/>
              </a:rPr>
              <a:t>royecto</a:t>
            </a:r>
            <a:r>
              <a:rPr lang="en-US" altLang="ko-KR" sz="2400" b="1" dirty="0" smtClean="0">
                <a:solidFill>
                  <a:schemeClr val="accent5">
                    <a:lumMod val="25000"/>
                  </a:schemeClr>
                </a:solidFill>
                <a:ea typeface="굴림" charset="-127"/>
              </a:rPr>
              <a:t>:</a:t>
            </a:r>
            <a:endParaRPr lang="en-GB" altLang="ko-KR" sz="2400" b="1" dirty="0">
              <a:solidFill>
                <a:schemeClr val="accent5">
                  <a:lumMod val="25000"/>
                </a:schemeClr>
              </a:solidFill>
              <a:ea typeface="굴림" charset="-127"/>
            </a:endParaRPr>
          </a:p>
          <a:p>
            <a:pPr eaLnBrk="1" hangingPunct="1">
              <a:lnSpc>
                <a:spcPct val="80000"/>
              </a:lnSpc>
            </a:pPr>
            <a:endParaRPr lang="en-US" altLang="ko-KR" sz="2400" b="1" dirty="0">
              <a:solidFill>
                <a:schemeClr val="accent5">
                  <a:lumMod val="25000"/>
                </a:schemeClr>
              </a:solidFill>
              <a:ea typeface="굴림" charset="-127"/>
            </a:endParaRPr>
          </a:p>
          <a:p>
            <a:pPr marL="400050" lvl="1" indent="0">
              <a:lnSpc>
                <a:spcPct val="80000"/>
              </a:lnSpc>
              <a:buNone/>
            </a:pPr>
            <a:r>
              <a:rPr lang="en-GB" altLang="ko-KR" sz="2000" b="1" dirty="0">
                <a:solidFill>
                  <a:schemeClr val="accent5">
                    <a:lumMod val="25000"/>
                  </a:schemeClr>
                </a:solidFill>
                <a:ea typeface="굴림" charset="-127"/>
              </a:rPr>
              <a:t>“</a:t>
            </a:r>
            <a:r>
              <a:rPr lang="es-ES" altLang="ko-KR" sz="2000" b="1" dirty="0">
                <a:solidFill>
                  <a:schemeClr val="accent5">
                    <a:lumMod val="25000"/>
                  </a:schemeClr>
                </a:solidFill>
                <a:ea typeface="굴림" charset="-127"/>
              </a:rPr>
              <a:t>La desigualdad y la injusticia socio-ecológicas como obstáculo al proceso de democratización en América Latina y el Caribe. Un estudio teórico y empírico”</a:t>
            </a:r>
          </a:p>
          <a:p>
            <a:pPr>
              <a:lnSpc>
                <a:spcPct val="80000"/>
              </a:lnSpc>
            </a:pPr>
            <a:endParaRPr lang="en-GB" altLang="ko-KR" sz="2200" b="1" dirty="0" smtClean="0">
              <a:ea typeface="굴림" charset="-127"/>
            </a:endParaRPr>
          </a:p>
          <a:p>
            <a:pPr>
              <a:lnSpc>
                <a:spcPct val="80000"/>
              </a:lnSpc>
            </a:pPr>
            <a:r>
              <a:rPr lang="en-GB" altLang="ko-KR" sz="2200" b="1" dirty="0" err="1" smtClean="0">
                <a:ea typeface="굴림" charset="-127"/>
              </a:rPr>
              <a:t>Publicaciones</a:t>
            </a:r>
            <a:r>
              <a:rPr lang="en-GB" altLang="ko-KR" sz="2200" b="1" dirty="0">
                <a:ea typeface="굴림" charset="-127"/>
              </a:rPr>
              <a:t>: </a:t>
            </a:r>
            <a:r>
              <a:rPr lang="en-GB" altLang="ko-KR" sz="2200" b="1" dirty="0">
                <a:ea typeface="굴림" charset="-127"/>
                <a:hlinkClick r:id="rId4"/>
              </a:rPr>
              <a:t>http://</a:t>
            </a:r>
            <a:r>
              <a:rPr lang="en-GB" altLang="ko-KR" sz="2200" b="1" dirty="0" smtClean="0">
                <a:ea typeface="굴림" charset="-127"/>
                <a:hlinkClick r:id="rId4"/>
              </a:rPr>
              <a:t>eprint.ncl.ac.uk/author_pubs.aspx?author_id=78329</a:t>
            </a:r>
            <a:r>
              <a:rPr lang="en-GB" altLang="ko-KR" sz="2200" b="1" dirty="0" smtClean="0">
                <a:ea typeface="굴림" charset="-127"/>
              </a:rPr>
              <a:t> </a:t>
            </a:r>
          </a:p>
        </p:txBody>
      </p:sp>
    </p:spTree>
    <p:extLst>
      <p:ext uri="{BB962C8B-B14F-4D97-AF65-F5344CB8AC3E}">
        <p14:creationId xmlns:p14="http://schemas.microsoft.com/office/powerpoint/2010/main" val="2938782303"/>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808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EAF8F273-705B-4197-982A-46529322341B}" type="slidenum">
              <a:rPr lang="en-GB" smtClean="0">
                <a:solidFill>
                  <a:srgbClr val="0000FF"/>
                </a:solidFill>
                <a:latin typeface="Arial Black" pitchFamily="34" charset="0"/>
              </a:rPr>
              <a:pPr eaLnBrk="1" hangingPunct="1"/>
              <a:t>40</a:t>
            </a:fld>
            <a:endParaRPr lang="en-GB" smtClean="0">
              <a:solidFill>
                <a:srgbClr val="0000FF"/>
              </a:solidFill>
              <a:latin typeface="Arial Black" pitchFamily="34" charset="0"/>
            </a:endParaRPr>
          </a:p>
        </p:txBody>
      </p:sp>
      <p:sp>
        <p:nvSpPr>
          <p:cNvPr id="80900" name="Rectangle 2"/>
          <p:cNvSpPr>
            <a:spLocks noGrp="1" noChangeArrowheads="1"/>
          </p:cNvSpPr>
          <p:nvPr>
            <p:ph type="body" idx="1"/>
          </p:nvPr>
        </p:nvSpPr>
        <p:spPr>
          <a:xfrm>
            <a:off x="457200" y="981075"/>
            <a:ext cx="8229600" cy="5256213"/>
          </a:xfrm>
        </p:spPr>
        <p:txBody>
          <a:bodyPr/>
          <a:lstStyle/>
          <a:p>
            <a:pPr eaLnBrk="1" hangingPunct="1">
              <a:lnSpc>
                <a:spcPct val="80000"/>
              </a:lnSpc>
              <a:buFont typeface="Wingdings" pitchFamily="2" charset="2"/>
              <a:buNone/>
            </a:pPr>
            <a:endParaRPr lang="en-GB" sz="2400" b="1" dirty="0" smtClean="0"/>
          </a:p>
          <a:p>
            <a:pPr eaLnBrk="1" hangingPunct="1">
              <a:lnSpc>
                <a:spcPct val="80000"/>
              </a:lnSpc>
            </a:pPr>
            <a:r>
              <a:rPr lang="en-GB" sz="1800" b="1" dirty="0" smtClean="0"/>
              <a:t>La </a:t>
            </a:r>
            <a:r>
              <a:rPr lang="en-GB" sz="1800" b="1" dirty="0" err="1" smtClean="0"/>
              <a:t>expansión</a:t>
            </a:r>
            <a:r>
              <a:rPr lang="en-GB" sz="1800" b="1" dirty="0" smtClean="0"/>
              <a:t> del sector </a:t>
            </a:r>
            <a:r>
              <a:rPr lang="en-GB" sz="1800" b="1" dirty="0" err="1" smtClean="0"/>
              <a:t>privado</a:t>
            </a:r>
            <a:r>
              <a:rPr lang="en-GB" sz="1800" b="1" dirty="0" smtClean="0"/>
              <a:t> en </a:t>
            </a:r>
            <a:r>
              <a:rPr lang="en-GB" sz="1800" b="1" dirty="0" err="1" smtClean="0"/>
              <a:t>agua</a:t>
            </a:r>
            <a:r>
              <a:rPr lang="en-GB" sz="1800" b="1" dirty="0" smtClean="0"/>
              <a:t> y </a:t>
            </a:r>
            <a:r>
              <a:rPr lang="en-GB" sz="1800" b="1" dirty="0" err="1" smtClean="0"/>
              <a:t>saneamiento</a:t>
            </a:r>
            <a:r>
              <a:rPr lang="en-GB" sz="1800" b="1" dirty="0" smtClean="0"/>
              <a:t> ha </a:t>
            </a:r>
            <a:r>
              <a:rPr lang="en-GB" sz="1800" b="1" dirty="0" err="1" smtClean="0"/>
              <a:t>sido</a:t>
            </a:r>
            <a:r>
              <a:rPr lang="en-GB" sz="1800" b="1" dirty="0" smtClean="0"/>
              <a:t> </a:t>
            </a:r>
            <a:r>
              <a:rPr lang="en-GB" sz="1800" b="1" dirty="0" err="1" smtClean="0"/>
              <a:t>problemática</a:t>
            </a:r>
            <a:r>
              <a:rPr lang="en-GB" sz="1800" b="1" dirty="0" smtClean="0"/>
              <a:t> y los </a:t>
            </a:r>
            <a:r>
              <a:rPr lang="en-GB" sz="1800" b="1" dirty="0" err="1" smtClean="0"/>
              <a:t>proyectos</a:t>
            </a:r>
            <a:r>
              <a:rPr lang="en-GB" sz="1800" b="1" dirty="0" smtClean="0"/>
              <a:t> </a:t>
            </a:r>
            <a:r>
              <a:rPr lang="en-GB" sz="1800" b="1" dirty="0" err="1" smtClean="0"/>
              <a:t>han</a:t>
            </a:r>
            <a:r>
              <a:rPr lang="en-GB" sz="1800" b="1" dirty="0" smtClean="0"/>
              <a:t> </a:t>
            </a:r>
            <a:r>
              <a:rPr lang="en-GB" sz="1800" b="1" dirty="0" err="1" smtClean="0"/>
              <a:t>encontrado</a:t>
            </a:r>
            <a:r>
              <a:rPr lang="en-GB" sz="1800" b="1" dirty="0" smtClean="0"/>
              <a:t> </a:t>
            </a:r>
            <a:r>
              <a:rPr lang="en-GB" sz="1800" b="1" dirty="0" err="1" smtClean="0"/>
              <a:t>fuerte</a:t>
            </a:r>
            <a:r>
              <a:rPr lang="en-GB" sz="1800" b="1" dirty="0" smtClean="0"/>
              <a:t> </a:t>
            </a:r>
            <a:r>
              <a:rPr lang="en-GB" sz="1800" b="1" dirty="0" err="1" smtClean="0"/>
              <a:t>resistencia</a:t>
            </a:r>
            <a:r>
              <a:rPr lang="en-GB" sz="1800" b="1" dirty="0" smtClean="0"/>
              <a:t> </a:t>
            </a:r>
            <a:r>
              <a:rPr lang="en-GB" sz="1800" b="1" dirty="0" err="1" smtClean="0"/>
              <a:t>sobre</a:t>
            </a:r>
            <a:r>
              <a:rPr lang="en-GB" sz="1800" b="1" dirty="0" smtClean="0"/>
              <a:t> la base de </a:t>
            </a:r>
            <a:r>
              <a:rPr lang="en-GB" sz="1800" b="1" dirty="0" err="1" smtClean="0"/>
              <a:t>cuestiones</a:t>
            </a:r>
            <a:r>
              <a:rPr lang="en-GB" sz="1800" b="1" dirty="0" smtClean="0"/>
              <a:t> </a:t>
            </a:r>
            <a:r>
              <a:rPr lang="en-GB" sz="1800" b="1" dirty="0" err="1" smtClean="0"/>
              <a:t>técnicas</a:t>
            </a:r>
            <a:r>
              <a:rPr lang="en-GB" sz="1800" b="1" dirty="0" smtClean="0"/>
              <a:t>, socio-</a:t>
            </a:r>
            <a:r>
              <a:rPr lang="en-GB" sz="1800" b="1" dirty="0" err="1" smtClean="0"/>
              <a:t>culturales</a:t>
            </a:r>
            <a:r>
              <a:rPr lang="en-GB" sz="1800" b="1" dirty="0" smtClean="0"/>
              <a:t> y </a:t>
            </a:r>
            <a:r>
              <a:rPr lang="en-GB" sz="1800" b="1" dirty="0" err="1" smtClean="0"/>
              <a:t>políticas</a:t>
            </a:r>
            <a:r>
              <a:rPr lang="en-GB" sz="1800" b="1" dirty="0" smtClean="0"/>
              <a:t> </a:t>
            </a:r>
          </a:p>
          <a:p>
            <a:pPr eaLnBrk="1" hangingPunct="1">
              <a:lnSpc>
                <a:spcPct val="80000"/>
              </a:lnSpc>
            </a:pPr>
            <a:endParaRPr lang="en-GB" sz="1800" b="1" dirty="0" smtClean="0"/>
          </a:p>
          <a:p>
            <a:pPr eaLnBrk="1" hangingPunct="1">
              <a:lnSpc>
                <a:spcPct val="80000"/>
              </a:lnSpc>
            </a:pPr>
            <a:r>
              <a:rPr lang="en-GB" sz="1800" b="1" dirty="0" err="1" smtClean="0"/>
              <a:t>Esto</a:t>
            </a:r>
            <a:r>
              <a:rPr lang="en-GB" sz="1800" b="1" dirty="0" smtClean="0"/>
              <a:t> ha </a:t>
            </a:r>
            <a:r>
              <a:rPr lang="en-GB" sz="1800" b="1" dirty="0" err="1" smtClean="0"/>
              <a:t>causado</a:t>
            </a:r>
            <a:r>
              <a:rPr lang="en-GB" sz="1800" b="1" dirty="0" smtClean="0"/>
              <a:t> el </a:t>
            </a:r>
            <a:r>
              <a:rPr lang="en-GB" sz="1800" b="1" dirty="0" err="1" smtClean="0"/>
              <a:t>el</a:t>
            </a:r>
            <a:r>
              <a:rPr lang="en-GB" sz="1800" b="1" dirty="0" smtClean="0"/>
              <a:t> </a:t>
            </a:r>
            <a:r>
              <a:rPr lang="en-GB" sz="1800" b="1" dirty="0" err="1" smtClean="0"/>
              <a:t>fracaso</a:t>
            </a:r>
            <a:r>
              <a:rPr lang="en-GB" sz="1800" b="1" dirty="0" smtClean="0"/>
              <a:t> de </a:t>
            </a:r>
            <a:r>
              <a:rPr lang="en-GB" sz="1800" b="1" dirty="0" err="1" smtClean="0"/>
              <a:t>proyectos</a:t>
            </a:r>
            <a:r>
              <a:rPr lang="en-GB" sz="1800" b="1" dirty="0" smtClean="0"/>
              <a:t> con </a:t>
            </a:r>
            <a:r>
              <a:rPr lang="en-GB" sz="1800" b="1" dirty="0" err="1" smtClean="0"/>
              <a:t>fuerte</a:t>
            </a:r>
            <a:r>
              <a:rPr lang="en-GB" sz="1800" b="1" dirty="0" smtClean="0"/>
              <a:t> </a:t>
            </a:r>
            <a:r>
              <a:rPr lang="en-GB" sz="1800" b="1" dirty="0" err="1" smtClean="0"/>
              <a:t>participación</a:t>
            </a:r>
            <a:r>
              <a:rPr lang="en-GB" sz="1800" b="1" dirty="0" smtClean="0"/>
              <a:t> </a:t>
            </a:r>
            <a:r>
              <a:rPr lang="en-GB" sz="1800" b="1" dirty="0" err="1" smtClean="0"/>
              <a:t>privada</a:t>
            </a:r>
            <a:r>
              <a:rPr lang="en-GB" sz="1800" b="1" dirty="0" smtClean="0"/>
              <a:t> en </a:t>
            </a:r>
            <a:r>
              <a:rPr lang="en-GB" sz="1800" b="1" dirty="0" err="1" smtClean="0"/>
              <a:t>países</a:t>
            </a:r>
            <a:r>
              <a:rPr lang="en-GB" sz="1800" b="1" dirty="0" smtClean="0"/>
              <a:t> </a:t>
            </a:r>
            <a:r>
              <a:rPr lang="en-GB" sz="1800" b="1" dirty="0" err="1" smtClean="0"/>
              <a:t>como</a:t>
            </a:r>
            <a:r>
              <a:rPr lang="en-GB" sz="1800" b="1" dirty="0" smtClean="0"/>
              <a:t> Argentina, Bolivia, </a:t>
            </a:r>
            <a:r>
              <a:rPr lang="en-GB" sz="1800" b="1" dirty="0" err="1" smtClean="0"/>
              <a:t>Brasil</a:t>
            </a:r>
            <a:r>
              <a:rPr lang="en-GB" sz="1800" b="1" dirty="0" smtClean="0"/>
              <a:t>, China, entre </a:t>
            </a:r>
            <a:r>
              <a:rPr lang="en-GB" sz="1800" b="1" dirty="0" err="1" smtClean="0"/>
              <a:t>otros</a:t>
            </a:r>
            <a:endParaRPr lang="en-GB" sz="1800" b="1" dirty="0" smtClean="0"/>
          </a:p>
          <a:p>
            <a:pPr eaLnBrk="1" hangingPunct="1">
              <a:lnSpc>
                <a:spcPct val="80000"/>
              </a:lnSpc>
            </a:pPr>
            <a:endParaRPr lang="en-GB" sz="1800" b="1" dirty="0" smtClean="0"/>
          </a:p>
          <a:p>
            <a:pPr eaLnBrk="1" hangingPunct="1">
              <a:lnSpc>
                <a:spcPct val="80000"/>
              </a:lnSpc>
            </a:pPr>
            <a:r>
              <a:rPr lang="en-GB" sz="1800" b="1" dirty="0" err="1" smtClean="0"/>
              <a:t>Procesos</a:t>
            </a:r>
            <a:r>
              <a:rPr lang="en-GB" sz="1800" b="1" dirty="0" smtClean="0"/>
              <a:t> </a:t>
            </a:r>
            <a:r>
              <a:rPr lang="en-GB" sz="1800" b="1" dirty="0" err="1" smtClean="0"/>
              <a:t>deprivatizadores</a:t>
            </a:r>
            <a:r>
              <a:rPr lang="en-GB" sz="1800" b="1" dirty="0" smtClean="0"/>
              <a:t> </a:t>
            </a:r>
            <a:r>
              <a:rPr lang="en-GB" sz="1800" b="1" dirty="0" err="1" smtClean="0"/>
              <a:t>han</a:t>
            </a:r>
            <a:r>
              <a:rPr lang="en-GB" sz="1800" b="1" dirty="0" smtClean="0"/>
              <a:t> </a:t>
            </a:r>
            <a:r>
              <a:rPr lang="en-GB" sz="1800" b="1" dirty="0" err="1" smtClean="0"/>
              <a:t>comenzado</a:t>
            </a:r>
            <a:r>
              <a:rPr lang="en-GB" sz="1800" b="1" dirty="0" smtClean="0"/>
              <a:t> a </a:t>
            </a:r>
            <a:r>
              <a:rPr lang="en-GB" sz="1800" b="1" dirty="0" err="1" smtClean="0"/>
              <a:t>implementarse</a:t>
            </a:r>
            <a:r>
              <a:rPr lang="en-GB" sz="1800" b="1" dirty="0" smtClean="0"/>
              <a:t> </a:t>
            </a:r>
            <a:r>
              <a:rPr lang="en-GB" sz="1800" b="1" dirty="0" err="1" smtClean="0"/>
              <a:t>debido</a:t>
            </a:r>
            <a:r>
              <a:rPr lang="en-GB" sz="1800" b="1" dirty="0" smtClean="0"/>
              <a:t> a la </a:t>
            </a:r>
            <a:r>
              <a:rPr lang="en-GB" sz="1800" b="1" dirty="0" err="1" smtClean="0"/>
              <a:t>ineficiencia</a:t>
            </a:r>
            <a:r>
              <a:rPr lang="en-GB" sz="1800" b="1" dirty="0" smtClean="0"/>
              <a:t> del sector </a:t>
            </a:r>
            <a:r>
              <a:rPr lang="en-GB" sz="1800" b="1" dirty="0" err="1" smtClean="0"/>
              <a:t>privado</a:t>
            </a:r>
            <a:r>
              <a:rPr lang="en-GB" sz="1800" b="1" dirty="0" smtClean="0"/>
              <a:t> o </a:t>
            </a:r>
            <a:r>
              <a:rPr lang="en-GB" sz="1800" b="1" dirty="0" err="1" smtClean="0"/>
              <a:t>debido</a:t>
            </a:r>
            <a:r>
              <a:rPr lang="en-GB" sz="1800" b="1" dirty="0" smtClean="0"/>
              <a:t> a </a:t>
            </a:r>
            <a:r>
              <a:rPr lang="en-GB" sz="1800" b="1" dirty="0" err="1" smtClean="0"/>
              <a:t>conflictos</a:t>
            </a:r>
            <a:r>
              <a:rPr lang="en-GB" sz="1800" b="1" dirty="0" smtClean="0"/>
              <a:t> entre los </a:t>
            </a:r>
            <a:r>
              <a:rPr lang="en-GB" sz="1800" b="1" dirty="0" err="1" smtClean="0"/>
              <a:t>objetivos</a:t>
            </a:r>
            <a:r>
              <a:rPr lang="en-GB" sz="1800" b="1" dirty="0" smtClean="0"/>
              <a:t> </a:t>
            </a:r>
            <a:r>
              <a:rPr lang="en-GB" sz="1800" b="1" dirty="0" err="1" smtClean="0"/>
              <a:t>económicos</a:t>
            </a:r>
            <a:r>
              <a:rPr lang="en-GB" sz="1800" b="1" dirty="0" smtClean="0"/>
              <a:t> y socio-</a:t>
            </a:r>
            <a:r>
              <a:rPr lang="en-GB" sz="1800" b="1" dirty="0" err="1" smtClean="0"/>
              <a:t>políticos</a:t>
            </a:r>
            <a:r>
              <a:rPr lang="en-GB" sz="1800" b="1" dirty="0" smtClean="0"/>
              <a:t> (</a:t>
            </a:r>
            <a:r>
              <a:rPr lang="en-GB" sz="1800" b="1" dirty="0" err="1" smtClean="0"/>
              <a:t>por</a:t>
            </a:r>
            <a:r>
              <a:rPr lang="en-GB" sz="1800" b="1" dirty="0" smtClean="0"/>
              <a:t> </a:t>
            </a:r>
            <a:r>
              <a:rPr lang="en-GB" sz="1800" b="1" dirty="0" err="1" smtClean="0"/>
              <a:t>ejemplo</a:t>
            </a:r>
            <a:r>
              <a:rPr lang="en-GB" sz="1800" b="1" dirty="0" smtClean="0"/>
              <a:t>, Tucumán [Argentina], 1997; Gales, 2001 [</a:t>
            </a:r>
            <a:r>
              <a:rPr lang="en-GB" sz="1800" b="1" dirty="0" err="1" smtClean="0"/>
              <a:t>Reino</a:t>
            </a:r>
            <a:r>
              <a:rPr lang="en-GB" sz="1800" b="1" dirty="0" smtClean="0"/>
              <a:t> </a:t>
            </a:r>
            <a:r>
              <a:rPr lang="en-GB" sz="1800" b="1" dirty="0" err="1" smtClean="0"/>
              <a:t>Unido</a:t>
            </a:r>
            <a:r>
              <a:rPr lang="en-GB" sz="1800" b="1" dirty="0" smtClean="0"/>
              <a:t>]; Atlanta, 2002; China, 2004; Buenos Aires 2006; La Paz-El Alto [en </a:t>
            </a:r>
            <a:r>
              <a:rPr lang="en-GB" sz="1800" b="1" dirty="0" err="1" smtClean="0"/>
              <a:t>negociación</a:t>
            </a:r>
            <a:r>
              <a:rPr lang="en-GB" sz="1800" b="1" dirty="0" smtClean="0"/>
              <a:t>])</a:t>
            </a:r>
          </a:p>
          <a:p>
            <a:pPr eaLnBrk="1" hangingPunct="1">
              <a:lnSpc>
                <a:spcPct val="80000"/>
              </a:lnSpc>
            </a:pPr>
            <a:endParaRPr lang="en-GB" sz="1800" b="1" dirty="0" smtClean="0"/>
          </a:p>
          <a:p>
            <a:pPr eaLnBrk="1" hangingPunct="1">
              <a:lnSpc>
                <a:spcPct val="80000"/>
              </a:lnSpc>
            </a:pPr>
            <a:r>
              <a:rPr lang="en-GB" sz="1800" b="1" dirty="0" smtClean="0"/>
              <a:t>La </a:t>
            </a:r>
            <a:r>
              <a:rPr lang="en-GB" sz="1800" b="1" dirty="0" err="1" smtClean="0"/>
              <a:t>participación</a:t>
            </a:r>
            <a:r>
              <a:rPr lang="en-GB" sz="1800" b="1" dirty="0" smtClean="0"/>
              <a:t> </a:t>
            </a:r>
            <a:r>
              <a:rPr lang="en-GB" sz="1800" b="1" dirty="0" err="1" smtClean="0"/>
              <a:t>privada</a:t>
            </a:r>
            <a:r>
              <a:rPr lang="en-GB" sz="1800" b="1" dirty="0" smtClean="0"/>
              <a:t> ha </a:t>
            </a:r>
            <a:r>
              <a:rPr lang="en-GB" sz="1800" b="1" dirty="0" err="1" smtClean="0"/>
              <a:t>sido</a:t>
            </a:r>
            <a:r>
              <a:rPr lang="en-GB" sz="1800" b="1" dirty="0" smtClean="0"/>
              <a:t> </a:t>
            </a:r>
            <a:r>
              <a:rPr lang="en-GB" sz="1800" b="1" dirty="0" err="1" smtClean="0"/>
              <a:t>también</a:t>
            </a:r>
            <a:r>
              <a:rPr lang="en-GB" sz="1800" b="1" dirty="0" smtClean="0"/>
              <a:t> </a:t>
            </a:r>
            <a:r>
              <a:rPr lang="en-GB" sz="1800" b="1" dirty="0" err="1" smtClean="0"/>
              <a:t>rechazada</a:t>
            </a:r>
            <a:r>
              <a:rPr lang="en-GB" sz="1800" b="1" dirty="0" smtClean="0"/>
              <a:t> </a:t>
            </a:r>
            <a:r>
              <a:rPr lang="en-GB" sz="1800" b="1" dirty="0" err="1" smtClean="0"/>
              <a:t>cuando</a:t>
            </a:r>
            <a:r>
              <a:rPr lang="en-GB" sz="1800" b="1" dirty="0" smtClean="0"/>
              <a:t> </a:t>
            </a:r>
            <a:r>
              <a:rPr lang="en-GB" sz="1800" b="1" dirty="0" err="1" smtClean="0"/>
              <a:t>existen</a:t>
            </a:r>
            <a:r>
              <a:rPr lang="en-GB" sz="1800" b="1" dirty="0" smtClean="0"/>
              <a:t> </a:t>
            </a:r>
            <a:r>
              <a:rPr lang="en-GB" sz="1800" b="1" dirty="0" err="1" smtClean="0"/>
              <a:t>opciones</a:t>
            </a:r>
            <a:r>
              <a:rPr lang="en-GB" sz="1800" b="1" dirty="0" smtClean="0"/>
              <a:t> </a:t>
            </a:r>
            <a:r>
              <a:rPr lang="en-GB" sz="1800" b="1" dirty="0" err="1" smtClean="0"/>
              <a:t>públicas</a:t>
            </a:r>
            <a:r>
              <a:rPr lang="en-GB" sz="1800" b="1" dirty="0" smtClean="0"/>
              <a:t> </a:t>
            </a:r>
            <a:r>
              <a:rPr lang="en-GB" sz="1800" b="1" dirty="0" err="1" smtClean="0"/>
              <a:t>viables</a:t>
            </a:r>
            <a:r>
              <a:rPr lang="en-GB" sz="1800" b="1" dirty="0" smtClean="0"/>
              <a:t> (</a:t>
            </a:r>
            <a:r>
              <a:rPr lang="en-GB" sz="1800" b="1" dirty="0" err="1" smtClean="0"/>
              <a:t>por</a:t>
            </a:r>
            <a:r>
              <a:rPr lang="en-GB" sz="1800" b="1" dirty="0" smtClean="0"/>
              <a:t> </a:t>
            </a:r>
            <a:r>
              <a:rPr lang="en-GB" sz="1800" b="1" dirty="0" err="1" smtClean="0"/>
              <a:t>ejemplo</a:t>
            </a:r>
            <a:r>
              <a:rPr lang="en-GB" sz="1800" b="1" dirty="0" smtClean="0"/>
              <a:t> en Washington D.C. 1996, 1999)</a:t>
            </a:r>
          </a:p>
          <a:p>
            <a:pPr eaLnBrk="1" hangingPunct="1">
              <a:lnSpc>
                <a:spcPct val="80000"/>
              </a:lnSpc>
            </a:pPr>
            <a:endParaRPr lang="en-US" sz="1800" b="1" dirty="0"/>
          </a:p>
          <a:p>
            <a:pPr eaLnBrk="1" hangingPunct="1">
              <a:lnSpc>
                <a:spcPct val="80000"/>
              </a:lnSpc>
            </a:pPr>
            <a:r>
              <a:rPr lang="en-US" sz="1800" b="1" dirty="0" err="1" smtClean="0"/>
              <a:t>Más</a:t>
            </a:r>
            <a:r>
              <a:rPr lang="en-US" sz="1800" b="1" dirty="0" smtClean="0"/>
              <a:t> </a:t>
            </a:r>
            <a:r>
              <a:rPr lang="en-US" sz="1800" b="1" dirty="0" err="1" smtClean="0"/>
              <a:t>recientemente</a:t>
            </a:r>
            <a:r>
              <a:rPr lang="en-US" sz="1800" b="1" dirty="0" smtClean="0"/>
              <a:t>, el </a:t>
            </a:r>
            <a:r>
              <a:rPr lang="en-US" sz="1800" b="1" dirty="0" err="1" smtClean="0"/>
              <a:t>proceso</a:t>
            </a:r>
            <a:r>
              <a:rPr lang="en-US" sz="1800" b="1" dirty="0" smtClean="0"/>
              <a:t> de </a:t>
            </a:r>
            <a:r>
              <a:rPr lang="en-US" sz="1800" b="1" dirty="0" err="1" smtClean="0"/>
              <a:t>remunicipalización</a:t>
            </a:r>
            <a:r>
              <a:rPr lang="en-US" sz="1800" b="1" dirty="0" smtClean="0"/>
              <a:t> (</a:t>
            </a:r>
            <a:r>
              <a:rPr lang="en-US" sz="1800" b="1" dirty="0" err="1" smtClean="0"/>
              <a:t>incluyendo</a:t>
            </a:r>
            <a:r>
              <a:rPr lang="en-US" sz="1800" b="1" dirty="0" smtClean="0"/>
              <a:t> </a:t>
            </a:r>
            <a:r>
              <a:rPr lang="en-US" sz="1800" b="1" dirty="0" err="1" smtClean="0"/>
              <a:t>lugares</a:t>
            </a:r>
            <a:r>
              <a:rPr lang="en-US" sz="1800" b="1" dirty="0" smtClean="0"/>
              <a:t> </a:t>
            </a:r>
            <a:r>
              <a:rPr lang="en-US" sz="1800" b="1" dirty="0" err="1" smtClean="0"/>
              <a:t>como</a:t>
            </a:r>
            <a:r>
              <a:rPr lang="en-US" sz="1800" b="1" dirty="0" smtClean="0"/>
              <a:t> </a:t>
            </a:r>
            <a:r>
              <a:rPr lang="en-US" sz="1800" b="1" dirty="0" err="1" smtClean="0"/>
              <a:t>París</a:t>
            </a:r>
            <a:r>
              <a:rPr lang="en-US" sz="1800" b="1" dirty="0"/>
              <a:t>). </a:t>
            </a:r>
            <a:r>
              <a:rPr lang="en-US" sz="1800" b="1" dirty="0">
                <a:hlinkClick r:id="rId3"/>
              </a:rPr>
              <a:t>http://www.remunicipalisation.org</a:t>
            </a:r>
            <a:r>
              <a:rPr lang="en-US" sz="1800" b="1" dirty="0" smtClean="0">
                <a:hlinkClick r:id="rId3"/>
              </a:rPr>
              <a:t>/</a:t>
            </a:r>
            <a:r>
              <a:rPr lang="en-US" sz="1800" b="1" dirty="0" smtClean="0"/>
              <a:t> </a:t>
            </a:r>
            <a:endParaRPr lang="en-GB" sz="1800" b="1" dirty="0" smtClean="0"/>
          </a:p>
        </p:txBody>
      </p:sp>
      <p:sp>
        <p:nvSpPr>
          <p:cNvPr id="80901" name="Text Box 3"/>
          <p:cNvSpPr txBox="1">
            <a:spLocks noChangeArrowheads="1"/>
          </p:cNvSpPr>
          <p:nvPr/>
        </p:nvSpPr>
        <p:spPr bwMode="auto">
          <a:xfrm>
            <a:off x="611188" y="333375"/>
            <a:ext cx="7389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3200" b="1">
                <a:solidFill>
                  <a:schemeClr val="bg2"/>
                </a:solidFill>
              </a:rPr>
              <a:t>El fracaso del modelo privatista</a:t>
            </a:r>
          </a:p>
        </p:txBody>
      </p:sp>
    </p:spTree>
    <p:extLst>
      <p:ext uri="{BB962C8B-B14F-4D97-AF65-F5344CB8AC3E}">
        <p14:creationId xmlns:p14="http://schemas.microsoft.com/office/powerpoint/2010/main" val="1106275299"/>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819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253DE88-23E5-4672-B985-9EB1928B2D1B}" type="slidenum">
              <a:rPr lang="en-GB" smtClean="0">
                <a:solidFill>
                  <a:srgbClr val="0000FF"/>
                </a:solidFill>
                <a:latin typeface="Arial Black" pitchFamily="34" charset="0"/>
              </a:rPr>
              <a:pPr eaLnBrk="1" hangingPunct="1"/>
              <a:t>41</a:t>
            </a:fld>
            <a:endParaRPr lang="en-GB" smtClean="0">
              <a:solidFill>
                <a:srgbClr val="0000FF"/>
              </a:solidFill>
              <a:latin typeface="Arial Black" pitchFamily="34" charset="0"/>
            </a:endParaRPr>
          </a:p>
        </p:txBody>
      </p:sp>
      <p:sp>
        <p:nvSpPr>
          <p:cNvPr id="81924" name="Rectangle 2"/>
          <p:cNvSpPr>
            <a:spLocks noGrp="1" noChangeArrowheads="1"/>
          </p:cNvSpPr>
          <p:nvPr>
            <p:ph type="title"/>
          </p:nvPr>
        </p:nvSpPr>
        <p:spPr>
          <a:xfrm>
            <a:off x="457200" y="260350"/>
            <a:ext cx="8229600" cy="720725"/>
          </a:xfrm>
        </p:spPr>
        <p:txBody>
          <a:bodyPr/>
          <a:lstStyle/>
          <a:p>
            <a:pPr eaLnBrk="1" hangingPunct="1"/>
            <a:r>
              <a:rPr lang="en-GB" sz="2800" b="1" smtClean="0">
                <a:solidFill>
                  <a:schemeClr val="bg2"/>
                </a:solidFill>
              </a:rPr>
              <a:t>Tendencias …</a:t>
            </a:r>
          </a:p>
        </p:txBody>
      </p:sp>
      <p:sp>
        <p:nvSpPr>
          <p:cNvPr id="81925" name="Rectangle 3"/>
          <p:cNvSpPr>
            <a:spLocks noGrp="1" noChangeArrowheads="1"/>
          </p:cNvSpPr>
          <p:nvPr>
            <p:ph type="body" idx="1"/>
          </p:nvPr>
        </p:nvSpPr>
        <p:spPr>
          <a:xfrm>
            <a:off x="457200" y="908050"/>
            <a:ext cx="8229600" cy="5473700"/>
          </a:xfrm>
        </p:spPr>
        <p:txBody>
          <a:bodyPr/>
          <a:lstStyle/>
          <a:p>
            <a:pPr eaLnBrk="1" hangingPunct="1">
              <a:lnSpc>
                <a:spcPct val="80000"/>
              </a:lnSpc>
              <a:buFont typeface="Wingdings" pitchFamily="2" charset="2"/>
              <a:buNone/>
            </a:pPr>
            <a:endParaRPr lang="en-GB" sz="1600" b="1" smtClean="0"/>
          </a:p>
          <a:p>
            <a:pPr eaLnBrk="1" hangingPunct="1">
              <a:lnSpc>
                <a:spcPct val="80000"/>
              </a:lnSpc>
            </a:pPr>
            <a:r>
              <a:rPr lang="en-US" sz="1800" b="1" smtClean="0"/>
              <a:t>Desigualdades en los flujos de inversión (inter-regionales, intra-regionales y sectorales)</a:t>
            </a:r>
          </a:p>
          <a:p>
            <a:pPr eaLnBrk="1" hangingPunct="1">
              <a:lnSpc>
                <a:spcPct val="80000"/>
              </a:lnSpc>
            </a:pPr>
            <a:endParaRPr lang="en-US" sz="1800" b="1" smtClean="0"/>
          </a:p>
          <a:p>
            <a:pPr eaLnBrk="1" hangingPunct="1">
              <a:lnSpc>
                <a:spcPct val="80000"/>
              </a:lnSpc>
            </a:pPr>
            <a:r>
              <a:rPr lang="en-US" sz="1800" b="1" smtClean="0"/>
              <a:t>Falta de transparencia en la forma en que se negocian las concesiones</a:t>
            </a:r>
          </a:p>
          <a:p>
            <a:pPr eaLnBrk="1" hangingPunct="1">
              <a:lnSpc>
                <a:spcPct val="80000"/>
              </a:lnSpc>
            </a:pPr>
            <a:endParaRPr lang="en-US" sz="1800" b="1" smtClean="0"/>
          </a:p>
          <a:p>
            <a:pPr eaLnBrk="1" hangingPunct="1">
              <a:lnSpc>
                <a:spcPct val="80000"/>
              </a:lnSpc>
            </a:pPr>
            <a:r>
              <a:rPr lang="en-US" sz="1800" b="1" smtClean="0"/>
              <a:t>Debilidad o ausencia de un sistema de regulación adecuado para monitorear la gestión privada (por ejemplo, las cláusulas de confidencialidad y el hecho de que la información pasa de ser propiedad pública a ser propiedad de empresas privadas ha creado una crisis institucional  e imposibilita la tarea de monitoreo [Dourojeanni, 1999])</a:t>
            </a:r>
          </a:p>
          <a:p>
            <a:pPr eaLnBrk="1" hangingPunct="1">
              <a:lnSpc>
                <a:spcPct val="80000"/>
              </a:lnSpc>
            </a:pPr>
            <a:endParaRPr lang="en-US" sz="1800" b="1" smtClean="0"/>
          </a:p>
          <a:p>
            <a:pPr eaLnBrk="1" hangingPunct="1">
              <a:lnSpc>
                <a:spcPct val="80000"/>
              </a:lnSpc>
            </a:pPr>
            <a:r>
              <a:rPr lang="en-US" sz="1800" b="1" smtClean="0"/>
              <a:t>Ignorancia o indiferencia hacia las condiciones culturales, sociales y políticas locales</a:t>
            </a:r>
          </a:p>
          <a:p>
            <a:pPr eaLnBrk="1" hangingPunct="1">
              <a:lnSpc>
                <a:spcPct val="80000"/>
              </a:lnSpc>
            </a:pPr>
            <a:endParaRPr lang="en-US" sz="1800" b="1" smtClean="0"/>
          </a:p>
          <a:p>
            <a:pPr eaLnBrk="1" hangingPunct="1">
              <a:lnSpc>
                <a:spcPct val="80000"/>
              </a:lnSpc>
            </a:pPr>
            <a:r>
              <a:rPr lang="en-US" sz="1800" b="1" smtClean="0"/>
              <a:t>Corrupción pública y privada (Stiglitz: “privatization = briberization”)</a:t>
            </a:r>
          </a:p>
          <a:p>
            <a:pPr eaLnBrk="1" hangingPunct="1">
              <a:lnSpc>
                <a:spcPct val="80000"/>
              </a:lnSpc>
            </a:pPr>
            <a:endParaRPr lang="en-US" sz="1800" b="1" smtClean="0"/>
          </a:p>
          <a:p>
            <a:pPr eaLnBrk="1" hangingPunct="1">
              <a:lnSpc>
                <a:spcPct val="80000"/>
              </a:lnSpc>
            </a:pPr>
            <a:r>
              <a:rPr lang="en-US" sz="1800" b="1" smtClean="0"/>
              <a:t>Indefensión ciudadana para ejercer control democrático sobre operadores públicos y privados</a:t>
            </a:r>
            <a:endParaRPr lang="en-GB" sz="1800" b="1" smtClean="0"/>
          </a:p>
        </p:txBody>
      </p:sp>
    </p:spTree>
    <p:extLst>
      <p:ext uri="{BB962C8B-B14F-4D97-AF65-F5344CB8AC3E}">
        <p14:creationId xmlns:p14="http://schemas.microsoft.com/office/powerpoint/2010/main" val="1949657216"/>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8294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24F1D5E-808F-4A96-A748-177D4C6B6F07}" type="slidenum">
              <a:rPr lang="en-GB" smtClean="0">
                <a:solidFill>
                  <a:srgbClr val="0000FF"/>
                </a:solidFill>
                <a:latin typeface="Arial Black" pitchFamily="34" charset="0"/>
              </a:rPr>
              <a:pPr eaLnBrk="1" hangingPunct="1"/>
              <a:t>42</a:t>
            </a:fld>
            <a:endParaRPr lang="en-GB" smtClean="0">
              <a:solidFill>
                <a:srgbClr val="0000FF"/>
              </a:solidFill>
              <a:latin typeface="Arial Black" pitchFamily="34" charset="0"/>
            </a:endParaRPr>
          </a:p>
        </p:txBody>
      </p:sp>
      <p:sp>
        <p:nvSpPr>
          <p:cNvPr id="82948" name="Rectangle 2"/>
          <p:cNvSpPr>
            <a:spLocks noGrp="1" noChangeArrowheads="1"/>
          </p:cNvSpPr>
          <p:nvPr>
            <p:ph type="title"/>
          </p:nvPr>
        </p:nvSpPr>
        <p:spPr>
          <a:xfrm>
            <a:off x="179388" y="260350"/>
            <a:ext cx="8569325" cy="720725"/>
          </a:xfrm>
        </p:spPr>
        <p:txBody>
          <a:bodyPr/>
          <a:lstStyle/>
          <a:p>
            <a:pPr eaLnBrk="1" hangingPunct="1"/>
            <a:r>
              <a:rPr lang="en-US" sz="2800" b="1" smtClean="0">
                <a:solidFill>
                  <a:schemeClr val="bg2"/>
                </a:solidFill>
              </a:rPr>
              <a:t>La falta de regulación y control democrático</a:t>
            </a:r>
            <a:endParaRPr lang="en-GB" sz="2800" b="1" smtClean="0">
              <a:solidFill>
                <a:schemeClr val="bg2"/>
              </a:solidFill>
            </a:endParaRPr>
          </a:p>
        </p:txBody>
      </p:sp>
      <p:sp>
        <p:nvSpPr>
          <p:cNvPr id="82949" name="Rectangle 3"/>
          <p:cNvSpPr>
            <a:spLocks noGrp="1" noChangeArrowheads="1"/>
          </p:cNvSpPr>
          <p:nvPr>
            <p:ph type="body" idx="1"/>
          </p:nvPr>
        </p:nvSpPr>
        <p:spPr>
          <a:xfrm>
            <a:off x="323850" y="981075"/>
            <a:ext cx="8496300" cy="5472113"/>
          </a:xfrm>
        </p:spPr>
        <p:txBody>
          <a:bodyPr/>
          <a:lstStyle/>
          <a:p>
            <a:pPr eaLnBrk="1" hangingPunct="1">
              <a:lnSpc>
                <a:spcPct val="80000"/>
              </a:lnSpc>
            </a:pPr>
            <a:r>
              <a:rPr lang="es-ES" sz="2400" b="1" smtClean="0"/>
              <a:t>Otra tendencia consistente que emerge de este estudio refleja la </a:t>
            </a:r>
            <a:r>
              <a:rPr lang="es-ES" sz="2400" b="1" smtClean="0">
                <a:solidFill>
                  <a:srgbClr val="0000CC"/>
                </a:solidFill>
              </a:rPr>
              <a:t>debilidad</a:t>
            </a:r>
            <a:r>
              <a:rPr lang="es-ES" sz="2400" b="1" smtClean="0"/>
              <a:t>, cuando no la </a:t>
            </a:r>
            <a:r>
              <a:rPr lang="es-ES" sz="2400" b="1" smtClean="0">
                <a:solidFill>
                  <a:srgbClr val="0000CC"/>
                </a:solidFill>
              </a:rPr>
              <a:t>inexistencia</a:t>
            </a:r>
            <a:r>
              <a:rPr lang="es-ES" sz="2400" b="1" smtClean="0"/>
              <a:t>, de </a:t>
            </a:r>
            <a:r>
              <a:rPr lang="es-ES" sz="2400" b="1" smtClean="0">
                <a:solidFill>
                  <a:srgbClr val="0000CC"/>
                </a:solidFill>
              </a:rPr>
              <a:t>capacidad regulatoria</a:t>
            </a:r>
            <a:r>
              <a:rPr lang="es-ES" sz="2400" b="1" smtClean="0"/>
              <a:t> (o incluso de </a:t>
            </a:r>
            <a:r>
              <a:rPr lang="es-ES" sz="2400" b="1" smtClean="0">
                <a:solidFill>
                  <a:srgbClr val="0000CC"/>
                </a:solidFill>
              </a:rPr>
              <a:t>marcos regulatorios</a:t>
            </a:r>
            <a:r>
              <a:rPr lang="es-ES" sz="2400" b="1" smtClean="0"/>
              <a:t>) que caracteriza a la mayoría de las experiencias de participación privada en SAS en países en desarrollo</a:t>
            </a:r>
          </a:p>
          <a:p>
            <a:pPr eaLnBrk="1" hangingPunct="1">
              <a:lnSpc>
                <a:spcPct val="80000"/>
              </a:lnSpc>
            </a:pPr>
            <a:endParaRPr lang="es-ES" sz="2400" b="1" smtClean="0"/>
          </a:p>
          <a:p>
            <a:pPr eaLnBrk="1" hangingPunct="1">
              <a:lnSpc>
                <a:spcPct val="80000"/>
              </a:lnSpc>
            </a:pPr>
            <a:r>
              <a:rPr lang="es-ES" sz="2400" b="1" smtClean="0"/>
              <a:t>(pero cabe señalar que esta tendencia también afecta a las empresas públicas de SAS, que históricamente han funcionado en base a modelos tecnocráticos que también han estado al margen del control regulatorio y han tendido a excluir la participación ciudadana)</a:t>
            </a:r>
          </a:p>
          <a:p>
            <a:pPr eaLnBrk="1" hangingPunct="1">
              <a:lnSpc>
                <a:spcPct val="80000"/>
              </a:lnSpc>
            </a:pPr>
            <a:endParaRPr lang="es-ES" sz="2400" b="1" smtClean="0"/>
          </a:p>
          <a:p>
            <a:pPr eaLnBrk="1" hangingPunct="1">
              <a:lnSpc>
                <a:spcPct val="80000"/>
              </a:lnSpc>
            </a:pPr>
            <a:r>
              <a:rPr lang="es-ES" sz="2400" b="1" smtClean="0"/>
              <a:t>Estas tendencias son altamente problemáticas teniendo en cuenta el </a:t>
            </a:r>
            <a:r>
              <a:rPr lang="es-ES" sz="2400" b="1" smtClean="0">
                <a:solidFill>
                  <a:srgbClr val="0000CC"/>
                </a:solidFill>
              </a:rPr>
              <a:t>patrón documentado de incumplimiento</a:t>
            </a:r>
            <a:r>
              <a:rPr lang="es-ES" sz="2400" b="1" smtClean="0"/>
              <a:t> de obligaciones contractuales por parte de los operadores privados</a:t>
            </a:r>
          </a:p>
        </p:txBody>
      </p:sp>
    </p:spTree>
    <p:extLst>
      <p:ext uri="{BB962C8B-B14F-4D97-AF65-F5344CB8AC3E}">
        <p14:creationId xmlns:p14="http://schemas.microsoft.com/office/powerpoint/2010/main" val="1782418525"/>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839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4635C0A-AE93-49D4-91E1-9239EACD62E6}" type="slidenum">
              <a:rPr lang="en-GB" smtClean="0">
                <a:solidFill>
                  <a:srgbClr val="0000FF"/>
                </a:solidFill>
                <a:latin typeface="Arial Black" pitchFamily="34" charset="0"/>
              </a:rPr>
              <a:pPr eaLnBrk="1" hangingPunct="1"/>
              <a:t>43</a:t>
            </a:fld>
            <a:endParaRPr lang="en-GB" smtClean="0">
              <a:solidFill>
                <a:srgbClr val="0000FF"/>
              </a:solidFill>
              <a:latin typeface="Arial Black" pitchFamily="34" charset="0"/>
            </a:endParaRPr>
          </a:p>
        </p:txBody>
      </p:sp>
      <p:sp>
        <p:nvSpPr>
          <p:cNvPr id="83972" name="Rectangle 2"/>
          <p:cNvSpPr>
            <a:spLocks noGrp="1" noChangeArrowheads="1"/>
          </p:cNvSpPr>
          <p:nvPr>
            <p:ph type="title"/>
          </p:nvPr>
        </p:nvSpPr>
        <p:spPr>
          <a:xfrm>
            <a:off x="468313" y="620713"/>
            <a:ext cx="8280400" cy="287337"/>
          </a:xfrm>
        </p:spPr>
        <p:txBody>
          <a:bodyPr/>
          <a:lstStyle/>
          <a:p>
            <a:pPr eaLnBrk="1" hangingPunct="1"/>
            <a:r>
              <a:rPr lang="en-GB" sz="2400" b="1" smtClean="0">
                <a:solidFill>
                  <a:schemeClr val="bg2"/>
                </a:solidFill>
              </a:rPr>
              <a:t/>
            </a:r>
            <a:br>
              <a:rPr lang="en-GB" sz="2400" b="1" smtClean="0">
                <a:solidFill>
                  <a:schemeClr val="bg2"/>
                </a:solidFill>
              </a:rPr>
            </a:br>
            <a:endParaRPr lang="en-GB" sz="2400" b="1" smtClean="0">
              <a:solidFill>
                <a:schemeClr val="bg2"/>
              </a:solidFill>
            </a:endParaRPr>
          </a:p>
        </p:txBody>
      </p:sp>
      <p:sp>
        <p:nvSpPr>
          <p:cNvPr id="1072131" name="Rectangle 3"/>
          <p:cNvSpPr>
            <a:spLocks noGrp="1" noChangeArrowheads="1"/>
          </p:cNvSpPr>
          <p:nvPr>
            <p:ph type="body" idx="1"/>
          </p:nvPr>
        </p:nvSpPr>
        <p:spPr>
          <a:xfrm>
            <a:off x="457200" y="1052513"/>
            <a:ext cx="8229600" cy="5184775"/>
          </a:xfrm>
        </p:spPr>
        <p:txBody>
          <a:bodyPr/>
          <a:lstStyle/>
          <a:p>
            <a:pPr eaLnBrk="1" hangingPunct="1">
              <a:lnSpc>
                <a:spcPct val="90000"/>
              </a:lnSpc>
            </a:pPr>
            <a:r>
              <a:rPr lang="en-US" sz="2400" b="1" smtClean="0"/>
              <a:t>La empresas transnacionales que participan en las concesiones más importantes son frecuentemente más poderosas (en términos financieros, técnicos, y hasta políticos) que el sector público y que la sociedad civil de los países receptores del modelo</a:t>
            </a:r>
          </a:p>
          <a:p>
            <a:pPr lvl="1" eaLnBrk="1" hangingPunct="1">
              <a:lnSpc>
                <a:spcPct val="90000"/>
              </a:lnSpc>
            </a:pPr>
            <a:endParaRPr lang="en-US" sz="2000" b="1" smtClean="0"/>
          </a:p>
          <a:p>
            <a:pPr lvl="1" eaLnBrk="1" hangingPunct="1">
              <a:lnSpc>
                <a:spcPct val="90000"/>
              </a:lnSpc>
            </a:pPr>
            <a:r>
              <a:rPr lang="en-US" sz="2000" b="1" smtClean="0"/>
              <a:t>Esta situación crea un desbalance de poder que vuelve sin sentido la retórica de la “buena gobernabilidad” y de la tan publicitada “asociación” entre el sector privado y el sector público</a:t>
            </a:r>
          </a:p>
          <a:p>
            <a:pPr lvl="1" eaLnBrk="1" hangingPunct="1">
              <a:lnSpc>
                <a:spcPct val="90000"/>
              </a:lnSpc>
            </a:pPr>
            <a:endParaRPr lang="en-US" sz="2000" b="1" smtClean="0"/>
          </a:p>
          <a:p>
            <a:pPr lvl="1" eaLnBrk="1" hangingPunct="1">
              <a:lnSpc>
                <a:spcPct val="90000"/>
              </a:lnSpc>
            </a:pPr>
            <a:r>
              <a:rPr lang="en-US" sz="2000" b="1" smtClean="0"/>
              <a:t>El concepto de “participación” de la sociedad civil frecuentemente asociado a estos proyectos en la práctica significa “obediencia” y “voluntad de aceptar” decisiones que ya han sido tomadas</a:t>
            </a:r>
          </a:p>
        </p:txBody>
      </p:sp>
      <p:sp>
        <p:nvSpPr>
          <p:cNvPr id="83974" name="Rectangle 4"/>
          <p:cNvSpPr>
            <a:spLocks noChangeArrowheads="1"/>
          </p:cNvSpPr>
          <p:nvPr/>
        </p:nvSpPr>
        <p:spPr bwMode="auto">
          <a:xfrm>
            <a:off x="468313" y="333375"/>
            <a:ext cx="76327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GB" sz="2800" b="1">
                <a:solidFill>
                  <a:schemeClr val="bg2"/>
                </a:solidFill>
              </a:rPr>
              <a:t>Tendencias…</a:t>
            </a:r>
            <a:br>
              <a:rPr lang="en-GB" sz="2800" b="1">
                <a:solidFill>
                  <a:schemeClr val="bg2"/>
                </a:solidFill>
              </a:rPr>
            </a:br>
            <a:endParaRPr lang="en-US" sz="2800" b="1">
              <a:solidFill>
                <a:schemeClr val="bg2"/>
              </a:solidFill>
            </a:endParaRPr>
          </a:p>
        </p:txBody>
      </p:sp>
    </p:spTree>
    <p:extLst>
      <p:ext uri="{BB962C8B-B14F-4D97-AF65-F5344CB8AC3E}">
        <p14:creationId xmlns:p14="http://schemas.microsoft.com/office/powerpoint/2010/main" val="6955803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72131">
                                            <p:txEl>
                                              <p:pRg st="0" end="0"/>
                                            </p:txEl>
                                          </p:spTgt>
                                        </p:tgtEl>
                                        <p:attrNameLst>
                                          <p:attrName>style.visibility</p:attrName>
                                        </p:attrNameLst>
                                      </p:cBhvr>
                                      <p:to>
                                        <p:strVal val="visible"/>
                                      </p:to>
                                    </p:set>
                                    <p:anim calcmode="lin" valueType="num">
                                      <p:cBhvr additive="base">
                                        <p:cTn id="7" dur="1000" fill="hold"/>
                                        <p:tgtEl>
                                          <p:spTgt spid="107213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72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72131">
                                            <p:txEl>
                                              <p:pRg st="2" end="2"/>
                                            </p:txEl>
                                          </p:spTgt>
                                        </p:tgtEl>
                                        <p:attrNameLst>
                                          <p:attrName>style.visibility</p:attrName>
                                        </p:attrNameLst>
                                      </p:cBhvr>
                                      <p:to>
                                        <p:strVal val="visible"/>
                                      </p:to>
                                    </p:set>
                                    <p:anim calcmode="lin" valueType="num">
                                      <p:cBhvr additive="base">
                                        <p:cTn id="13" dur="1000" fill="hold"/>
                                        <p:tgtEl>
                                          <p:spTgt spid="107213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072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72131">
                                            <p:txEl>
                                              <p:pRg st="4" end="4"/>
                                            </p:txEl>
                                          </p:spTgt>
                                        </p:tgtEl>
                                        <p:attrNameLst>
                                          <p:attrName>style.visibility</p:attrName>
                                        </p:attrNameLst>
                                      </p:cBhvr>
                                      <p:to>
                                        <p:strVal val="visible"/>
                                      </p:to>
                                    </p:set>
                                    <p:anim calcmode="lin" valueType="num">
                                      <p:cBhvr additive="base">
                                        <p:cTn id="19" dur="1000" fill="hold"/>
                                        <p:tgtEl>
                                          <p:spTgt spid="1072131">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0721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8499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CF134C76-59CE-452E-B700-3296C10EFF8F}" type="slidenum">
              <a:rPr lang="en-GB" smtClean="0">
                <a:solidFill>
                  <a:srgbClr val="0000FF"/>
                </a:solidFill>
                <a:latin typeface="Arial Black" pitchFamily="34" charset="0"/>
              </a:rPr>
              <a:pPr eaLnBrk="1" hangingPunct="1"/>
              <a:t>44</a:t>
            </a:fld>
            <a:endParaRPr lang="en-GB" smtClean="0">
              <a:solidFill>
                <a:srgbClr val="0000FF"/>
              </a:solidFill>
              <a:latin typeface="Arial Black" pitchFamily="34" charset="0"/>
            </a:endParaRPr>
          </a:p>
        </p:txBody>
      </p:sp>
      <p:sp>
        <p:nvSpPr>
          <p:cNvPr id="84996" name="Rectangle 2"/>
          <p:cNvSpPr>
            <a:spLocks noGrp="1" noChangeArrowheads="1"/>
          </p:cNvSpPr>
          <p:nvPr>
            <p:ph type="title"/>
          </p:nvPr>
        </p:nvSpPr>
        <p:spPr>
          <a:xfrm>
            <a:off x="395288" y="260350"/>
            <a:ext cx="8353425" cy="720725"/>
          </a:xfrm>
        </p:spPr>
        <p:txBody>
          <a:bodyPr/>
          <a:lstStyle/>
          <a:p>
            <a:pPr eaLnBrk="1" hangingPunct="1"/>
            <a:r>
              <a:rPr lang="en-US" sz="3200" b="1" smtClean="0">
                <a:solidFill>
                  <a:schemeClr val="bg2"/>
                </a:solidFill>
              </a:rPr>
              <a:t>Lecciones</a:t>
            </a:r>
            <a:endParaRPr lang="en-GB" sz="3200" b="1" smtClean="0">
              <a:solidFill>
                <a:schemeClr val="bg2"/>
              </a:solidFill>
            </a:endParaRPr>
          </a:p>
        </p:txBody>
      </p:sp>
      <p:sp>
        <p:nvSpPr>
          <p:cNvPr id="84997" name="Rectangle 3"/>
          <p:cNvSpPr>
            <a:spLocks noGrp="1" noChangeArrowheads="1"/>
          </p:cNvSpPr>
          <p:nvPr>
            <p:ph type="body" idx="1"/>
          </p:nvPr>
        </p:nvSpPr>
        <p:spPr>
          <a:xfrm>
            <a:off x="323850" y="1125538"/>
            <a:ext cx="8496300" cy="5256212"/>
          </a:xfrm>
        </p:spPr>
        <p:txBody>
          <a:bodyPr/>
          <a:lstStyle/>
          <a:p>
            <a:pPr eaLnBrk="1" hangingPunct="1">
              <a:lnSpc>
                <a:spcPct val="80000"/>
              </a:lnSpc>
            </a:pPr>
            <a:r>
              <a:rPr lang="es-ES" sz="1800" b="1" smtClean="0"/>
              <a:t>En este sentido, la evidencia tiende a contradecir muy claramente a la retórica aún predominante a nivel global, según la cual la única solución a la crisis de los SAS sería la expansión de la participación privada en el sector</a:t>
            </a:r>
          </a:p>
          <a:p>
            <a:pPr eaLnBrk="1" hangingPunct="1">
              <a:lnSpc>
                <a:spcPct val="80000"/>
              </a:lnSpc>
            </a:pPr>
            <a:endParaRPr lang="es-ES" sz="1800" b="1" smtClean="0"/>
          </a:p>
          <a:p>
            <a:pPr eaLnBrk="1" hangingPunct="1">
              <a:lnSpc>
                <a:spcPct val="80000"/>
              </a:lnSpc>
            </a:pPr>
            <a:r>
              <a:rPr lang="es-ES" sz="1800" b="1" smtClean="0"/>
              <a:t>Las tendencias señalan claramente que </a:t>
            </a:r>
            <a:r>
              <a:rPr lang="es-ES" sz="1800" b="1" smtClean="0">
                <a:solidFill>
                  <a:srgbClr val="0000CC"/>
                </a:solidFill>
              </a:rPr>
              <a:t>para lograr el cumplimiento de los Objetivos del Milenio</a:t>
            </a:r>
            <a:r>
              <a:rPr lang="es-ES" sz="1800" b="1" smtClean="0"/>
              <a:t> los gobiernos de los países menos desarrollados </a:t>
            </a:r>
            <a:r>
              <a:rPr lang="es-ES" sz="1800" b="1" smtClean="0">
                <a:solidFill>
                  <a:srgbClr val="0000CC"/>
                </a:solidFill>
              </a:rPr>
              <a:t>no pueden fundar su política en la privatización u otras formas de participación privada</a:t>
            </a:r>
            <a:r>
              <a:rPr lang="es-ES" sz="1800" b="1" smtClean="0"/>
              <a:t>, ya que las mismas tienen un impacto muy limitado, y muchas veces francamente negativo, sobre la performance general de estos servicios</a:t>
            </a:r>
          </a:p>
          <a:p>
            <a:pPr eaLnBrk="1" hangingPunct="1">
              <a:lnSpc>
                <a:spcPct val="80000"/>
              </a:lnSpc>
            </a:pPr>
            <a:endParaRPr lang="es-ES" sz="1800" b="1" smtClean="0"/>
          </a:p>
          <a:p>
            <a:pPr eaLnBrk="1" hangingPunct="1">
              <a:lnSpc>
                <a:spcPct val="80000"/>
              </a:lnSpc>
            </a:pPr>
            <a:r>
              <a:rPr lang="es-ES" sz="1800" b="1" smtClean="0"/>
              <a:t>Esto es especialmente cierto en lo referente a la atención de los sectores más desfavorecidos, que son precisamente el objeto principal de dichos Objetivos</a:t>
            </a:r>
          </a:p>
          <a:p>
            <a:pPr eaLnBrk="1" hangingPunct="1">
              <a:lnSpc>
                <a:spcPct val="80000"/>
              </a:lnSpc>
            </a:pPr>
            <a:endParaRPr lang="es-ES" sz="1800" b="1" smtClean="0"/>
          </a:p>
          <a:p>
            <a:pPr eaLnBrk="1" hangingPunct="1">
              <a:lnSpc>
                <a:spcPct val="80000"/>
              </a:lnSpc>
            </a:pPr>
            <a:r>
              <a:rPr lang="es-ES" sz="1800" b="1" smtClean="0"/>
              <a:t>Nuestra investigación confirma la necesidad de </a:t>
            </a:r>
            <a:r>
              <a:rPr lang="es-ES" sz="1800" b="1" smtClean="0">
                <a:solidFill>
                  <a:srgbClr val="0000CC"/>
                </a:solidFill>
              </a:rPr>
              <a:t>reforzar a las autoridades y organismos de prestación de servicios públicos</a:t>
            </a:r>
            <a:r>
              <a:rPr lang="es-ES" sz="1800" b="1" smtClean="0"/>
              <a:t>, y a los </a:t>
            </a:r>
            <a:r>
              <a:rPr lang="es-ES" sz="1800" b="1" smtClean="0">
                <a:solidFill>
                  <a:srgbClr val="0000CC"/>
                </a:solidFill>
              </a:rPr>
              <a:t>mecanismos que permitan el control social democrático</a:t>
            </a:r>
            <a:r>
              <a:rPr lang="es-ES" sz="1800" b="1" smtClean="0"/>
              <a:t> sobre prestadores privados y públicos</a:t>
            </a:r>
          </a:p>
        </p:txBody>
      </p:sp>
    </p:spTree>
    <p:extLst>
      <p:ext uri="{BB962C8B-B14F-4D97-AF65-F5344CB8AC3E}">
        <p14:creationId xmlns:p14="http://schemas.microsoft.com/office/powerpoint/2010/main" val="1361611773"/>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860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EA9A405-BEB0-4742-8DBF-CC298A6F8421}" type="slidenum">
              <a:rPr lang="en-GB" smtClean="0">
                <a:solidFill>
                  <a:srgbClr val="0000FF"/>
                </a:solidFill>
                <a:latin typeface="Arial Black" pitchFamily="34" charset="0"/>
              </a:rPr>
              <a:pPr eaLnBrk="1" hangingPunct="1"/>
              <a:t>45</a:t>
            </a:fld>
            <a:endParaRPr lang="en-GB" smtClean="0">
              <a:solidFill>
                <a:srgbClr val="0000FF"/>
              </a:solidFill>
              <a:latin typeface="Arial Black" pitchFamily="34" charset="0"/>
            </a:endParaRPr>
          </a:p>
        </p:txBody>
      </p:sp>
      <p:sp>
        <p:nvSpPr>
          <p:cNvPr id="86020" name="Rectangle 2"/>
          <p:cNvSpPr>
            <a:spLocks noGrp="1" noChangeArrowheads="1"/>
          </p:cNvSpPr>
          <p:nvPr>
            <p:ph type="title"/>
          </p:nvPr>
        </p:nvSpPr>
        <p:spPr>
          <a:xfrm>
            <a:off x="395288" y="260350"/>
            <a:ext cx="8353425" cy="720725"/>
          </a:xfrm>
        </p:spPr>
        <p:txBody>
          <a:bodyPr/>
          <a:lstStyle/>
          <a:p>
            <a:pPr eaLnBrk="1" hangingPunct="1"/>
            <a:r>
              <a:rPr lang="en-US" sz="3200" b="1" smtClean="0">
                <a:solidFill>
                  <a:schemeClr val="bg2"/>
                </a:solidFill>
              </a:rPr>
              <a:t>Lecciones …</a:t>
            </a:r>
            <a:endParaRPr lang="en-GB" sz="3200" b="1" smtClean="0">
              <a:solidFill>
                <a:schemeClr val="bg2"/>
              </a:solidFill>
            </a:endParaRPr>
          </a:p>
        </p:txBody>
      </p:sp>
      <p:sp>
        <p:nvSpPr>
          <p:cNvPr id="86021" name="Rectangle 3"/>
          <p:cNvSpPr>
            <a:spLocks noGrp="1" noChangeArrowheads="1"/>
          </p:cNvSpPr>
          <p:nvPr>
            <p:ph type="body" idx="1"/>
          </p:nvPr>
        </p:nvSpPr>
        <p:spPr>
          <a:xfrm>
            <a:off x="323850" y="1125538"/>
            <a:ext cx="8362950" cy="5111750"/>
          </a:xfrm>
        </p:spPr>
        <p:txBody>
          <a:bodyPr/>
          <a:lstStyle/>
          <a:p>
            <a:pPr eaLnBrk="1" hangingPunct="1">
              <a:lnSpc>
                <a:spcPct val="80000"/>
              </a:lnSpc>
            </a:pPr>
            <a:r>
              <a:rPr lang="es-ES" sz="2400" b="1" dirty="0" smtClean="0"/>
              <a:t>Para el equipo de investigación ha sido sorprendente observar que el </a:t>
            </a:r>
            <a:r>
              <a:rPr lang="es-ES" sz="2400" b="1" dirty="0" smtClean="0">
                <a:solidFill>
                  <a:srgbClr val="0000CC"/>
                </a:solidFill>
              </a:rPr>
              <a:t>conocimiento acumulado</a:t>
            </a:r>
            <a:r>
              <a:rPr lang="es-ES" sz="2400" b="1" dirty="0" smtClean="0"/>
              <a:t> durante más de un siglo de experiencias básicas en la organización de los SAS, tanto en países desarrollados como en desarrollo, ha sido frecuentemente </a:t>
            </a:r>
            <a:r>
              <a:rPr lang="es-ES" sz="2400" b="1" dirty="0" smtClean="0">
                <a:solidFill>
                  <a:srgbClr val="0000CC"/>
                </a:solidFill>
              </a:rPr>
              <a:t>ignorado en la implementación de políticas que promueven la participación privada</a:t>
            </a:r>
            <a:r>
              <a:rPr lang="es-ES" sz="2400" b="1" dirty="0" smtClean="0"/>
              <a:t>, lo cual se ha traducido en errores muy costosos y en la erosión de la confianza pública</a:t>
            </a:r>
          </a:p>
          <a:p>
            <a:pPr eaLnBrk="1" hangingPunct="1">
              <a:lnSpc>
                <a:spcPct val="80000"/>
              </a:lnSpc>
            </a:pPr>
            <a:endParaRPr lang="es-ES" sz="2400" b="1" dirty="0" smtClean="0"/>
          </a:p>
          <a:p>
            <a:pPr eaLnBrk="1" hangingPunct="1">
              <a:lnSpc>
                <a:spcPct val="80000"/>
              </a:lnSpc>
            </a:pPr>
            <a:r>
              <a:rPr lang="es-ES" sz="2400" b="1" dirty="0" smtClean="0"/>
              <a:t>Dichas </a:t>
            </a:r>
            <a:r>
              <a:rPr lang="es-ES" sz="2400" b="1" dirty="0" smtClean="0"/>
              <a:t>políticas fallaron </a:t>
            </a:r>
            <a:r>
              <a:rPr lang="es-ES" sz="2400" b="1" dirty="0" smtClean="0"/>
              <a:t>espectacularmente, como lo demuestran los casos de Cochabamba y El Alto-La Paz en Bolivia, pero también otros ejemplos como Tucumán y Buenos Aires en Argentina o Dar es </a:t>
            </a:r>
            <a:r>
              <a:rPr lang="es-ES" sz="2400" b="1" dirty="0" err="1" smtClean="0"/>
              <a:t>Salaam</a:t>
            </a:r>
            <a:r>
              <a:rPr lang="es-ES" sz="2400" b="1" dirty="0" smtClean="0"/>
              <a:t> en Tanzania, entre muchos otros</a:t>
            </a:r>
          </a:p>
        </p:txBody>
      </p:sp>
    </p:spTree>
    <p:extLst>
      <p:ext uri="{BB962C8B-B14F-4D97-AF65-F5344CB8AC3E}">
        <p14:creationId xmlns:p14="http://schemas.microsoft.com/office/powerpoint/2010/main" val="1997406677"/>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880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7561A79E-080E-45B6-A791-03BB1940A8C1}" type="slidenum">
              <a:rPr lang="en-GB" smtClean="0">
                <a:solidFill>
                  <a:srgbClr val="0000FF"/>
                </a:solidFill>
                <a:latin typeface="Arial Black" pitchFamily="34" charset="0"/>
              </a:rPr>
              <a:pPr eaLnBrk="1" hangingPunct="1"/>
              <a:t>46</a:t>
            </a:fld>
            <a:endParaRPr lang="en-GB" smtClean="0">
              <a:solidFill>
                <a:srgbClr val="0000FF"/>
              </a:solidFill>
              <a:latin typeface="Arial Black" pitchFamily="34" charset="0"/>
            </a:endParaRPr>
          </a:p>
        </p:txBody>
      </p:sp>
      <p:sp>
        <p:nvSpPr>
          <p:cNvPr id="88068" name="Rectangle 2"/>
          <p:cNvSpPr>
            <a:spLocks noGrp="1" noChangeArrowheads="1"/>
          </p:cNvSpPr>
          <p:nvPr>
            <p:ph type="body" idx="1"/>
          </p:nvPr>
        </p:nvSpPr>
        <p:spPr>
          <a:xfrm>
            <a:off x="468313" y="1557338"/>
            <a:ext cx="8229600" cy="4752975"/>
          </a:xfrm>
        </p:spPr>
        <p:txBody>
          <a:bodyPr/>
          <a:lstStyle/>
          <a:p>
            <a:pPr eaLnBrk="1" hangingPunct="1"/>
            <a:endParaRPr lang="es-ES" sz="4800" b="1" smtClean="0"/>
          </a:p>
          <a:p>
            <a:pPr eaLnBrk="1" hangingPunct="1"/>
            <a:endParaRPr lang="es-ES" sz="4800" b="1" smtClean="0"/>
          </a:p>
        </p:txBody>
      </p:sp>
      <p:sp>
        <p:nvSpPr>
          <p:cNvPr id="88069" name="Rectangle 3"/>
          <p:cNvSpPr>
            <a:spLocks noChangeArrowheads="1"/>
          </p:cNvSpPr>
          <p:nvPr/>
        </p:nvSpPr>
        <p:spPr bwMode="auto">
          <a:xfrm>
            <a:off x="1290638" y="2974975"/>
            <a:ext cx="65627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s-AR" sz="4000" b="1">
                <a:solidFill>
                  <a:schemeClr val="bg2"/>
                </a:solidFill>
              </a:rPr>
              <a:t>Luchas contra</a:t>
            </a:r>
          </a:p>
          <a:p>
            <a:r>
              <a:rPr lang="es-AR" sz="4000" b="1">
                <a:solidFill>
                  <a:schemeClr val="bg2"/>
                </a:solidFill>
              </a:rPr>
              <a:t>la “privatización” del agua</a:t>
            </a:r>
            <a:endParaRPr lang="en-US" sz="4000" b="1">
              <a:solidFill>
                <a:schemeClr val="bg2"/>
              </a:solidFill>
            </a:endParaRPr>
          </a:p>
        </p:txBody>
      </p:sp>
    </p:spTree>
    <p:extLst>
      <p:ext uri="{BB962C8B-B14F-4D97-AF65-F5344CB8AC3E}">
        <p14:creationId xmlns:p14="http://schemas.microsoft.com/office/powerpoint/2010/main" val="1955989221"/>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890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8DED6E6D-56DF-4DFA-B253-D9C13F8F5F12}" type="slidenum">
              <a:rPr lang="en-GB" smtClean="0">
                <a:solidFill>
                  <a:srgbClr val="0000FF"/>
                </a:solidFill>
                <a:latin typeface="Arial Black" pitchFamily="34" charset="0"/>
              </a:rPr>
              <a:pPr eaLnBrk="1" hangingPunct="1"/>
              <a:t>47</a:t>
            </a:fld>
            <a:endParaRPr lang="en-GB" smtClean="0">
              <a:solidFill>
                <a:srgbClr val="0000FF"/>
              </a:solidFill>
              <a:latin typeface="Arial Black" pitchFamily="34" charset="0"/>
            </a:endParaRPr>
          </a:p>
        </p:txBody>
      </p:sp>
      <p:sp>
        <p:nvSpPr>
          <p:cNvPr id="89092" name="Rectangle 2"/>
          <p:cNvSpPr>
            <a:spLocks noGrp="1" noChangeArrowheads="1"/>
          </p:cNvSpPr>
          <p:nvPr>
            <p:ph type="title"/>
          </p:nvPr>
        </p:nvSpPr>
        <p:spPr>
          <a:xfrm>
            <a:off x="323850" y="260350"/>
            <a:ext cx="8229600" cy="649288"/>
          </a:xfrm>
        </p:spPr>
        <p:txBody>
          <a:bodyPr/>
          <a:lstStyle/>
          <a:p>
            <a:r>
              <a:rPr lang="en-US" sz="3600" b="1" smtClean="0">
                <a:solidFill>
                  <a:schemeClr val="bg2"/>
                </a:solidFill>
              </a:rPr>
              <a:t>El caso de Chaco en Argentina</a:t>
            </a:r>
            <a:endParaRPr lang="en-GB" sz="2800" b="1" smtClean="0">
              <a:solidFill>
                <a:schemeClr val="bg2"/>
              </a:solidFill>
            </a:endParaRPr>
          </a:p>
        </p:txBody>
      </p:sp>
      <p:sp>
        <p:nvSpPr>
          <p:cNvPr id="89093" name="Rectangle 3"/>
          <p:cNvSpPr>
            <a:spLocks noGrp="1" noChangeArrowheads="1"/>
          </p:cNvSpPr>
          <p:nvPr>
            <p:ph type="body" idx="1"/>
          </p:nvPr>
        </p:nvSpPr>
        <p:spPr>
          <a:xfrm>
            <a:off x="250825" y="1052513"/>
            <a:ext cx="8642350" cy="5400675"/>
          </a:xfrm>
        </p:spPr>
        <p:txBody>
          <a:bodyPr/>
          <a:lstStyle/>
          <a:p>
            <a:pPr>
              <a:lnSpc>
                <a:spcPct val="80000"/>
              </a:lnSpc>
              <a:buFont typeface="Wingdings" pitchFamily="2" charset="2"/>
              <a:buNone/>
            </a:pPr>
            <a:endParaRPr lang="en-GB" sz="600" b="1" u="sng" smtClean="0"/>
          </a:p>
          <a:p>
            <a:pPr>
              <a:lnSpc>
                <a:spcPct val="80000"/>
              </a:lnSpc>
            </a:pPr>
            <a:r>
              <a:rPr lang="en-GB" sz="2000" b="1" smtClean="0"/>
              <a:t>En la provincia del Chaco, en 1994 el gobierno provincial llamó a una consulta pública sobre la privatización de servicios públicos, incluídos los servicios de saneamiento</a:t>
            </a:r>
          </a:p>
          <a:p>
            <a:pPr>
              <a:lnSpc>
                <a:spcPct val="80000"/>
              </a:lnSpc>
            </a:pPr>
            <a:endParaRPr lang="en-GB" sz="2000" b="1" smtClean="0"/>
          </a:p>
          <a:p>
            <a:pPr>
              <a:lnSpc>
                <a:spcPct val="80000"/>
              </a:lnSpc>
            </a:pPr>
            <a:r>
              <a:rPr lang="en-GB" sz="2000" b="1" smtClean="0"/>
              <a:t>La consulta era vinculante y el resultado tomó a la clase política por sorpresa </a:t>
            </a:r>
            <a:r>
              <a:rPr lang="en-GB" sz="2000" b="1" smtClean="0">
                <a:solidFill>
                  <a:srgbClr val="00CC00"/>
                </a:solidFill>
              </a:rPr>
              <a:t>ya que los votantes rechazaron en forma masiva la opción de privatizar</a:t>
            </a:r>
            <a:r>
              <a:rPr lang="en-GB" sz="2000" b="1" smtClean="0"/>
              <a:t> y prefirieron la opción de dejar los servicios en el sector público</a:t>
            </a:r>
          </a:p>
          <a:p>
            <a:pPr>
              <a:lnSpc>
                <a:spcPct val="80000"/>
              </a:lnSpc>
            </a:pPr>
            <a:endParaRPr lang="en-GB" sz="2000" b="1" smtClean="0"/>
          </a:p>
          <a:p>
            <a:pPr>
              <a:lnSpc>
                <a:spcPct val="80000"/>
              </a:lnSpc>
            </a:pPr>
            <a:r>
              <a:rPr lang="en-GB" sz="2000" b="1" smtClean="0"/>
              <a:t>La decisión ciudadana quedó inscrita en la constitución provincial, la cual pasó a prohibir la privatización en todo su territorio</a:t>
            </a:r>
          </a:p>
          <a:p>
            <a:pPr>
              <a:lnSpc>
                <a:spcPct val="80000"/>
              </a:lnSpc>
            </a:pPr>
            <a:endParaRPr lang="en-GB" sz="2000" b="1" smtClean="0"/>
          </a:p>
          <a:p>
            <a:pPr>
              <a:lnSpc>
                <a:spcPct val="80000"/>
              </a:lnSpc>
            </a:pPr>
            <a:r>
              <a:rPr lang="en-GB" sz="2000" b="1" smtClean="0"/>
              <a:t>Desafortunadamente para el Chaco, </a:t>
            </a:r>
            <a:r>
              <a:rPr lang="en-GB" sz="2000" b="1" smtClean="0">
                <a:solidFill>
                  <a:srgbClr val="00CC00"/>
                </a:solidFill>
              </a:rPr>
              <a:t>la opción democrática de sus ciudadanos fue penalizada por el gobierno federal,</a:t>
            </a:r>
            <a:r>
              <a:rPr lang="en-GB" sz="2000" b="1" smtClean="0"/>
              <a:t> el cual excluyó a la provincia de las fuentes de financiamiento para infraestructura (porque el acceso al financiamiento tenía como requisito la privatización)</a:t>
            </a:r>
            <a:endParaRPr lang="en-GB" sz="2000" smtClean="0"/>
          </a:p>
        </p:txBody>
      </p:sp>
    </p:spTree>
    <p:extLst>
      <p:ext uri="{BB962C8B-B14F-4D97-AF65-F5344CB8AC3E}">
        <p14:creationId xmlns:p14="http://schemas.microsoft.com/office/powerpoint/2010/main" val="1636843764"/>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01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654A731-91EA-4F30-8AD3-BF4CD320F545}" type="slidenum">
              <a:rPr lang="en-GB" smtClean="0">
                <a:solidFill>
                  <a:srgbClr val="0000FF"/>
                </a:solidFill>
                <a:latin typeface="Arial Black" pitchFamily="34" charset="0"/>
              </a:rPr>
              <a:pPr eaLnBrk="1" hangingPunct="1"/>
              <a:t>48</a:t>
            </a:fld>
            <a:endParaRPr lang="en-GB" smtClean="0">
              <a:solidFill>
                <a:srgbClr val="0000FF"/>
              </a:solidFill>
              <a:latin typeface="Arial Black" pitchFamily="34" charset="0"/>
            </a:endParaRPr>
          </a:p>
        </p:txBody>
      </p:sp>
      <p:sp>
        <p:nvSpPr>
          <p:cNvPr id="90116" name="Rectangle 3"/>
          <p:cNvSpPr>
            <a:spLocks noGrp="1" noChangeArrowheads="1"/>
          </p:cNvSpPr>
          <p:nvPr>
            <p:ph type="body" idx="1"/>
          </p:nvPr>
        </p:nvSpPr>
        <p:spPr>
          <a:xfrm>
            <a:off x="250825" y="1052513"/>
            <a:ext cx="8642350" cy="5400675"/>
          </a:xfrm>
        </p:spPr>
        <p:txBody>
          <a:bodyPr/>
          <a:lstStyle/>
          <a:p>
            <a:pPr>
              <a:buFont typeface="Wingdings" pitchFamily="2" charset="2"/>
              <a:buNone/>
            </a:pPr>
            <a:endParaRPr lang="en-GB" sz="800" b="1" u="sng" smtClean="0"/>
          </a:p>
          <a:p>
            <a:pPr algn="ctr">
              <a:buClrTx/>
              <a:buFont typeface="Arial" charset="0"/>
              <a:buNone/>
            </a:pPr>
            <a:r>
              <a:rPr lang="en-US" sz="4000" b="1" smtClean="0">
                <a:solidFill>
                  <a:schemeClr val="bg2"/>
                </a:solidFill>
              </a:rPr>
              <a:t>Los casos de Cochabamba (2000)</a:t>
            </a:r>
          </a:p>
          <a:p>
            <a:pPr algn="ctr">
              <a:buClrTx/>
              <a:buFont typeface="Arial" charset="0"/>
              <a:buNone/>
            </a:pPr>
            <a:r>
              <a:rPr lang="en-US" sz="4000" b="1" smtClean="0">
                <a:solidFill>
                  <a:schemeClr val="bg2"/>
                </a:solidFill>
              </a:rPr>
              <a:t>y La Paz-El Alto (2006), en Bolivia</a:t>
            </a:r>
            <a:endParaRPr lang="en-GB" sz="4000" b="1" smtClean="0">
              <a:solidFill>
                <a:schemeClr val="bg2"/>
              </a:solidFill>
            </a:endParaRPr>
          </a:p>
        </p:txBody>
      </p:sp>
    </p:spTree>
    <p:extLst>
      <p:ext uri="{BB962C8B-B14F-4D97-AF65-F5344CB8AC3E}">
        <p14:creationId xmlns:p14="http://schemas.microsoft.com/office/powerpoint/2010/main" val="542228460"/>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91139" name="Text Placeholder 2"/>
          <p:cNvSpPr>
            <a:spLocks noGrp="1"/>
          </p:cNvSpPr>
          <p:nvPr>
            <p:ph type="body" idx="1"/>
          </p:nvPr>
        </p:nvSpPr>
        <p:spPr/>
        <p:txBody>
          <a:bodyPr/>
          <a:lstStyle/>
          <a:p>
            <a:endParaRPr lang="en-US" smtClean="0"/>
          </a:p>
        </p:txBody>
      </p:sp>
      <p:sp>
        <p:nvSpPr>
          <p:cNvPr id="9114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114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7C30E40-6456-48A7-B904-E6CBD67EBF9E}" type="slidenum">
              <a:rPr lang="en-GB" smtClean="0">
                <a:solidFill>
                  <a:srgbClr val="0000FF"/>
                </a:solidFill>
                <a:latin typeface="Arial Black" pitchFamily="34" charset="0"/>
              </a:rPr>
              <a:pPr eaLnBrk="1" hangingPunct="1"/>
              <a:t>49</a:t>
            </a:fld>
            <a:endParaRPr lang="en-GB" smtClean="0">
              <a:solidFill>
                <a:srgbClr val="0000FF"/>
              </a:solidFill>
              <a:latin typeface="Arial Black" pitchFamily="34" charset="0"/>
            </a:endParaRPr>
          </a:p>
        </p:txBody>
      </p:sp>
      <p:pic>
        <p:nvPicPr>
          <p:cNvPr id="91142" name="Picture 2" descr="C:\Academic Work 2008-09\Pictures\Pictures Cochabamba\ByN_guerra_del_agua_(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26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10533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GB" altLang="en-US" sz="1000" dirty="0" smtClean="0">
                <a:solidFill>
                  <a:srgbClr val="0000FF"/>
                </a:solidFill>
              </a:rPr>
              <a:t>Esteban.Castro@ncl.ac.uk</a:t>
            </a:r>
          </a:p>
        </p:txBody>
      </p:sp>
      <p:sp>
        <p:nvSpPr>
          <p:cNvPr id="102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C8E957AC-DDE9-446B-B183-0800AB67B84B}" type="slidenum">
              <a:rPr lang="en-GB" altLang="en-US" sz="1200" smtClean="0">
                <a:solidFill>
                  <a:srgbClr val="0000FF"/>
                </a:solidFill>
                <a:latin typeface="Arial Black" panose="020B0A04020102020204" pitchFamily="34" charset="0"/>
              </a:rPr>
              <a:pPr>
                <a:spcBef>
                  <a:spcPct val="0"/>
                </a:spcBef>
                <a:buClrTx/>
                <a:buSzTx/>
                <a:buFontTx/>
                <a:buNone/>
              </a:pPr>
              <a:t>5</a:t>
            </a:fld>
            <a:endParaRPr lang="en-GB" altLang="en-US" sz="1200" smtClean="0">
              <a:solidFill>
                <a:srgbClr val="0000FF"/>
              </a:solidFill>
              <a:latin typeface="Arial Black" panose="020B0A04020102020204" pitchFamily="34" charset="0"/>
            </a:endParaRPr>
          </a:p>
        </p:txBody>
      </p:sp>
      <p:graphicFrame>
        <p:nvGraphicFramePr>
          <p:cNvPr id="10244" name="Object 5"/>
          <p:cNvGraphicFramePr>
            <a:graphicFrameLocks noGrp="1" noChangeAspect="1"/>
          </p:cNvGraphicFramePr>
          <p:nvPr>
            <p:ph idx="1"/>
          </p:nvPr>
        </p:nvGraphicFramePr>
        <p:xfrm>
          <a:off x="0" y="0"/>
          <a:ext cx="5219700" cy="6858000"/>
        </p:xfrm>
        <a:graphic>
          <a:graphicData uri="http://schemas.openxmlformats.org/presentationml/2006/ole">
            <mc:AlternateContent xmlns:mc="http://schemas.openxmlformats.org/markup-compatibility/2006">
              <mc:Choice xmlns:v="urn:schemas-microsoft-com:vml" Requires="v">
                <p:oleObj spid="_x0000_s4112" name="Acrobat Document" r:id="rId4" imgW="4591050" imgH="6477000" progId="AcroExch.Document.7">
                  <p:embed/>
                </p:oleObj>
              </mc:Choice>
              <mc:Fallback>
                <p:oleObj name="Acrobat Document" r:id="rId4" imgW="4591050" imgH="64770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19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11"/>
          <p:cNvSpPr>
            <a:spLocks noChangeArrowheads="1"/>
          </p:cNvSpPr>
          <p:nvPr/>
        </p:nvSpPr>
        <p:spPr bwMode="auto">
          <a:xfrm>
            <a:off x="5435600" y="1341438"/>
            <a:ext cx="32416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80000"/>
              </a:lnSpc>
            </a:pPr>
            <a:r>
              <a:rPr lang="es-ES" altLang="ko-KR" sz="2000" dirty="0" err="1">
                <a:ea typeface="굴림" charset="-127"/>
              </a:rPr>
              <a:t>Earthscan</a:t>
            </a:r>
            <a:r>
              <a:rPr lang="es-ES" altLang="ko-KR" sz="2000" dirty="0">
                <a:ea typeface="굴림" charset="-127"/>
              </a:rPr>
              <a:t>, 2009, </a:t>
            </a:r>
            <a:r>
              <a:rPr lang="es-ES" altLang="ko-KR" sz="2000" dirty="0" err="1">
                <a:ea typeface="굴림" charset="-127"/>
              </a:rPr>
              <a:t>Routledge</a:t>
            </a:r>
            <a:r>
              <a:rPr lang="es-ES" altLang="ko-KR" sz="2000" dirty="0">
                <a:ea typeface="굴림" charset="-127"/>
              </a:rPr>
              <a:t>, 2011</a:t>
            </a:r>
          </a:p>
          <a:p>
            <a:pPr eaLnBrk="1" hangingPunct="1">
              <a:lnSpc>
                <a:spcPct val="80000"/>
              </a:lnSpc>
            </a:pPr>
            <a:endParaRPr lang="es-ES" altLang="ko-KR" sz="2000" dirty="0">
              <a:ea typeface="굴림" charset="-127"/>
            </a:endParaRPr>
          </a:p>
          <a:p>
            <a:pPr eaLnBrk="1" hangingPunct="1">
              <a:lnSpc>
                <a:spcPct val="80000"/>
              </a:lnSpc>
            </a:pPr>
            <a:endParaRPr lang="es-ES" altLang="ko-KR" sz="2000" dirty="0">
              <a:ea typeface="굴림" charset="-127"/>
            </a:endParaRPr>
          </a:p>
        </p:txBody>
      </p:sp>
    </p:spTree>
    <p:extLst>
      <p:ext uri="{BB962C8B-B14F-4D97-AF65-F5344CB8AC3E}">
        <p14:creationId xmlns:p14="http://schemas.microsoft.com/office/powerpoint/2010/main" val="613290913"/>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92163" name="Text Placeholder 2"/>
          <p:cNvSpPr>
            <a:spLocks noGrp="1"/>
          </p:cNvSpPr>
          <p:nvPr>
            <p:ph type="body" idx="1"/>
          </p:nvPr>
        </p:nvSpPr>
        <p:spPr/>
        <p:txBody>
          <a:bodyPr/>
          <a:lstStyle/>
          <a:p>
            <a:endParaRPr lang="en-US" smtClean="0"/>
          </a:p>
        </p:txBody>
      </p:sp>
      <p:sp>
        <p:nvSpPr>
          <p:cNvPr id="9216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216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5DDAC1D-45A2-497B-9D9B-D880A4CFE48A}" type="slidenum">
              <a:rPr lang="en-GB" smtClean="0">
                <a:solidFill>
                  <a:srgbClr val="0000FF"/>
                </a:solidFill>
                <a:latin typeface="Arial Black" pitchFamily="34" charset="0"/>
              </a:rPr>
              <a:pPr eaLnBrk="1" hangingPunct="1"/>
              <a:t>50</a:t>
            </a:fld>
            <a:endParaRPr lang="en-GB" smtClean="0">
              <a:solidFill>
                <a:srgbClr val="0000FF"/>
              </a:solidFill>
              <a:latin typeface="Arial Black" pitchFamily="34" charset="0"/>
            </a:endParaRPr>
          </a:p>
        </p:txBody>
      </p:sp>
      <p:pic>
        <p:nvPicPr>
          <p:cNvPr id="92166" name="Picture 2" descr="C:\Academic Work 2008-09\Pictures\Pictures Cochabamba\guerra_del_agua_sin_montages0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254042"/>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318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6CF771C-0570-47A3-B7D3-1FEDFCEADF44}" type="slidenum">
              <a:rPr lang="en-GB" smtClean="0">
                <a:solidFill>
                  <a:srgbClr val="0000FF"/>
                </a:solidFill>
                <a:latin typeface="Arial Black" pitchFamily="34" charset="0"/>
              </a:rPr>
              <a:pPr eaLnBrk="1" hangingPunct="1"/>
              <a:t>51</a:t>
            </a:fld>
            <a:endParaRPr lang="en-GB" smtClean="0">
              <a:solidFill>
                <a:srgbClr val="0000FF"/>
              </a:solidFill>
              <a:latin typeface="Arial Black" pitchFamily="34" charset="0"/>
            </a:endParaRPr>
          </a:p>
        </p:txBody>
      </p:sp>
      <p:sp>
        <p:nvSpPr>
          <p:cNvPr id="93188" name="Text Box 2"/>
          <p:cNvSpPr txBox="1">
            <a:spLocks noChangeArrowheads="1"/>
          </p:cNvSpPr>
          <p:nvPr/>
        </p:nvSpPr>
        <p:spPr bwMode="auto">
          <a:xfrm>
            <a:off x="1476375" y="6308725"/>
            <a:ext cx="655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2000" b="1">
              <a:solidFill>
                <a:schemeClr val="tx2"/>
              </a:solidFill>
            </a:endParaRPr>
          </a:p>
        </p:txBody>
      </p:sp>
      <p:sp>
        <p:nvSpPr>
          <p:cNvPr id="93189" name="Text Box 3"/>
          <p:cNvSpPr txBox="1">
            <a:spLocks noChangeArrowheads="1"/>
          </p:cNvSpPr>
          <p:nvPr/>
        </p:nvSpPr>
        <p:spPr bwMode="auto">
          <a:xfrm>
            <a:off x="971550" y="6381750"/>
            <a:ext cx="3455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400" b="1"/>
              <a:t>Photograph: La Jornada, Mexico City</a:t>
            </a:r>
          </a:p>
        </p:txBody>
      </p:sp>
      <p:pic>
        <p:nvPicPr>
          <p:cNvPr id="93190" name="Picture 4" descr="guerr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7561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5"/>
          <p:cNvSpPr txBox="1">
            <a:spLocks noChangeArrowheads="1"/>
          </p:cNvSpPr>
          <p:nvPr/>
        </p:nvSpPr>
        <p:spPr bwMode="auto">
          <a:xfrm>
            <a:off x="827088" y="6381750"/>
            <a:ext cx="3455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400" b="1">
                <a:solidFill>
                  <a:srgbClr val="000000"/>
                </a:solidFill>
              </a:rPr>
              <a:t>Photograph: The Water Coordinator, Cochabamba, Bolivia</a:t>
            </a:r>
          </a:p>
        </p:txBody>
      </p:sp>
    </p:spTree>
    <p:extLst>
      <p:ext uri="{BB962C8B-B14F-4D97-AF65-F5344CB8AC3E}">
        <p14:creationId xmlns:p14="http://schemas.microsoft.com/office/powerpoint/2010/main" val="87087652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421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CEBAD1B8-728B-4843-BD07-BAFC9DBAE996}" type="slidenum">
              <a:rPr lang="en-GB" smtClean="0">
                <a:solidFill>
                  <a:srgbClr val="0000FF"/>
                </a:solidFill>
                <a:latin typeface="Arial Black" pitchFamily="34" charset="0"/>
              </a:rPr>
              <a:pPr eaLnBrk="1" hangingPunct="1"/>
              <a:t>52</a:t>
            </a:fld>
            <a:endParaRPr lang="en-GB" smtClean="0">
              <a:solidFill>
                <a:srgbClr val="0000FF"/>
              </a:solidFill>
              <a:latin typeface="Arial Black" pitchFamily="34" charset="0"/>
            </a:endParaRPr>
          </a:p>
        </p:txBody>
      </p:sp>
      <p:sp>
        <p:nvSpPr>
          <p:cNvPr id="94212" name="Text Box 2"/>
          <p:cNvSpPr txBox="1">
            <a:spLocks noChangeArrowheads="1"/>
          </p:cNvSpPr>
          <p:nvPr/>
        </p:nvSpPr>
        <p:spPr bwMode="auto">
          <a:xfrm>
            <a:off x="1476375" y="6308725"/>
            <a:ext cx="655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2000" b="1">
              <a:solidFill>
                <a:schemeClr val="tx2"/>
              </a:solidFill>
            </a:endParaRPr>
          </a:p>
        </p:txBody>
      </p:sp>
      <p:sp>
        <p:nvSpPr>
          <p:cNvPr id="94213" name="Text Box 3"/>
          <p:cNvSpPr txBox="1">
            <a:spLocks noChangeArrowheads="1"/>
          </p:cNvSpPr>
          <p:nvPr/>
        </p:nvSpPr>
        <p:spPr bwMode="auto">
          <a:xfrm>
            <a:off x="2051050" y="6340475"/>
            <a:ext cx="34559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400" b="1"/>
              <a:t>Photograph: The Water Coordinator, Cochabamba, Bolivia</a:t>
            </a:r>
          </a:p>
        </p:txBody>
      </p:sp>
      <p:pic>
        <p:nvPicPr>
          <p:cNvPr id="94214" name="Picture 4" descr="guer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7561262" cy="1066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Text Box 5"/>
          <p:cNvSpPr txBox="1">
            <a:spLocks noChangeArrowheads="1"/>
          </p:cNvSpPr>
          <p:nvPr/>
        </p:nvSpPr>
        <p:spPr bwMode="auto">
          <a:xfrm>
            <a:off x="2124075" y="6340475"/>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00"/>
                </a:solidFill>
              </a:rPr>
              <a:t>Foto: La Coordinadora del Agua, Cochabamba, Bolivia</a:t>
            </a:r>
          </a:p>
        </p:txBody>
      </p:sp>
    </p:spTree>
    <p:extLst>
      <p:ext uri="{BB962C8B-B14F-4D97-AF65-F5344CB8AC3E}">
        <p14:creationId xmlns:p14="http://schemas.microsoft.com/office/powerpoint/2010/main" val="209561033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52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E4AEABE4-0375-491A-8F91-A125F24CEF63}" type="slidenum">
              <a:rPr lang="en-GB" smtClean="0">
                <a:solidFill>
                  <a:srgbClr val="0000FF"/>
                </a:solidFill>
                <a:latin typeface="Arial Black" pitchFamily="34" charset="0"/>
              </a:rPr>
              <a:pPr eaLnBrk="1" hangingPunct="1"/>
              <a:t>53</a:t>
            </a:fld>
            <a:endParaRPr lang="en-GB" smtClean="0">
              <a:solidFill>
                <a:srgbClr val="0000FF"/>
              </a:solidFill>
              <a:latin typeface="Arial Black" pitchFamily="34" charset="0"/>
            </a:endParaRPr>
          </a:p>
        </p:txBody>
      </p:sp>
      <p:sp>
        <p:nvSpPr>
          <p:cNvPr id="95236" name="Rectangle 2"/>
          <p:cNvSpPr>
            <a:spLocks noGrp="1" noChangeArrowheads="1"/>
          </p:cNvSpPr>
          <p:nvPr>
            <p:ph type="title"/>
          </p:nvPr>
        </p:nvSpPr>
        <p:spPr>
          <a:xfrm>
            <a:off x="323850" y="549275"/>
            <a:ext cx="8569325" cy="503238"/>
          </a:xfrm>
        </p:spPr>
        <p:txBody>
          <a:bodyPr/>
          <a:lstStyle/>
          <a:p>
            <a:pPr eaLnBrk="1" hangingPunct="1"/>
            <a:r>
              <a:rPr lang="es-AR" sz="2800" b="1" smtClean="0">
                <a:solidFill>
                  <a:schemeClr val="bg2"/>
                </a:solidFill>
              </a:rPr>
              <a:t>El Caso de Uruguay , 2004 y después</a:t>
            </a:r>
          </a:p>
        </p:txBody>
      </p:sp>
      <p:sp>
        <p:nvSpPr>
          <p:cNvPr id="95237" name="Rectangle 3"/>
          <p:cNvSpPr>
            <a:spLocks noGrp="1" noChangeArrowheads="1"/>
          </p:cNvSpPr>
          <p:nvPr>
            <p:ph type="body" idx="1"/>
          </p:nvPr>
        </p:nvSpPr>
        <p:spPr>
          <a:xfrm>
            <a:off x="395288" y="5876925"/>
            <a:ext cx="8229600" cy="720725"/>
          </a:xfrm>
        </p:spPr>
        <p:txBody>
          <a:bodyPr/>
          <a:lstStyle/>
          <a:p>
            <a:pPr eaLnBrk="1" hangingPunct="1">
              <a:lnSpc>
                <a:spcPct val="80000"/>
              </a:lnSpc>
            </a:pPr>
            <a:r>
              <a:rPr lang="es-ES" sz="2400" b="1" smtClean="0">
                <a:hlinkClick r:id="rId3"/>
              </a:rPr>
              <a:t>http://uruguay.indymedia.org/news/2005/05/35444_comment.php</a:t>
            </a:r>
            <a:r>
              <a:rPr lang="es-ES" sz="2400" b="1" smtClean="0"/>
              <a:t> </a:t>
            </a:r>
            <a:endParaRPr lang="en-US" sz="2400" b="1" smtClean="0"/>
          </a:p>
        </p:txBody>
      </p:sp>
      <p:pic>
        <p:nvPicPr>
          <p:cNvPr id="95238" name="Picture 4" descr="imagen_0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9138"/>
            <a:ext cx="482441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5" descr="imagen_0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989138"/>
            <a:ext cx="43561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354557"/>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62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C71CD7D-E245-40C2-AD12-9700F94F0C70}" type="slidenum">
              <a:rPr lang="en-GB" smtClean="0">
                <a:solidFill>
                  <a:srgbClr val="0000FF"/>
                </a:solidFill>
                <a:latin typeface="Arial Black" pitchFamily="34" charset="0"/>
              </a:rPr>
              <a:pPr eaLnBrk="1" hangingPunct="1"/>
              <a:t>54</a:t>
            </a:fld>
            <a:endParaRPr lang="en-GB" smtClean="0">
              <a:solidFill>
                <a:srgbClr val="0000FF"/>
              </a:solidFill>
              <a:latin typeface="Arial Black" pitchFamily="34" charset="0"/>
            </a:endParaRPr>
          </a:p>
        </p:txBody>
      </p:sp>
      <p:sp>
        <p:nvSpPr>
          <p:cNvPr id="96260" name="Rectangle 2"/>
          <p:cNvSpPr>
            <a:spLocks noGrp="1" noChangeArrowheads="1"/>
          </p:cNvSpPr>
          <p:nvPr>
            <p:ph type="title"/>
          </p:nvPr>
        </p:nvSpPr>
        <p:spPr>
          <a:xfrm>
            <a:off x="323850" y="333375"/>
            <a:ext cx="8569325" cy="503238"/>
          </a:xfrm>
        </p:spPr>
        <p:txBody>
          <a:bodyPr/>
          <a:lstStyle/>
          <a:p>
            <a:pPr eaLnBrk="1" hangingPunct="1"/>
            <a:r>
              <a:rPr lang="es-AR" sz="2800" b="1" smtClean="0">
                <a:solidFill>
                  <a:schemeClr val="bg2"/>
                </a:solidFill>
              </a:rPr>
              <a:t>El Caso de Córdoba, Argentina </a:t>
            </a:r>
          </a:p>
        </p:txBody>
      </p:sp>
      <p:sp>
        <p:nvSpPr>
          <p:cNvPr id="96261" name="Rectangle 3"/>
          <p:cNvSpPr>
            <a:spLocks noGrp="1" noChangeArrowheads="1"/>
          </p:cNvSpPr>
          <p:nvPr>
            <p:ph type="body" idx="1"/>
          </p:nvPr>
        </p:nvSpPr>
        <p:spPr>
          <a:xfrm>
            <a:off x="323850" y="5949950"/>
            <a:ext cx="8229600" cy="720725"/>
          </a:xfrm>
        </p:spPr>
        <p:txBody>
          <a:bodyPr/>
          <a:lstStyle/>
          <a:p>
            <a:pPr eaLnBrk="1" hangingPunct="1">
              <a:lnSpc>
                <a:spcPct val="80000"/>
              </a:lnSpc>
            </a:pPr>
            <a:r>
              <a:rPr lang="es-ES" sz="2400" b="1" smtClean="0">
                <a:hlinkClick r:id="rId3"/>
              </a:rPr>
              <a:t>http://argentina.indymedia.org/news/2006/02/376782.php</a:t>
            </a:r>
            <a:r>
              <a:rPr lang="es-ES" sz="2400" b="1" smtClean="0"/>
              <a:t> </a:t>
            </a:r>
          </a:p>
        </p:txBody>
      </p:sp>
      <p:pic>
        <p:nvPicPr>
          <p:cNvPr id="96262" name="Picture 4" descr="Córdo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109663"/>
            <a:ext cx="61912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845567"/>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72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3E0DEA5-749E-4C33-BC68-464404650E47}" type="slidenum">
              <a:rPr lang="en-GB" smtClean="0">
                <a:solidFill>
                  <a:srgbClr val="0000FF"/>
                </a:solidFill>
                <a:latin typeface="Arial Black" pitchFamily="34" charset="0"/>
              </a:rPr>
              <a:pPr eaLnBrk="1" hangingPunct="1"/>
              <a:t>55</a:t>
            </a:fld>
            <a:endParaRPr lang="en-GB" smtClean="0">
              <a:solidFill>
                <a:srgbClr val="0000FF"/>
              </a:solidFill>
              <a:latin typeface="Arial Black" pitchFamily="34" charset="0"/>
            </a:endParaRPr>
          </a:p>
        </p:txBody>
      </p:sp>
      <p:sp>
        <p:nvSpPr>
          <p:cNvPr id="97284" name="Rectangle 2"/>
          <p:cNvSpPr>
            <a:spLocks noGrp="1" noChangeArrowheads="1"/>
          </p:cNvSpPr>
          <p:nvPr>
            <p:ph type="title"/>
          </p:nvPr>
        </p:nvSpPr>
        <p:spPr>
          <a:xfrm>
            <a:off x="323850" y="333375"/>
            <a:ext cx="8569325" cy="503238"/>
          </a:xfrm>
        </p:spPr>
        <p:txBody>
          <a:bodyPr/>
          <a:lstStyle/>
          <a:p>
            <a:pPr eaLnBrk="1" hangingPunct="1"/>
            <a:r>
              <a:rPr lang="es-AR" sz="2800" b="1" smtClean="0">
                <a:solidFill>
                  <a:schemeClr val="bg2"/>
                </a:solidFill>
              </a:rPr>
              <a:t>El Caso de Córdoba, Argentina </a:t>
            </a:r>
          </a:p>
        </p:txBody>
      </p:sp>
      <p:sp>
        <p:nvSpPr>
          <p:cNvPr id="97285" name="Rectangle 3"/>
          <p:cNvSpPr>
            <a:spLocks noGrp="1" noChangeArrowheads="1"/>
          </p:cNvSpPr>
          <p:nvPr>
            <p:ph type="body" idx="1"/>
          </p:nvPr>
        </p:nvSpPr>
        <p:spPr>
          <a:xfrm>
            <a:off x="323850" y="6165850"/>
            <a:ext cx="8229600" cy="504825"/>
          </a:xfrm>
        </p:spPr>
        <p:txBody>
          <a:bodyPr/>
          <a:lstStyle/>
          <a:p>
            <a:pPr eaLnBrk="1" hangingPunct="1">
              <a:lnSpc>
                <a:spcPct val="80000"/>
              </a:lnSpc>
            </a:pPr>
            <a:r>
              <a:rPr lang="es-ES" sz="2000" b="1" smtClean="0">
                <a:hlinkClick r:id="rId3"/>
              </a:rPr>
              <a:t>http://argentina.indymedia.org/news/2006/02/376782.php</a:t>
            </a:r>
            <a:r>
              <a:rPr lang="es-ES" sz="2000" b="1" smtClean="0"/>
              <a:t> </a:t>
            </a:r>
          </a:p>
        </p:txBody>
      </p:sp>
      <p:pic>
        <p:nvPicPr>
          <p:cNvPr id="97286" name="Picture 4" descr="dsc048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908050"/>
            <a:ext cx="6943725"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418966"/>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983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A74B4010-3F0D-4A6C-9BC0-6A53C6253B2B}" type="slidenum">
              <a:rPr lang="en-GB" smtClean="0">
                <a:solidFill>
                  <a:srgbClr val="0000FF"/>
                </a:solidFill>
                <a:latin typeface="Arial Black" pitchFamily="34" charset="0"/>
              </a:rPr>
              <a:pPr eaLnBrk="1" hangingPunct="1"/>
              <a:t>56</a:t>
            </a:fld>
            <a:endParaRPr lang="en-GB" smtClean="0">
              <a:solidFill>
                <a:srgbClr val="0000FF"/>
              </a:solidFill>
              <a:latin typeface="Arial Black" pitchFamily="34" charset="0"/>
            </a:endParaRPr>
          </a:p>
        </p:txBody>
      </p:sp>
      <p:sp>
        <p:nvSpPr>
          <p:cNvPr id="98308" name="Rectangle 2"/>
          <p:cNvSpPr>
            <a:spLocks noGrp="1" noChangeArrowheads="1"/>
          </p:cNvSpPr>
          <p:nvPr>
            <p:ph type="title"/>
          </p:nvPr>
        </p:nvSpPr>
        <p:spPr>
          <a:xfrm>
            <a:off x="323850" y="333375"/>
            <a:ext cx="8569325" cy="503238"/>
          </a:xfrm>
        </p:spPr>
        <p:txBody>
          <a:bodyPr/>
          <a:lstStyle/>
          <a:p>
            <a:pPr eaLnBrk="1" hangingPunct="1"/>
            <a:r>
              <a:rPr lang="es-AR" sz="2800" b="1" smtClean="0">
                <a:solidFill>
                  <a:schemeClr val="bg2"/>
                </a:solidFill>
              </a:rPr>
              <a:t>El Caso de Córdoba, Argentina </a:t>
            </a:r>
          </a:p>
        </p:txBody>
      </p:sp>
      <p:sp>
        <p:nvSpPr>
          <p:cNvPr id="98309" name="Rectangle 3"/>
          <p:cNvSpPr>
            <a:spLocks noGrp="1" noChangeArrowheads="1"/>
          </p:cNvSpPr>
          <p:nvPr>
            <p:ph type="body" idx="1"/>
          </p:nvPr>
        </p:nvSpPr>
        <p:spPr>
          <a:xfrm>
            <a:off x="323850" y="6092825"/>
            <a:ext cx="8229600" cy="577850"/>
          </a:xfrm>
        </p:spPr>
        <p:txBody>
          <a:bodyPr/>
          <a:lstStyle/>
          <a:p>
            <a:pPr eaLnBrk="1" hangingPunct="1">
              <a:lnSpc>
                <a:spcPct val="80000"/>
              </a:lnSpc>
            </a:pPr>
            <a:r>
              <a:rPr lang="es-ES" sz="2000" b="1" smtClean="0">
                <a:hlinkClick r:id="rId3"/>
              </a:rPr>
              <a:t>http://argentina.indymedia.org/news/2006/02/376782.php</a:t>
            </a:r>
            <a:r>
              <a:rPr lang="es-ES" sz="2000" b="1" smtClean="0"/>
              <a:t> </a:t>
            </a:r>
          </a:p>
        </p:txBody>
      </p:sp>
      <p:pic>
        <p:nvPicPr>
          <p:cNvPr id="98310" name="Picture 4" descr="dsc048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836613"/>
            <a:ext cx="684053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92940"/>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1003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EFF6B93-D0D8-4C7B-9F06-D47CDDA3CBD0}" type="slidenum">
              <a:rPr lang="en-GB" smtClean="0">
                <a:solidFill>
                  <a:srgbClr val="0000FF"/>
                </a:solidFill>
                <a:latin typeface="Arial Black" pitchFamily="34" charset="0"/>
              </a:rPr>
              <a:pPr eaLnBrk="1" hangingPunct="1"/>
              <a:t>57</a:t>
            </a:fld>
            <a:endParaRPr lang="en-GB" smtClean="0">
              <a:solidFill>
                <a:srgbClr val="0000FF"/>
              </a:solidFill>
              <a:latin typeface="Arial Black" pitchFamily="34" charset="0"/>
            </a:endParaRPr>
          </a:p>
        </p:txBody>
      </p:sp>
      <p:sp>
        <p:nvSpPr>
          <p:cNvPr id="100356" name="Rectangle 2"/>
          <p:cNvSpPr>
            <a:spLocks noGrp="1" noChangeArrowheads="1"/>
          </p:cNvSpPr>
          <p:nvPr>
            <p:ph type="title"/>
          </p:nvPr>
        </p:nvSpPr>
        <p:spPr>
          <a:xfrm>
            <a:off x="0" y="765175"/>
            <a:ext cx="3922713" cy="503238"/>
          </a:xfrm>
        </p:spPr>
        <p:txBody>
          <a:bodyPr/>
          <a:lstStyle/>
          <a:p>
            <a:r>
              <a:rPr lang="es-AR" sz="2800" b="1" smtClean="0">
                <a:solidFill>
                  <a:schemeClr val="bg2"/>
                </a:solidFill>
              </a:rPr>
              <a:t>Dublín, Irlanda (2007)</a:t>
            </a:r>
          </a:p>
        </p:txBody>
      </p:sp>
      <p:pic>
        <p:nvPicPr>
          <p:cNvPr id="100357" name="Picture 8" descr="Dublin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913"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893859"/>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1013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FAA7731-6B57-44E5-B13E-D1E269E9C70A}" type="slidenum">
              <a:rPr lang="en-GB" smtClean="0">
                <a:solidFill>
                  <a:srgbClr val="0000FF"/>
                </a:solidFill>
                <a:latin typeface="Arial Black" pitchFamily="34" charset="0"/>
              </a:rPr>
              <a:pPr eaLnBrk="1" hangingPunct="1"/>
              <a:t>58</a:t>
            </a:fld>
            <a:endParaRPr lang="en-GB" smtClean="0">
              <a:solidFill>
                <a:srgbClr val="0000FF"/>
              </a:solidFill>
              <a:latin typeface="Arial Black" pitchFamily="34" charset="0"/>
            </a:endParaRPr>
          </a:p>
        </p:txBody>
      </p:sp>
      <p:sp>
        <p:nvSpPr>
          <p:cNvPr id="101380" name="Rectangle 2"/>
          <p:cNvSpPr>
            <a:spLocks noGrp="1" noChangeArrowheads="1"/>
          </p:cNvSpPr>
          <p:nvPr>
            <p:ph type="title"/>
          </p:nvPr>
        </p:nvSpPr>
        <p:spPr>
          <a:xfrm>
            <a:off x="395288" y="333375"/>
            <a:ext cx="3922712" cy="503238"/>
          </a:xfrm>
        </p:spPr>
        <p:txBody>
          <a:bodyPr/>
          <a:lstStyle/>
          <a:p>
            <a:r>
              <a:rPr lang="es-AR" sz="2800" b="1" smtClean="0">
                <a:solidFill>
                  <a:schemeClr val="bg2"/>
                </a:solidFill>
              </a:rPr>
              <a:t>Dublín, Irlanda (2007)</a:t>
            </a:r>
          </a:p>
        </p:txBody>
      </p:sp>
      <p:sp>
        <p:nvSpPr>
          <p:cNvPr id="101381" name="Rectangle 4"/>
          <p:cNvSpPr>
            <a:spLocks noChangeArrowheads="1"/>
          </p:cNvSpPr>
          <p:nvPr/>
        </p:nvSpPr>
        <p:spPr bwMode="auto">
          <a:xfrm>
            <a:off x="323850" y="5805488"/>
            <a:ext cx="849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l"/>
            <a:r>
              <a:rPr lang="en-GB" b="1">
                <a:hlinkClick r:id="rId3" tooltip="Permanent Link to What happens if you don’t pay - KNOW YOUR RIGHTS!"/>
              </a:rPr>
              <a:t>What happens if you don’t pay - KNOW YOUR RIGHTS!</a:t>
            </a:r>
            <a:r>
              <a:rPr lang="en-GB" b="1"/>
              <a:t>, </a:t>
            </a:r>
            <a:r>
              <a:rPr lang="en-GB"/>
              <a:t>March 20th, 2007 </a:t>
            </a:r>
          </a:p>
        </p:txBody>
      </p:sp>
      <p:sp>
        <p:nvSpPr>
          <p:cNvPr id="101382" name="Rectangle 5"/>
          <p:cNvSpPr>
            <a:spLocks noChangeArrowheads="1"/>
          </p:cNvSpPr>
          <p:nvPr/>
        </p:nvSpPr>
        <p:spPr bwMode="auto">
          <a:xfrm>
            <a:off x="323850" y="6165850"/>
            <a:ext cx="6048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en-US">
                <a:hlinkClick r:id="rId4"/>
              </a:rPr>
              <a:t>http://www.wewontpaycampaign.com/</a:t>
            </a:r>
            <a:r>
              <a:rPr lang="en-US"/>
              <a:t> </a:t>
            </a:r>
          </a:p>
        </p:txBody>
      </p:sp>
      <p:pic>
        <p:nvPicPr>
          <p:cNvPr id="101383" name="Picture 6" descr="stormont3-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908050"/>
            <a:ext cx="59404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Rectangle 7"/>
          <p:cNvSpPr>
            <a:spLocks noChangeArrowheads="1"/>
          </p:cNvSpPr>
          <p:nvPr/>
        </p:nvSpPr>
        <p:spPr bwMode="auto">
          <a:xfrm>
            <a:off x="250825" y="4941888"/>
            <a:ext cx="79200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l"/>
            <a:r>
              <a:rPr lang="en-GB" sz="1400" b="1">
                <a:hlinkClick r:id="rId6" tooltip="Permanent Link to Privatisation: profiting from pollution"/>
              </a:rPr>
              <a:t>Privatisation: profiting from pollution</a:t>
            </a:r>
            <a:r>
              <a:rPr lang="en-GB" sz="1400" b="1"/>
              <a:t>, </a:t>
            </a:r>
            <a:r>
              <a:rPr lang="en-GB" sz="1400"/>
              <a:t>May 5th, 2007 </a:t>
            </a:r>
          </a:p>
          <a:p>
            <a:pPr algn="l"/>
            <a:r>
              <a:rPr lang="en-GB" sz="1400" b="1"/>
              <a:t>THE REASON the government wants to bring in water charges is as a first step to the full scale privatisation of the water service. Privatisation is already under way.</a:t>
            </a:r>
            <a:r>
              <a:rPr lang="en-GB" sz="1400"/>
              <a:t/>
            </a:r>
            <a:br>
              <a:rPr lang="en-GB" sz="1400"/>
            </a:br>
            <a:endParaRPr lang="en-GB" sz="1400"/>
          </a:p>
        </p:txBody>
      </p:sp>
    </p:spTree>
    <p:extLst>
      <p:ext uri="{BB962C8B-B14F-4D97-AF65-F5344CB8AC3E}">
        <p14:creationId xmlns:p14="http://schemas.microsoft.com/office/powerpoint/2010/main" val="415011370"/>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10240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C1BC2D85-C101-4331-B93C-2AF2750C2960}" type="slidenum">
              <a:rPr lang="en-GB" smtClean="0">
                <a:solidFill>
                  <a:srgbClr val="0000FF"/>
                </a:solidFill>
                <a:latin typeface="Arial Black" pitchFamily="34" charset="0"/>
              </a:rPr>
              <a:pPr eaLnBrk="1" hangingPunct="1"/>
              <a:t>59</a:t>
            </a:fld>
            <a:endParaRPr lang="en-GB" smtClean="0">
              <a:solidFill>
                <a:srgbClr val="0000FF"/>
              </a:solidFill>
              <a:latin typeface="Arial Black" pitchFamily="34" charset="0"/>
            </a:endParaRPr>
          </a:p>
        </p:txBody>
      </p:sp>
      <p:sp>
        <p:nvSpPr>
          <p:cNvPr id="102404" name="Rectangle 2"/>
          <p:cNvSpPr>
            <a:spLocks noGrp="1" noChangeArrowheads="1"/>
          </p:cNvSpPr>
          <p:nvPr>
            <p:ph type="title"/>
          </p:nvPr>
        </p:nvSpPr>
        <p:spPr>
          <a:xfrm>
            <a:off x="395288" y="260350"/>
            <a:ext cx="8229600" cy="576263"/>
          </a:xfrm>
        </p:spPr>
        <p:txBody>
          <a:bodyPr/>
          <a:lstStyle/>
          <a:p>
            <a:r>
              <a:rPr lang="es-AR" sz="2400" b="1" dirty="0" smtClean="0">
                <a:solidFill>
                  <a:schemeClr val="bg2"/>
                </a:solidFill>
              </a:rPr>
              <a:t>Cambios en la retórica …</a:t>
            </a:r>
            <a:endParaRPr lang="en-GB" sz="2400" b="1" dirty="0" smtClean="0">
              <a:solidFill>
                <a:schemeClr val="bg2"/>
              </a:solidFill>
            </a:endParaRPr>
          </a:p>
        </p:txBody>
      </p:sp>
      <p:sp>
        <p:nvSpPr>
          <p:cNvPr id="102405" name="Rectangle 3"/>
          <p:cNvSpPr>
            <a:spLocks noGrp="1" noChangeArrowheads="1"/>
          </p:cNvSpPr>
          <p:nvPr>
            <p:ph type="body" idx="1"/>
          </p:nvPr>
        </p:nvSpPr>
        <p:spPr>
          <a:xfrm>
            <a:off x="457200" y="1412875"/>
            <a:ext cx="8229600" cy="4608513"/>
          </a:xfrm>
        </p:spPr>
        <p:txBody>
          <a:bodyPr/>
          <a:lstStyle/>
          <a:p>
            <a:pPr>
              <a:lnSpc>
                <a:spcPct val="90000"/>
              </a:lnSpc>
              <a:buFont typeface="Wingdings" pitchFamily="2" charset="2"/>
              <a:buNone/>
            </a:pPr>
            <a:r>
              <a:rPr lang="es-ES" sz="2400" b="1" smtClean="0"/>
              <a:t>“Según el Director del Banco Mundial en Brasil, Vinod Thomas, </a:t>
            </a:r>
            <a:r>
              <a:rPr lang="es-ES" sz="2400" b="1" smtClean="0">
                <a:solidFill>
                  <a:srgbClr val="0000FF"/>
                </a:solidFill>
              </a:rPr>
              <a:t>cuando existe el riesgo de que la privatización pueda crear un monopolio, es mejor dejar los servicios públicos en manos del estado</a:t>
            </a:r>
            <a:r>
              <a:rPr lang="es-ES" sz="2400" b="1" smtClean="0"/>
              <a:t>. Thomas se refirió al caso de Rusia, un país que en los últimos años ha tenido una de las peores performances en la esfera social, como un ejemplo de </a:t>
            </a:r>
            <a:r>
              <a:rPr lang="es-ES" sz="2400" b="1" smtClean="0">
                <a:solidFill>
                  <a:srgbClr val="0000FF"/>
                </a:solidFill>
              </a:rPr>
              <a:t>procesos de privatización que nunca deberían haber acontecido</a:t>
            </a:r>
            <a:r>
              <a:rPr lang="es-ES" sz="2400" b="1" smtClean="0"/>
              <a:t>.”</a:t>
            </a:r>
          </a:p>
          <a:p>
            <a:pPr>
              <a:lnSpc>
                <a:spcPct val="90000"/>
              </a:lnSpc>
              <a:buFont typeface="Wingdings" pitchFamily="2" charset="2"/>
              <a:buNone/>
            </a:pPr>
            <a:endParaRPr lang="es-ES" sz="2400" b="1" smtClean="0"/>
          </a:p>
          <a:p>
            <a:pPr>
              <a:lnSpc>
                <a:spcPct val="90000"/>
              </a:lnSpc>
              <a:buFont typeface="Wingdings" pitchFamily="2" charset="2"/>
              <a:buNone/>
            </a:pPr>
            <a:r>
              <a:rPr lang="es-ES" sz="2400" b="1" smtClean="0"/>
              <a:t>Folha de Sao Paulo, Brasil, 21 de septiembre de 2003, pág. B3</a:t>
            </a:r>
          </a:p>
        </p:txBody>
      </p:sp>
    </p:spTree>
    <p:extLst>
      <p:ext uri="{BB962C8B-B14F-4D97-AF65-F5344CB8AC3E}">
        <p14:creationId xmlns:p14="http://schemas.microsoft.com/office/powerpoint/2010/main" val="142606911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102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4173FA03-632F-4154-A242-CBF86B45FEA7}" type="slidenum">
              <a:rPr lang="en-GB" smtClean="0">
                <a:solidFill>
                  <a:srgbClr val="0000FF"/>
                </a:solidFill>
                <a:latin typeface="Arial Black" pitchFamily="34" charset="0"/>
              </a:rPr>
              <a:pPr eaLnBrk="1" hangingPunct="1"/>
              <a:t>6</a:t>
            </a:fld>
            <a:endParaRPr lang="en-GB" smtClean="0">
              <a:solidFill>
                <a:srgbClr val="0000FF"/>
              </a:solidFill>
              <a:latin typeface="Arial Black"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32"/>
            <a:ext cx="9144000" cy="6145222"/>
          </a:xfrm>
          <a:prstGeom prst="rect">
            <a:avLst/>
          </a:prstGeom>
        </p:spPr>
      </p:pic>
    </p:spTree>
    <p:extLst>
      <p:ext uri="{BB962C8B-B14F-4D97-AF65-F5344CB8AC3E}">
        <p14:creationId xmlns:p14="http://schemas.microsoft.com/office/powerpoint/2010/main" val="1062052099"/>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10342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EFB560B-A8C8-4D3C-853B-B3A0A7E0E298}" type="slidenum">
              <a:rPr lang="en-GB" smtClean="0">
                <a:solidFill>
                  <a:srgbClr val="0000FF"/>
                </a:solidFill>
                <a:latin typeface="Arial Black" pitchFamily="34" charset="0"/>
              </a:rPr>
              <a:pPr eaLnBrk="1" hangingPunct="1"/>
              <a:t>60</a:t>
            </a:fld>
            <a:endParaRPr lang="en-GB" smtClean="0">
              <a:solidFill>
                <a:srgbClr val="0000FF"/>
              </a:solidFill>
              <a:latin typeface="Arial Black" pitchFamily="34" charset="0"/>
            </a:endParaRPr>
          </a:p>
        </p:txBody>
      </p:sp>
      <p:sp>
        <p:nvSpPr>
          <p:cNvPr id="103428" name="Rectangle 2"/>
          <p:cNvSpPr>
            <a:spLocks noGrp="1" noChangeArrowheads="1"/>
          </p:cNvSpPr>
          <p:nvPr>
            <p:ph type="title"/>
          </p:nvPr>
        </p:nvSpPr>
        <p:spPr>
          <a:xfrm>
            <a:off x="468313" y="333375"/>
            <a:ext cx="8207375" cy="503238"/>
          </a:xfrm>
        </p:spPr>
        <p:txBody>
          <a:bodyPr/>
          <a:lstStyle/>
          <a:p>
            <a:r>
              <a:rPr lang="es-AR" sz="2400" b="1" dirty="0" smtClean="0">
                <a:solidFill>
                  <a:schemeClr val="bg2"/>
                </a:solidFill>
              </a:rPr>
              <a:t>Cambios en la retórica neo-privatista </a:t>
            </a:r>
          </a:p>
        </p:txBody>
      </p:sp>
      <p:sp>
        <p:nvSpPr>
          <p:cNvPr id="103429" name="Rectangle 3"/>
          <p:cNvSpPr>
            <a:spLocks noGrp="1" noChangeArrowheads="1"/>
          </p:cNvSpPr>
          <p:nvPr>
            <p:ph type="body" idx="1"/>
          </p:nvPr>
        </p:nvSpPr>
        <p:spPr>
          <a:xfrm>
            <a:off x="457200" y="981075"/>
            <a:ext cx="8229600" cy="5472113"/>
          </a:xfrm>
        </p:spPr>
        <p:txBody>
          <a:bodyPr/>
          <a:lstStyle/>
          <a:p>
            <a:pPr>
              <a:lnSpc>
                <a:spcPct val="80000"/>
              </a:lnSpc>
              <a:buFont typeface="Wingdings" pitchFamily="2" charset="2"/>
              <a:buNone/>
            </a:pPr>
            <a:r>
              <a:rPr lang="es-AR" sz="2000" b="1" smtClean="0"/>
              <a:t>Las declaraciones recientes de funcionarios del Banco Mundial parecen sugerir que se aproximan cambios importantes en el régimen neo-privatista:</a:t>
            </a:r>
          </a:p>
          <a:p>
            <a:pPr>
              <a:lnSpc>
                <a:spcPct val="80000"/>
              </a:lnSpc>
              <a:buFont typeface="Wingdings" pitchFamily="2" charset="2"/>
              <a:buNone/>
            </a:pPr>
            <a:endParaRPr lang="es-AR" sz="2000" b="1" smtClean="0"/>
          </a:p>
          <a:p>
            <a:pPr>
              <a:lnSpc>
                <a:spcPct val="80000"/>
              </a:lnSpc>
              <a:buFont typeface="Wingdings" pitchFamily="2" charset="2"/>
              <a:buNone/>
            </a:pPr>
            <a:r>
              <a:rPr lang="es-AR" sz="1800" b="1" smtClean="0"/>
              <a:t>     “aunque hay problemas frecuentes con los servicios públicos, </a:t>
            </a:r>
            <a:r>
              <a:rPr lang="es-AR" sz="1800" b="1" smtClean="0">
                <a:solidFill>
                  <a:srgbClr val="0000CC"/>
                </a:solidFill>
              </a:rPr>
              <a:t>sería incorrecto concluir que el gobierno debería abandonarlos y dejar todo en manos del sector privado</a:t>
            </a:r>
            <a:r>
              <a:rPr lang="es-AR" sz="1800" b="1" smtClean="0"/>
              <a:t> [...] </a:t>
            </a:r>
          </a:p>
          <a:p>
            <a:pPr>
              <a:lnSpc>
                <a:spcPct val="80000"/>
              </a:lnSpc>
              <a:buFont typeface="Wingdings" pitchFamily="2" charset="2"/>
              <a:buNone/>
            </a:pPr>
            <a:endParaRPr lang="es-AR" sz="1800" b="1" smtClean="0"/>
          </a:p>
          <a:p>
            <a:pPr>
              <a:lnSpc>
                <a:spcPct val="80000"/>
              </a:lnSpc>
              <a:buFont typeface="Wingdings" pitchFamily="2" charset="2"/>
              <a:buNone/>
            </a:pPr>
            <a:r>
              <a:rPr lang="es-AR" sz="1800" b="1" smtClean="0"/>
              <a:t>     tanto en la teoría como en la práctica </a:t>
            </a:r>
            <a:r>
              <a:rPr lang="es-AR" sz="1800" b="1" smtClean="0">
                <a:solidFill>
                  <a:srgbClr val="0000CC"/>
                </a:solidFill>
              </a:rPr>
              <a:t>ningún país</a:t>
            </a:r>
            <a:r>
              <a:rPr lang="es-AR" sz="1800" b="1" smtClean="0"/>
              <a:t> ha logrado avances significativos en reducir la mortalidad infantil y mejorar la educación primaria </a:t>
            </a:r>
            <a:r>
              <a:rPr lang="es-AR" sz="1800" b="1" smtClean="0">
                <a:solidFill>
                  <a:srgbClr val="0000CC"/>
                </a:solidFill>
              </a:rPr>
              <a:t>sin acción del gobierno</a:t>
            </a:r>
            <a:r>
              <a:rPr lang="es-AR" sz="1800" b="1" smtClean="0"/>
              <a:t> […]</a:t>
            </a:r>
          </a:p>
          <a:p>
            <a:pPr>
              <a:lnSpc>
                <a:spcPct val="80000"/>
              </a:lnSpc>
              <a:buFont typeface="Wingdings" pitchFamily="2" charset="2"/>
              <a:buNone/>
            </a:pPr>
            <a:endParaRPr lang="es-AR" sz="1800" b="1" smtClean="0"/>
          </a:p>
          <a:p>
            <a:pPr>
              <a:lnSpc>
                <a:spcPct val="80000"/>
              </a:lnSpc>
              <a:buFont typeface="Wingdings" pitchFamily="2" charset="2"/>
              <a:buNone/>
            </a:pPr>
            <a:r>
              <a:rPr lang="es-AR" sz="1800" b="1" smtClean="0"/>
              <a:t>     aún más, </a:t>
            </a:r>
            <a:r>
              <a:rPr lang="es-AR" sz="1800" b="1" smtClean="0">
                <a:solidFill>
                  <a:srgbClr val="0000CC"/>
                </a:solidFill>
              </a:rPr>
              <a:t>la participación del sector privado</a:t>
            </a:r>
            <a:r>
              <a:rPr lang="es-AR" sz="1800" b="1" smtClean="0"/>
              <a:t> en las áreas de salud, educación e infraestructura </a:t>
            </a:r>
            <a:r>
              <a:rPr lang="es-AR" sz="1800" b="1" smtClean="0">
                <a:solidFill>
                  <a:srgbClr val="0000CC"/>
                </a:solidFill>
              </a:rPr>
              <a:t>no carece de problemas, especialmente en lo referido a servir a los pobres</a:t>
            </a:r>
            <a:r>
              <a:rPr lang="es-AR" sz="1800" b="1" smtClean="0"/>
              <a:t>. Está claro que la posición extrema de que el sector privado debería encargarse de todo no es deseable”</a:t>
            </a:r>
          </a:p>
          <a:p>
            <a:pPr>
              <a:lnSpc>
                <a:spcPct val="80000"/>
              </a:lnSpc>
              <a:buFont typeface="Wingdings" pitchFamily="2" charset="2"/>
              <a:buNone/>
            </a:pPr>
            <a:endParaRPr lang="es-AR" sz="1800" b="1" smtClean="0"/>
          </a:p>
          <a:p>
            <a:pPr>
              <a:lnSpc>
                <a:spcPct val="80000"/>
              </a:lnSpc>
              <a:buFont typeface="Wingdings" pitchFamily="2" charset="2"/>
              <a:buNone/>
            </a:pPr>
            <a:endParaRPr lang="es-AR" sz="1800" b="1" smtClean="0"/>
          </a:p>
          <a:p>
            <a:pPr>
              <a:lnSpc>
                <a:spcPct val="80000"/>
              </a:lnSpc>
              <a:buFont typeface="Wingdings" pitchFamily="2" charset="2"/>
              <a:buNone/>
            </a:pPr>
            <a:endParaRPr lang="es-AR" sz="1800" b="1" smtClean="0"/>
          </a:p>
          <a:p>
            <a:pPr algn="r">
              <a:lnSpc>
                <a:spcPct val="80000"/>
              </a:lnSpc>
              <a:buFont typeface="Wingdings" pitchFamily="2" charset="2"/>
              <a:buNone/>
            </a:pPr>
            <a:r>
              <a:rPr lang="es-AR" sz="1200" b="1" smtClean="0"/>
              <a:t>       Informe sobre el Desarrollo Mundial 2004:</a:t>
            </a:r>
          </a:p>
          <a:p>
            <a:pPr algn="r">
              <a:lnSpc>
                <a:spcPct val="80000"/>
              </a:lnSpc>
              <a:buFont typeface="Wingdings" pitchFamily="2" charset="2"/>
              <a:buNone/>
            </a:pPr>
            <a:r>
              <a:rPr lang="es-AR" sz="1200" b="1" smtClean="0"/>
              <a:t>Haciendo que los servicios trabajen en favor de los Pobres</a:t>
            </a:r>
            <a:br>
              <a:rPr lang="es-AR" sz="1200" b="1" smtClean="0"/>
            </a:br>
            <a:r>
              <a:rPr lang="es-AR" sz="1200" b="1" smtClean="0"/>
              <a:t>(</a:t>
            </a:r>
            <a:r>
              <a:rPr lang="es-AR" sz="1200" b="1" smtClean="0">
                <a:hlinkClick r:id="rId3"/>
              </a:rPr>
              <a:t>http://econ.worldbank.org/wdr/wdr2004/</a:t>
            </a:r>
            <a:r>
              <a:rPr lang="es-AR" sz="1200" b="1" smtClean="0"/>
              <a:t>)</a:t>
            </a:r>
          </a:p>
        </p:txBody>
      </p:sp>
    </p:spTree>
    <p:extLst>
      <p:ext uri="{BB962C8B-B14F-4D97-AF65-F5344CB8AC3E}">
        <p14:creationId xmlns:p14="http://schemas.microsoft.com/office/powerpoint/2010/main" val="1288987167"/>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10445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264BB20-5D7C-4349-A679-E5DFAB84A6C5}" type="slidenum">
              <a:rPr lang="en-GB" smtClean="0">
                <a:solidFill>
                  <a:srgbClr val="0000FF"/>
                </a:solidFill>
                <a:latin typeface="Arial Black" pitchFamily="34" charset="0"/>
              </a:rPr>
              <a:pPr eaLnBrk="1" hangingPunct="1"/>
              <a:t>61</a:t>
            </a:fld>
            <a:endParaRPr lang="en-GB" smtClean="0">
              <a:solidFill>
                <a:srgbClr val="0000FF"/>
              </a:solidFill>
              <a:latin typeface="Arial Black" pitchFamily="34" charset="0"/>
            </a:endParaRPr>
          </a:p>
        </p:txBody>
      </p:sp>
      <p:sp>
        <p:nvSpPr>
          <p:cNvPr id="104452" name="Rectangle 2"/>
          <p:cNvSpPr>
            <a:spLocks noGrp="1" noChangeArrowheads="1"/>
          </p:cNvSpPr>
          <p:nvPr>
            <p:ph type="title"/>
          </p:nvPr>
        </p:nvSpPr>
        <p:spPr>
          <a:xfrm>
            <a:off x="395288" y="333375"/>
            <a:ext cx="8147050" cy="431800"/>
          </a:xfrm>
        </p:spPr>
        <p:txBody>
          <a:bodyPr/>
          <a:lstStyle/>
          <a:p>
            <a:r>
              <a:rPr lang="en-US" sz="2800" b="1" smtClean="0">
                <a:solidFill>
                  <a:schemeClr val="bg2"/>
                </a:solidFill>
              </a:rPr>
              <a:t>Cambios recientes …</a:t>
            </a:r>
            <a:endParaRPr lang="en-GB" sz="2800" b="1" smtClean="0">
              <a:solidFill>
                <a:schemeClr val="bg2"/>
              </a:solidFill>
            </a:endParaRPr>
          </a:p>
        </p:txBody>
      </p:sp>
      <p:sp>
        <p:nvSpPr>
          <p:cNvPr id="104453" name="Rectangle 3"/>
          <p:cNvSpPr>
            <a:spLocks noGrp="1" noChangeArrowheads="1"/>
          </p:cNvSpPr>
          <p:nvPr>
            <p:ph type="body" idx="1"/>
          </p:nvPr>
        </p:nvSpPr>
        <p:spPr>
          <a:xfrm>
            <a:off x="179388" y="1268413"/>
            <a:ext cx="8785225" cy="5356225"/>
          </a:xfrm>
        </p:spPr>
        <p:txBody>
          <a:bodyPr/>
          <a:lstStyle/>
          <a:p>
            <a:pPr>
              <a:lnSpc>
                <a:spcPct val="80000"/>
              </a:lnSpc>
              <a:buFont typeface="Wingdings" pitchFamily="2" charset="2"/>
              <a:buNone/>
            </a:pPr>
            <a:r>
              <a:rPr lang="es-ES" sz="1800" b="1" smtClean="0"/>
              <a:t>“El Banco Mundial (BM) aseguró que </a:t>
            </a:r>
            <a:r>
              <a:rPr lang="es-ES" sz="1800" b="1" smtClean="0">
                <a:solidFill>
                  <a:srgbClr val="0000CC"/>
                </a:solidFill>
              </a:rPr>
              <a:t>el sector privado no está en condición de hacer "las fuertes inversiones" requeridas</a:t>
            </a:r>
            <a:r>
              <a:rPr lang="es-ES" sz="1800" b="1" smtClean="0"/>
              <a:t> "para salvar al sector del agua", en una aseveración que modifica la visión que el organismo multilateral había impulsado en años recientes. </a:t>
            </a:r>
          </a:p>
          <a:p>
            <a:pPr>
              <a:lnSpc>
                <a:spcPct val="80000"/>
              </a:lnSpc>
              <a:buFont typeface="Wingdings" pitchFamily="2" charset="2"/>
              <a:buNone/>
            </a:pPr>
            <a:endParaRPr lang="es-ES" sz="1800" b="1" smtClean="0"/>
          </a:p>
          <a:p>
            <a:pPr>
              <a:lnSpc>
                <a:spcPct val="80000"/>
              </a:lnSpc>
              <a:buFont typeface="Wingdings" pitchFamily="2" charset="2"/>
              <a:buNone/>
            </a:pPr>
            <a:r>
              <a:rPr lang="es-ES" sz="1800" b="1" smtClean="0"/>
              <a:t>    </a:t>
            </a:r>
            <a:r>
              <a:rPr lang="es-ES" sz="1800" b="1" smtClean="0">
                <a:solidFill>
                  <a:srgbClr val="0000CC"/>
                </a:solidFill>
              </a:rPr>
              <a:t>"Siempre la mayor parte de las inversiones en materia de agua debe ser del sector público"</a:t>
            </a:r>
            <a:r>
              <a:rPr lang="es-ES" sz="1800" b="1" smtClean="0"/>
              <a:t>, declaró a La Jornada Katherine Sierra, vicepresidenta de infraestructura y desarrollo del BM, quien encabeza la delegación del organismo en el cuarto Foro Mundial que inició ayer. […]</a:t>
            </a:r>
          </a:p>
          <a:p>
            <a:pPr>
              <a:lnSpc>
                <a:spcPct val="80000"/>
              </a:lnSpc>
              <a:buFont typeface="Wingdings" pitchFamily="2" charset="2"/>
              <a:buNone/>
            </a:pPr>
            <a:endParaRPr lang="es-ES" sz="1800" b="1" smtClean="0"/>
          </a:p>
          <a:p>
            <a:pPr>
              <a:lnSpc>
                <a:spcPct val="80000"/>
              </a:lnSpc>
              <a:buFont typeface="Wingdings" pitchFamily="2" charset="2"/>
              <a:buNone/>
            </a:pPr>
            <a:r>
              <a:rPr lang="es-ES" sz="1800" b="1" smtClean="0"/>
              <a:t>     Katherine Sierra indicó que el BM "ha tenido una evolución muy interesante" en la forma en que plantea el tema de las inversiones en el sector. "</a:t>
            </a:r>
            <a:r>
              <a:rPr lang="es-ES" sz="1800" b="1" smtClean="0">
                <a:solidFill>
                  <a:srgbClr val="0000CC"/>
                </a:solidFill>
              </a:rPr>
              <a:t>En los años 90</a:t>
            </a:r>
            <a:r>
              <a:rPr lang="es-ES" sz="1800" b="1" smtClean="0"/>
              <a:t>, debido a la cantidad muy fuerte de recursos que se necesitan, </a:t>
            </a:r>
            <a:r>
              <a:rPr lang="es-ES" sz="1800" b="1" smtClean="0">
                <a:solidFill>
                  <a:srgbClr val="0000CC"/>
                </a:solidFill>
              </a:rPr>
              <a:t>creímos que el sector privado podía hacer inversiones importantes</a:t>
            </a:r>
            <a:r>
              <a:rPr lang="es-ES" sz="1800" b="1" smtClean="0"/>
              <a:t> que podrían salvar al sector del agua. Pero no había mucha inversión del sector privado; </a:t>
            </a:r>
            <a:r>
              <a:rPr lang="es-ES" sz="1800" b="1" smtClean="0">
                <a:solidFill>
                  <a:srgbClr val="0000CC"/>
                </a:solidFill>
              </a:rPr>
              <a:t>90 por ciento de los recursos siguen siendo del sector público, aun en las épocas más fuertes de participación privada</a:t>
            </a:r>
            <a:r>
              <a:rPr lang="es-ES" sz="1800" b="1" smtClean="0"/>
              <a:t>". ” </a:t>
            </a:r>
          </a:p>
          <a:p>
            <a:pPr algn="r">
              <a:lnSpc>
                <a:spcPct val="80000"/>
              </a:lnSpc>
              <a:buFont typeface="Wingdings" pitchFamily="2" charset="2"/>
              <a:buNone/>
            </a:pPr>
            <a:endParaRPr lang="es-ES" sz="900" b="1" smtClean="0"/>
          </a:p>
          <a:p>
            <a:pPr algn="r">
              <a:lnSpc>
                <a:spcPct val="80000"/>
              </a:lnSpc>
              <a:buFont typeface="Wingdings" pitchFamily="2" charset="2"/>
              <a:buNone/>
            </a:pPr>
            <a:r>
              <a:rPr lang="es-ES" sz="1400" b="1" smtClean="0"/>
              <a:t>La Jornada, Ciudad de México, 17 de marzo de 2006 </a:t>
            </a:r>
          </a:p>
        </p:txBody>
      </p:sp>
    </p:spTree>
    <p:extLst>
      <p:ext uri="{BB962C8B-B14F-4D97-AF65-F5344CB8AC3E}">
        <p14:creationId xmlns:p14="http://schemas.microsoft.com/office/powerpoint/2010/main" val="1915783143"/>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10445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264BB20-5D7C-4349-A679-E5DFAB84A6C5}" type="slidenum">
              <a:rPr lang="en-GB" smtClean="0">
                <a:solidFill>
                  <a:srgbClr val="0000FF"/>
                </a:solidFill>
                <a:latin typeface="Arial Black" pitchFamily="34" charset="0"/>
              </a:rPr>
              <a:pPr eaLnBrk="1" hangingPunct="1"/>
              <a:t>62</a:t>
            </a:fld>
            <a:endParaRPr lang="en-GB" smtClean="0">
              <a:solidFill>
                <a:srgbClr val="0000FF"/>
              </a:solidFill>
              <a:latin typeface="Arial Black" pitchFamily="34" charset="0"/>
            </a:endParaRPr>
          </a:p>
        </p:txBody>
      </p:sp>
      <p:sp>
        <p:nvSpPr>
          <p:cNvPr id="104452" name="Rectangle 2"/>
          <p:cNvSpPr>
            <a:spLocks noGrp="1" noChangeArrowheads="1"/>
          </p:cNvSpPr>
          <p:nvPr>
            <p:ph type="title"/>
          </p:nvPr>
        </p:nvSpPr>
        <p:spPr>
          <a:xfrm>
            <a:off x="395288" y="333375"/>
            <a:ext cx="8147050" cy="431800"/>
          </a:xfrm>
        </p:spPr>
        <p:txBody>
          <a:bodyPr/>
          <a:lstStyle/>
          <a:p>
            <a:r>
              <a:rPr lang="en-US" sz="2800" b="1" dirty="0" err="1" smtClean="0">
                <a:solidFill>
                  <a:schemeClr val="bg2"/>
                </a:solidFill>
              </a:rPr>
              <a:t>Cambios</a:t>
            </a:r>
            <a:r>
              <a:rPr lang="en-US" sz="2800" b="1" dirty="0" smtClean="0">
                <a:solidFill>
                  <a:schemeClr val="bg2"/>
                </a:solidFill>
              </a:rPr>
              <a:t> </a:t>
            </a:r>
            <a:r>
              <a:rPr lang="en-US" sz="2800" b="1" dirty="0" err="1" smtClean="0">
                <a:solidFill>
                  <a:schemeClr val="bg2"/>
                </a:solidFill>
              </a:rPr>
              <a:t>recientes</a:t>
            </a:r>
            <a:r>
              <a:rPr lang="en-US" sz="2800" b="1" dirty="0" smtClean="0">
                <a:solidFill>
                  <a:schemeClr val="bg2"/>
                </a:solidFill>
              </a:rPr>
              <a:t> …</a:t>
            </a:r>
            <a:endParaRPr lang="en-GB" sz="2800" b="1" dirty="0" smtClean="0">
              <a:solidFill>
                <a:schemeClr val="bg2"/>
              </a:solidFill>
            </a:endParaRPr>
          </a:p>
        </p:txBody>
      </p:sp>
      <p:sp>
        <p:nvSpPr>
          <p:cNvPr id="104453" name="Rectangle 3"/>
          <p:cNvSpPr>
            <a:spLocks noGrp="1" noChangeArrowheads="1"/>
          </p:cNvSpPr>
          <p:nvPr>
            <p:ph type="body" idx="1"/>
          </p:nvPr>
        </p:nvSpPr>
        <p:spPr>
          <a:xfrm>
            <a:off x="179388" y="1268413"/>
            <a:ext cx="8785225" cy="5356225"/>
          </a:xfrm>
        </p:spPr>
        <p:txBody>
          <a:bodyPr/>
          <a:lstStyle/>
          <a:p>
            <a:pPr>
              <a:lnSpc>
                <a:spcPct val="80000"/>
              </a:lnSpc>
              <a:buFont typeface="Wingdings" pitchFamily="2" charset="2"/>
              <a:buNone/>
            </a:pPr>
            <a:r>
              <a:rPr lang="es-ES" sz="2400" b="1" dirty="0" err="1" smtClean="0"/>
              <a:t>Remunicipalizaci</a:t>
            </a:r>
            <a:r>
              <a:rPr lang="en-US" sz="2400" b="1" dirty="0" err="1" smtClean="0"/>
              <a:t>ón</a:t>
            </a:r>
            <a:r>
              <a:rPr lang="en-US" sz="2400" b="1" dirty="0" smtClean="0"/>
              <a:t> y re-</a:t>
            </a:r>
            <a:r>
              <a:rPr lang="en-US" sz="2400" b="1" dirty="0" err="1" smtClean="0"/>
              <a:t>publicización</a:t>
            </a:r>
            <a:endParaRPr lang="es-ES" sz="2400" b="1" dirty="0"/>
          </a:p>
          <a:p>
            <a:pPr>
              <a:lnSpc>
                <a:spcPct val="80000"/>
              </a:lnSpc>
              <a:buFont typeface="Wingdings" pitchFamily="2" charset="2"/>
              <a:buNone/>
            </a:pPr>
            <a:endParaRPr lang="es-ES" sz="1800" b="1" dirty="0" smtClean="0"/>
          </a:p>
          <a:p>
            <a:pPr>
              <a:lnSpc>
                <a:spcPct val="80000"/>
              </a:lnSpc>
              <a:buFont typeface="Wingdings" pitchFamily="2" charset="2"/>
              <a:buNone/>
            </a:pPr>
            <a:endParaRPr lang="es-ES" sz="1800" b="1" dirty="0"/>
          </a:p>
          <a:p>
            <a:pPr>
              <a:lnSpc>
                <a:spcPct val="80000"/>
              </a:lnSpc>
              <a:buFont typeface="Wingdings" pitchFamily="2" charset="2"/>
              <a:buNone/>
            </a:pPr>
            <a:endParaRPr lang="es-ES" sz="1800" b="1" dirty="0" smtClean="0"/>
          </a:p>
          <a:p>
            <a:pPr>
              <a:lnSpc>
                <a:spcPct val="80000"/>
              </a:lnSpc>
              <a:buFont typeface="Wingdings" pitchFamily="2" charset="2"/>
              <a:buNone/>
            </a:pPr>
            <a:r>
              <a:rPr lang="es-ES" sz="1800" b="1" dirty="0" smtClean="0"/>
              <a:t>El Retorno del Agua a Manos P</a:t>
            </a:r>
            <a:r>
              <a:rPr lang="en-US" sz="1800" b="1" dirty="0" err="1" smtClean="0"/>
              <a:t>úblicas</a:t>
            </a:r>
            <a:endParaRPr lang="es-ES" sz="1800" b="1" dirty="0"/>
          </a:p>
          <a:p>
            <a:pPr>
              <a:lnSpc>
                <a:spcPct val="80000"/>
              </a:lnSpc>
              <a:buNone/>
            </a:pPr>
            <a:r>
              <a:rPr lang="es-ES" sz="1800" b="1" dirty="0">
                <a:hlinkClick r:id="rId3"/>
              </a:rPr>
              <a:t>http://</a:t>
            </a:r>
            <a:r>
              <a:rPr lang="es-ES" sz="1800" b="1" dirty="0" smtClean="0">
                <a:hlinkClick r:id="rId3"/>
              </a:rPr>
              <a:t>www.municipalservicesproject.org/es/publication/remunicipalizacion-el-retorno-del-agua-manos-publicas</a:t>
            </a:r>
            <a:r>
              <a:rPr lang="es-ES" sz="1800" b="1" dirty="0" smtClean="0"/>
              <a:t> </a:t>
            </a:r>
          </a:p>
          <a:p>
            <a:pPr>
              <a:lnSpc>
                <a:spcPct val="80000"/>
              </a:lnSpc>
              <a:buNone/>
            </a:pPr>
            <a:endParaRPr lang="es-ES" sz="1800" b="1" dirty="0"/>
          </a:p>
          <a:p>
            <a:pPr>
              <a:lnSpc>
                <a:spcPct val="80000"/>
              </a:lnSpc>
              <a:buNone/>
            </a:pPr>
            <a:endParaRPr lang="es-ES" sz="1800" b="1" dirty="0" smtClean="0"/>
          </a:p>
          <a:p>
            <a:pPr>
              <a:lnSpc>
                <a:spcPct val="80000"/>
              </a:lnSpc>
              <a:buNone/>
            </a:pPr>
            <a:r>
              <a:rPr lang="es-ES" sz="1800" b="1" dirty="0" err="1" smtClean="0"/>
              <a:t>Our</a:t>
            </a:r>
            <a:r>
              <a:rPr lang="es-ES" sz="1800" b="1" dirty="0" smtClean="0"/>
              <a:t> </a:t>
            </a:r>
            <a:r>
              <a:rPr lang="es-ES" sz="1800" b="1" dirty="0" err="1" smtClean="0"/>
              <a:t>public</a:t>
            </a:r>
            <a:r>
              <a:rPr lang="es-ES" sz="1800" b="1" dirty="0" smtClean="0"/>
              <a:t> </a:t>
            </a:r>
            <a:r>
              <a:rPr lang="es-ES" sz="1800" b="1" dirty="0" err="1" smtClean="0"/>
              <a:t>water</a:t>
            </a:r>
            <a:r>
              <a:rPr lang="es-ES" sz="1800" b="1" dirty="0" smtClean="0"/>
              <a:t> </a:t>
            </a:r>
            <a:r>
              <a:rPr lang="es-ES" sz="1800" b="1" dirty="0" err="1" smtClean="0"/>
              <a:t>future</a:t>
            </a:r>
            <a:endParaRPr lang="es-ES" sz="1800" b="1" dirty="0" smtClean="0"/>
          </a:p>
          <a:p>
            <a:pPr>
              <a:lnSpc>
                <a:spcPct val="80000"/>
              </a:lnSpc>
              <a:buNone/>
            </a:pPr>
            <a:r>
              <a:rPr lang="es-ES" sz="1800" b="1" dirty="0">
                <a:hlinkClick r:id="rId4"/>
              </a:rPr>
              <a:t>https://</a:t>
            </a:r>
            <a:r>
              <a:rPr lang="es-ES" sz="1800" b="1" dirty="0" smtClean="0">
                <a:hlinkClick r:id="rId4"/>
              </a:rPr>
              <a:t>www.tni.org/files/download/ourpublicwaterfuture-1.pdf</a:t>
            </a:r>
            <a:r>
              <a:rPr lang="es-ES" sz="1800" b="1" dirty="0" smtClean="0"/>
              <a:t> </a:t>
            </a:r>
            <a:endParaRPr lang="es-ES" sz="1800" b="1" dirty="0" smtClean="0"/>
          </a:p>
        </p:txBody>
      </p:sp>
    </p:spTree>
    <p:extLst>
      <p:ext uri="{BB962C8B-B14F-4D97-AF65-F5344CB8AC3E}">
        <p14:creationId xmlns:p14="http://schemas.microsoft.com/office/powerpoint/2010/main" val="652336281"/>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1054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271E014-3647-48E9-A1C3-3EA6900177AD}" type="slidenum">
              <a:rPr lang="en-GB" smtClean="0">
                <a:solidFill>
                  <a:srgbClr val="0000FF"/>
                </a:solidFill>
                <a:latin typeface="Arial Black" pitchFamily="34" charset="0"/>
              </a:rPr>
              <a:pPr eaLnBrk="1" hangingPunct="1"/>
              <a:t>63</a:t>
            </a:fld>
            <a:endParaRPr lang="en-GB" smtClean="0">
              <a:solidFill>
                <a:srgbClr val="0000FF"/>
              </a:solidFill>
              <a:latin typeface="Arial Black" pitchFamily="34" charset="0"/>
            </a:endParaRPr>
          </a:p>
        </p:txBody>
      </p:sp>
      <p:sp>
        <p:nvSpPr>
          <p:cNvPr id="105476" name="Rectangle 2"/>
          <p:cNvSpPr>
            <a:spLocks noGrp="1" noChangeArrowheads="1"/>
          </p:cNvSpPr>
          <p:nvPr>
            <p:ph type="title"/>
          </p:nvPr>
        </p:nvSpPr>
        <p:spPr>
          <a:xfrm>
            <a:off x="395288" y="333375"/>
            <a:ext cx="8147050" cy="431800"/>
          </a:xfrm>
        </p:spPr>
        <p:txBody>
          <a:bodyPr/>
          <a:lstStyle/>
          <a:p>
            <a:r>
              <a:rPr lang="en-US" sz="2800" b="1" smtClean="0">
                <a:solidFill>
                  <a:schemeClr val="bg2"/>
                </a:solidFill>
              </a:rPr>
              <a:t>Las fuerzas inerciales …</a:t>
            </a:r>
            <a:endParaRPr lang="en-GB" sz="2800" b="1" smtClean="0">
              <a:solidFill>
                <a:schemeClr val="bg2"/>
              </a:solidFill>
            </a:endParaRPr>
          </a:p>
        </p:txBody>
      </p:sp>
      <p:sp>
        <p:nvSpPr>
          <p:cNvPr id="105477" name="Rectangle 3"/>
          <p:cNvSpPr>
            <a:spLocks noGrp="1" noChangeArrowheads="1"/>
          </p:cNvSpPr>
          <p:nvPr>
            <p:ph type="body" idx="1"/>
          </p:nvPr>
        </p:nvSpPr>
        <p:spPr>
          <a:xfrm>
            <a:off x="179388" y="1268413"/>
            <a:ext cx="8785225" cy="5040312"/>
          </a:xfrm>
        </p:spPr>
        <p:txBody>
          <a:bodyPr/>
          <a:lstStyle/>
          <a:p>
            <a:pPr>
              <a:lnSpc>
                <a:spcPct val="90000"/>
              </a:lnSpc>
            </a:pPr>
            <a:r>
              <a:rPr lang="es-ES" sz="2800" b="1" smtClean="0"/>
              <a:t>El gran desafío es el impacto de las fuerzas inerciales puestas en marcha por las políticas dominantes</a:t>
            </a:r>
          </a:p>
          <a:p>
            <a:pPr>
              <a:lnSpc>
                <a:spcPct val="90000"/>
              </a:lnSpc>
            </a:pPr>
            <a:endParaRPr lang="es-ES" sz="2800" b="1" smtClean="0"/>
          </a:p>
          <a:p>
            <a:pPr lvl="1">
              <a:lnSpc>
                <a:spcPct val="90000"/>
              </a:lnSpc>
            </a:pPr>
            <a:r>
              <a:rPr lang="es-ES" sz="1800" b="1" smtClean="0"/>
              <a:t>Reforma del sector público (empresas de agua y saneamiento, principios)</a:t>
            </a:r>
          </a:p>
          <a:p>
            <a:pPr lvl="1">
              <a:lnSpc>
                <a:spcPct val="90000"/>
              </a:lnSpc>
            </a:pPr>
            <a:endParaRPr lang="es-ES" sz="1800" b="1" smtClean="0"/>
          </a:p>
          <a:p>
            <a:pPr lvl="1">
              <a:lnSpc>
                <a:spcPct val="90000"/>
              </a:lnSpc>
            </a:pPr>
            <a:r>
              <a:rPr lang="es-ES" sz="1800" b="1" smtClean="0"/>
              <a:t>Formación de expertos orientados al modelo</a:t>
            </a:r>
          </a:p>
          <a:p>
            <a:pPr lvl="1">
              <a:lnSpc>
                <a:spcPct val="90000"/>
              </a:lnSpc>
            </a:pPr>
            <a:endParaRPr lang="es-ES" sz="1800" b="1" smtClean="0"/>
          </a:p>
          <a:p>
            <a:pPr lvl="1">
              <a:lnSpc>
                <a:spcPct val="90000"/>
              </a:lnSpc>
            </a:pPr>
            <a:r>
              <a:rPr lang="es-ES" sz="1800" b="1" smtClean="0"/>
              <a:t>Debilitamiento del sector público y de la “sociedad civil”</a:t>
            </a:r>
          </a:p>
          <a:p>
            <a:pPr lvl="1">
              <a:lnSpc>
                <a:spcPct val="90000"/>
              </a:lnSpc>
            </a:pPr>
            <a:endParaRPr lang="es-ES" sz="1800" b="1" smtClean="0"/>
          </a:p>
          <a:p>
            <a:pPr lvl="1">
              <a:lnSpc>
                <a:spcPct val="90000"/>
              </a:lnSpc>
            </a:pPr>
            <a:r>
              <a:rPr lang="es-ES" sz="1800" b="1" smtClean="0"/>
              <a:t>Cooptación/influencia</a:t>
            </a:r>
          </a:p>
          <a:p>
            <a:pPr lvl="1">
              <a:lnSpc>
                <a:spcPct val="90000"/>
              </a:lnSpc>
            </a:pPr>
            <a:endParaRPr lang="es-ES" sz="1800" b="1" smtClean="0"/>
          </a:p>
          <a:p>
            <a:pPr lvl="1">
              <a:lnSpc>
                <a:spcPct val="90000"/>
              </a:lnSpc>
            </a:pPr>
            <a:r>
              <a:rPr lang="es-ES" sz="1800" b="1" smtClean="0"/>
              <a:t>Continuación de la política con otros nombres y tácticas</a:t>
            </a:r>
          </a:p>
        </p:txBody>
      </p:sp>
    </p:spTree>
    <p:extLst>
      <p:ext uri="{BB962C8B-B14F-4D97-AF65-F5344CB8AC3E}">
        <p14:creationId xmlns:p14="http://schemas.microsoft.com/office/powerpoint/2010/main" val="412710188"/>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410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CAF57B24-5212-400C-A21A-49558BFC4388}" type="slidenum">
              <a:rPr lang="en-GB" smtClean="0">
                <a:solidFill>
                  <a:srgbClr val="0000FF"/>
                </a:solidFill>
                <a:latin typeface="Arial Black" pitchFamily="34" charset="0"/>
              </a:rPr>
              <a:pPr eaLnBrk="1" hangingPunct="1"/>
              <a:t>64</a:t>
            </a:fld>
            <a:endParaRPr lang="en-GB" smtClean="0">
              <a:solidFill>
                <a:srgbClr val="0000FF"/>
              </a:solidFill>
              <a:latin typeface="Arial Black" pitchFamily="34" charset="0"/>
            </a:endParaRPr>
          </a:p>
        </p:txBody>
      </p:sp>
      <p:sp>
        <p:nvSpPr>
          <p:cNvPr id="4101" name="Rectangle 2"/>
          <p:cNvSpPr>
            <a:spLocks noGrp="1" noChangeArrowheads="1"/>
          </p:cNvSpPr>
          <p:nvPr>
            <p:ph type="title"/>
          </p:nvPr>
        </p:nvSpPr>
        <p:spPr>
          <a:xfrm>
            <a:off x="457200" y="457200"/>
            <a:ext cx="8229600" cy="595313"/>
          </a:xfrm>
        </p:spPr>
        <p:txBody>
          <a:bodyPr/>
          <a:lstStyle/>
          <a:p>
            <a:r>
              <a:rPr lang="es-AR" sz="2800" b="1" smtClean="0">
                <a:solidFill>
                  <a:schemeClr val="bg2"/>
                </a:solidFill>
              </a:rPr>
              <a:t>La cooptación de instituciones y expertos…</a:t>
            </a:r>
          </a:p>
        </p:txBody>
      </p:sp>
      <p:sp>
        <p:nvSpPr>
          <p:cNvPr id="4102" name="Rectangle 3"/>
          <p:cNvSpPr>
            <a:spLocks noChangeArrowheads="1"/>
          </p:cNvSpPr>
          <p:nvPr/>
        </p:nvSpPr>
        <p:spPr bwMode="hidden">
          <a:xfrm>
            <a:off x="539750" y="1412875"/>
            <a:ext cx="273685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spcBef>
                <a:spcPct val="50000"/>
              </a:spcBef>
            </a:pPr>
            <a:r>
              <a:rPr lang="en-US"/>
              <a:t>Otro ejemplo, en este caso en el campo de la producción de conocimiento científico sobre el agua</a:t>
            </a:r>
          </a:p>
          <a:p>
            <a:pPr algn="l">
              <a:spcBef>
                <a:spcPct val="50000"/>
              </a:spcBef>
            </a:pPr>
            <a:r>
              <a:rPr lang="es-ES"/>
              <a:t>Informe de las Naciones Unidas Sobre el Desarrollo de los Recursos Hídricos en el Mundo, 2006</a:t>
            </a:r>
          </a:p>
          <a:p>
            <a:pPr algn="l">
              <a:spcBef>
                <a:spcPct val="50000"/>
              </a:spcBef>
            </a:pPr>
            <a:endParaRPr lang="es-ES"/>
          </a:p>
          <a:p>
            <a:pPr algn="l">
              <a:spcBef>
                <a:spcPct val="50000"/>
              </a:spcBef>
            </a:pPr>
            <a:r>
              <a:rPr lang="en-US"/>
              <a:t>Tabla 12.2 - página 409</a:t>
            </a:r>
          </a:p>
        </p:txBody>
      </p:sp>
      <p:graphicFrame>
        <p:nvGraphicFramePr>
          <p:cNvPr id="4098" name="Object 2"/>
          <p:cNvGraphicFramePr>
            <a:graphicFrameLocks noGrp="1" noChangeAspect="1"/>
          </p:cNvGraphicFramePr>
          <p:nvPr>
            <p:ph idx="1"/>
          </p:nvPr>
        </p:nvGraphicFramePr>
        <p:xfrm>
          <a:off x="3724275" y="1052513"/>
          <a:ext cx="4556125" cy="5805487"/>
        </p:xfrm>
        <a:graphic>
          <a:graphicData uri="http://schemas.openxmlformats.org/presentationml/2006/ole">
            <mc:AlternateContent xmlns:mc="http://schemas.openxmlformats.org/markup-compatibility/2006">
              <mc:Choice xmlns:v="urn:schemas-microsoft-com:vml" Requires="v">
                <p:oleObj spid="_x0000_s3088" name="Acrobat Document" r:id="rId4" imgW="5657143" imgH="7209524" progId="AcroExch.Document.7">
                  <p:embed/>
                </p:oleObj>
              </mc:Choice>
              <mc:Fallback>
                <p:oleObj name="Acrobat Document" r:id="rId4" imgW="5657143" imgH="720952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275" y="1052513"/>
                        <a:ext cx="4556125" cy="5805487"/>
                      </a:xfrm>
                      <a:prstGeom prst="rect">
                        <a:avLst/>
                      </a:prstGeom>
                    </p:spPr>
                  </p:pic>
                </p:oleObj>
              </mc:Fallback>
            </mc:AlternateContent>
          </a:graphicData>
        </a:graphic>
      </p:graphicFrame>
    </p:spTree>
    <p:extLst>
      <p:ext uri="{BB962C8B-B14F-4D97-AF65-F5344CB8AC3E}">
        <p14:creationId xmlns:p14="http://schemas.microsoft.com/office/powerpoint/2010/main" val="2048255294"/>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p:txBody>
          <a:bodyPr/>
          <a:lstStyle/>
          <a:p>
            <a:endParaRPr lang="en-US" smtClean="0"/>
          </a:p>
        </p:txBody>
      </p:sp>
      <p:sp>
        <p:nvSpPr>
          <p:cNvPr id="111619" name="Rectangle 3"/>
          <p:cNvSpPr>
            <a:spLocks noGrp="1" noChangeArrowheads="1"/>
          </p:cNvSpPr>
          <p:nvPr>
            <p:ph type="subTitle" idx="1"/>
          </p:nvPr>
        </p:nvSpPr>
        <p:spPr/>
        <p:txBody>
          <a:bodyPr/>
          <a:lstStyle/>
          <a:p>
            <a:endParaRPr lang="en-US" smtClean="0"/>
          </a:p>
        </p:txBody>
      </p:sp>
      <p:pic>
        <p:nvPicPr>
          <p:cNvPr id="1116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91440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046616"/>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1126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1E2A24F-996A-4867-ACD3-8E6B0BAE570C}" type="slidenum">
              <a:rPr lang="en-GB" smtClean="0">
                <a:solidFill>
                  <a:srgbClr val="0000FF"/>
                </a:solidFill>
                <a:latin typeface="Arial Black" pitchFamily="34" charset="0"/>
              </a:rPr>
              <a:pPr eaLnBrk="1" hangingPunct="1"/>
              <a:t>66</a:t>
            </a:fld>
            <a:endParaRPr lang="en-GB" smtClean="0">
              <a:solidFill>
                <a:srgbClr val="0000FF"/>
              </a:solidFill>
              <a:latin typeface="Arial Black" pitchFamily="34" charset="0"/>
            </a:endParaRPr>
          </a:p>
        </p:txBody>
      </p:sp>
      <p:sp>
        <p:nvSpPr>
          <p:cNvPr id="112644" name="Rectangle 2"/>
          <p:cNvSpPr>
            <a:spLocks noGrp="1" noChangeArrowheads="1"/>
          </p:cNvSpPr>
          <p:nvPr>
            <p:ph type="title"/>
          </p:nvPr>
        </p:nvSpPr>
        <p:spPr>
          <a:xfrm>
            <a:off x="0" y="549275"/>
            <a:ext cx="8964613" cy="576263"/>
          </a:xfrm>
        </p:spPr>
        <p:txBody>
          <a:bodyPr/>
          <a:lstStyle/>
          <a:p>
            <a:pPr eaLnBrk="1" hangingPunct="1"/>
            <a:r>
              <a:rPr lang="en-GB" sz="2400" b="1" smtClean="0">
                <a:solidFill>
                  <a:schemeClr val="bg2"/>
                </a:solidFill>
              </a:rPr>
              <a:t> … ¿quién decide y cómo?</a:t>
            </a:r>
            <a:br>
              <a:rPr lang="en-GB" sz="2400" b="1" smtClean="0">
                <a:solidFill>
                  <a:schemeClr val="bg2"/>
                </a:solidFill>
              </a:rPr>
            </a:br>
            <a:endParaRPr lang="en-GB" sz="2400" b="1" smtClean="0">
              <a:solidFill>
                <a:schemeClr val="bg2"/>
              </a:solidFill>
            </a:endParaRPr>
          </a:p>
        </p:txBody>
      </p:sp>
      <p:sp>
        <p:nvSpPr>
          <p:cNvPr id="112645" name="Rectangle 3"/>
          <p:cNvSpPr>
            <a:spLocks noGrp="1" noChangeArrowheads="1"/>
          </p:cNvSpPr>
          <p:nvPr>
            <p:ph type="body" idx="1"/>
          </p:nvPr>
        </p:nvSpPr>
        <p:spPr>
          <a:xfrm>
            <a:off x="457200" y="1196975"/>
            <a:ext cx="8229600" cy="5040313"/>
          </a:xfrm>
        </p:spPr>
        <p:txBody>
          <a:bodyPr/>
          <a:lstStyle/>
          <a:p>
            <a:pPr eaLnBrk="1" hangingPunct="1">
              <a:lnSpc>
                <a:spcPct val="80000"/>
              </a:lnSpc>
              <a:buFont typeface="Wingdings" pitchFamily="2" charset="2"/>
              <a:buNone/>
            </a:pPr>
            <a:r>
              <a:rPr lang="es-ES" sz="2000" b="1" smtClean="0"/>
              <a:t>¿en qué valores están sustentados estos objetivos?</a:t>
            </a:r>
          </a:p>
          <a:p>
            <a:pPr eaLnBrk="1" hangingPunct="1">
              <a:lnSpc>
                <a:spcPct val="80000"/>
              </a:lnSpc>
              <a:buFont typeface="Wingdings" pitchFamily="2" charset="2"/>
              <a:buNone/>
            </a:pPr>
            <a:endParaRPr lang="es-ES" sz="2000" b="1" smtClean="0"/>
          </a:p>
          <a:p>
            <a:pPr eaLnBrk="1" hangingPunct="1">
              <a:lnSpc>
                <a:spcPct val="80000"/>
              </a:lnSpc>
              <a:buFont typeface="Wingdings" pitchFamily="2" charset="2"/>
              <a:buNone/>
            </a:pPr>
            <a:r>
              <a:rPr lang="es-ES" sz="2000" b="1" smtClean="0"/>
              <a:t>¿Cuáles son los fines que buscan conseguir estos objetivos?</a:t>
            </a:r>
          </a:p>
          <a:p>
            <a:pPr eaLnBrk="1" hangingPunct="1">
              <a:lnSpc>
                <a:spcPct val="80000"/>
              </a:lnSpc>
              <a:buFont typeface="Wingdings" pitchFamily="2" charset="2"/>
              <a:buNone/>
            </a:pPr>
            <a:endParaRPr lang="es-ES" sz="2000" b="1" smtClean="0"/>
          </a:p>
          <a:p>
            <a:pPr eaLnBrk="1" hangingPunct="1">
              <a:lnSpc>
                <a:spcPct val="80000"/>
              </a:lnSpc>
              <a:buFont typeface="Wingdings" pitchFamily="2" charset="2"/>
              <a:buNone/>
            </a:pPr>
            <a:r>
              <a:rPr lang="es-ES" sz="2000" b="1" smtClean="0"/>
              <a:t>¿Quién decide que estos son los principales objetivos de la reforma institucional en relación a los problemas del agua?</a:t>
            </a:r>
          </a:p>
          <a:p>
            <a:pPr eaLnBrk="1" hangingPunct="1">
              <a:lnSpc>
                <a:spcPct val="80000"/>
              </a:lnSpc>
              <a:buFont typeface="Wingdings" pitchFamily="2" charset="2"/>
              <a:buNone/>
            </a:pPr>
            <a:endParaRPr lang="es-ES" sz="2000" b="1" smtClean="0"/>
          </a:p>
          <a:p>
            <a:pPr eaLnBrk="1" hangingPunct="1">
              <a:lnSpc>
                <a:spcPct val="80000"/>
              </a:lnSpc>
              <a:buFont typeface="Wingdings" pitchFamily="2" charset="2"/>
              <a:buNone/>
            </a:pPr>
            <a:r>
              <a:rPr lang="es-ES" sz="2000" b="1" smtClean="0"/>
              <a:t>¿Cómo se toma esta decisión?</a:t>
            </a:r>
          </a:p>
          <a:p>
            <a:pPr eaLnBrk="1" hangingPunct="1">
              <a:lnSpc>
                <a:spcPct val="80000"/>
              </a:lnSpc>
              <a:buFont typeface="Wingdings" pitchFamily="2" charset="2"/>
              <a:buNone/>
            </a:pPr>
            <a:endParaRPr lang="es-ES" sz="2000" b="1" smtClean="0"/>
          </a:p>
          <a:p>
            <a:pPr eaLnBrk="1" hangingPunct="1">
              <a:lnSpc>
                <a:spcPct val="80000"/>
              </a:lnSpc>
              <a:buFont typeface="Wingdings" pitchFamily="2" charset="2"/>
              <a:buNone/>
            </a:pPr>
            <a:r>
              <a:rPr lang="es-ES" sz="2000" b="1" smtClean="0"/>
              <a:t>¿Cómo participan los ciudadanos en la identificación de estos objetivos?</a:t>
            </a:r>
          </a:p>
          <a:p>
            <a:pPr eaLnBrk="1" hangingPunct="1">
              <a:lnSpc>
                <a:spcPct val="80000"/>
              </a:lnSpc>
              <a:buFont typeface="Wingdings" pitchFamily="2" charset="2"/>
              <a:buNone/>
            </a:pPr>
            <a:endParaRPr lang="es-ES" sz="2000" b="1" smtClean="0"/>
          </a:p>
          <a:p>
            <a:pPr eaLnBrk="1" hangingPunct="1">
              <a:lnSpc>
                <a:spcPct val="80000"/>
              </a:lnSpc>
              <a:buFont typeface="Wingdings" pitchFamily="2" charset="2"/>
              <a:buNone/>
            </a:pPr>
            <a:r>
              <a:rPr lang="es-ES" sz="2000" b="1" smtClean="0"/>
              <a:t>¿En qué tipo de entendimiento de la ciudadanía y la gobernabilidad se funda este modelo de desarrollo institucional en relación a los problemas del agua?</a:t>
            </a:r>
          </a:p>
          <a:p>
            <a:pPr eaLnBrk="1" hangingPunct="1">
              <a:lnSpc>
                <a:spcPct val="80000"/>
              </a:lnSpc>
              <a:buFont typeface="Wingdings" pitchFamily="2" charset="2"/>
              <a:buNone/>
            </a:pPr>
            <a:endParaRPr lang="es-ES" sz="2000" b="1" smtClean="0"/>
          </a:p>
          <a:p>
            <a:pPr eaLnBrk="1" hangingPunct="1">
              <a:lnSpc>
                <a:spcPct val="80000"/>
              </a:lnSpc>
              <a:buFont typeface="Wingdings" pitchFamily="2" charset="2"/>
              <a:buNone/>
            </a:pPr>
            <a:r>
              <a:rPr lang="es-ES" sz="2000" b="1" smtClean="0"/>
              <a:t>¿Es esto “buena gobernabilidad”?</a:t>
            </a:r>
            <a:endParaRPr lang="en-US" sz="2000" b="1" smtClean="0"/>
          </a:p>
        </p:txBody>
      </p:sp>
    </p:spTree>
    <p:extLst>
      <p:ext uri="{BB962C8B-B14F-4D97-AF65-F5344CB8AC3E}">
        <p14:creationId xmlns:p14="http://schemas.microsoft.com/office/powerpoint/2010/main" val="1730879132"/>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dirty="0" smtClean="0">
                <a:solidFill>
                  <a:srgbClr val="0000FF"/>
                </a:solidFill>
              </a:rPr>
              <a:t>esteban.castro@ncl.ac.uk</a:t>
            </a:r>
          </a:p>
        </p:txBody>
      </p:sp>
      <p:sp>
        <p:nvSpPr>
          <p:cNvPr id="399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C912B30-3020-4465-ACA2-0CD3B0CA109D}" type="slidenum">
              <a:rPr lang="en-GB" smtClean="0">
                <a:solidFill>
                  <a:srgbClr val="0000FF"/>
                </a:solidFill>
                <a:latin typeface="Arial Black" pitchFamily="34" charset="0"/>
              </a:rPr>
              <a:pPr eaLnBrk="1" hangingPunct="1"/>
              <a:t>67</a:t>
            </a:fld>
            <a:endParaRPr lang="en-GB" smtClean="0">
              <a:solidFill>
                <a:srgbClr val="0000FF"/>
              </a:solidFill>
              <a:latin typeface="Arial Black" pitchFamily="34" charset="0"/>
            </a:endParaRPr>
          </a:p>
        </p:txBody>
      </p:sp>
      <p:sp>
        <p:nvSpPr>
          <p:cNvPr id="39940" name="Rectangle 2"/>
          <p:cNvSpPr>
            <a:spLocks noGrp="1" noChangeArrowheads="1"/>
          </p:cNvSpPr>
          <p:nvPr>
            <p:ph type="title"/>
          </p:nvPr>
        </p:nvSpPr>
        <p:spPr>
          <a:xfrm>
            <a:off x="323850" y="333375"/>
            <a:ext cx="8640763" cy="503238"/>
          </a:xfrm>
        </p:spPr>
        <p:txBody>
          <a:bodyPr/>
          <a:lstStyle/>
          <a:p>
            <a:pPr eaLnBrk="1" hangingPunct="1"/>
            <a:r>
              <a:rPr lang="es-AR" sz="2800" b="1" dirty="0">
                <a:solidFill>
                  <a:schemeClr val="bg2"/>
                </a:solidFill>
              </a:rPr>
              <a:t>Proposiciones para el debate</a:t>
            </a:r>
            <a:endParaRPr lang="es-AR" sz="2800" b="1" dirty="0" smtClean="0">
              <a:solidFill>
                <a:schemeClr val="bg2"/>
              </a:solidFill>
            </a:endParaRPr>
          </a:p>
        </p:txBody>
      </p:sp>
      <p:sp>
        <p:nvSpPr>
          <p:cNvPr id="39941" name="Rectangle 3"/>
          <p:cNvSpPr>
            <a:spLocks noGrp="1" noChangeArrowheads="1"/>
          </p:cNvSpPr>
          <p:nvPr>
            <p:ph type="body" idx="1"/>
          </p:nvPr>
        </p:nvSpPr>
        <p:spPr>
          <a:xfrm>
            <a:off x="323850" y="1125538"/>
            <a:ext cx="8496300" cy="5327650"/>
          </a:xfrm>
        </p:spPr>
        <p:txBody>
          <a:bodyPr/>
          <a:lstStyle/>
          <a:p>
            <a:pPr eaLnBrk="1" hangingPunct="1">
              <a:lnSpc>
                <a:spcPct val="80000"/>
              </a:lnSpc>
            </a:pPr>
            <a:r>
              <a:rPr lang="es-AR" sz="2000" b="1" dirty="0" smtClean="0"/>
              <a:t>Lo “social” es producido a partir de una confrontación fundamental entre </a:t>
            </a:r>
            <a:r>
              <a:rPr lang="es-AR" sz="2000" b="1" dirty="0" smtClean="0">
                <a:solidFill>
                  <a:srgbClr val="0000CC"/>
                </a:solidFill>
              </a:rPr>
              <a:t>proyectos rivales de la especie humana</a:t>
            </a:r>
            <a:endParaRPr lang="es-AR" sz="2000" b="1" dirty="0" smtClean="0"/>
          </a:p>
          <a:p>
            <a:pPr lvl="1" eaLnBrk="1" hangingPunct="1">
              <a:lnSpc>
                <a:spcPct val="80000"/>
              </a:lnSpc>
            </a:pPr>
            <a:endParaRPr lang="es-AR" sz="1800" b="1" dirty="0" smtClean="0"/>
          </a:p>
          <a:p>
            <a:pPr lvl="1" eaLnBrk="1" hangingPunct="1">
              <a:lnSpc>
                <a:spcPct val="80000"/>
              </a:lnSpc>
            </a:pPr>
            <a:r>
              <a:rPr lang="es-AR" sz="1800" b="1" dirty="0" smtClean="0"/>
              <a:t>valores, principios, metas y fines diferentes, a veces incluso incompatibles</a:t>
            </a:r>
          </a:p>
          <a:p>
            <a:pPr eaLnBrk="1" hangingPunct="1">
              <a:lnSpc>
                <a:spcPct val="80000"/>
              </a:lnSpc>
            </a:pPr>
            <a:endParaRPr lang="es-AR" sz="2000" b="1" dirty="0" smtClean="0"/>
          </a:p>
          <a:p>
            <a:pPr eaLnBrk="1" hangingPunct="1">
              <a:lnSpc>
                <a:spcPct val="80000"/>
              </a:lnSpc>
            </a:pPr>
            <a:r>
              <a:rPr lang="es-AR" sz="2000" b="1" dirty="0" smtClean="0"/>
              <a:t>¿</a:t>
            </a:r>
            <a:r>
              <a:rPr lang="es-AR" sz="2000" b="1" dirty="0" smtClean="0">
                <a:solidFill>
                  <a:srgbClr val="0000FF"/>
                </a:solidFill>
              </a:rPr>
              <a:t>Cuáles </a:t>
            </a:r>
            <a:r>
              <a:rPr lang="es-AR" sz="2000" b="1" dirty="0" smtClean="0"/>
              <a:t>son los valores y principios que estructuran nuestra relación con el agua, y en general con la naturaleza?</a:t>
            </a:r>
          </a:p>
          <a:p>
            <a:pPr eaLnBrk="1" hangingPunct="1">
              <a:lnSpc>
                <a:spcPct val="80000"/>
              </a:lnSpc>
            </a:pPr>
            <a:endParaRPr lang="es-AR" sz="2000" b="1" dirty="0" smtClean="0"/>
          </a:p>
          <a:p>
            <a:pPr eaLnBrk="1" hangingPunct="1">
              <a:lnSpc>
                <a:spcPct val="80000"/>
              </a:lnSpc>
            </a:pPr>
            <a:r>
              <a:rPr lang="es-AR" sz="2000" b="1" dirty="0" smtClean="0"/>
              <a:t>¿</a:t>
            </a:r>
            <a:r>
              <a:rPr lang="es-AR" sz="2000" b="1" dirty="0" smtClean="0">
                <a:solidFill>
                  <a:srgbClr val="0000FF"/>
                </a:solidFill>
              </a:rPr>
              <a:t>Cómo</a:t>
            </a:r>
            <a:r>
              <a:rPr lang="es-AR" sz="2000" b="1" dirty="0" smtClean="0"/>
              <a:t> se expresan estos principios y valores en los procesos sociales, políticos y culturales que caracterizan las relaciones de los seres humanos con el agua?</a:t>
            </a:r>
          </a:p>
          <a:p>
            <a:pPr eaLnBrk="1" hangingPunct="1">
              <a:lnSpc>
                <a:spcPct val="80000"/>
              </a:lnSpc>
            </a:pPr>
            <a:endParaRPr lang="es-AR" sz="2000" b="1" dirty="0" smtClean="0"/>
          </a:p>
          <a:p>
            <a:pPr eaLnBrk="1" hangingPunct="1">
              <a:lnSpc>
                <a:spcPct val="80000"/>
              </a:lnSpc>
            </a:pPr>
            <a:r>
              <a:rPr lang="es-AR" sz="2000" b="1" dirty="0" smtClean="0"/>
              <a:t>¿</a:t>
            </a:r>
            <a:r>
              <a:rPr lang="es-AR" sz="2000" b="1" dirty="0" smtClean="0">
                <a:solidFill>
                  <a:srgbClr val="0000FF"/>
                </a:solidFill>
              </a:rPr>
              <a:t>Cómo</a:t>
            </a:r>
            <a:r>
              <a:rPr lang="es-AR" sz="2000" b="1" dirty="0" smtClean="0"/>
              <a:t> se expresan dichos principios y valores en los planos institucional, de políticas públicas, y de gestión de los servicios esenciales como los de saneamiento o en la gestión ambiental en general?</a:t>
            </a:r>
          </a:p>
        </p:txBody>
      </p:sp>
    </p:spTree>
    <p:extLst>
      <p:ext uri="{BB962C8B-B14F-4D97-AF65-F5344CB8AC3E}">
        <p14:creationId xmlns:p14="http://schemas.microsoft.com/office/powerpoint/2010/main" val="1638402696"/>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1208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6595355-34D1-4AF8-B5F3-9EC6F247188C}" type="slidenum">
              <a:rPr lang="en-GB" smtClean="0">
                <a:solidFill>
                  <a:srgbClr val="0000FF"/>
                </a:solidFill>
                <a:latin typeface="Arial Black" pitchFamily="34" charset="0"/>
              </a:rPr>
              <a:pPr eaLnBrk="1" hangingPunct="1"/>
              <a:t>68</a:t>
            </a:fld>
            <a:endParaRPr lang="en-GB" smtClean="0">
              <a:solidFill>
                <a:srgbClr val="0000FF"/>
              </a:solidFill>
              <a:latin typeface="Arial Black" pitchFamily="34" charset="0"/>
            </a:endParaRPr>
          </a:p>
        </p:txBody>
      </p:sp>
      <p:sp>
        <p:nvSpPr>
          <p:cNvPr id="120836" name="Rectangle 2"/>
          <p:cNvSpPr>
            <a:spLocks noGrp="1" noChangeArrowheads="1"/>
          </p:cNvSpPr>
          <p:nvPr>
            <p:ph type="title"/>
          </p:nvPr>
        </p:nvSpPr>
        <p:spPr>
          <a:xfrm>
            <a:off x="468313" y="333375"/>
            <a:ext cx="8218487" cy="503238"/>
          </a:xfrm>
        </p:spPr>
        <p:txBody>
          <a:bodyPr/>
          <a:lstStyle/>
          <a:p>
            <a:pPr eaLnBrk="1" hangingPunct="1"/>
            <a:r>
              <a:rPr lang="es-AR" sz="3600" b="1" dirty="0" smtClean="0">
                <a:solidFill>
                  <a:schemeClr val="bg2"/>
                </a:solidFill>
              </a:rPr>
              <a:t>Proposiciones </a:t>
            </a:r>
            <a:r>
              <a:rPr lang="is-IS" sz="3600" b="1" dirty="0" smtClean="0">
                <a:solidFill>
                  <a:schemeClr val="bg2"/>
                </a:solidFill>
              </a:rPr>
              <a:t>…</a:t>
            </a:r>
            <a:endParaRPr lang="es-AR" sz="3600" b="1" dirty="0" smtClean="0">
              <a:solidFill>
                <a:schemeClr val="bg2"/>
              </a:solidFill>
            </a:endParaRPr>
          </a:p>
        </p:txBody>
      </p:sp>
      <p:sp>
        <p:nvSpPr>
          <p:cNvPr id="120837" name="Rectangle 3"/>
          <p:cNvSpPr>
            <a:spLocks noGrp="1" noChangeArrowheads="1"/>
          </p:cNvSpPr>
          <p:nvPr>
            <p:ph type="body" idx="1"/>
          </p:nvPr>
        </p:nvSpPr>
        <p:spPr>
          <a:xfrm>
            <a:off x="250825" y="1196975"/>
            <a:ext cx="8642350" cy="5472113"/>
          </a:xfrm>
        </p:spPr>
        <p:txBody>
          <a:bodyPr/>
          <a:lstStyle/>
          <a:p>
            <a:pPr eaLnBrk="1" hangingPunct="1">
              <a:lnSpc>
                <a:spcPct val="80000"/>
              </a:lnSpc>
            </a:pPr>
            <a:r>
              <a:rPr lang="es-AR" sz="2000" b="1" dirty="0" smtClean="0"/>
              <a:t>El gobierno y la gesti</a:t>
            </a:r>
            <a:r>
              <a:rPr lang="en-US" sz="2000" b="1" dirty="0" err="1" smtClean="0"/>
              <a:t>ón</a:t>
            </a:r>
            <a:r>
              <a:rPr lang="en-US" sz="2000" b="1" dirty="0" smtClean="0"/>
              <a:t> </a:t>
            </a:r>
            <a:r>
              <a:rPr lang="es-AR" sz="2000" b="1" dirty="0" smtClean="0"/>
              <a:t>democráticos </a:t>
            </a:r>
            <a:r>
              <a:rPr lang="es-AR" sz="2000" b="1" dirty="0" smtClean="0"/>
              <a:t>(incluyendo el control social) de los servicios de </a:t>
            </a:r>
            <a:r>
              <a:rPr lang="es-AR" sz="2000" b="1" dirty="0" smtClean="0"/>
              <a:t>saneamiento </a:t>
            </a:r>
            <a:r>
              <a:rPr lang="es-AR" sz="2000" b="1" dirty="0" smtClean="0"/>
              <a:t>es un proceso de </a:t>
            </a:r>
            <a:r>
              <a:rPr lang="es-AR" sz="2000" b="1" dirty="0" smtClean="0">
                <a:solidFill>
                  <a:srgbClr val="0000CC"/>
                </a:solidFill>
              </a:rPr>
              <a:t>naturaleza esencialmente política</a:t>
            </a:r>
            <a:r>
              <a:rPr lang="es-AR" sz="2000" b="1" dirty="0" smtClean="0"/>
              <a:t>, no reductible a su momento legal/institucional o técnico</a:t>
            </a:r>
          </a:p>
          <a:p>
            <a:pPr eaLnBrk="1" hangingPunct="1">
              <a:lnSpc>
                <a:spcPct val="80000"/>
              </a:lnSpc>
            </a:pPr>
            <a:endParaRPr lang="es-AR" sz="2000" b="1" dirty="0" smtClean="0"/>
          </a:p>
          <a:p>
            <a:pPr eaLnBrk="1" hangingPunct="1">
              <a:lnSpc>
                <a:spcPct val="80000"/>
              </a:lnSpc>
            </a:pPr>
            <a:r>
              <a:rPr lang="es-AR" sz="2000" b="1" dirty="0" smtClean="0"/>
              <a:t>Los mecanismos de “control social” pueden asumir formas institucionales </a:t>
            </a:r>
            <a:r>
              <a:rPr lang="es-AR" sz="2000" b="1" dirty="0" smtClean="0">
                <a:solidFill>
                  <a:srgbClr val="0000CC"/>
                </a:solidFill>
              </a:rPr>
              <a:t>diversas</a:t>
            </a:r>
            <a:r>
              <a:rPr lang="es-AR" sz="2000" b="1" dirty="0" smtClean="0"/>
              <a:t> y pueden encarnar principios </a:t>
            </a:r>
            <a:r>
              <a:rPr lang="es-AR" sz="2000" b="1" dirty="0" smtClean="0">
                <a:solidFill>
                  <a:srgbClr val="0000CC"/>
                </a:solidFill>
              </a:rPr>
              <a:t>mutuamente contradictorios</a:t>
            </a:r>
          </a:p>
          <a:p>
            <a:pPr eaLnBrk="1" hangingPunct="1">
              <a:lnSpc>
                <a:spcPct val="80000"/>
              </a:lnSpc>
            </a:pPr>
            <a:endParaRPr lang="es-AR" sz="2000" b="1" dirty="0" smtClean="0">
              <a:solidFill>
                <a:srgbClr val="0000CC"/>
              </a:solidFill>
            </a:endParaRPr>
          </a:p>
          <a:p>
            <a:pPr eaLnBrk="1" hangingPunct="1">
              <a:lnSpc>
                <a:spcPct val="80000"/>
              </a:lnSpc>
            </a:pPr>
            <a:r>
              <a:rPr lang="es-AR" sz="2000" b="1" dirty="0"/>
              <a:t>El gobierno y la gesti</a:t>
            </a:r>
            <a:r>
              <a:rPr lang="en-US" sz="2000" b="1" dirty="0" err="1"/>
              <a:t>ón</a:t>
            </a:r>
            <a:r>
              <a:rPr lang="en-US" sz="2000" b="1" dirty="0"/>
              <a:t> </a:t>
            </a:r>
            <a:r>
              <a:rPr lang="es-AR" sz="2000" b="1" dirty="0"/>
              <a:t>democráticos </a:t>
            </a:r>
            <a:r>
              <a:rPr lang="es-AR" sz="2000" b="1" dirty="0" smtClean="0"/>
              <a:t>presuponen </a:t>
            </a:r>
            <a:r>
              <a:rPr lang="es-AR" sz="2000" b="1" dirty="0" smtClean="0"/>
              <a:t>formas de “control social” </a:t>
            </a:r>
            <a:r>
              <a:rPr lang="es-AR" sz="2000" b="1" dirty="0" smtClean="0"/>
              <a:t>fundados </a:t>
            </a:r>
            <a:r>
              <a:rPr lang="es-AR" sz="2000" b="1" dirty="0" smtClean="0"/>
              <a:t>en la </a:t>
            </a:r>
            <a:r>
              <a:rPr lang="es-AR" sz="2000" b="1" dirty="0" smtClean="0">
                <a:solidFill>
                  <a:srgbClr val="0000CC"/>
                </a:solidFill>
              </a:rPr>
              <a:t>ciudadanía substantiva</a:t>
            </a:r>
          </a:p>
          <a:p>
            <a:pPr eaLnBrk="1" hangingPunct="1">
              <a:lnSpc>
                <a:spcPct val="80000"/>
              </a:lnSpc>
            </a:pPr>
            <a:endParaRPr lang="es-AR" sz="2000" b="1" dirty="0" smtClean="0"/>
          </a:p>
          <a:p>
            <a:pPr eaLnBrk="1" hangingPunct="1">
              <a:lnSpc>
                <a:spcPct val="80000"/>
              </a:lnSpc>
            </a:pPr>
            <a:r>
              <a:rPr lang="es-AR" sz="2000" b="1" dirty="0" smtClean="0"/>
              <a:t>Los procesos sociales y políticos hegemónicos tienden a reducir y limitar el espacio de la ciudadanía sustantiva en el funcionamiento de las instituciones</a:t>
            </a:r>
          </a:p>
          <a:p>
            <a:pPr eaLnBrk="1" hangingPunct="1">
              <a:lnSpc>
                <a:spcPct val="80000"/>
              </a:lnSpc>
            </a:pPr>
            <a:endParaRPr lang="es-AR" sz="2000" b="1" dirty="0" smtClean="0"/>
          </a:p>
          <a:p>
            <a:pPr eaLnBrk="1" hangingPunct="1">
              <a:lnSpc>
                <a:spcPct val="80000"/>
              </a:lnSpc>
            </a:pPr>
            <a:r>
              <a:rPr lang="es-AR" sz="2000" b="1" dirty="0" smtClean="0"/>
              <a:t>El campo de la gestión de los servicios de </a:t>
            </a:r>
            <a:r>
              <a:rPr lang="es-AR" sz="2000" b="1" dirty="0" smtClean="0"/>
              <a:t>saneamiento </a:t>
            </a:r>
            <a:r>
              <a:rPr lang="es-AR" sz="2000" b="1" dirty="0" smtClean="0"/>
              <a:t>es a la vez escenario y reflejo de las </a:t>
            </a:r>
            <a:r>
              <a:rPr lang="es-AR" sz="2000" b="1" dirty="0" smtClean="0">
                <a:solidFill>
                  <a:srgbClr val="0000CC"/>
                </a:solidFill>
              </a:rPr>
              <a:t>luchas sociales y políticas</a:t>
            </a:r>
            <a:r>
              <a:rPr lang="es-AR" sz="2000" b="1" dirty="0" smtClean="0"/>
              <a:t> por la democratización substantiva de la sociedad</a:t>
            </a:r>
          </a:p>
        </p:txBody>
      </p:sp>
    </p:spTree>
    <p:extLst>
      <p:ext uri="{BB962C8B-B14F-4D97-AF65-F5344CB8AC3E}">
        <p14:creationId xmlns:p14="http://schemas.microsoft.com/office/powerpoint/2010/main" val="316870447"/>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GB" dirty="0" smtClean="0"/>
              <a:t>esteban.castro@ncl.ac.uk</a:t>
            </a:r>
            <a:endParaRPr lang="en-GB" dirty="0"/>
          </a:p>
        </p:txBody>
      </p:sp>
      <p:sp>
        <p:nvSpPr>
          <p:cNvPr id="27651" name="Slide Number Placeholder 4"/>
          <p:cNvSpPr>
            <a:spLocks noGrp="1"/>
          </p:cNvSpPr>
          <p:nvPr>
            <p:ph type="sldNum" sz="quarter" idx="11"/>
          </p:nvPr>
        </p:nvSpPr>
        <p:spPr>
          <a:noFill/>
        </p:spPr>
        <p:txBody>
          <a:bodyPr/>
          <a:lstStyle/>
          <a:p>
            <a:fld id="{F7F3E937-F548-4B8F-ABF7-538C182B7D3E}" type="slidenum">
              <a:rPr lang="en-GB"/>
              <a:pPr/>
              <a:t>69</a:t>
            </a:fld>
            <a:endParaRPr lang="en-GB" dirty="0"/>
          </a:p>
        </p:txBody>
      </p:sp>
      <p:sp>
        <p:nvSpPr>
          <p:cNvPr id="27652" name="Rectangle 2"/>
          <p:cNvSpPr>
            <a:spLocks noGrp="1" noChangeArrowheads="1"/>
          </p:cNvSpPr>
          <p:nvPr>
            <p:ph type="title"/>
          </p:nvPr>
        </p:nvSpPr>
        <p:spPr>
          <a:xfrm>
            <a:off x="462756" y="548680"/>
            <a:ext cx="8218487" cy="504825"/>
          </a:xfrm>
        </p:spPr>
        <p:txBody>
          <a:bodyPr/>
          <a:lstStyle/>
          <a:p>
            <a:pPr eaLnBrk="1" hangingPunct="1"/>
            <a:r>
              <a:rPr lang="pt-BR" sz="2800" b="1" dirty="0" smtClean="0">
                <a:solidFill>
                  <a:schemeClr val="bg2"/>
                </a:solidFill>
              </a:rPr>
              <a:t>El </a:t>
            </a:r>
            <a:r>
              <a:rPr lang="pt-BR" sz="2800" b="1" dirty="0" err="1" smtClean="0">
                <a:solidFill>
                  <a:schemeClr val="bg2"/>
                </a:solidFill>
              </a:rPr>
              <a:t>fracaso</a:t>
            </a:r>
            <a:r>
              <a:rPr lang="pt-BR" sz="2800" b="1" dirty="0" smtClean="0">
                <a:solidFill>
                  <a:schemeClr val="bg2"/>
                </a:solidFill>
              </a:rPr>
              <a:t> de </a:t>
            </a:r>
            <a:r>
              <a:rPr lang="pt-BR" sz="2800" b="1" dirty="0" err="1" smtClean="0">
                <a:solidFill>
                  <a:schemeClr val="bg2"/>
                </a:solidFill>
              </a:rPr>
              <a:t>la</a:t>
            </a:r>
            <a:r>
              <a:rPr lang="pt-BR" sz="2800" b="1" dirty="0" smtClean="0">
                <a:solidFill>
                  <a:schemeClr val="bg2"/>
                </a:solidFill>
              </a:rPr>
              <a:t> </a:t>
            </a:r>
            <a:r>
              <a:rPr lang="pt-BR" sz="2800" b="1" dirty="0" err="1" smtClean="0">
                <a:solidFill>
                  <a:schemeClr val="bg2"/>
                </a:solidFill>
              </a:rPr>
              <a:t>pol</a:t>
            </a:r>
            <a:r>
              <a:rPr lang="en-US" sz="2800" b="1" dirty="0" err="1" smtClean="0">
                <a:solidFill>
                  <a:schemeClr val="bg2"/>
                </a:solidFill>
              </a:rPr>
              <a:t>ítica</a:t>
            </a:r>
            <a:r>
              <a:rPr lang="en-US" sz="2800" b="1" dirty="0" smtClean="0">
                <a:solidFill>
                  <a:schemeClr val="bg2"/>
                </a:solidFill>
              </a:rPr>
              <a:t> </a:t>
            </a:r>
            <a:r>
              <a:rPr lang="en-US" sz="2800" b="1" dirty="0" err="1" smtClean="0">
                <a:solidFill>
                  <a:schemeClr val="bg2"/>
                </a:solidFill>
              </a:rPr>
              <a:t>dominante</a:t>
            </a:r>
            <a:r>
              <a:rPr lang="en-US" sz="2800" b="1" dirty="0" smtClean="0">
                <a:solidFill>
                  <a:schemeClr val="bg2"/>
                </a:solidFill>
              </a:rPr>
              <a:t>: </a:t>
            </a:r>
            <a:r>
              <a:rPr lang="en-US" sz="2800" b="1" dirty="0" err="1" smtClean="0">
                <a:solidFill>
                  <a:schemeClr val="bg2"/>
                </a:solidFill>
              </a:rPr>
              <a:t>los</a:t>
            </a:r>
            <a:r>
              <a:rPr lang="en-US" sz="2800" b="1" dirty="0" smtClean="0">
                <a:solidFill>
                  <a:schemeClr val="bg2"/>
                </a:solidFill>
              </a:rPr>
              <a:t> </a:t>
            </a:r>
            <a:r>
              <a:rPr lang="pt-BR" sz="2800" b="1" dirty="0" smtClean="0">
                <a:solidFill>
                  <a:schemeClr val="bg2"/>
                </a:solidFill>
              </a:rPr>
              <a:t>ODM</a:t>
            </a:r>
            <a:endParaRPr lang="en-GB" sz="2800" b="1" dirty="0" smtClean="0">
              <a:solidFill>
                <a:schemeClr val="bg2"/>
              </a:solidFill>
            </a:endParaRPr>
          </a:p>
        </p:txBody>
      </p:sp>
      <p:sp>
        <p:nvSpPr>
          <p:cNvPr id="1114115" name="Rectangle 3"/>
          <p:cNvSpPr>
            <a:spLocks noGrp="1" noChangeArrowheads="1"/>
          </p:cNvSpPr>
          <p:nvPr>
            <p:ph type="body" idx="1"/>
          </p:nvPr>
        </p:nvSpPr>
        <p:spPr>
          <a:xfrm>
            <a:off x="251520" y="1484784"/>
            <a:ext cx="8640960" cy="5040560"/>
          </a:xfrm>
        </p:spPr>
        <p:txBody>
          <a:bodyPr/>
          <a:lstStyle/>
          <a:p>
            <a:pPr>
              <a:lnSpc>
                <a:spcPct val="90000"/>
              </a:lnSpc>
            </a:pPr>
            <a:r>
              <a:rPr lang="es-ES" sz="2400" b="1" dirty="0" smtClean="0"/>
              <a:t>La meta era </a:t>
            </a:r>
            <a:r>
              <a:rPr lang="es-ES" sz="2400" b="1" dirty="0" smtClean="0">
                <a:solidFill>
                  <a:schemeClr val="accent1">
                    <a:lumMod val="75000"/>
                  </a:schemeClr>
                </a:solidFill>
              </a:rPr>
              <a:t>reducir a la mitad </a:t>
            </a:r>
            <a:r>
              <a:rPr lang="es-ES" sz="2400" b="1" dirty="0" smtClean="0"/>
              <a:t>la </a:t>
            </a:r>
            <a:r>
              <a:rPr lang="es-ES" sz="2400" b="1" dirty="0" err="1" smtClean="0"/>
              <a:t>proporci</a:t>
            </a:r>
            <a:r>
              <a:rPr lang="en-US" sz="2400" b="1" dirty="0" err="1" smtClean="0"/>
              <a:t>ón</a:t>
            </a:r>
            <a:r>
              <a:rPr lang="en-US" sz="2400" b="1" dirty="0" smtClean="0"/>
              <a:t> de </a:t>
            </a:r>
            <a:r>
              <a:rPr lang="en-US" sz="2400" b="1" dirty="0" err="1" smtClean="0"/>
              <a:t>población</a:t>
            </a:r>
            <a:r>
              <a:rPr lang="en-US" sz="2400" b="1" dirty="0" smtClean="0"/>
              <a:t> sin </a:t>
            </a:r>
            <a:r>
              <a:rPr lang="en-US" sz="2400" b="1" dirty="0" err="1" smtClean="0"/>
              <a:t>acceso</a:t>
            </a:r>
            <a:r>
              <a:rPr lang="en-US" sz="2400" b="1" dirty="0" smtClean="0"/>
              <a:t> a </a:t>
            </a:r>
            <a:r>
              <a:rPr lang="en-US" sz="2400" b="1" dirty="0" err="1" smtClean="0"/>
              <a:t>servicios</a:t>
            </a:r>
            <a:r>
              <a:rPr lang="en-US" sz="2400" b="1" dirty="0" smtClean="0"/>
              <a:t> de </a:t>
            </a:r>
            <a:r>
              <a:rPr lang="en-US" sz="2400" b="1" dirty="0" err="1" smtClean="0"/>
              <a:t>agua</a:t>
            </a:r>
            <a:r>
              <a:rPr lang="en-US" sz="2400" b="1" dirty="0" smtClean="0"/>
              <a:t> y </a:t>
            </a:r>
            <a:r>
              <a:rPr lang="en-US" sz="2400" b="1" dirty="0" err="1" smtClean="0"/>
              <a:t>saneamiento</a:t>
            </a:r>
            <a:r>
              <a:rPr lang="en-US" sz="2400" b="1" dirty="0" smtClean="0"/>
              <a:t> en </a:t>
            </a:r>
            <a:r>
              <a:rPr lang="en-US" sz="2400" b="1" dirty="0"/>
              <a:t>el </a:t>
            </a:r>
            <a:r>
              <a:rPr lang="en-US" sz="2400" b="1" dirty="0" err="1"/>
              <a:t>año</a:t>
            </a:r>
            <a:r>
              <a:rPr lang="en-US" sz="2400" b="1" dirty="0"/>
              <a:t> </a:t>
            </a:r>
            <a:r>
              <a:rPr lang="en-US" sz="2400" b="1" dirty="0" smtClean="0"/>
              <a:t>2000 para 2015</a:t>
            </a:r>
            <a:endParaRPr lang="es-ES" sz="2400" b="1" dirty="0"/>
          </a:p>
          <a:p>
            <a:pPr lvl="1">
              <a:lnSpc>
                <a:spcPct val="90000"/>
              </a:lnSpc>
            </a:pPr>
            <a:endParaRPr lang="es-ES" sz="2000" b="1" dirty="0" smtClean="0"/>
          </a:p>
          <a:p>
            <a:pPr lvl="1">
              <a:lnSpc>
                <a:spcPct val="90000"/>
              </a:lnSpc>
            </a:pPr>
            <a:r>
              <a:rPr lang="es-ES" sz="2000" b="1" dirty="0" smtClean="0"/>
              <a:t>Meta limitada en </a:t>
            </a:r>
            <a:r>
              <a:rPr lang="es-ES" sz="2000" b="1" dirty="0" err="1" smtClean="0"/>
              <a:t>comparaci</a:t>
            </a:r>
            <a:r>
              <a:rPr lang="en-US" sz="2000" b="1" dirty="0" err="1" smtClean="0"/>
              <a:t>ón</a:t>
            </a:r>
            <a:r>
              <a:rPr lang="en-US" sz="2000" b="1" dirty="0" smtClean="0"/>
              <a:t> con </a:t>
            </a:r>
            <a:r>
              <a:rPr lang="en-US" sz="2000" b="1" dirty="0" err="1" smtClean="0"/>
              <a:t>las</a:t>
            </a:r>
            <a:r>
              <a:rPr lang="en-US" sz="2000" b="1" dirty="0" smtClean="0"/>
              <a:t> </a:t>
            </a:r>
            <a:r>
              <a:rPr lang="en-US" sz="2000" b="1" dirty="0" err="1" smtClean="0"/>
              <a:t>metas</a:t>
            </a:r>
            <a:r>
              <a:rPr lang="en-US" sz="2000" b="1" dirty="0" smtClean="0"/>
              <a:t> de </a:t>
            </a:r>
            <a:r>
              <a:rPr lang="en-US" sz="2000" b="1" dirty="0" err="1" smtClean="0"/>
              <a:t>universalización</a:t>
            </a:r>
            <a:r>
              <a:rPr lang="en-US" sz="2000" b="1" dirty="0" smtClean="0"/>
              <a:t> de la </a:t>
            </a:r>
            <a:r>
              <a:rPr lang="en-US" sz="2000" b="1" dirty="0" err="1" smtClean="0"/>
              <a:t>Década</a:t>
            </a:r>
            <a:r>
              <a:rPr lang="en-US" sz="2000" b="1" dirty="0" smtClean="0"/>
              <a:t> Mundial del Agua (1980-1990)</a:t>
            </a:r>
          </a:p>
          <a:p>
            <a:pPr lvl="1">
              <a:lnSpc>
                <a:spcPct val="90000"/>
              </a:lnSpc>
            </a:pPr>
            <a:endParaRPr lang="en-US" sz="2000" b="1" dirty="0" smtClean="0"/>
          </a:p>
          <a:p>
            <a:pPr>
              <a:lnSpc>
                <a:spcPct val="90000"/>
              </a:lnSpc>
            </a:pPr>
            <a:r>
              <a:rPr lang="en-US" sz="2400" b="1" dirty="0" smtClean="0"/>
              <a:t>11 </a:t>
            </a:r>
            <a:r>
              <a:rPr lang="en-US" sz="2400" b="1" dirty="0" err="1" smtClean="0"/>
              <a:t>países</a:t>
            </a:r>
            <a:r>
              <a:rPr lang="en-US" sz="2400" b="1" dirty="0" smtClean="0"/>
              <a:t> de </a:t>
            </a:r>
            <a:r>
              <a:rPr lang="en-US" sz="2400" b="1" dirty="0" err="1" smtClean="0"/>
              <a:t>América</a:t>
            </a:r>
            <a:r>
              <a:rPr lang="en-US" sz="2400" b="1" dirty="0" smtClean="0"/>
              <a:t> Latina y Caribe no </a:t>
            </a:r>
            <a:r>
              <a:rPr lang="en-US" sz="2400" b="1" dirty="0" err="1" smtClean="0"/>
              <a:t>lograron</a:t>
            </a:r>
            <a:r>
              <a:rPr lang="en-US" sz="2400" b="1" dirty="0" smtClean="0"/>
              <a:t> la meta para </a:t>
            </a:r>
            <a:r>
              <a:rPr lang="en-US" sz="2400" b="1" dirty="0" err="1" smtClean="0"/>
              <a:t>agua</a:t>
            </a:r>
            <a:endParaRPr lang="en-US" sz="2400" b="1" dirty="0" smtClean="0"/>
          </a:p>
          <a:p>
            <a:pPr>
              <a:lnSpc>
                <a:spcPct val="90000"/>
              </a:lnSpc>
            </a:pPr>
            <a:endParaRPr lang="en-US" sz="2400" b="1" dirty="0" smtClean="0"/>
          </a:p>
          <a:p>
            <a:pPr>
              <a:lnSpc>
                <a:spcPct val="90000"/>
              </a:lnSpc>
            </a:pPr>
            <a:r>
              <a:rPr lang="en-US" sz="2400" b="1" dirty="0" smtClean="0"/>
              <a:t>19 </a:t>
            </a:r>
            <a:r>
              <a:rPr lang="en-US" sz="2400" b="1" dirty="0" err="1" smtClean="0"/>
              <a:t>países</a:t>
            </a:r>
            <a:r>
              <a:rPr lang="en-US" sz="2400" b="1" dirty="0" smtClean="0"/>
              <a:t> de </a:t>
            </a:r>
            <a:r>
              <a:rPr lang="en-US" sz="2400" b="1" dirty="0" err="1" smtClean="0"/>
              <a:t>ALyC</a:t>
            </a:r>
            <a:r>
              <a:rPr lang="en-US" sz="2400" b="1" dirty="0" smtClean="0"/>
              <a:t> no </a:t>
            </a:r>
            <a:r>
              <a:rPr lang="en-US" sz="2400" b="1" dirty="0" err="1" smtClean="0"/>
              <a:t>lograron</a:t>
            </a:r>
            <a:r>
              <a:rPr lang="en-US" sz="2400" b="1" dirty="0" smtClean="0"/>
              <a:t> la meta de </a:t>
            </a:r>
            <a:r>
              <a:rPr lang="en-US" sz="2400" b="1" dirty="0" err="1" smtClean="0"/>
              <a:t>esgotamento</a:t>
            </a:r>
            <a:r>
              <a:rPr lang="en-US" sz="2400" b="1" dirty="0" smtClean="0"/>
              <a:t> </a:t>
            </a:r>
            <a:r>
              <a:rPr lang="en-US" sz="2400" b="1" dirty="0" err="1" smtClean="0"/>
              <a:t>sanitario</a:t>
            </a:r>
            <a:endParaRPr lang="en-US" sz="2400" b="1" dirty="0" smtClean="0"/>
          </a:p>
          <a:p>
            <a:pPr>
              <a:lnSpc>
                <a:spcPct val="90000"/>
              </a:lnSpc>
            </a:pPr>
            <a:endParaRPr lang="en-US" sz="2400" b="1" dirty="0"/>
          </a:p>
        </p:txBody>
      </p:sp>
    </p:spTree>
    <p:extLst>
      <p:ext uri="{BB962C8B-B14F-4D97-AF65-F5344CB8AC3E}">
        <p14:creationId xmlns:p14="http://schemas.microsoft.com/office/powerpoint/2010/main" val="2069660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4115">
                                            <p:txEl>
                                              <p:pRg st="0" end="0"/>
                                            </p:txEl>
                                          </p:spTgt>
                                        </p:tgtEl>
                                        <p:attrNameLst>
                                          <p:attrName>style.visibility</p:attrName>
                                        </p:attrNameLst>
                                      </p:cBhvr>
                                      <p:to>
                                        <p:strVal val="visible"/>
                                      </p:to>
                                    </p:set>
                                    <p:anim calcmode="lin" valueType="num">
                                      <p:cBhvr additive="base">
                                        <p:cTn id="7" dur="500" fill="hold"/>
                                        <p:tgtEl>
                                          <p:spTgt spid="11141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41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14115">
                                            <p:txEl>
                                              <p:pRg st="2" end="2"/>
                                            </p:txEl>
                                          </p:spTgt>
                                        </p:tgtEl>
                                        <p:attrNameLst>
                                          <p:attrName>style.visibility</p:attrName>
                                        </p:attrNameLst>
                                      </p:cBhvr>
                                      <p:to>
                                        <p:strVal val="visible"/>
                                      </p:to>
                                    </p:set>
                                    <p:anim calcmode="lin" valueType="num">
                                      <p:cBhvr additive="base">
                                        <p:cTn id="11" dur="500" fill="hold"/>
                                        <p:tgtEl>
                                          <p:spTgt spid="111411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14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14115">
                                            <p:txEl>
                                              <p:pRg st="4" end="4"/>
                                            </p:txEl>
                                          </p:spTgt>
                                        </p:tgtEl>
                                        <p:attrNameLst>
                                          <p:attrName>style.visibility</p:attrName>
                                        </p:attrNameLst>
                                      </p:cBhvr>
                                      <p:to>
                                        <p:strVal val="visible"/>
                                      </p:to>
                                    </p:set>
                                    <p:anim calcmode="lin" valueType="num">
                                      <p:cBhvr additive="base">
                                        <p:cTn id="17" dur="500" fill="hold"/>
                                        <p:tgtEl>
                                          <p:spTgt spid="1114115">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141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14115">
                                            <p:txEl>
                                              <p:pRg st="6" end="6"/>
                                            </p:txEl>
                                          </p:spTgt>
                                        </p:tgtEl>
                                        <p:attrNameLst>
                                          <p:attrName>style.visibility</p:attrName>
                                        </p:attrNameLst>
                                      </p:cBhvr>
                                      <p:to>
                                        <p:strVal val="visible"/>
                                      </p:to>
                                    </p:set>
                                    <p:anim calcmode="lin" valueType="num">
                                      <p:cBhvr additive="base">
                                        <p:cTn id="23" dur="500" fill="hold"/>
                                        <p:tgtEl>
                                          <p:spTgt spid="1114115">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1411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GB" altLang="en-US" sz="1000" dirty="0" smtClean="0">
                <a:solidFill>
                  <a:srgbClr val="0000FF"/>
                </a:solidFill>
              </a:rPr>
              <a:t>Esteban.Castro@ncl.ac.uk</a:t>
            </a:r>
          </a:p>
        </p:txBody>
      </p:sp>
      <p:sp>
        <p:nvSpPr>
          <p:cNvPr id="143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9B710217-E466-492C-A9AC-F60B12CAFFA7}" type="slidenum">
              <a:rPr lang="en-GB" altLang="en-US" sz="1200" smtClean="0">
                <a:solidFill>
                  <a:srgbClr val="0000FF"/>
                </a:solidFill>
                <a:latin typeface="Arial Black" panose="020B0A04020102020204" pitchFamily="34" charset="0"/>
              </a:rPr>
              <a:pPr>
                <a:spcBef>
                  <a:spcPct val="0"/>
                </a:spcBef>
                <a:buClrTx/>
                <a:buSzTx/>
                <a:buFontTx/>
                <a:buNone/>
              </a:pPr>
              <a:t>7</a:t>
            </a:fld>
            <a:endParaRPr lang="en-GB" altLang="en-US" sz="1200" smtClean="0">
              <a:solidFill>
                <a:srgbClr val="0000FF"/>
              </a:solidFill>
              <a:latin typeface="Arial Black" panose="020B0A04020102020204" pitchFamily="34" charset="0"/>
            </a:endParaRPr>
          </a:p>
        </p:txBody>
      </p:sp>
      <p:pic>
        <p:nvPicPr>
          <p:cNvPr id="143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5563"/>
            <a:ext cx="91440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1520" y="5808468"/>
            <a:ext cx="8208912" cy="307777"/>
          </a:xfrm>
          <a:prstGeom prst="rect">
            <a:avLst/>
          </a:prstGeom>
        </p:spPr>
        <p:txBody>
          <a:bodyPr wrap="square">
            <a:spAutoFit/>
          </a:bodyPr>
          <a:lstStyle/>
          <a:p>
            <a:r>
              <a:rPr lang="pt-BR" sz="1400" dirty="0">
                <a:hlinkClick r:id="rId4"/>
              </a:rPr>
              <a:t>http://</a:t>
            </a:r>
            <a:r>
              <a:rPr lang="pt-BR" sz="1400" dirty="0" smtClean="0">
                <a:hlinkClick r:id="rId4"/>
              </a:rPr>
              <a:t>www.ipea.gov.br/portal/index.php?option=com_content&amp;view=article&amp;id=25137&amp;Itemid=383</a:t>
            </a:r>
            <a:r>
              <a:rPr lang="pt-BR" sz="1400" dirty="0" smtClean="0"/>
              <a:t> </a:t>
            </a:r>
            <a:endParaRPr lang="pt-BR" sz="1400" dirty="0"/>
          </a:p>
        </p:txBody>
      </p:sp>
    </p:spTree>
    <p:extLst>
      <p:ext uri="{BB962C8B-B14F-4D97-AF65-F5344CB8AC3E}">
        <p14:creationId xmlns:p14="http://schemas.microsoft.com/office/powerpoint/2010/main" val="2058539374"/>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GB" dirty="0" smtClean="0"/>
              <a:t>esteban.castro@ncl.ac.uk</a:t>
            </a:r>
            <a:endParaRPr lang="en-GB" dirty="0"/>
          </a:p>
        </p:txBody>
      </p:sp>
      <p:sp>
        <p:nvSpPr>
          <p:cNvPr id="27651" name="Slide Number Placeholder 4"/>
          <p:cNvSpPr>
            <a:spLocks noGrp="1"/>
          </p:cNvSpPr>
          <p:nvPr>
            <p:ph type="sldNum" sz="quarter" idx="11"/>
          </p:nvPr>
        </p:nvSpPr>
        <p:spPr>
          <a:noFill/>
        </p:spPr>
        <p:txBody>
          <a:bodyPr/>
          <a:lstStyle/>
          <a:p>
            <a:fld id="{F7F3E937-F548-4B8F-ABF7-538C182B7D3E}" type="slidenum">
              <a:rPr lang="en-GB"/>
              <a:pPr/>
              <a:t>70</a:t>
            </a:fld>
            <a:endParaRPr lang="en-GB"/>
          </a:p>
        </p:txBody>
      </p:sp>
      <p:sp>
        <p:nvSpPr>
          <p:cNvPr id="27652" name="Rectangle 2"/>
          <p:cNvSpPr>
            <a:spLocks noGrp="1" noChangeArrowheads="1"/>
          </p:cNvSpPr>
          <p:nvPr>
            <p:ph type="title"/>
          </p:nvPr>
        </p:nvSpPr>
        <p:spPr>
          <a:xfrm>
            <a:off x="462756" y="583679"/>
            <a:ext cx="8218487" cy="504825"/>
          </a:xfrm>
        </p:spPr>
        <p:txBody>
          <a:bodyPr/>
          <a:lstStyle/>
          <a:p>
            <a:pPr eaLnBrk="1" hangingPunct="1"/>
            <a:r>
              <a:rPr lang="pt-BR" sz="2800" b="1" dirty="0" smtClean="0">
                <a:solidFill>
                  <a:schemeClr val="bg2"/>
                </a:solidFill>
              </a:rPr>
              <a:t>El </a:t>
            </a:r>
            <a:r>
              <a:rPr lang="pt-BR" sz="2800" b="1" dirty="0" err="1" smtClean="0">
                <a:solidFill>
                  <a:schemeClr val="bg2"/>
                </a:solidFill>
              </a:rPr>
              <a:t>fracaso</a:t>
            </a:r>
            <a:r>
              <a:rPr lang="pt-BR" sz="2800" b="1" dirty="0" smtClean="0">
                <a:solidFill>
                  <a:schemeClr val="bg2"/>
                </a:solidFill>
              </a:rPr>
              <a:t> ...</a:t>
            </a:r>
            <a:endParaRPr lang="pt-BR" sz="2800" b="1" dirty="0">
              <a:solidFill>
                <a:schemeClr val="bg2"/>
              </a:solidFill>
            </a:endParaRPr>
          </a:p>
        </p:txBody>
      </p:sp>
      <p:sp>
        <p:nvSpPr>
          <p:cNvPr id="1114115" name="Rectangle 3"/>
          <p:cNvSpPr>
            <a:spLocks noGrp="1" noChangeArrowheads="1"/>
          </p:cNvSpPr>
          <p:nvPr>
            <p:ph type="body" idx="1"/>
          </p:nvPr>
        </p:nvSpPr>
        <p:spPr>
          <a:xfrm>
            <a:off x="251520" y="1268760"/>
            <a:ext cx="8640960" cy="5256584"/>
          </a:xfrm>
        </p:spPr>
        <p:txBody>
          <a:bodyPr/>
          <a:lstStyle/>
          <a:p>
            <a:pPr>
              <a:lnSpc>
                <a:spcPct val="90000"/>
              </a:lnSpc>
            </a:pPr>
            <a:endParaRPr lang="en-US" sz="2400" b="1" dirty="0"/>
          </a:p>
          <a:p>
            <a:pPr>
              <a:lnSpc>
                <a:spcPct val="90000"/>
              </a:lnSpc>
            </a:pPr>
            <a:r>
              <a:rPr lang="en-US" sz="2400" b="1" dirty="0" smtClean="0"/>
              <a:t>Son </a:t>
            </a:r>
            <a:r>
              <a:rPr lang="en-US" sz="2400" b="1" dirty="0" err="1" smtClean="0"/>
              <a:t>datos</a:t>
            </a:r>
            <a:r>
              <a:rPr lang="en-US" sz="2400" b="1" dirty="0" smtClean="0"/>
              <a:t> </a:t>
            </a:r>
            <a:r>
              <a:rPr lang="en-US" sz="2400" b="1" dirty="0" err="1" smtClean="0"/>
              <a:t>oficiales</a:t>
            </a:r>
            <a:r>
              <a:rPr lang="en-US" sz="2400" b="1" dirty="0" smtClean="0"/>
              <a:t>, </a:t>
            </a:r>
            <a:r>
              <a:rPr lang="en-US" sz="2400" b="1" dirty="0" err="1" smtClean="0"/>
              <a:t>que</a:t>
            </a:r>
            <a:r>
              <a:rPr lang="en-US" sz="2400" b="1" dirty="0" smtClean="0"/>
              <a:t> no </a:t>
            </a:r>
            <a:r>
              <a:rPr lang="en-US" sz="2400" b="1" dirty="0" err="1" smtClean="0"/>
              <a:t>reflejan</a:t>
            </a:r>
            <a:r>
              <a:rPr lang="en-US" sz="2400" b="1" dirty="0" smtClean="0"/>
              <a:t> la </a:t>
            </a:r>
            <a:r>
              <a:rPr lang="en-US" sz="2400" b="1" dirty="0" err="1" smtClean="0"/>
              <a:t>realidad</a:t>
            </a:r>
            <a:r>
              <a:rPr lang="en-US" sz="2400" b="1" dirty="0" smtClean="0"/>
              <a:t> en </a:t>
            </a:r>
            <a:r>
              <a:rPr lang="en-US" sz="2400" b="1" dirty="0" err="1" smtClean="0"/>
              <a:t>su</a:t>
            </a:r>
            <a:r>
              <a:rPr lang="en-US" sz="2400" b="1" dirty="0" smtClean="0"/>
              <a:t> </a:t>
            </a:r>
            <a:r>
              <a:rPr lang="en-US" sz="2400" b="1" dirty="0" err="1" smtClean="0"/>
              <a:t>complejidad</a:t>
            </a:r>
            <a:r>
              <a:rPr lang="en-US" sz="2400" b="1" dirty="0" smtClean="0"/>
              <a:t> (</a:t>
            </a:r>
            <a:r>
              <a:rPr lang="en-US" sz="2400" b="1" dirty="0" err="1" smtClean="0"/>
              <a:t>ej</a:t>
            </a:r>
            <a:r>
              <a:rPr lang="en-US" sz="2400" b="1" dirty="0" smtClean="0"/>
              <a:t>. el </a:t>
            </a:r>
            <a:r>
              <a:rPr lang="en-US" sz="2400" b="1" dirty="0" err="1" smtClean="0"/>
              <a:t>problema</a:t>
            </a:r>
            <a:r>
              <a:rPr lang="en-US" sz="2400" b="1" dirty="0" smtClean="0"/>
              <a:t> de la </a:t>
            </a:r>
            <a:r>
              <a:rPr lang="en-US" sz="2400" b="1" dirty="0" err="1" smtClean="0"/>
              <a:t>calidad</a:t>
            </a:r>
            <a:r>
              <a:rPr lang="en-US" sz="2400" b="1" dirty="0" smtClean="0"/>
              <a:t> del </a:t>
            </a:r>
            <a:r>
              <a:rPr lang="en-US" sz="2400" b="1" dirty="0" err="1" smtClean="0"/>
              <a:t>agua</a:t>
            </a:r>
            <a:r>
              <a:rPr lang="en-US" sz="2400" b="1" dirty="0" smtClean="0"/>
              <a:t>)</a:t>
            </a:r>
          </a:p>
          <a:p>
            <a:pPr>
              <a:lnSpc>
                <a:spcPct val="90000"/>
              </a:lnSpc>
            </a:pPr>
            <a:endParaRPr lang="en-US" sz="2400" b="1" dirty="0"/>
          </a:p>
          <a:p>
            <a:pPr>
              <a:lnSpc>
                <a:spcPct val="90000"/>
              </a:lnSpc>
            </a:pPr>
            <a:r>
              <a:rPr lang="en-US" sz="2400" b="1" dirty="0" smtClean="0"/>
              <a:t>Los </a:t>
            </a:r>
            <a:r>
              <a:rPr lang="en-US" sz="2400" b="1" dirty="0" err="1" smtClean="0"/>
              <a:t>países</a:t>
            </a:r>
            <a:r>
              <a:rPr lang="en-US" sz="2400" b="1" dirty="0" smtClean="0"/>
              <a:t> </a:t>
            </a:r>
            <a:r>
              <a:rPr lang="en-US" sz="2400" b="1" dirty="0" err="1" smtClean="0"/>
              <a:t>que</a:t>
            </a:r>
            <a:r>
              <a:rPr lang="en-US" sz="2400" b="1" dirty="0" smtClean="0"/>
              <a:t> </a:t>
            </a:r>
            <a:r>
              <a:rPr lang="en-US" sz="2400" b="1" dirty="0" err="1" smtClean="0"/>
              <a:t>lograron</a:t>
            </a:r>
            <a:r>
              <a:rPr lang="en-US" sz="2400" b="1" dirty="0" smtClean="0"/>
              <a:t> </a:t>
            </a:r>
            <a:r>
              <a:rPr lang="en-US" sz="2400" b="1" dirty="0" err="1" smtClean="0"/>
              <a:t>cumplir</a:t>
            </a:r>
            <a:r>
              <a:rPr lang="en-US" sz="2400" b="1" dirty="0" smtClean="0"/>
              <a:t> </a:t>
            </a:r>
            <a:r>
              <a:rPr lang="en-US" sz="2400" b="1" dirty="0" err="1" smtClean="0"/>
              <a:t>las</a:t>
            </a:r>
            <a:r>
              <a:rPr lang="en-US" sz="2400" b="1" dirty="0" smtClean="0"/>
              <a:t> </a:t>
            </a:r>
            <a:r>
              <a:rPr lang="en-US" sz="2400" b="1" dirty="0" err="1" smtClean="0"/>
              <a:t>metas</a:t>
            </a:r>
            <a:r>
              <a:rPr lang="en-US" sz="2400" b="1" dirty="0" smtClean="0"/>
              <a:t>, </a:t>
            </a:r>
            <a:r>
              <a:rPr lang="en-US" sz="2400" b="1" dirty="0" err="1" smtClean="0"/>
              <a:t>también</a:t>
            </a:r>
            <a:r>
              <a:rPr lang="en-US" sz="2400" b="1" dirty="0" smtClean="0"/>
              <a:t> </a:t>
            </a:r>
            <a:r>
              <a:rPr lang="en-US" sz="2400" b="1" dirty="0" err="1" smtClean="0"/>
              <a:t>han</a:t>
            </a:r>
            <a:r>
              <a:rPr lang="en-US" sz="2400" b="1" dirty="0" smtClean="0"/>
              <a:t> </a:t>
            </a:r>
            <a:r>
              <a:rPr lang="en-US" sz="2400" b="1" dirty="0" err="1" smtClean="0"/>
              <a:t>visto</a:t>
            </a:r>
            <a:r>
              <a:rPr lang="en-US" sz="2400" b="1" dirty="0" smtClean="0"/>
              <a:t> </a:t>
            </a:r>
            <a:r>
              <a:rPr lang="en-US" sz="2400" b="1" dirty="0" err="1" smtClean="0"/>
              <a:t>crecer</a:t>
            </a:r>
            <a:r>
              <a:rPr lang="en-US" sz="2400" b="1" dirty="0" smtClean="0"/>
              <a:t> la </a:t>
            </a:r>
            <a:r>
              <a:rPr lang="en-US" sz="2400" b="1" dirty="0" err="1" smtClean="0"/>
              <a:t>desigualdad</a:t>
            </a:r>
            <a:r>
              <a:rPr lang="en-US" sz="2400" b="1" dirty="0" smtClean="0"/>
              <a:t> </a:t>
            </a:r>
            <a:r>
              <a:rPr lang="en-US" sz="2400" b="1" dirty="0" err="1" smtClean="0"/>
              <a:t>intranacional</a:t>
            </a:r>
            <a:r>
              <a:rPr lang="en-US" sz="2400" b="1" dirty="0" smtClean="0"/>
              <a:t> en el </a:t>
            </a:r>
            <a:r>
              <a:rPr lang="en-US" sz="2400" b="1" dirty="0" err="1" smtClean="0"/>
              <a:t>acceso</a:t>
            </a:r>
            <a:r>
              <a:rPr lang="en-US" sz="2400" b="1" dirty="0" smtClean="0"/>
              <a:t> a los </a:t>
            </a:r>
            <a:r>
              <a:rPr lang="en-US" sz="2400" b="1" dirty="0" err="1" smtClean="0"/>
              <a:t>servicios</a:t>
            </a:r>
            <a:endParaRPr lang="en-US" sz="2400" b="1" dirty="0" smtClean="0"/>
          </a:p>
          <a:p>
            <a:pPr lvl="1">
              <a:lnSpc>
                <a:spcPct val="90000"/>
              </a:lnSpc>
            </a:pPr>
            <a:endParaRPr lang="en-US" sz="2000" b="1" dirty="0" smtClean="0"/>
          </a:p>
          <a:p>
            <a:pPr lvl="1">
              <a:lnSpc>
                <a:spcPct val="90000"/>
              </a:lnSpc>
            </a:pPr>
            <a:r>
              <a:rPr lang="en-US" sz="2000" b="1" dirty="0" smtClean="0"/>
              <a:t>se </a:t>
            </a:r>
            <a:r>
              <a:rPr lang="en-US" sz="2000" b="1" dirty="0" err="1" smtClean="0"/>
              <a:t>habría</a:t>
            </a:r>
            <a:r>
              <a:rPr lang="en-US" sz="2000" b="1" dirty="0" smtClean="0"/>
              <a:t> </a:t>
            </a:r>
            <a:r>
              <a:rPr lang="en-US" sz="2000" b="1" dirty="0" err="1" smtClean="0"/>
              <a:t>logrado</a:t>
            </a:r>
            <a:r>
              <a:rPr lang="en-US" sz="2000" b="1" dirty="0" smtClean="0"/>
              <a:t> la meta en </a:t>
            </a:r>
            <a:r>
              <a:rPr lang="en-US" sz="2000" b="1" dirty="0" err="1" smtClean="0"/>
              <a:t>promedio</a:t>
            </a:r>
            <a:r>
              <a:rPr lang="en-US" sz="2000" b="1" dirty="0" smtClean="0"/>
              <a:t>, </a:t>
            </a:r>
            <a:r>
              <a:rPr lang="en-US" sz="2000" b="1" dirty="0" err="1" smtClean="0"/>
              <a:t>pero</a:t>
            </a:r>
            <a:r>
              <a:rPr lang="en-US" sz="2000" b="1" dirty="0" smtClean="0"/>
              <a:t> los </a:t>
            </a:r>
            <a:r>
              <a:rPr lang="en-US" sz="2000" b="1" dirty="0" err="1" smtClean="0"/>
              <a:t>sectores</a:t>
            </a:r>
            <a:r>
              <a:rPr lang="en-US" sz="2000" b="1" dirty="0" smtClean="0"/>
              <a:t> </a:t>
            </a:r>
            <a:r>
              <a:rPr lang="en-US" sz="2000" b="1" dirty="0" err="1" smtClean="0"/>
              <a:t>más</a:t>
            </a:r>
            <a:r>
              <a:rPr lang="en-US" sz="2000" b="1" dirty="0" smtClean="0"/>
              <a:t> </a:t>
            </a:r>
            <a:r>
              <a:rPr lang="en-US" sz="2000" b="1" dirty="0" err="1" smtClean="0"/>
              <a:t>pobres</a:t>
            </a:r>
            <a:r>
              <a:rPr lang="en-US" sz="2000" b="1" dirty="0" smtClean="0"/>
              <a:t> </a:t>
            </a:r>
            <a:r>
              <a:rPr lang="en-US" sz="2000" b="1" dirty="0" err="1" smtClean="0"/>
              <a:t>han</a:t>
            </a:r>
            <a:r>
              <a:rPr lang="en-US" sz="2000" b="1" dirty="0" smtClean="0"/>
              <a:t> </a:t>
            </a:r>
            <a:r>
              <a:rPr lang="en-US" sz="2000" b="1" dirty="0" err="1" smtClean="0"/>
              <a:t>sido</a:t>
            </a:r>
            <a:r>
              <a:rPr lang="en-US" sz="2000" b="1" dirty="0" smtClean="0"/>
              <a:t> </a:t>
            </a:r>
            <a:r>
              <a:rPr lang="en-US" sz="2000" b="1" dirty="0" err="1" smtClean="0"/>
              <a:t>marginalizados</a:t>
            </a:r>
            <a:r>
              <a:rPr lang="en-US" sz="2000" b="1" dirty="0" smtClean="0"/>
              <a:t> </a:t>
            </a:r>
            <a:r>
              <a:rPr lang="en-US" sz="2000" b="1" dirty="0" err="1" smtClean="0"/>
              <a:t>pues</a:t>
            </a:r>
            <a:r>
              <a:rPr lang="en-US" sz="2000" b="1" dirty="0" smtClean="0"/>
              <a:t> la </a:t>
            </a:r>
            <a:r>
              <a:rPr lang="en-US" sz="2000" b="1" dirty="0" err="1" smtClean="0"/>
              <a:t>expansión</a:t>
            </a:r>
            <a:r>
              <a:rPr lang="en-US" sz="2000" b="1" dirty="0" smtClean="0"/>
              <a:t> de </a:t>
            </a:r>
            <a:r>
              <a:rPr lang="en-US" sz="2000" b="1" dirty="0" err="1" smtClean="0"/>
              <a:t>servicios</a:t>
            </a:r>
            <a:r>
              <a:rPr lang="en-US" sz="2000" b="1" dirty="0" smtClean="0"/>
              <a:t> </a:t>
            </a:r>
            <a:r>
              <a:rPr lang="en-US" sz="2000" b="1" dirty="0" err="1" smtClean="0"/>
              <a:t>llegó</a:t>
            </a:r>
            <a:r>
              <a:rPr lang="en-US" sz="2000" b="1" dirty="0" smtClean="0"/>
              <a:t> en general a los </a:t>
            </a:r>
            <a:r>
              <a:rPr lang="en-US" sz="2000" b="1" dirty="0" err="1" smtClean="0"/>
              <a:t>sectores</a:t>
            </a:r>
            <a:r>
              <a:rPr lang="en-US" sz="2000" b="1" dirty="0" smtClean="0"/>
              <a:t> de </a:t>
            </a:r>
            <a:r>
              <a:rPr lang="en-US" sz="2000" b="1" dirty="0" err="1" smtClean="0"/>
              <a:t>mayores</a:t>
            </a:r>
            <a:r>
              <a:rPr lang="en-US" sz="2000" b="1" dirty="0" smtClean="0"/>
              <a:t> </a:t>
            </a:r>
            <a:r>
              <a:rPr lang="en-US" sz="2000" b="1" dirty="0" err="1" smtClean="0"/>
              <a:t>ingresos</a:t>
            </a:r>
            <a:endParaRPr lang="es-ES" sz="2000" b="1" dirty="0"/>
          </a:p>
        </p:txBody>
      </p:sp>
    </p:spTree>
    <p:extLst>
      <p:ext uri="{BB962C8B-B14F-4D97-AF65-F5344CB8AC3E}">
        <p14:creationId xmlns:p14="http://schemas.microsoft.com/office/powerpoint/2010/main" val="198538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4115">
                                            <p:txEl>
                                              <p:pRg st="1" end="1"/>
                                            </p:txEl>
                                          </p:spTgt>
                                        </p:tgtEl>
                                        <p:attrNameLst>
                                          <p:attrName>style.visibility</p:attrName>
                                        </p:attrNameLst>
                                      </p:cBhvr>
                                      <p:to>
                                        <p:strVal val="visible"/>
                                      </p:to>
                                    </p:set>
                                    <p:anim calcmode="lin" valueType="num">
                                      <p:cBhvr additive="base">
                                        <p:cTn id="7" dur="500" fill="hold"/>
                                        <p:tgtEl>
                                          <p:spTgt spid="111411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4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14115">
                                            <p:txEl>
                                              <p:pRg st="3" end="3"/>
                                            </p:txEl>
                                          </p:spTgt>
                                        </p:tgtEl>
                                        <p:attrNameLst>
                                          <p:attrName>style.visibility</p:attrName>
                                        </p:attrNameLst>
                                      </p:cBhvr>
                                      <p:to>
                                        <p:strVal val="visible"/>
                                      </p:to>
                                    </p:set>
                                    <p:anim calcmode="lin" valueType="num">
                                      <p:cBhvr additive="base">
                                        <p:cTn id="13" dur="500" fill="hold"/>
                                        <p:tgtEl>
                                          <p:spTgt spid="111411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14115">
                                            <p:txEl>
                                              <p:pRg st="3" end="3"/>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14115">
                                            <p:txEl>
                                              <p:pRg st="5" end="5"/>
                                            </p:txEl>
                                          </p:spTgt>
                                        </p:tgtEl>
                                        <p:attrNameLst>
                                          <p:attrName>style.visibility</p:attrName>
                                        </p:attrNameLst>
                                      </p:cBhvr>
                                      <p:to>
                                        <p:strVal val="visible"/>
                                      </p:to>
                                    </p:set>
                                    <p:anim calcmode="lin" valueType="num">
                                      <p:cBhvr additive="base">
                                        <p:cTn id="17" dur="500" fill="hold"/>
                                        <p:tgtEl>
                                          <p:spTgt spid="1114115">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141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GB" dirty="0" smtClean="0"/>
              <a:t>esteban.castro@ncl.ac.uk</a:t>
            </a:r>
            <a:endParaRPr lang="en-GB" dirty="0"/>
          </a:p>
        </p:txBody>
      </p:sp>
      <p:sp>
        <p:nvSpPr>
          <p:cNvPr id="27651" name="Slide Number Placeholder 4"/>
          <p:cNvSpPr>
            <a:spLocks noGrp="1"/>
          </p:cNvSpPr>
          <p:nvPr>
            <p:ph type="sldNum" sz="quarter" idx="11"/>
          </p:nvPr>
        </p:nvSpPr>
        <p:spPr>
          <a:noFill/>
        </p:spPr>
        <p:txBody>
          <a:bodyPr/>
          <a:lstStyle/>
          <a:p>
            <a:fld id="{F7F3E937-F548-4B8F-ABF7-538C182B7D3E}" type="slidenum">
              <a:rPr lang="en-GB"/>
              <a:pPr/>
              <a:t>71</a:t>
            </a:fld>
            <a:endParaRPr lang="en-GB"/>
          </a:p>
        </p:txBody>
      </p:sp>
      <p:sp>
        <p:nvSpPr>
          <p:cNvPr id="27652" name="Rectangle 2"/>
          <p:cNvSpPr>
            <a:spLocks noGrp="1" noChangeArrowheads="1"/>
          </p:cNvSpPr>
          <p:nvPr>
            <p:ph type="title"/>
          </p:nvPr>
        </p:nvSpPr>
        <p:spPr>
          <a:xfrm>
            <a:off x="453469" y="601481"/>
            <a:ext cx="8218487" cy="504825"/>
          </a:xfrm>
        </p:spPr>
        <p:txBody>
          <a:bodyPr/>
          <a:lstStyle/>
          <a:p>
            <a:pPr eaLnBrk="1" hangingPunct="1"/>
            <a:r>
              <a:rPr lang="pt-BR" sz="2800" b="1" dirty="0">
                <a:solidFill>
                  <a:schemeClr val="bg2"/>
                </a:solidFill>
              </a:rPr>
              <a:t>El </a:t>
            </a:r>
            <a:r>
              <a:rPr lang="pt-BR" sz="2800" b="1" dirty="0" err="1">
                <a:solidFill>
                  <a:schemeClr val="bg2"/>
                </a:solidFill>
              </a:rPr>
              <a:t>proceso</a:t>
            </a:r>
            <a:r>
              <a:rPr lang="pt-BR" sz="2800" b="1" dirty="0">
                <a:solidFill>
                  <a:schemeClr val="bg2"/>
                </a:solidFill>
              </a:rPr>
              <a:t> de </a:t>
            </a:r>
            <a:r>
              <a:rPr lang="pt-BR" sz="2800" b="1" dirty="0" err="1">
                <a:solidFill>
                  <a:schemeClr val="bg2"/>
                </a:solidFill>
              </a:rPr>
              <a:t>democratización</a:t>
            </a:r>
            <a:r>
              <a:rPr lang="pt-BR" sz="2800" b="1" dirty="0">
                <a:solidFill>
                  <a:schemeClr val="bg2"/>
                </a:solidFill>
              </a:rPr>
              <a:t> de </a:t>
            </a:r>
            <a:r>
              <a:rPr lang="pt-BR" sz="2800" b="1" dirty="0" err="1">
                <a:solidFill>
                  <a:schemeClr val="bg2"/>
                </a:solidFill>
              </a:rPr>
              <a:t>la</a:t>
            </a:r>
            <a:r>
              <a:rPr lang="pt-BR" sz="2800" b="1" dirty="0">
                <a:solidFill>
                  <a:schemeClr val="bg2"/>
                </a:solidFill>
              </a:rPr>
              <a:t> política </a:t>
            </a:r>
            <a:r>
              <a:rPr lang="pt-BR" sz="2800" b="1" dirty="0" err="1">
                <a:solidFill>
                  <a:schemeClr val="bg2"/>
                </a:solidFill>
              </a:rPr>
              <a:t>y</a:t>
            </a:r>
            <a:r>
              <a:rPr lang="pt-BR" sz="2800" b="1" dirty="0">
                <a:solidFill>
                  <a:schemeClr val="bg2"/>
                </a:solidFill>
              </a:rPr>
              <a:t> </a:t>
            </a:r>
            <a:r>
              <a:rPr lang="pt-BR" sz="2800" b="1" dirty="0" err="1">
                <a:solidFill>
                  <a:schemeClr val="bg2"/>
                </a:solidFill>
              </a:rPr>
              <a:t>la</a:t>
            </a:r>
            <a:r>
              <a:rPr lang="pt-BR" sz="2800" b="1" dirty="0">
                <a:solidFill>
                  <a:schemeClr val="bg2"/>
                </a:solidFill>
              </a:rPr>
              <a:t> </a:t>
            </a:r>
            <a:r>
              <a:rPr lang="pt-BR" sz="2800" b="1" dirty="0" err="1">
                <a:solidFill>
                  <a:schemeClr val="bg2"/>
                </a:solidFill>
              </a:rPr>
              <a:t>gestión</a:t>
            </a:r>
            <a:r>
              <a:rPr lang="pt-BR" sz="2800" b="1" dirty="0">
                <a:solidFill>
                  <a:schemeClr val="bg2"/>
                </a:solidFill>
              </a:rPr>
              <a:t> </a:t>
            </a:r>
            <a:r>
              <a:rPr lang="pt-BR" sz="2800" b="1" dirty="0" err="1" smtClean="0">
                <a:solidFill>
                  <a:schemeClr val="bg2"/>
                </a:solidFill>
              </a:rPr>
              <a:t>del</a:t>
            </a:r>
            <a:r>
              <a:rPr lang="pt-BR" sz="2800" b="1" dirty="0" smtClean="0">
                <a:solidFill>
                  <a:schemeClr val="bg2"/>
                </a:solidFill>
              </a:rPr>
              <a:t> </a:t>
            </a:r>
            <a:r>
              <a:rPr lang="pt-BR" sz="2800" b="1" dirty="0" err="1" smtClean="0">
                <a:solidFill>
                  <a:schemeClr val="bg2"/>
                </a:solidFill>
              </a:rPr>
              <a:t>saneamiento</a:t>
            </a:r>
            <a:r>
              <a:rPr lang="pt-BR" sz="2800" b="1" dirty="0" smtClean="0">
                <a:solidFill>
                  <a:schemeClr val="bg2"/>
                </a:solidFill>
              </a:rPr>
              <a:t> ambiental </a:t>
            </a:r>
            <a:endParaRPr lang="pt-BR" sz="2800" b="1" dirty="0">
              <a:solidFill>
                <a:schemeClr val="bg2"/>
              </a:solidFill>
            </a:endParaRPr>
          </a:p>
        </p:txBody>
      </p:sp>
      <p:sp>
        <p:nvSpPr>
          <p:cNvPr id="1114115" name="Rectangle 3"/>
          <p:cNvSpPr>
            <a:spLocks noGrp="1" noChangeArrowheads="1"/>
          </p:cNvSpPr>
          <p:nvPr>
            <p:ph type="body" idx="1"/>
          </p:nvPr>
        </p:nvSpPr>
        <p:spPr>
          <a:xfrm>
            <a:off x="251520" y="1268760"/>
            <a:ext cx="8640960" cy="5256584"/>
          </a:xfrm>
        </p:spPr>
        <p:txBody>
          <a:bodyPr/>
          <a:lstStyle/>
          <a:p>
            <a:pPr>
              <a:lnSpc>
                <a:spcPct val="90000"/>
              </a:lnSpc>
            </a:pPr>
            <a:endParaRPr lang="en-US" sz="2400" b="1" dirty="0"/>
          </a:p>
          <a:p>
            <a:pPr>
              <a:lnSpc>
                <a:spcPct val="90000"/>
              </a:lnSpc>
            </a:pPr>
            <a:r>
              <a:rPr lang="en-US" sz="2400" b="1" dirty="0" smtClean="0"/>
              <a:t>Los </a:t>
            </a:r>
            <a:r>
              <a:rPr lang="en-US" sz="2400" b="1" dirty="0" err="1"/>
              <a:t>patrones</a:t>
            </a:r>
            <a:r>
              <a:rPr lang="en-US" sz="2400" b="1" dirty="0"/>
              <a:t> </a:t>
            </a:r>
            <a:r>
              <a:rPr lang="en-US" sz="2400" b="1" dirty="0" err="1"/>
              <a:t>prevalecientes</a:t>
            </a:r>
            <a:r>
              <a:rPr lang="en-US" sz="2400" b="1" dirty="0"/>
              <a:t> a </a:t>
            </a:r>
            <a:r>
              <a:rPr lang="en-US" sz="2400" b="1" dirty="0" err="1"/>
              <a:t>nivel</a:t>
            </a:r>
            <a:r>
              <a:rPr lang="en-US" sz="2400" b="1" dirty="0"/>
              <a:t> </a:t>
            </a:r>
            <a:r>
              <a:rPr lang="en-US" sz="2400" b="1" dirty="0" err="1"/>
              <a:t>internacional</a:t>
            </a:r>
            <a:r>
              <a:rPr lang="en-US" sz="2400" b="1" dirty="0"/>
              <a:t> en </a:t>
            </a:r>
            <a:r>
              <a:rPr lang="en-US" sz="2400" b="1" dirty="0" err="1"/>
              <a:t>las</a:t>
            </a:r>
            <a:r>
              <a:rPr lang="en-US" sz="2400" b="1" dirty="0"/>
              <a:t> </a:t>
            </a:r>
            <a:r>
              <a:rPr lang="en-US" sz="2400" b="1" dirty="0" err="1"/>
              <a:t>políticas</a:t>
            </a:r>
            <a:r>
              <a:rPr lang="en-US" sz="2400" b="1" dirty="0"/>
              <a:t> </a:t>
            </a:r>
            <a:r>
              <a:rPr lang="en-US" sz="2400" b="1" dirty="0" err="1"/>
              <a:t>públicas</a:t>
            </a:r>
            <a:r>
              <a:rPr lang="en-US" sz="2400" b="1" dirty="0"/>
              <a:t> </a:t>
            </a:r>
            <a:r>
              <a:rPr lang="en-US" sz="2400" b="1" dirty="0" smtClean="0"/>
              <a:t>de </a:t>
            </a:r>
            <a:r>
              <a:rPr lang="en-US" sz="2400" b="1" dirty="0" err="1" smtClean="0"/>
              <a:t>saneamiento</a:t>
            </a:r>
            <a:r>
              <a:rPr lang="en-US" sz="2400" b="1" dirty="0" smtClean="0"/>
              <a:t> </a:t>
            </a:r>
            <a:r>
              <a:rPr lang="en-US" sz="2400" b="1" dirty="0" err="1" smtClean="0"/>
              <a:t>ambiental</a:t>
            </a:r>
            <a:r>
              <a:rPr lang="en-US" sz="2400" b="1" dirty="0" smtClean="0"/>
              <a:t> </a:t>
            </a:r>
            <a:r>
              <a:rPr lang="en-US" sz="2400" b="1" dirty="0" err="1" smtClean="0"/>
              <a:t>están</a:t>
            </a:r>
            <a:r>
              <a:rPr lang="en-US" sz="2400" b="1" dirty="0" smtClean="0"/>
              <a:t> </a:t>
            </a:r>
            <a:r>
              <a:rPr lang="en-US" sz="2400" b="1" dirty="0" err="1"/>
              <a:t>lejos</a:t>
            </a:r>
            <a:r>
              <a:rPr lang="en-US" sz="2400" b="1" dirty="0"/>
              <a:t> de </a:t>
            </a:r>
            <a:r>
              <a:rPr lang="en-US" sz="2400" b="1" dirty="0" err="1"/>
              <a:t>cumplir</a:t>
            </a:r>
            <a:r>
              <a:rPr lang="en-US" sz="2400" b="1" dirty="0"/>
              <a:t> con los </a:t>
            </a:r>
            <a:r>
              <a:rPr lang="en-US" sz="2400" b="1" dirty="0" err="1"/>
              <a:t>criterios</a:t>
            </a:r>
            <a:r>
              <a:rPr lang="en-US" sz="2400" b="1" dirty="0"/>
              <a:t> de la </a:t>
            </a:r>
            <a:r>
              <a:rPr lang="en-US" sz="2400" b="1" dirty="0" err="1"/>
              <a:t>democracia</a:t>
            </a:r>
            <a:r>
              <a:rPr lang="en-US" sz="2400" b="1" dirty="0"/>
              <a:t> </a:t>
            </a:r>
            <a:r>
              <a:rPr lang="en-US" sz="2400" b="1" dirty="0" err="1"/>
              <a:t>substantiva</a:t>
            </a:r>
            <a:r>
              <a:rPr lang="en-US" sz="2400" b="1" dirty="0"/>
              <a:t>, </a:t>
            </a:r>
            <a:r>
              <a:rPr lang="en-US" sz="2400" b="1" dirty="0" err="1" smtClean="0"/>
              <a:t>especialmente</a:t>
            </a:r>
            <a:r>
              <a:rPr lang="en-US" sz="2400" b="1" dirty="0" smtClean="0"/>
              <a:t> en </a:t>
            </a:r>
            <a:r>
              <a:rPr lang="en-US" sz="2400" b="1" dirty="0"/>
              <a:t>lo </a:t>
            </a:r>
            <a:r>
              <a:rPr lang="en-US" sz="2400" b="1" dirty="0" err="1"/>
              <a:t>que</a:t>
            </a:r>
            <a:r>
              <a:rPr lang="en-US" sz="2400" b="1" dirty="0"/>
              <a:t> </a:t>
            </a:r>
            <a:r>
              <a:rPr lang="en-US" sz="2400" b="1" dirty="0" err="1"/>
              <a:t>toca</a:t>
            </a:r>
            <a:r>
              <a:rPr lang="en-US" sz="2400" b="1" dirty="0"/>
              <a:t> a </a:t>
            </a:r>
            <a:r>
              <a:rPr lang="en-US" sz="2400" b="1" dirty="0" err="1"/>
              <a:t>atender</a:t>
            </a:r>
            <a:r>
              <a:rPr lang="en-US" sz="2400" b="1" dirty="0"/>
              <a:t> a </a:t>
            </a:r>
            <a:r>
              <a:rPr lang="en-US" sz="2400" b="1" dirty="0" err="1"/>
              <a:t>las</a:t>
            </a:r>
            <a:r>
              <a:rPr lang="en-US" sz="2400" b="1" dirty="0"/>
              <a:t> </a:t>
            </a:r>
            <a:r>
              <a:rPr lang="en-US" sz="2400" b="1" dirty="0" err="1"/>
              <a:t>comunidades</a:t>
            </a:r>
            <a:r>
              <a:rPr lang="en-US" sz="2400" b="1" dirty="0"/>
              <a:t> </a:t>
            </a:r>
            <a:r>
              <a:rPr lang="en-US" sz="2400" b="1" dirty="0" err="1" smtClean="0"/>
              <a:t>vulnerables</a:t>
            </a:r>
            <a:endParaRPr lang="en-US" sz="2400" b="1" dirty="0"/>
          </a:p>
          <a:p>
            <a:pPr>
              <a:lnSpc>
                <a:spcPct val="90000"/>
              </a:lnSpc>
            </a:pPr>
            <a:endParaRPr lang="en-US" sz="2400" b="1" dirty="0" smtClean="0"/>
          </a:p>
          <a:p>
            <a:pPr>
              <a:lnSpc>
                <a:spcPct val="90000"/>
              </a:lnSpc>
            </a:pPr>
            <a:r>
              <a:rPr lang="en-US" sz="2400" b="1" dirty="0" err="1" smtClean="0"/>
              <a:t>Políticas</a:t>
            </a:r>
            <a:r>
              <a:rPr lang="en-US" sz="2400" b="1" dirty="0" smtClean="0"/>
              <a:t> </a:t>
            </a:r>
            <a:r>
              <a:rPr lang="en-US" sz="2400" b="1" dirty="0" err="1" smtClean="0"/>
              <a:t>incluyentes</a:t>
            </a:r>
            <a:r>
              <a:rPr lang="en-US" sz="2400" b="1" dirty="0" smtClean="0"/>
              <a:t> vs. </a:t>
            </a:r>
            <a:r>
              <a:rPr lang="en-US" sz="2400" b="1" dirty="0" err="1" smtClean="0"/>
              <a:t>políticas</a:t>
            </a:r>
            <a:r>
              <a:rPr lang="en-US" sz="2400" b="1" dirty="0" smtClean="0"/>
              <a:t> </a:t>
            </a:r>
            <a:r>
              <a:rPr lang="en-US" sz="2400" b="1" dirty="0" err="1" smtClean="0"/>
              <a:t>excluyentes</a:t>
            </a:r>
            <a:endParaRPr lang="en-US" sz="2400" b="1" dirty="0" smtClean="0"/>
          </a:p>
          <a:p>
            <a:pPr lvl="1">
              <a:lnSpc>
                <a:spcPct val="90000"/>
              </a:lnSpc>
            </a:pPr>
            <a:endParaRPr lang="en-US" sz="2000" b="1" dirty="0" smtClean="0"/>
          </a:p>
          <a:p>
            <a:pPr>
              <a:lnSpc>
                <a:spcPct val="90000"/>
              </a:lnSpc>
            </a:pPr>
            <a:r>
              <a:rPr lang="en-US" sz="2400" b="1" dirty="0" err="1" smtClean="0"/>
              <a:t>Reconocimiento</a:t>
            </a:r>
            <a:r>
              <a:rPr lang="en-US" sz="2400" b="1" dirty="0" smtClean="0"/>
              <a:t> del </a:t>
            </a:r>
            <a:r>
              <a:rPr lang="en-US" sz="2400" b="1" dirty="0" err="1" smtClean="0"/>
              <a:t>papel</a:t>
            </a:r>
            <a:r>
              <a:rPr lang="en-US" sz="2400" b="1" dirty="0" smtClean="0"/>
              <a:t> central del Estado</a:t>
            </a:r>
          </a:p>
          <a:p>
            <a:pPr>
              <a:lnSpc>
                <a:spcPct val="90000"/>
              </a:lnSpc>
            </a:pPr>
            <a:endParaRPr lang="en-US" sz="2400" b="1" dirty="0"/>
          </a:p>
          <a:p>
            <a:pPr>
              <a:lnSpc>
                <a:spcPct val="90000"/>
              </a:lnSpc>
            </a:pPr>
            <a:r>
              <a:rPr lang="en-US" sz="2400" b="1" dirty="0" err="1" smtClean="0"/>
              <a:t>Democratización</a:t>
            </a:r>
            <a:r>
              <a:rPr lang="en-US" sz="2400" b="1" dirty="0" smtClean="0"/>
              <a:t> formal vs </a:t>
            </a:r>
            <a:r>
              <a:rPr lang="en-US" sz="2400" b="1" dirty="0" err="1" smtClean="0"/>
              <a:t>democratización</a:t>
            </a:r>
            <a:r>
              <a:rPr lang="en-US" sz="2400" b="1" dirty="0" smtClean="0"/>
              <a:t> </a:t>
            </a:r>
            <a:r>
              <a:rPr lang="en-US" sz="2400" b="1" dirty="0" err="1" smtClean="0"/>
              <a:t>substantiva</a:t>
            </a:r>
            <a:endParaRPr lang="es-ES" sz="2400" b="1" dirty="0"/>
          </a:p>
        </p:txBody>
      </p:sp>
    </p:spTree>
    <p:extLst>
      <p:ext uri="{BB962C8B-B14F-4D97-AF65-F5344CB8AC3E}">
        <p14:creationId xmlns:p14="http://schemas.microsoft.com/office/powerpoint/2010/main" val="592100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4115">
                                            <p:txEl>
                                              <p:pRg st="3" end="3"/>
                                            </p:txEl>
                                          </p:spTgt>
                                        </p:tgtEl>
                                        <p:attrNameLst>
                                          <p:attrName>style.visibility</p:attrName>
                                        </p:attrNameLst>
                                      </p:cBhvr>
                                      <p:to>
                                        <p:strVal val="visible"/>
                                      </p:to>
                                    </p:set>
                                    <p:anim calcmode="lin" valueType="num">
                                      <p:cBhvr additive="base">
                                        <p:cTn id="7" dur="500" fill="hold"/>
                                        <p:tgtEl>
                                          <p:spTgt spid="1114115">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41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14115">
                                            <p:txEl>
                                              <p:pRg st="5" end="5"/>
                                            </p:txEl>
                                          </p:spTgt>
                                        </p:tgtEl>
                                        <p:attrNameLst>
                                          <p:attrName>style.visibility</p:attrName>
                                        </p:attrNameLst>
                                      </p:cBhvr>
                                      <p:to>
                                        <p:strVal val="visible"/>
                                      </p:to>
                                    </p:set>
                                    <p:anim calcmode="lin" valueType="num">
                                      <p:cBhvr additive="base">
                                        <p:cTn id="13" dur="500" fill="hold"/>
                                        <p:tgtEl>
                                          <p:spTgt spid="1114115">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1411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14115">
                                            <p:txEl>
                                              <p:pRg st="7" end="7"/>
                                            </p:txEl>
                                          </p:spTgt>
                                        </p:tgtEl>
                                        <p:attrNameLst>
                                          <p:attrName>style.visibility</p:attrName>
                                        </p:attrNameLst>
                                      </p:cBhvr>
                                      <p:to>
                                        <p:strVal val="visible"/>
                                      </p:to>
                                    </p:set>
                                    <p:anim calcmode="lin" valueType="num">
                                      <p:cBhvr additive="base">
                                        <p:cTn id="19" dur="500" fill="hold"/>
                                        <p:tgtEl>
                                          <p:spTgt spid="1114115">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1411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GB" dirty="0" smtClean="0"/>
              <a:t>esteban.castro@ncl.ac.uk</a:t>
            </a:r>
            <a:endParaRPr lang="en-GB" dirty="0"/>
          </a:p>
        </p:txBody>
      </p:sp>
      <p:sp>
        <p:nvSpPr>
          <p:cNvPr id="27651" name="Slide Number Placeholder 4"/>
          <p:cNvSpPr>
            <a:spLocks noGrp="1"/>
          </p:cNvSpPr>
          <p:nvPr>
            <p:ph type="sldNum" sz="quarter" idx="11"/>
          </p:nvPr>
        </p:nvSpPr>
        <p:spPr>
          <a:noFill/>
        </p:spPr>
        <p:txBody>
          <a:bodyPr/>
          <a:lstStyle/>
          <a:p>
            <a:fld id="{F7F3E937-F548-4B8F-ABF7-538C182B7D3E}" type="slidenum">
              <a:rPr lang="en-GB"/>
              <a:pPr/>
              <a:t>72</a:t>
            </a:fld>
            <a:endParaRPr lang="en-GB"/>
          </a:p>
        </p:txBody>
      </p:sp>
      <p:sp>
        <p:nvSpPr>
          <p:cNvPr id="27652" name="Rectangle 2"/>
          <p:cNvSpPr>
            <a:spLocks noGrp="1" noChangeArrowheads="1"/>
          </p:cNvSpPr>
          <p:nvPr>
            <p:ph type="title"/>
          </p:nvPr>
        </p:nvSpPr>
        <p:spPr>
          <a:xfrm>
            <a:off x="462756" y="476672"/>
            <a:ext cx="8218487" cy="504825"/>
          </a:xfrm>
        </p:spPr>
        <p:txBody>
          <a:bodyPr/>
          <a:lstStyle/>
          <a:p>
            <a:pPr eaLnBrk="1" hangingPunct="1"/>
            <a:r>
              <a:rPr lang="pt-BR" sz="2800" b="1" dirty="0">
                <a:solidFill>
                  <a:schemeClr val="bg2"/>
                </a:solidFill>
              </a:rPr>
              <a:t>El </a:t>
            </a:r>
            <a:r>
              <a:rPr lang="pt-BR" sz="2800" b="1" dirty="0" err="1">
                <a:solidFill>
                  <a:schemeClr val="bg2"/>
                </a:solidFill>
              </a:rPr>
              <a:t>proceso</a:t>
            </a:r>
            <a:r>
              <a:rPr lang="pt-BR" sz="2800" b="1" dirty="0">
                <a:solidFill>
                  <a:schemeClr val="bg2"/>
                </a:solidFill>
              </a:rPr>
              <a:t> de </a:t>
            </a:r>
            <a:r>
              <a:rPr lang="pt-BR" sz="2800" b="1" dirty="0" err="1">
                <a:solidFill>
                  <a:schemeClr val="bg2"/>
                </a:solidFill>
              </a:rPr>
              <a:t>democratización</a:t>
            </a:r>
            <a:r>
              <a:rPr lang="pt-BR" sz="2800" b="1" dirty="0">
                <a:solidFill>
                  <a:schemeClr val="bg2"/>
                </a:solidFill>
              </a:rPr>
              <a:t> </a:t>
            </a:r>
            <a:r>
              <a:rPr lang="pt-BR" sz="2800" b="1" dirty="0" smtClean="0">
                <a:solidFill>
                  <a:schemeClr val="bg2"/>
                </a:solidFill>
              </a:rPr>
              <a:t>... </a:t>
            </a:r>
            <a:endParaRPr lang="pt-BR" sz="2800" b="1" dirty="0">
              <a:solidFill>
                <a:schemeClr val="bg2"/>
              </a:solidFill>
            </a:endParaRPr>
          </a:p>
        </p:txBody>
      </p:sp>
      <p:sp>
        <p:nvSpPr>
          <p:cNvPr id="1114115" name="Rectangle 3"/>
          <p:cNvSpPr>
            <a:spLocks noGrp="1" noChangeArrowheads="1"/>
          </p:cNvSpPr>
          <p:nvPr>
            <p:ph type="body" idx="1"/>
          </p:nvPr>
        </p:nvSpPr>
        <p:spPr>
          <a:xfrm>
            <a:off x="251520" y="1268760"/>
            <a:ext cx="8640960" cy="5256584"/>
          </a:xfrm>
        </p:spPr>
        <p:txBody>
          <a:bodyPr/>
          <a:lstStyle/>
          <a:p>
            <a:pPr>
              <a:lnSpc>
                <a:spcPct val="90000"/>
              </a:lnSpc>
            </a:pPr>
            <a:r>
              <a:rPr lang="en-US" sz="2400" b="1" dirty="0" smtClean="0"/>
              <a:t>Las </a:t>
            </a:r>
            <a:r>
              <a:rPr lang="en-US" sz="2400" b="1" dirty="0" err="1"/>
              <a:t>políticas</a:t>
            </a:r>
            <a:r>
              <a:rPr lang="en-US" sz="2400" b="1" dirty="0"/>
              <a:t> </a:t>
            </a:r>
            <a:r>
              <a:rPr lang="en-US" sz="2400" b="1" dirty="0" err="1"/>
              <a:t>públicas</a:t>
            </a:r>
            <a:r>
              <a:rPr lang="en-US" sz="2400" b="1" dirty="0"/>
              <a:t> </a:t>
            </a:r>
            <a:r>
              <a:rPr lang="en-US" sz="2400" b="1" dirty="0" err="1"/>
              <a:t>requeridas</a:t>
            </a:r>
            <a:r>
              <a:rPr lang="en-US" sz="2400" b="1" dirty="0"/>
              <a:t> para </a:t>
            </a:r>
            <a:r>
              <a:rPr lang="en-US" sz="2400" b="1" dirty="0" err="1"/>
              <a:t>lograr</a:t>
            </a:r>
            <a:r>
              <a:rPr lang="en-US" sz="2400" b="1" dirty="0"/>
              <a:t> la </a:t>
            </a:r>
            <a:r>
              <a:rPr lang="en-US" sz="2400" b="1" dirty="0" err="1"/>
              <a:t>universalización</a:t>
            </a:r>
            <a:r>
              <a:rPr lang="en-US" sz="2400" b="1" dirty="0"/>
              <a:t> de los </a:t>
            </a:r>
            <a:r>
              <a:rPr lang="en-US" sz="2400" b="1" dirty="0" err="1" smtClean="0"/>
              <a:t>servicios</a:t>
            </a:r>
            <a:r>
              <a:rPr lang="en-US" sz="2400" b="1" dirty="0" smtClean="0"/>
              <a:t> de </a:t>
            </a:r>
            <a:r>
              <a:rPr lang="en-US" sz="2400" b="1" dirty="0" err="1" smtClean="0"/>
              <a:t>saneamiento</a:t>
            </a:r>
            <a:r>
              <a:rPr lang="en-US" sz="2400" b="1" dirty="0" smtClean="0"/>
              <a:t> </a:t>
            </a:r>
            <a:r>
              <a:rPr lang="en-US" sz="2400" b="1" dirty="0" err="1" smtClean="0"/>
              <a:t>ambiental</a:t>
            </a:r>
            <a:r>
              <a:rPr lang="en-US" sz="2400" b="1" dirty="0" smtClean="0"/>
              <a:t> </a:t>
            </a:r>
            <a:r>
              <a:rPr lang="en-US" sz="2400" b="1" dirty="0" err="1" smtClean="0"/>
              <a:t>deben</a:t>
            </a:r>
            <a:endParaRPr lang="en-US" sz="2400" b="1" dirty="0" smtClean="0"/>
          </a:p>
          <a:p>
            <a:pPr lvl="1">
              <a:lnSpc>
                <a:spcPct val="90000"/>
              </a:lnSpc>
            </a:pPr>
            <a:endParaRPr lang="en-US" sz="2000" b="1" dirty="0" smtClean="0"/>
          </a:p>
          <a:p>
            <a:pPr lvl="1">
              <a:lnSpc>
                <a:spcPct val="90000"/>
              </a:lnSpc>
            </a:pPr>
            <a:r>
              <a:rPr lang="en-US" sz="2000" b="1" dirty="0" err="1" smtClean="0"/>
              <a:t>estar</a:t>
            </a:r>
            <a:r>
              <a:rPr lang="en-US" sz="2000" b="1" dirty="0" smtClean="0"/>
              <a:t> </a:t>
            </a:r>
            <a:r>
              <a:rPr lang="en-US" sz="2000" b="1" dirty="0" err="1"/>
              <a:t>fundadas</a:t>
            </a:r>
            <a:r>
              <a:rPr lang="en-US" sz="2000" b="1" dirty="0"/>
              <a:t> en el </a:t>
            </a:r>
            <a:r>
              <a:rPr lang="en-US" sz="2000" b="1" dirty="0">
                <a:solidFill>
                  <a:schemeClr val="accent1">
                    <a:lumMod val="75000"/>
                  </a:schemeClr>
                </a:solidFill>
              </a:rPr>
              <a:t>principio de la </a:t>
            </a:r>
            <a:r>
              <a:rPr lang="en-US" sz="2000" b="1" dirty="0" err="1" smtClean="0">
                <a:solidFill>
                  <a:schemeClr val="accent1">
                    <a:lumMod val="75000"/>
                  </a:schemeClr>
                </a:solidFill>
              </a:rPr>
              <a:t>igualdad</a:t>
            </a:r>
            <a:endParaRPr lang="en-US" sz="2000" b="1" dirty="0" smtClean="0">
              <a:solidFill>
                <a:schemeClr val="accent1">
                  <a:lumMod val="75000"/>
                </a:schemeClr>
              </a:solidFill>
            </a:endParaRPr>
          </a:p>
          <a:p>
            <a:pPr lvl="1">
              <a:lnSpc>
                <a:spcPct val="90000"/>
              </a:lnSpc>
            </a:pPr>
            <a:endParaRPr lang="en-US" sz="2000" b="1" dirty="0" smtClean="0"/>
          </a:p>
          <a:p>
            <a:pPr lvl="1">
              <a:lnSpc>
                <a:spcPct val="90000"/>
              </a:lnSpc>
            </a:pPr>
            <a:r>
              <a:rPr lang="en-US" sz="2000" b="1" dirty="0" err="1" smtClean="0"/>
              <a:t>subordinar</a:t>
            </a:r>
            <a:r>
              <a:rPr lang="en-US" sz="2000" b="1" dirty="0" smtClean="0"/>
              <a:t> </a:t>
            </a:r>
            <a:r>
              <a:rPr lang="en-US" sz="2000" b="1" dirty="0"/>
              <a:t>la </a:t>
            </a:r>
            <a:r>
              <a:rPr lang="en-US" sz="2000" b="1" dirty="0" err="1"/>
              <a:t>eficiencia</a:t>
            </a:r>
            <a:r>
              <a:rPr lang="en-US" sz="2000" b="1" dirty="0"/>
              <a:t> </a:t>
            </a:r>
            <a:r>
              <a:rPr lang="en-US" sz="2000" b="1" dirty="0" err="1"/>
              <a:t>económica</a:t>
            </a:r>
            <a:r>
              <a:rPr lang="en-US" sz="2000" b="1" dirty="0"/>
              <a:t> y el </a:t>
            </a:r>
            <a:r>
              <a:rPr lang="en-US" sz="2000" b="1" dirty="0" err="1"/>
              <a:t>lucro</a:t>
            </a:r>
            <a:r>
              <a:rPr lang="en-US" sz="2000" b="1" dirty="0"/>
              <a:t> </a:t>
            </a:r>
            <a:r>
              <a:rPr lang="en-US" sz="2000" b="1" dirty="0" err="1"/>
              <a:t>privado</a:t>
            </a:r>
            <a:r>
              <a:rPr lang="en-US" sz="2000" b="1" dirty="0"/>
              <a:t> a </a:t>
            </a:r>
            <a:r>
              <a:rPr lang="en-US" sz="2000" b="1" dirty="0" err="1"/>
              <a:t>las</a:t>
            </a:r>
            <a:r>
              <a:rPr lang="en-US" sz="2000" b="1" dirty="0"/>
              <a:t> </a:t>
            </a:r>
            <a:r>
              <a:rPr lang="en-US" sz="2000" b="1" dirty="0" err="1"/>
              <a:t>metas</a:t>
            </a:r>
            <a:r>
              <a:rPr lang="en-US" sz="2000" b="1" dirty="0"/>
              <a:t> </a:t>
            </a:r>
            <a:r>
              <a:rPr lang="en-US" sz="2000" b="1" dirty="0" err="1"/>
              <a:t>más</a:t>
            </a:r>
            <a:r>
              <a:rPr lang="en-US" sz="2000" b="1" dirty="0"/>
              <a:t> </a:t>
            </a:r>
            <a:r>
              <a:rPr lang="en-US" sz="2000" b="1" dirty="0" err="1"/>
              <a:t>elevadas</a:t>
            </a:r>
            <a:r>
              <a:rPr lang="en-US" sz="2000" b="1" dirty="0"/>
              <a:t> de la </a:t>
            </a:r>
            <a:r>
              <a:rPr lang="en-US" sz="2000" b="1" dirty="0" err="1">
                <a:solidFill>
                  <a:schemeClr val="accent1">
                    <a:lumMod val="75000"/>
                  </a:schemeClr>
                </a:solidFill>
              </a:rPr>
              <a:t>distribución</a:t>
            </a:r>
            <a:r>
              <a:rPr lang="en-US" sz="2000" b="1" dirty="0">
                <a:solidFill>
                  <a:schemeClr val="accent1">
                    <a:lumMod val="75000"/>
                  </a:schemeClr>
                </a:solidFill>
              </a:rPr>
              <a:t> </a:t>
            </a:r>
            <a:r>
              <a:rPr lang="en-US" sz="2000" b="1" dirty="0" err="1">
                <a:solidFill>
                  <a:schemeClr val="accent1">
                    <a:lumMod val="75000"/>
                  </a:schemeClr>
                </a:solidFill>
              </a:rPr>
              <a:t>democrática</a:t>
            </a:r>
            <a:r>
              <a:rPr lang="en-US" sz="2000" b="1" dirty="0">
                <a:solidFill>
                  <a:schemeClr val="accent1">
                    <a:lumMod val="75000"/>
                  </a:schemeClr>
                </a:solidFill>
              </a:rPr>
              <a:t> de la </a:t>
            </a:r>
            <a:r>
              <a:rPr lang="en-US" sz="2000" b="1" dirty="0" err="1">
                <a:solidFill>
                  <a:schemeClr val="accent1">
                    <a:lumMod val="75000"/>
                  </a:schemeClr>
                </a:solidFill>
              </a:rPr>
              <a:t>riqueza</a:t>
            </a:r>
            <a:r>
              <a:rPr lang="en-US" sz="2000" b="1" dirty="0">
                <a:solidFill>
                  <a:schemeClr val="accent1">
                    <a:lumMod val="75000"/>
                  </a:schemeClr>
                </a:solidFill>
              </a:rPr>
              <a:t> y el </a:t>
            </a:r>
            <a:r>
              <a:rPr lang="en-US" sz="2000" b="1" dirty="0" err="1">
                <a:solidFill>
                  <a:schemeClr val="accent1">
                    <a:lumMod val="75000"/>
                  </a:schemeClr>
                </a:solidFill>
              </a:rPr>
              <a:t>bienestar</a:t>
            </a:r>
            <a:r>
              <a:rPr lang="en-US" sz="2000" b="1" dirty="0">
                <a:solidFill>
                  <a:schemeClr val="accent1">
                    <a:lumMod val="75000"/>
                  </a:schemeClr>
                </a:solidFill>
              </a:rPr>
              <a:t> </a:t>
            </a:r>
            <a:r>
              <a:rPr lang="en-US" sz="2000" b="1" dirty="0" err="1" smtClean="0">
                <a:solidFill>
                  <a:schemeClr val="accent1">
                    <a:lumMod val="75000"/>
                  </a:schemeClr>
                </a:solidFill>
              </a:rPr>
              <a:t>civilizado</a:t>
            </a:r>
            <a:endParaRPr lang="en-US" sz="2000" b="1" dirty="0"/>
          </a:p>
          <a:p>
            <a:pPr lvl="1">
              <a:lnSpc>
                <a:spcPct val="90000"/>
              </a:lnSpc>
            </a:pPr>
            <a:endParaRPr lang="en-US" sz="2000" b="1" dirty="0" smtClean="0"/>
          </a:p>
          <a:p>
            <a:pPr lvl="1">
              <a:lnSpc>
                <a:spcPct val="90000"/>
              </a:lnSpc>
            </a:pPr>
            <a:r>
              <a:rPr lang="en-US" sz="2000" b="1" dirty="0" err="1" smtClean="0"/>
              <a:t>privilegiar</a:t>
            </a:r>
            <a:r>
              <a:rPr lang="en-US" sz="2000" b="1" dirty="0" smtClean="0"/>
              <a:t> </a:t>
            </a:r>
            <a:r>
              <a:rPr lang="en-US" sz="2000" b="1" dirty="0"/>
              <a:t>el </a:t>
            </a:r>
            <a:r>
              <a:rPr lang="en-US" sz="2000" b="1" dirty="0">
                <a:solidFill>
                  <a:schemeClr val="accent1">
                    <a:lumMod val="75000"/>
                  </a:schemeClr>
                </a:solidFill>
              </a:rPr>
              <a:t>“</a:t>
            </a:r>
            <a:r>
              <a:rPr lang="en-US" sz="2000" b="1" dirty="0" err="1">
                <a:solidFill>
                  <a:schemeClr val="accent1">
                    <a:lumMod val="75000"/>
                  </a:schemeClr>
                </a:solidFill>
              </a:rPr>
              <a:t>rendimiento</a:t>
            </a:r>
            <a:r>
              <a:rPr lang="en-US" sz="2000" b="1" dirty="0">
                <a:solidFill>
                  <a:schemeClr val="accent1">
                    <a:lumMod val="75000"/>
                  </a:schemeClr>
                </a:solidFill>
              </a:rPr>
              <a:t>” soci</a:t>
            </a:r>
            <a:r>
              <a:rPr lang="en-US" sz="2000" b="1" dirty="0"/>
              <a:t>al (en </a:t>
            </a:r>
            <a:r>
              <a:rPr lang="en-US" sz="2000" b="1" dirty="0" err="1"/>
              <a:t>salud</a:t>
            </a:r>
            <a:r>
              <a:rPr lang="en-US" sz="2000" b="1" dirty="0"/>
              <a:t> </a:t>
            </a:r>
            <a:r>
              <a:rPr lang="en-US" sz="2000" b="1" dirty="0" err="1"/>
              <a:t>pública</a:t>
            </a:r>
            <a:r>
              <a:rPr lang="en-US" sz="2000" b="1" dirty="0"/>
              <a:t>, en </a:t>
            </a:r>
            <a:r>
              <a:rPr lang="en-US" sz="2000" b="1" dirty="0" err="1"/>
              <a:t>calidad</a:t>
            </a:r>
            <a:r>
              <a:rPr lang="en-US" sz="2000" b="1" dirty="0"/>
              <a:t> de </a:t>
            </a:r>
            <a:r>
              <a:rPr lang="en-US" sz="2000" b="1" dirty="0" err="1"/>
              <a:t>vida</a:t>
            </a:r>
            <a:r>
              <a:rPr lang="en-US" sz="2000" b="1" dirty="0"/>
              <a:t>, etc.), </a:t>
            </a:r>
            <a:r>
              <a:rPr lang="en-US" sz="2000" b="1" dirty="0">
                <a:solidFill>
                  <a:schemeClr val="accent1">
                    <a:lumMod val="75000"/>
                  </a:schemeClr>
                </a:solidFill>
              </a:rPr>
              <a:t>de largo </a:t>
            </a:r>
            <a:r>
              <a:rPr lang="en-US" sz="2000" b="1" dirty="0" err="1">
                <a:solidFill>
                  <a:schemeClr val="accent1">
                    <a:lumMod val="75000"/>
                  </a:schemeClr>
                </a:solidFill>
              </a:rPr>
              <a:t>plazo</a:t>
            </a:r>
            <a:r>
              <a:rPr lang="en-US" sz="2000" b="1" dirty="0"/>
              <a:t>, de </a:t>
            </a:r>
            <a:r>
              <a:rPr lang="en-US" sz="2000" b="1" dirty="0" err="1"/>
              <a:t>las</a:t>
            </a:r>
            <a:r>
              <a:rPr lang="en-US" sz="2000" b="1" dirty="0"/>
              <a:t> </a:t>
            </a:r>
            <a:r>
              <a:rPr lang="en-US" sz="2000" b="1" dirty="0" err="1"/>
              <a:t>inversiones</a:t>
            </a:r>
            <a:r>
              <a:rPr lang="en-US" sz="2000" b="1" dirty="0"/>
              <a:t> antes </a:t>
            </a:r>
            <a:r>
              <a:rPr lang="en-US" sz="2000" b="1" dirty="0" err="1"/>
              <a:t>que</a:t>
            </a:r>
            <a:r>
              <a:rPr lang="en-US" sz="2000" b="1" dirty="0"/>
              <a:t> </a:t>
            </a:r>
            <a:r>
              <a:rPr lang="en-US" sz="2000" b="1" dirty="0" err="1"/>
              <a:t>las</a:t>
            </a:r>
            <a:r>
              <a:rPr lang="en-US" sz="2000" b="1" dirty="0"/>
              <a:t> </a:t>
            </a:r>
            <a:r>
              <a:rPr lang="en-US" sz="2000" b="1" dirty="0" err="1"/>
              <a:t>ganancias</a:t>
            </a:r>
            <a:r>
              <a:rPr lang="en-US" sz="2000" b="1" dirty="0"/>
              <a:t> </a:t>
            </a:r>
            <a:r>
              <a:rPr lang="en-US" sz="2000" b="1" dirty="0" err="1"/>
              <a:t>económicas</a:t>
            </a:r>
            <a:r>
              <a:rPr lang="en-US" sz="2000" b="1" dirty="0"/>
              <a:t> de </a:t>
            </a:r>
            <a:r>
              <a:rPr lang="en-US" sz="2000" b="1" dirty="0" err="1"/>
              <a:t>corto</a:t>
            </a:r>
            <a:r>
              <a:rPr lang="en-US" sz="2000" b="1" dirty="0"/>
              <a:t> </a:t>
            </a:r>
            <a:r>
              <a:rPr lang="en-US" sz="2000" b="1" dirty="0" err="1" smtClean="0"/>
              <a:t>plazo</a:t>
            </a:r>
            <a:endParaRPr lang="en-US" sz="2000" b="1" dirty="0" smtClean="0"/>
          </a:p>
        </p:txBody>
      </p:sp>
    </p:spTree>
    <p:extLst>
      <p:ext uri="{BB962C8B-B14F-4D97-AF65-F5344CB8AC3E}">
        <p14:creationId xmlns:p14="http://schemas.microsoft.com/office/powerpoint/2010/main" val="1111911934"/>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GB" dirty="0" smtClean="0"/>
              <a:t>esteban.castro@ncl.ac.uk</a:t>
            </a:r>
            <a:endParaRPr lang="en-GB" dirty="0"/>
          </a:p>
        </p:txBody>
      </p:sp>
      <p:sp>
        <p:nvSpPr>
          <p:cNvPr id="27651" name="Slide Number Placeholder 4"/>
          <p:cNvSpPr>
            <a:spLocks noGrp="1"/>
          </p:cNvSpPr>
          <p:nvPr>
            <p:ph type="sldNum" sz="quarter" idx="11"/>
          </p:nvPr>
        </p:nvSpPr>
        <p:spPr>
          <a:noFill/>
        </p:spPr>
        <p:txBody>
          <a:bodyPr/>
          <a:lstStyle/>
          <a:p>
            <a:fld id="{F7F3E937-F548-4B8F-ABF7-538C182B7D3E}" type="slidenum">
              <a:rPr lang="en-GB"/>
              <a:pPr/>
              <a:t>73</a:t>
            </a:fld>
            <a:endParaRPr lang="en-GB"/>
          </a:p>
        </p:txBody>
      </p:sp>
      <p:sp>
        <p:nvSpPr>
          <p:cNvPr id="27652" name="Rectangle 2"/>
          <p:cNvSpPr>
            <a:spLocks noGrp="1" noChangeArrowheads="1"/>
          </p:cNvSpPr>
          <p:nvPr>
            <p:ph type="title"/>
          </p:nvPr>
        </p:nvSpPr>
        <p:spPr>
          <a:xfrm>
            <a:off x="462756" y="476672"/>
            <a:ext cx="8218487" cy="504825"/>
          </a:xfrm>
        </p:spPr>
        <p:txBody>
          <a:bodyPr/>
          <a:lstStyle/>
          <a:p>
            <a:pPr eaLnBrk="1" hangingPunct="1"/>
            <a:r>
              <a:rPr lang="pt-BR" sz="2800" b="1" dirty="0">
                <a:solidFill>
                  <a:schemeClr val="bg2"/>
                </a:solidFill>
              </a:rPr>
              <a:t>El </a:t>
            </a:r>
            <a:r>
              <a:rPr lang="pt-BR" sz="2800" b="1" dirty="0" err="1">
                <a:solidFill>
                  <a:schemeClr val="bg2"/>
                </a:solidFill>
              </a:rPr>
              <a:t>proceso</a:t>
            </a:r>
            <a:r>
              <a:rPr lang="pt-BR" sz="2800" b="1" dirty="0">
                <a:solidFill>
                  <a:schemeClr val="bg2"/>
                </a:solidFill>
              </a:rPr>
              <a:t> de </a:t>
            </a:r>
            <a:r>
              <a:rPr lang="pt-BR" sz="2800" b="1" dirty="0" err="1">
                <a:solidFill>
                  <a:schemeClr val="bg2"/>
                </a:solidFill>
              </a:rPr>
              <a:t>democratización</a:t>
            </a:r>
            <a:r>
              <a:rPr lang="pt-BR" sz="2800" b="1" dirty="0">
                <a:solidFill>
                  <a:schemeClr val="bg2"/>
                </a:solidFill>
              </a:rPr>
              <a:t> </a:t>
            </a:r>
            <a:r>
              <a:rPr lang="pt-BR" sz="2800" b="1" dirty="0" smtClean="0">
                <a:solidFill>
                  <a:schemeClr val="bg2"/>
                </a:solidFill>
              </a:rPr>
              <a:t>... </a:t>
            </a:r>
            <a:endParaRPr lang="pt-BR" sz="2800" b="1" dirty="0">
              <a:solidFill>
                <a:schemeClr val="bg2"/>
              </a:solidFill>
            </a:endParaRPr>
          </a:p>
        </p:txBody>
      </p:sp>
      <p:sp>
        <p:nvSpPr>
          <p:cNvPr id="1114115" name="Rectangle 3"/>
          <p:cNvSpPr>
            <a:spLocks noGrp="1" noChangeArrowheads="1"/>
          </p:cNvSpPr>
          <p:nvPr>
            <p:ph type="body" idx="1"/>
          </p:nvPr>
        </p:nvSpPr>
        <p:spPr>
          <a:xfrm>
            <a:off x="251520" y="1268760"/>
            <a:ext cx="8640960" cy="5256584"/>
          </a:xfrm>
        </p:spPr>
        <p:txBody>
          <a:bodyPr/>
          <a:lstStyle/>
          <a:p>
            <a:pPr>
              <a:lnSpc>
                <a:spcPct val="90000"/>
              </a:lnSpc>
            </a:pPr>
            <a:r>
              <a:rPr lang="en-US" sz="2400" b="1" dirty="0"/>
              <a:t>La </a:t>
            </a:r>
            <a:r>
              <a:rPr lang="en-US" sz="2400" b="1" dirty="0" err="1"/>
              <a:t>revitalización</a:t>
            </a:r>
            <a:r>
              <a:rPr lang="en-US" sz="2400" b="1" dirty="0"/>
              <a:t> de la </a:t>
            </a:r>
            <a:r>
              <a:rPr lang="en-US" sz="2400" b="1" dirty="0" err="1"/>
              <a:t>Alianza</a:t>
            </a:r>
            <a:r>
              <a:rPr lang="en-US" sz="2400" b="1" dirty="0"/>
              <a:t> Mundial para el </a:t>
            </a:r>
            <a:r>
              <a:rPr lang="en-US" sz="2400" b="1" dirty="0" err="1"/>
              <a:t>Desarrollo</a:t>
            </a:r>
            <a:r>
              <a:rPr lang="en-US" sz="2400" b="1" dirty="0"/>
              <a:t> </a:t>
            </a:r>
            <a:r>
              <a:rPr lang="en-US" sz="2400" b="1" dirty="0" err="1"/>
              <a:t>Sostenible</a:t>
            </a:r>
            <a:r>
              <a:rPr lang="en-US" sz="2400" b="1" dirty="0"/>
              <a:t> </a:t>
            </a:r>
            <a:r>
              <a:rPr lang="en-US" sz="2400" b="1" dirty="0" err="1"/>
              <a:t>prevista</a:t>
            </a:r>
            <a:r>
              <a:rPr lang="en-US" sz="2400" b="1" dirty="0"/>
              <a:t> en los </a:t>
            </a:r>
            <a:r>
              <a:rPr lang="en-US" sz="2400" b="1" dirty="0" err="1"/>
              <a:t>nuevos</a:t>
            </a:r>
            <a:r>
              <a:rPr lang="en-US" sz="2400" b="1" dirty="0"/>
              <a:t> </a:t>
            </a:r>
            <a:r>
              <a:rPr lang="en-US" sz="2400" b="1" dirty="0" err="1"/>
              <a:t>Objetivos</a:t>
            </a:r>
            <a:r>
              <a:rPr lang="en-US" sz="2400" b="1" dirty="0"/>
              <a:t> de </a:t>
            </a:r>
            <a:r>
              <a:rPr lang="en-US" sz="2400" b="1" dirty="0" err="1"/>
              <a:t>Desarrollo</a:t>
            </a:r>
            <a:r>
              <a:rPr lang="en-US" sz="2400" b="1" dirty="0"/>
              <a:t> </a:t>
            </a:r>
            <a:r>
              <a:rPr lang="en-US" sz="2400" b="1" dirty="0" err="1"/>
              <a:t>Sostenible</a:t>
            </a:r>
            <a:r>
              <a:rPr lang="en-US" sz="2400" b="1" dirty="0"/>
              <a:t> (</a:t>
            </a:r>
            <a:r>
              <a:rPr lang="en-US" sz="2400" b="1" dirty="0" smtClean="0"/>
              <a:t>ODS 17) </a:t>
            </a:r>
            <a:r>
              <a:rPr lang="en-US" sz="2400" b="1" dirty="0" err="1" smtClean="0"/>
              <a:t>debe</a:t>
            </a:r>
            <a:endParaRPr lang="en-US" sz="2400" b="1" dirty="0" smtClean="0"/>
          </a:p>
          <a:p>
            <a:pPr>
              <a:lnSpc>
                <a:spcPct val="90000"/>
              </a:lnSpc>
            </a:pPr>
            <a:endParaRPr lang="en-US" sz="2400" b="1" dirty="0" smtClean="0"/>
          </a:p>
          <a:p>
            <a:pPr lvl="1">
              <a:lnSpc>
                <a:spcPct val="90000"/>
              </a:lnSpc>
            </a:pPr>
            <a:r>
              <a:rPr lang="en-US" sz="2000" b="1" dirty="0" err="1" smtClean="0"/>
              <a:t>cambiar</a:t>
            </a:r>
            <a:r>
              <a:rPr lang="en-US" sz="2000" b="1" dirty="0" smtClean="0"/>
              <a:t> </a:t>
            </a:r>
            <a:r>
              <a:rPr lang="en-US" sz="2000" b="1" dirty="0" err="1" smtClean="0"/>
              <a:t>radicalmente</a:t>
            </a:r>
            <a:r>
              <a:rPr lang="en-US" sz="2000" b="1" dirty="0" smtClean="0"/>
              <a:t> el </a:t>
            </a:r>
            <a:r>
              <a:rPr lang="en-US" sz="2000" b="1" dirty="0" err="1" smtClean="0"/>
              <a:t>énfasis</a:t>
            </a:r>
            <a:r>
              <a:rPr lang="en-US" sz="2000" b="1" dirty="0" smtClean="0"/>
              <a:t> </a:t>
            </a:r>
            <a:r>
              <a:rPr lang="en-US" sz="2000" b="1" dirty="0" err="1" smtClean="0"/>
              <a:t>prevaleciente</a:t>
            </a:r>
            <a:r>
              <a:rPr lang="en-US" sz="2000" b="1" dirty="0" smtClean="0"/>
              <a:t> en </a:t>
            </a:r>
            <a:r>
              <a:rPr lang="en-US" sz="2000" b="1" dirty="0" err="1" smtClean="0"/>
              <a:t>promover</a:t>
            </a:r>
            <a:r>
              <a:rPr lang="en-US" sz="2000" b="1" dirty="0" smtClean="0"/>
              <a:t> </a:t>
            </a:r>
            <a:r>
              <a:rPr lang="en-US" sz="2000" b="1" dirty="0" err="1" smtClean="0"/>
              <a:t>asociaciones</a:t>
            </a:r>
            <a:r>
              <a:rPr lang="en-US" sz="2000" b="1" dirty="0" smtClean="0"/>
              <a:t> </a:t>
            </a:r>
            <a:r>
              <a:rPr lang="en-US" sz="2000" b="1" dirty="0" err="1" smtClean="0"/>
              <a:t>público-privadas</a:t>
            </a:r>
            <a:r>
              <a:rPr lang="en-US" sz="2000" b="1" dirty="0" smtClean="0"/>
              <a:t>, </a:t>
            </a:r>
            <a:r>
              <a:rPr lang="en-US" sz="2000" b="1" dirty="0" err="1" smtClean="0"/>
              <a:t>que</a:t>
            </a:r>
            <a:r>
              <a:rPr lang="en-US" sz="2000" b="1" dirty="0" smtClean="0"/>
              <a:t> con </a:t>
            </a:r>
            <a:r>
              <a:rPr lang="en-US" sz="2000" b="1" dirty="0" err="1" smtClean="0"/>
              <a:t>frecuencia</a:t>
            </a:r>
            <a:r>
              <a:rPr lang="en-US" sz="2000" b="1" dirty="0" smtClean="0"/>
              <a:t> </a:t>
            </a:r>
            <a:r>
              <a:rPr lang="en-US" sz="2000" b="1" dirty="0" err="1" smtClean="0"/>
              <a:t>han</a:t>
            </a:r>
            <a:r>
              <a:rPr lang="en-US" sz="2000" b="1" dirty="0" smtClean="0"/>
              <a:t> </a:t>
            </a:r>
            <a:r>
              <a:rPr lang="en-US" sz="2000" b="1" dirty="0" err="1" smtClean="0"/>
              <a:t>servido</a:t>
            </a:r>
            <a:r>
              <a:rPr lang="en-US" sz="2000" b="1" dirty="0" smtClean="0"/>
              <a:t> para </a:t>
            </a:r>
            <a:r>
              <a:rPr lang="en-US" sz="2000" b="1" dirty="0" err="1" smtClean="0"/>
              <a:t>promover</a:t>
            </a:r>
            <a:r>
              <a:rPr lang="en-US" sz="2000" b="1" dirty="0" smtClean="0"/>
              <a:t> la </a:t>
            </a:r>
            <a:r>
              <a:rPr lang="en-US" sz="2000" b="1" dirty="0" err="1" smtClean="0"/>
              <a:t>privatización</a:t>
            </a:r>
            <a:r>
              <a:rPr lang="en-US" sz="2000" b="1" dirty="0" smtClean="0"/>
              <a:t> y la </a:t>
            </a:r>
            <a:r>
              <a:rPr lang="en-US" sz="2000" b="1" dirty="0" err="1" smtClean="0"/>
              <a:t>mercantilización</a:t>
            </a:r>
            <a:endParaRPr lang="en-US" sz="2000" b="1" dirty="0" smtClean="0"/>
          </a:p>
          <a:p>
            <a:pPr lvl="1">
              <a:lnSpc>
                <a:spcPct val="90000"/>
              </a:lnSpc>
            </a:pPr>
            <a:endParaRPr lang="en-US" sz="2000" b="1" dirty="0" smtClean="0"/>
          </a:p>
          <a:p>
            <a:pPr lvl="1">
              <a:lnSpc>
                <a:spcPct val="90000"/>
              </a:lnSpc>
            </a:pPr>
            <a:r>
              <a:rPr lang="en-US" sz="2000" b="1" dirty="0" err="1" smtClean="0"/>
              <a:t>apoyar</a:t>
            </a:r>
            <a:r>
              <a:rPr lang="en-US" sz="2000" b="1" dirty="0" smtClean="0"/>
              <a:t> con </a:t>
            </a:r>
            <a:r>
              <a:rPr lang="en-US" sz="2000" b="1" dirty="0" err="1" smtClean="0"/>
              <a:t>fuerza</a:t>
            </a:r>
            <a:r>
              <a:rPr lang="en-US" sz="2000" b="1" dirty="0" smtClean="0"/>
              <a:t> el </a:t>
            </a:r>
            <a:r>
              <a:rPr lang="en-US" sz="2000" b="1" dirty="0" err="1" smtClean="0"/>
              <a:t>desarrollo</a:t>
            </a:r>
            <a:r>
              <a:rPr lang="en-US" sz="2000" b="1" dirty="0" smtClean="0"/>
              <a:t> de </a:t>
            </a:r>
            <a:r>
              <a:rPr lang="en-US" sz="2000" b="1" dirty="0" err="1" smtClean="0"/>
              <a:t>asociaciones</a:t>
            </a:r>
            <a:r>
              <a:rPr lang="en-US" sz="2000" b="1" dirty="0" smtClean="0"/>
              <a:t> </a:t>
            </a:r>
            <a:r>
              <a:rPr lang="en-US" sz="2000" b="1" dirty="0" err="1" smtClean="0"/>
              <a:t>público-públicas</a:t>
            </a:r>
            <a:r>
              <a:rPr lang="en-US" sz="2000" b="1" dirty="0" smtClean="0"/>
              <a:t>, </a:t>
            </a:r>
            <a:r>
              <a:rPr lang="en-US" sz="2000" b="1" dirty="0" err="1" smtClean="0"/>
              <a:t>público-comunitarias</a:t>
            </a:r>
            <a:r>
              <a:rPr lang="en-US" sz="2000" b="1" dirty="0" smtClean="0"/>
              <a:t> y </a:t>
            </a:r>
            <a:r>
              <a:rPr lang="en-US" sz="2000" b="1" dirty="0" err="1" smtClean="0"/>
              <a:t>comunitario-comunitarias</a:t>
            </a:r>
            <a:endParaRPr lang="en-US" sz="2000" b="1" dirty="0" smtClean="0"/>
          </a:p>
          <a:p>
            <a:pPr lvl="1">
              <a:lnSpc>
                <a:spcPct val="90000"/>
              </a:lnSpc>
            </a:pPr>
            <a:endParaRPr lang="en-US" sz="2000" b="1" dirty="0" smtClean="0"/>
          </a:p>
          <a:p>
            <a:pPr lvl="1">
              <a:lnSpc>
                <a:spcPct val="90000"/>
              </a:lnSpc>
            </a:pPr>
            <a:r>
              <a:rPr lang="en-US" sz="2000" b="1" dirty="0" err="1" smtClean="0"/>
              <a:t>fortalecer</a:t>
            </a:r>
            <a:r>
              <a:rPr lang="en-US" sz="2000" b="1" dirty="0" smtClean="0"/>
              <a:t> </a:t>
            </a:r>
            <a:r>
              <a:rPr lang="en-US" sz="2000" b="1" dirty="0"/>
              <a:t>la </a:t>
            </a:r>
            <a:r>
              <a:rPr lang="en-US" sz="2000" b="1" dirty="0" err="1"/>
              <a:t>capacidad</a:t>
            </a:r>
            <a:r>
              <a:rPr lang="en-US" sz="2000" b="1" dirty="0"/>
              <a:t> de </a:t>
            </a:r>
            <a:r>
              <a:rPr lang="en-US" sz="2000" b="1" dirty="0" err="1"/>
              <a:t>las</a:t>
            </a:r>
            <a:r>
              <a:rPr lang="en-US" sz="2000" b="1" dirty="0"/>
              <a:t> </a:t>
            </a:r>
            <a:r>
              <a:rPr lang="en-US" sz="2000" b="1" dirty="0" err="1"/>
              <a:t>autoridades</a:t>
            </a:r>
            <a:r>
              <a:rPr lang="en-US" sz="2000" b="1" dirty="0"/>
              <a:t> para </a:t>
            </a:r>
            <a:r>
              <a:rPr lang="en-US" sz="2000" b="1" dirty="0" err="1"/>
              <a:t>gestionar</a:t>
            </a:r>
            <a:r>
              <a:rPr lang="en-US" sz="2000" b="1" dirty="0"/>
              <a:t> y regular la </a:t>
            </a:r>
            <a:r>
              <a:rPr lang="en-US" sz="2000" b="1" dirty="0" err="1"/>
              <a:t>provisión</a:t>
            </a:r>
            <a:r>
              <a:rPr lang="en-US" sz="2000" b="1" dirty="0"/>
              <a:t> de </a:t>
            </a:r>
            <a:r>
              <a:rPr lang="en-US" sz="2000" b="1" dirty="0" err="1"/>
              <a:t>servicios</a:t>
            </a:r>
            <a:r>
              <a:rPr lang="en-US" sz="2000" b="1" dirty="0"/>
              <a:t> de </a:t>
            </a:r>
            <a:r>
              <a:rPr lang="en-US" sz="2000" b="1" dirty="0" err="1" smtClean="0"/>
              <a:t>saneamiento</a:t>
            </a:r>
            <a:r>
              <a:rPr lang="en-US" sz="2000" b="1" dirty="0" smtClean="0"/>
              <a:t> </a:t>
            </a:r>
            <a:r>
              <a:rPr lang="en-US" sz="2000" b="1" dirty="0" err="1" smtClean="0"/>
              <a:t>ambiental</a:t>
            </a:r>
            <a:r>
              <a:rPr lang="en-US" sz="2000" b="1" dirty="0" smtClean="0"/>
              <a:t> de </a:t>
            </a:r>
            <a:r>
              <a:rPr lang="en-US" sz="2000" b="1" dirty="0" err="1" smtClean="0"/>
              <a:t>calidad</a:t>
            </a:r>
            <a:r>
              <a:rPr lang="en-US" sz="2000" b="1" dirty="0" smtClean="0"/>
              <a:t> </a:t>
            </a:r>
            <a:r>
              <a:rPr lang="en-US" sz="2000" b="1" dirty="0"/>
              <a:t>y </a:t>
            </a:r>
            <a:r>
              <a:rPr lang="en-US" sz="2000" b="1" dirty="0" err="1"/>
              <a:t>seguros</a:t>
            </a:r>
            <a:endParaRPr lang="en-US" sz="2000" b="1" dirty="0" smtClean="0"/>
          </a:p>
          <a:p>
            <a:pPr lvl="1">
              <a:lnSpc>
                <a:spcPct val="90000"/>
              </a:lnSpc>
            </a:pPr>
            <a:endParaRPr lang="en-US" sz="1600" b="1" dirty="0"/>
          </a:p>
          <a:p>
            <a:pPr lvl="1">
              <a:lnSpc>
                <a:spcPct val="90000"/>
              </a:lnSpc>
            </a:pPr>
            <a:endParaRPr lang="en-US" sz="1600" b="1" dirty="0" smtClean="0"/>
          </a:p>
        </p:txBody>
      </p:sp>
    </p:spTree>
    <p:extLst>
      <p:ext uri="{BB962C8B-B14F-4D97-AF65-F5344CB8AC3E}">
        <p14:creationId xmlns:p14="http://schemas.microsoft.com/office/powerpoint/2010/main" val="195669768"/>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GB" dirty="0" smtClean="0"/>
              <a:t>esteban.castro@ncl.ac.uk</a:t>
            </a:r>
            <a:endParaRPr lang="en-GB" dirty="0"/>
          </a:p>
        </p:txBody>
      </p:sp>
      <p:sp>
        <p:nvSpPr>
          <p:cNvPr id="27651" name="Slide Number Placeholder 4"/>
          <p:cNvSpPr>
            <a:spLocks noGrp="1"/>
          </p:cNvSpPr>
          <p:nvPr>
            <p:ph type="sldNum" sz="quarter" idx="11"/>
          </p:nvPr>
        </p:nvSpPr>
        <p:spPr>
          <a:noFill/>
        </p:spPr>
        <p:txBody>
          <a:bodyPr/>
          <a:lstStyle/>
          <a:p>
            <a:fld id="{F7F3E937-F548-4B8F-ABF7-538C182B7D3E}" type="slidenum">
              <a:rPr lang="en-GB"/>
              <a:pPr/>
              <a:t>74</a:t>
            </a:fld>
            <a:endParaRPr lang="en-GB"/>
          </a:p>
        </p:txBody>
      </p:sp>
      <p:sp>
        <p:nvSpPr>
          <p:cNvPr id="27652" name="Rectangle 2"/>
          <p:cNvSpPr>
            <a:spLocks noGrp="1" noChangeArrowheads="1"/>
          </p:cNvSpPr>
          <p:nvPr>
            <p:ph type="title"/>
          </p:nvPr>
        </p:nvSpPr>
        <p:spPr>
          <a:xfrm>
            <a:off x="462756" y="476672"/>
            <a:ext cx="8218487" cy="504825"/>
          </a:xfrm>
        </p:spPr>
        <p:txBody>
          <a:bodyPr/>
          <a:lstStyle/>
          <a:p>
            <a:pPr eaLnBrk="1" hangingPunct="1"/>
            <a:r>
              <a:rPr lang="pt-BR" sz="2800" b="1" dirty="0">
                <a:solidFill>
                  <a:schemeClr val="bg2"/>
                </a:solidFill>
              </a:rPr>
              <a:t>El </a:t>
            </a:r>
            <a:r>
              <a:rPr lang="pt-BR" sz="2800" b="1" dirty="0" err="1">
                <a:solidFill>
                  <a:schemeClr val="bg2"/>
                </a:solidFill>
              </a:rPr>
              <a:t>proceso</a:t>
            </a:r>
            <a:r>
              <a:rPr lang="pt-BR" sz="2800" b="1" dirty="0">
                <a:solidFill>
                  <a:schemeClr val="bg2"/>
                </a:solidFill>
              </a:rPr>
              <a:t> de </a:t>
            </a:r>
            <a:r>
              <a:rPr lang="pt-BR" sz="2800" b="1" dirty="0" err="1">
                <a:solidFill>
                  <a:schemeClr val="bg2"/>
                </a:solidFill>
              </a:rPr>
              <a:t>democratización</a:t>
            </a:r>
            <a:r>
              <a:rPr lang="pt-BR" sz="2800" b="1" dirty="0">
                <a:solidFill>
                  <a:schemeClr val="bg2"/>
                </a:solidFill>
              </a:rPr>
              <a:t> </a:t>
            </a:r>
            <a:r>
              <a:rPr lang="pt-BR" sz="2800" b="1" dirty="0" smtClean="0">
                <a:solidFill>
                  <a:schemeClr val="bg2"/>
                </a:solidFill>
              </a:rPr>
              <a:t>... </a:t>
            </a:r>
            <a:endParaRPr lang="pt-BR" sz="2800" b="1" dirty="0">
              <a:solidFill>
                <a:schemeClr val="bg2"/>
              </a:solidFill>
            </a:endParaRPr>
          </a:p>
        </p:txBody>
      </p:sp>
      <p:sp>
        <p:nvSpPr>
          <p:cNvPr id="1114115" name="Rectangle 3"/>
          <p:cNvSpPr>
            <a:spLocks noGrp="1" noChangeArrowheads="1"/>
          </p:cNvSpPr>
          <p:nvPr>
            <p:ph type="body" idx="1"/>
          </p:nvPr>
        </p:nvSpPr>
        <p:spPr>
          <a:xfrm>
            <a:off x="251519" y="1340768"/>
            <a:ext cx="8640960" cy="5256584"/>
          </a:xfrm>
        </p:spPr>
        <p:txBody>
          <a:bodyPr/>
          <a:lstStyle/>
          <a:p>
            <a:pPr>
              <a:lnSpc>
                <a:spcPct val="90000"/>
              </a:lnSpc>
            </a:pPr>
            <a:r>
              <a:rPr lang="en-US" sz="2400" b="1" dirty="0" smtClean="0"/>
              <a:t>La </a:t>
            </a:r>
            <a:r>
              <a:rPr lang="en-US" sz="2400" b="1" dirty="0" err="1"/>
              <a:t>democratización</a:t>
            </a:r>
            <a:r>
              <a:rPr lang="en-US" sz="2400" b="1" dirty="0"/>
              <a:t> </a:t>
            </a:r>
            <a:r>
              <a:rPr lang="en-US" sz="2400" b="1" dirty="0" err="1"/>
              <a:t>substantiva</a:t>
            </a:r>
            <a:r>
              <a:rPr lang="en-US" sz="2400" b="1" dirty="0"/>
              <a:t> </a:t>
            </a:r>
            <a:r>
              <a:rPr lang="en-US" sz="2400" b="1" dirty="0" err="1" smtClean="0"/>
              <a:t>requiere</a:t>
            </a:r>
            <a:endParaRPr lang="en-US" sz="2400" b="1" dirty="0" smtClean="0"/>
          </a:p>
          <a:p>
            <a:pPr lvl="1">
              <a:lnSpc>
                <a:spcPct val="90000"/>
              </a:lnSpc>
            </a:pPr>
            <a:endParaRPr lang="en-US" sz="2000" b="1" dirty="0" smtClean="0"/>
          </a:p>
          <a:p>
            <a:pPr lvl="1">
              <a:lnSpc>
                <a:spcPct val="90000"/>
              </a:lnSpc>
            </a:pPr>
            <a:r>
              <a:rPr lang="en-US" sz="2000" b="1" dirty="0" err="1" smtClean="0"/>
              <a:t>participación</a:t>
            </a:r>
            <a:r>
              <a:rPr lang="en-US" sz="2000" b="1" dirty="0" smtClean="0"/>
              <a:t> </a:t>
            </a:r>
            <a:r>
              <a:rPr lang="en-US" sz="2000" b="1" dirty="0"/>
              <a:t>y control </a:t>
            </a:r>
            <a:r>
              <a:rPr lang="en-US" sz="2000" b="1" dirty="0" err="1"/>
              <a:t>sociales</a:t>
            </a:r>
            <a:r>
              <a:rPr lang="en-US" sz="2000" b="1" dirty="0"/>
              <a:t> </a:t>
            </a:r>
            <a:r>
              <a:rPr lang="en-US" sz="2000" b="1" dirty="0" err="1"/>
              <a:t>por</a:t>
            </a:r>
            <a:r>
              <a:rPr lang="en-US" sz="2000" b="1" dirty="0"/>
              <a:t> parte de </a:t>
            </a:r>
            <a:r>
              <a:rPr lang="en-US" sz="2000" b="1" dirty="0" err="1"/>
              <a:t>ciudadanos</a:t>
            </a:r>
            <a:r>
              <a:rPr lang="en-US" sz="2000" b="1" dirty="0"/>
              <a:t> </a:t>
            </a:r>
            <a:r>
              <a:rPr lang="en-US" sz="2000" b="1" dirty="0" err="1"/>
              <a:t>comunes</a:t>
            </a:r>
            <a:r>
              <a:rPr lang="en-US" sz="2000" b="1" dirty="0"/>
              <a:t> y </a:t>
            </a:r>
            <a:r>
              <a:rPr lang="en-US" sz="2000" b="1" dirty="0" err="1"/>
              <a:t>usuarios</a:t>
            </a:r>
            <a:r>
              <a:rPr lang="en-US" sz="2000" b="1" dirty="0"/>
              <a:t> </a:t>
            </a:r>
            <a:r>
              <a:rPr lang="en-US" sz="2000" b="1" dirty="0" err="1"/>
              <a:t>sobre</a:t>
            </a:r>
            <a:r>
              <a:rPr lang="en-US" sz="2000" b="1" dirty="0"/>
              <a:t> el </a:t>
            </a:r>
            <a:r>
              <a:rPr lang="en-US" sz="2000" b="1" dirty="0" err="1"/>
              <a:t>proceso</a:t>
            </a:r>
            <a:r>
              <a:rPr lang="en-US" sz="2000" b="1" dirty="0"/>
              <a:t> de </a:t>
            </a:r>
            <a:r>
              <a:rPr lang="en-US" sz="2000" b="1" dirty="0" err="1"/>
              <a:t>toma</a:t>
            </a:r>
            <a:r>
              <a:rPr lang="en-US" sz="2000" b="1" dirty="0"/>
              <a:t> de </a:t>
            </a:r>
            <a:r>
              <a:rPr lang="en-US" sz="2000" b="1" dirty="0" err="1" smtClean="0"/>
              <a:t>decisiones</a:t>
            </a:r>
            <a:r>
              <a:rPr lang="en-US" sz="2000" b="1" dirty="0" smtClean="0"/>
              <a:t> </a:t>
            </a:r>
            <a:r>
              <a:rPr lang="en-US" sz="2000" b="1" dirty="0" err="1" smtClean="0"/>
              <a:t>acerca</a:t>
            </a:r>
            <a:r>
              <a:rPr lang="en-US" sz="2000" b="1" dirty="0" smtClean="0"/>
              <a:t> </a:t>
            </a:r>
            <a:r>
              <a:rPr lang="en-US" sz="2000" b="1" dirty="0"/>
              <a:t>de </a:t>
            </a:r>
            <a:r>
              <a:rPr lang="en-US" sz="2000" b="1" dirty="0" err="1"/>
              <a:t>cómo</a:t>
            </a:r>
            <a:r>
              <a:rPr lang="en-US" sz="2000" b="1" dirty="0"/>
              <a:t> se </a:t>
            </a:r>
            <a:r>
              <a:rPr lang="en-US" sz="2000" b="1" dirty="0" err="1"/>
              <a:t>gobierna</a:t>
            </a:r>
            <a:r>
              <a:rPr lang="en-US" sz="2000" b="1" dirty="0"/>
              <a:t>, </a:t>
            </a:r>
            <a:r>
              <a:rPr lang="en-US" sz="2000" b="1" dirty="0" err="1"/>
              <a:t>gestiona</a:t>
            </a:r>
            <a:r>
              <a:rPr lang="en-US" sz="2000" b="1" dirty="0"/>
              <a:t> y </a:t>
            </a:r>
            <a:r>
              <a:rPr lang="en-US" sz="2000" b="1" dirty="0" err="1"/>
              <a:t>distribuye</a:t>
            </a:r>
            <a:r>
              <a:rPr lang="en-US" sz="2000" b="1" dirty="0"/>
              <a:t> el </a:t>
            </a:r>
            <a:r>
              <a:rPr lang="en-US" sz="2000" b="1" dirty="0" err="1" smtClean="0"/>
              <a:t>acceso</a:t>
            </a:r>
            <a:r>
              <a:rPr lang="en-US" sz="2000" b="1" dirty="0" smtClean="0"/>
              <a:t> a los </a:t>
            </a:r>
            <a:r>
              <a:rPr lang="en-US" sz="2000" b="1" dirty="0" err="1" smtClean="0"/>
              <a:t>servicios</a:t>
            </a:r>
            <a:r>
              <a:rPr lang="en-US" sz="2000" b="1" dirty="0" smtClean="0"/>
              <a:t> de </a:t>
            </a:r>
            <a:r>
              <a:rPr lang="en-US" sz="2000" b="1" dirty="0" err="1" smtClean="0"/>
              <a:t>saneamiento</a:t>
            </a:r>
            <a:r>
              <a:rPr lang="en-US" sz="2000" b="1" dirty="0" smtClean="0"/>
              <a:t> </a:t>
            </a:r>
            <a:r>
              <a:rPr lang="en-US" sz="2000" b="1" dirty="0" err="1" smtClean="0"/>
              <a:t>ambiental</a:t>
            </a:r>
            <a:r>
              <a:rPr lang="en-US" sz="2000" b="1" dirty="0" smtClean="0"/>
              <a:t> </a:t>
            </a:r>
          </a:p>
          <a:p>
            <a:pPr lvl="1">
              <a:lnSpc>
                <a:spcPct val="90000"/>
              </a:lnSpc>
            </a:pPr>
            <a:endParaRPr lang="en-US" sz="2000" b="1" dirty="0" smtClean="0"/>
          </a:p>
          <a:p>
            <a:pPr lvl="1">
              <a:lnSpc>
                <a:spcPct val="90000"/>
              </a:lnSpc>
            </a:pPr>
            <a:r>
              <a:rPr lang="en-US" sz="2000" b="1" dirty="0" err="1" smtClean="0"/>
              <a:t>implementar</a:t>
            </a:r>
            <a:r>
              <a:rPr lang="en-US" sz="2000" b="1" dirty="0" smtClean="0"/>
              <a:t> </a:t>
            </a:r>
            <a:r>
              <a:rPr lang="en-US" sz="2000" b="1" dirty="0" err="1"/>
              <a:t>mecanismos</a:t>
            </a:r>
            <a:r>
              <a:rPr lang="en-US" sz="2000" b="1" dirty="0"/>
              <a:t> </a:t>
            </a:r>
            <a:r>
              <a:rPr lang="en-US" sz="2000" b="1" dirty="0" err="1"/>
              <a:t>legales</a:t>
            </a:r>
            <a:r>
              <a:rPr lang="en-US" sz="2000" b="1" dirty="0"/>
              <a:t> y </a:t>
            </a:r>
            <a:r>
              <a:rPr lang="en-US" sz="2000" b="1" dirty="0" err="1"/>
              <a:t>administrativos</a:t>
            </a:r>
            <a:r>
              <a:rPr lang="en-US" sz="2000" b="1" dirty="0"/>
              <a:t> </a:t>
            </a:r>
            <a:r>
              <a:rPr lang="en-US" sz="2000" b="1" dirty="0" err="1"/>
              <a:t>que</a:t>
            </a:r>
            <a:r>
              <a:rPr lang="en-US" sz="2000" b="1" dirty="0"/>
              <a:t> </a:t>
            </a:r>
            <a:r>
              <a:rPr lang="en-US" sz="2000" b="1" dirty="0" err="1"/>
              <a:t>permitan</a:t>
            </a:r>
            <a:r>
              <a:rPr lang="en-US" sz="2000" b="1" dirty="0"/>
              <a:t> un </a:t>
            </a:r>
            <a:r>
              <a:rPr lang="en-US" sz="2000" b="1" dirty="0" err="1"/>
              <a:t>involucramiento</a:t>
            </a:r>
            <a:r>
              <a:rPr lang="en-US" sz="2000" b="1" dirty="0"/>
              <a:t> </a:t>
            </a:r>
            <a:r>
              <a:rPr lang="en-US" sz="2000" b="1" dirty="0" err="1"/>
              <a:t>significativo</a:t>
            </a:r>
            <a:r>
              <a:rPr lang="en-US" sz="2000" b="1" dirty="0"/>
              <a:t> de los </a:t>
            </a:r>
            <a:r>
              <a:rPr lang="en-US" sz="2000" b="1" dirty="0" err="1" smtClean="0"/>
              <a:t>ciudadanos-usuarios</a:t>
            </a:r>
            <a:r>
              <a:rPr lang="en-US" sz="2000" b="1" dirty="0" smtClean="0"/>
              <a:t> y </a:t>
            </a:r>
            <a:r>
              <a:rPr lang="en-US" sz="2000" b="1" dirty="0" err="1" smtClean="0"/>
              <a:t>sujetar</a:t>
            </a:r>
            <a:r>
              <a:rPr lang="en-US" sz="2000" b="1" dirty="0" smtClean="0"/>
              <a:t> </a:t>
            </a:r>
            <a:r>
              <a:rPr lang="en-US" sz="2000" b="1" dirty="0" err="1" smtClean="0"/>
              <a:t>las</a:t>
            </a:r>
            <a:r>
              <a:rPr lang="en-US" sz="2000" b="1" dirty="0" smtClean="0"/>
              <a:t> </a:t>
            </a:r>
            <a:r>
              <a:rPr lang="en-US" sz="2000" b="1" dirty="0" err="1"/>
              <a:t>actividades</a:t>
            </a:r>
            <a:r>
              <a:rPr lang="en-US" sz="2000" b="1" dirty="0"/>
              <a:t> de </a:t>
            </a:r>
            <a:r>
              <a:rPr lang="en-US" sz="2000" b="1" dirty="0" err="1"/>
              <a:t>gobierno</a:t>
            </a:r>
            <a:r>
              <a:rPr lang="en-US" sz="2000" b="1" dirty="0"/>
              <a:t> y </a:t>
            </a:r>
            <a:r>
              <a:rPr lang="en-US" sz="2000" b="1" dirty="0" err="1"/>
              <a:t>gestión</a:t>
            </a:r>
            <a:r>
              <a:rPr lang="en-US" sz="2000" b="1" dirty="0"/>
              <a:t> de los </a:t>
            </a:r>
            <a:r>
              <a:rPr lang="en-US" sz="2000" b="1" dirty="0" err="1" smtClean="0"/>
              <a:t>servicios</a:t>
            </a:r>
            <a:r>
              <a:rPr lang="en-US" sz="2000" b="1" dirty="0" smtClean="0"/>
              <a:t> </a:t>
            </a:r>
            <a:r>
              <a:rPr lang="en-US" sz="2000" b="1" dirty="0"/>
              <a:t>al </a:t>
            </a:r>
            <a:r>
              <a:rPr lang="en-US" sz="2000" b="1" dirty="0" err="1"/>
              <a:t>escrutinio</a:t>
            </a:r>
            <a:r>
              <a:rPr lang="en-US" sz="2000" b="1" dirty="0"/>
              <a:t> y control </a:t>
            </a:r>
            <a:r>
              <a:rPr lang="en-US" sz="2000" b="1" dirty="0" err="1" smtClean="0"/>
              <a:t>democráticos</a:t>
            </a:r>
            <a:r>
              <a:rPr lang="en-US" sz="2000" b="1" dirty="0" smtClean="0"/>
              <a:t> de </a:t>
            </a:r>
            <a:r>
              <a:rPr lang="en-US" sz="2000" b="1" dirty="0"/>
              <a:t>la </a:t>
            </a:r>
            <a:r>
              <a:rPr lang="en-US" sz="2000" b="1" dirty="0" err="1" smtClean="0"/>
              <a:t>ciudadanía</a:t>
            </a:r>
            <a:endParaRPr lang="en-US" sz="2000" b="1" dirty="0" smtClean="0"/>
          </a:p>
          <a:p>
            <a:pPr lvl="1">
              <a:lnSpc>
                <a:spcPct val="90000"/>
              </a:lnSpc>
            </a:pPr>
            <a:endParaRPr lang="en-US" sz="2000" b="1" dirty="0"/>
          </a:p>
          <a:p>
            <a:pPr lvl="1">
              <a:lnSpc>
                <a:spcPct val="90000"/>
              </a:lnSpc>
            </a:pPr>
            <a:r>
              <a:rPr lang="en-US" sz="2000" b="1" dirty="0" err="1" smtClean="0"/>
              <a:t>recuperar</a:t>
            </a:r>
            <a:r>
              <a:rPr lang="en-US" sz="2000" b="1" dirty="0" smtClean="0"/>
              <a:t>/</a:t>
            </a:r>
            <a:r>
              <a:rPr lang="en-US" sz="2000" b="1" dirty="0" err="1" smtClean="0"/>
              <a:t>reconstruir</a:t>
            </a:r>
            <a:r>
              <a:rPr lang="en-US" sz="2000" b="1" dirty="0" smtClean="0"/>
              <a:t> la </a:t>
            </a:r>
            <a:r>
              <a:rPr lang="en-US" sz="2000" b="1" dirty="0" err="1" smtClean="0">
                <a:solidFill>
                  <a:schemeClr val="accent1">
                    <a:lumMod val="75000"/>
                  </a:schemeClr>
                </a:solidFill>
              </a:rPr>
              <a:t>ética</a:t>
            </a:r>
            <a:r>
              <a:rPr lang="en-US" sz="2000" b="1" dirty="0" smtClean="0">
                <a:solidFill>
                  <a:schemeClr val="accent1">
                    <a:lumMod val="75000"/>
                  </a:schemeClr>
                </a:solidFill>
              </a:rPr>
              <a:t> del </a:t>
            </a:r>
            <a:r>
              <a:rPr lang="en-US" sz="2000" b="1" dirty="0" err="1" smtClean="0">
                <a:solidFill>
                  <a:schemeClr val="accent1">
                    <a:lumMod val="75000"/>
                  </a:schemeClr>
                </a:solidFill>
              </a:rPr>
              <a:t>bien</a:t>
            </a:r>
            <a:r>
              <a:rPr lang="en-US" sz="2000" b="1" dirty="0" smtClean="0">
                <a:solidFill>
                  <a:schemeClr val="accent1">
                    <a:lumMod val="75000"/>
                  </a:schemeClr>
                </a:solidFill>
              </a:rPr>
              <a:t> </a:t>
            </a:r>
            <a:r>
              <a:rPr lang="en-US" sz="2000" b="1" dirty="0" err="1" smtClean="0">
                <a:solidFill>
                  <a:schemeClr val="accent1">
                    <a:lumMod val="75000"/>
                  </a:schemeClr>
                </a:solidFill>
              </a:rPr>
              <a:t>público</a:t>
            </a:r>
            <a:r>
              <a:rPr lang="en-US" sz="2000" b="1" smtClean="0">
                <a:solidFill>
                  <a:schemeClr val="accent1">
                    <a:lumMod val="75000"/>
                  </a:schemeClr>
                </a:solidFill>
              </a:rPr>
              <a:t>, del </a:t>
            </a:r>
            <a:r>
              <a:rPr lang="en-US" sz="2000" b="1" dirty="0" err="1" smtClean="0">
                <a:solidFill>
                  <a:schemeClr val="accent1">
                    <a:lumMod val="75000"/>
                  </a:schemeClr>
                </a:solidFill>
              </a:rPr>
              <a:t>bien</a:t>
            </a:r>
            <a:r>
              <a:rPr lang="en-US" sz="2000" b="1" dirty="0" smtClean="0">
                <a:solidFill>
                  <a:schemeClr val="accent1">
                    <a:lumMod val="75000"/>
                  </a:schemeClr>
                </a:solidFill>
              </a:rPr>
              <a:t> </a:t>
            </a:r>
            <a:r>
              <a:rPr lang="en-US" sz="2000" b="1" dirty="0" err="1" smtClean="0">
                <a:solidFill>
                  <a:schemeClr val="accent1">
                    <a:lumMod val="75000"/>
                  </a:schemeClr>
                </a:solidFill>
              </a:rPr>
              <a:t>común</a:t>
            </a:r>
            <a:r>
              <a:rPr lang="en-US" sz="2000" b="1" dirty="0" smtClean="0">
                <a:solidFill>
                  <a:schemeClr val="accent1">
                    <a:lumMod val="75000"/>
                  </a:schemeClr>
                </a:solidFill>
              </a:rPr>
              <a:t>,  del derecho social, del </a:t>
            </a:r>
            <a:r>
              <a:rPr lang="en-US" sz="2000" b="1" dirty="0" err="1" smtClean="0">
                <a:solidFill>
                  <a:schemeClr val="accent1">
                    <a:lumMod val="75000"/>
                  </a:schemeClr>
                </a:solidFill>
              </a:rPr>
              <a:t>interés</a:t>
            </a:r>
            <a:r>
              <a:rPr lang="en-US" sz="2000" b="1" dirty="0" smtClean="0">
                <a:solidFill>
                  <a:schemeClr val="accent1">
                    <a:lumMod val="75000"/>
                  </a:schemeClr>
                </a:solidFill>
              </a:rPr>
              <a:t> </a:t>
            </a:r>
            <a:r>
              <a:rPr lang="en-US" sz="2000" b="1" dirty="0" err="1" smtClean="0">
                <a:solidFill>
                  <a:schemeClr val="accent1">
                    <a:lumMod val="75000"/>
                  </a:schemeClr>
                </a:solidFill>
              </a:rPr>
              <a:t>público</a:t>
            </a:r>
            <a:r>
              <a:rPr lang="en-US" sz="2000" b="1" dirty="0" smtClean="0"/>
              <a:t>, </a:t>
            </a:r>
            <a:r>
              <a:rPr lang="en-US" sz="2000" b="1" dirty="0" err="1" smtClean="0"/>
              <a:t>que</a:t>
            </a:r>
            <a:r>
              <a:rPr lang="en-US" sz="2000" b="1" dirty="0" smtClean="0"/>
              <a:t> </a:t>
            </a:r>
            <a:r>
              <a:rPr lang="en-US" sz="2000" b="1" dirty="0" err="1" smtClean="0"/>
              <a:t>fue</a:t>
            </a:r>
            <a:r>
              <a:rPr lang="en-US" sz="2000" b="1" dirty="0" smtClean="0"/>
              <a:t> el </a:t>
            </a:r>
            <a:r>
              <a:rPr lang="en-US" sz="2000" b="1" dirty="0" err="1" smtClean="0"/>
              <a:t>fundamento</a:t>
            </a:r>
            <a:r>
              <a:rPr lang="en-US" sz="2000" b="1" dirty="0" smtClean="0"/>
              <a:t> </a:t>
            </a:r>
            <a:r>
              <a:rPr lang="en-US" sz="2000" b="1" dirty="0" err="1" smtClean="0"/>
              <a:t>que</a:t>
            </a:r>
            <a:r>
              <a:rPr lang="en-US" sz="2000" b="1" dirty="0" smtClean="0"/>
              <a:t> </a:t>
            </a:r>
            <a:r>
              <a:rPr lang="en-US" sz="2000" b="1" dirty="0" err="1" smtClean="0"/>
              <a:t>permitió</a:t>
            </a:r>
            <a:r>
              <a:rPr lang="en-US" sz="2000" b="1" dirty="0" smtClean="0"/>
              <a:t> la </a:t>
            </a:r>
            <a:r>
              <a:rPr lang="en-US" sz="2000" b="1" dirty="0" err="1" smtClean="0"/>
              <a:t>universalización</a:t>
            </a:r>
            <a:r>
              <a:rPr lang="en-US" sz="2000" b="1" dirty="0" smtClean="0"/>
              <a:t> de los </a:t>
            </a:r>
            <a:r>
              <a:rPr lang="en-US" sz="2000" b="1" dirty="0" err="1" smtClean="0"/>
              <a:t>servicios</a:t>
            </a:r>
            <a:r>
              <a:rPr lang="en-US" sz="2000" b="1" dirty="0" smtClean="0"/>
              <a:t> </a:t>
            </a:r>
            <a:r>
              <a:rPr lang="en-US" sz="2000" b="1" dirty="0" err="1" smtClean="0"/>
              <a:t>esenciales</a:t>
            </a:r>
            <a:r>
              <a:rPr lang="en-US" sz="2000" b="1" dirty="0" smtClean="0"/>
              <a:t> en los </a:t>
            </a:r>
            <a:r>
              <a:rPr lang="en-US" sz="2000" b="1" dirty="0" err="1" smtClean="0"/>
              <a:t>países</a:t>
            </a:r>
            <a:r>
              <a:rPr lang="en-US" sz="2000" b="1" dirty="0" smtClean="0"/>
              <a:t> </a:t>
            </a:r>
            <a:r>
              <a:rPr lang="en-US" sz="2000" b="1" dirty="0" err="1" smtClean="0"/>
              <a:t>que</a:t>
            </a:r>
            <a:r>
              <a:rPr lang="en-US" sz="2000" b="1" dirty="0" smtClean="0"/>
              <a:t> lo </a:t>
            </a:r>
            <a:r>
              <a:rPr lang="en-US" sz="2000" b="1" dirty="0" err="1" smtClean="0"/>
              <a:t>lograron</a:t>
            </a:r>
            <a:r>
              <a:rPr lang="en-US" sz="2000" b="1" dirty="0" smtClean="0"/>
              <a:t> </a:t>
            </a:r>
            <a:endParaRPr lang="en-US" sz="1200" b="1" dirty="0"/>
          </a:p>
          <a:p>
            <a:pPr lvl="1">
              <a:lnSpc>
                <a:spcPct val="90000"/>
              </a:lnSpc>
            </a:pPr>
            <a:endParaRPr lang="en-US" sz="1600" b="1" dirty="0" smtClean="0"/>
          </a:p>
        </p:txBody>
      </p:sp>
    </p:spTree>
    <p:extLst>
      <p:ext uri="{BB962C8B-B14F-4D97-AF65-F5344CB8AC3E}">
        <p14:creationId xmlns:p14="http://schemas.microsoft.com/office/powerpoint/2010/main" val="858370305"/>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3" y="0"/>
            <a:ext cx="44958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0"/>
            <a:ext cx="4787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4" name="Rectangle 4"/>
          <p:cNvSpPr>
            <a:spLocks noGrp="1" noChangeArrowheads="1"/>
          </p:cNvSpPr>
          <p:nvPr>
            <p:ph type="subTitle" idx="1"/>
          </p:nvPr>
        </p:nvSpPr>
        <p:spPr>
          <a:xfrm>
            <a:off x="539750" y="1989138"/>
            <a:ext cx="8064500" cy="863600"/>
          </a:xfrm>
          <a:noFill/>
        </p:spPr>
        <p:txBody>
          <a:bodyPr/>
          <a:lstStyle/>
          <a:p>
            <a:pPr eaLnBrk="1" hangingPunct="1"/>
            <a:endParaRPr lang="en-GB" b="1" smtClean="0"/>
          </a:p>
          <a:p>
            <a:pPr eaLnBrk="1" hangingPunct="1"/>
            <a:endParaRPr lang="en-GB" b="1" smtClean="0"/>
          </a:p>
          <a:p>
            <a:pPr eaLnBrk="1" hangingPunct="1"/>
            <a:endParaRPr lang="en-US" b="1" smtClean="0"/>
          </a:p>
          <a:p>
            <a:pPr eaLnBrk="1" hangingPunct="1"/>
            <a:endParaRPr lang="en-GB" smtClean="0"/>
          </a:p>
          <a:p>
            <a:pPr eaLnBrk="1" hangingPunct="1"/>
            <a:r>
              <a:rPr lang="en-GB" smtClean="0"/>
              <a:t> </a:t>
            </a:r>
          </a:p>
        </p:txBody>
      </p:sp>
      <p:sp>
        <p:nvSpPr>
          <p:cNvPr id="2" name="TextBox 1"/>
          <p:cNvSpPr txBox="1"/>
          <p:nvPr/>
        </p:nvSpPr>
        <p:spPr>
          <a:xfrm>
            <a:off x="179388" y="5805264"/>
            <a:ext cx="3816548" cy="923330"/>
          </a:xfrm>
          <a:prstGeom prst="rect">
            <a:avLst/>
          </a:prstGeom>
          <a:noFill/>
        </p:spPr>
        <p:txBody>
          <a:bodyPr wrap="square" rtlCol="0">
            <a:spAutoFit/>
          </a:bodyPr>
          <a:lstStyle/>
          <a:p>
            <a:pPr algn="l"/>
            <a:r>
              <a:rPr lang="en-US" b="1" dirty="0" err="1" smtClean="0"/>
              <a:t>Cierre</a:t>
            </a:r>
            <a:r>
              <a:rPr lang="en-US" b="1" dirty="0" smtClean="0"/>
              <a:t>: </a:t>
            </a:r>
            <a:r>
              <a:rPr lang="en-US" b="1" dirty="0" err="1" smtClean="0"/>
              <a:t>lecciones</a:t>
            </a:r>
            <a:r>
              <a:rPr lang="en-US" b="1" dirty="0" smtClean="0"/>
              <a:t> </a:t>
            </a:r>
            <a:r>
              <a:rPr lang="en-US" b="1" dirty="0" err="1" smtClean="0"/>
              <a:t>humildes</a:t>
            </a:r>
            <a:r>
              <a:rPr lang="en-US" b="1" dirty="0" smtClean="0"/>
              <a:t> que </a:t>
            </a:r>
            <a:r>
              <a:rPr lang="en-US" b="1" dirty="0" err="1" smtClean="0"/>
              <a:t>nos</a:t>
            </a:r>
            <a:r>
              <a:rPr lang="en-US" b="1" dirty="0" smtClean="0"/>
              <a:t> </a:t>
            </a:r>
            <a:r>
              <a:rPr lang="en-US" b="1" dirty="0" err="1" smtClean="0"/>
              <a:t>enseña</a:t>
            </a:r>
            <a:r>
              <a:rPr lang="en-US" b="1" dirty="0" smtClean="0"/>
              <a:t> la </a:t>
            </a:r>
            <a:r>
              <a:rPr lang="en-US" b="1" dirty="0" err="1" smtClean="0"/>
              <a:t>investigación</a:t>
            </a:r>
            <a:r>
              <a:rPr lang="en-US" b="1" dirty="0" smtClean="0"/>
              <a:t> </a:t>
            </a:r>
            <a:r>
              <a:rPr lang="en-US" b="1" dirty="0" err="1" smtClean="0"/>
              <a:t>sobre</a:t>
            </a:r>
            <a:r>
              <a:rPr lang="en-US" b="1" dirty="0" smtClean="0"/>
              <a:t> el “</a:t>
            </a:r>
            <a:r>
              <a:rPr lang="en-US" b="1" dirty="0" err="1" smtClean="0"/>
              <a:t>agua</a:t>
            </a:r>
            <a:r>
              <a:rPr lang="en-US" b="1" dirty="0" smtClean="0"/>
              <a:t>” …</a:t>
            </a:r>
            <a:endParaRPr lang="en-GB" b="1" dirty="0"/>
          </a:p>
        </p:txBody>
      </p:sp>
    </p:spTree>
    <p:extLst>
      <p:ext uri="{BB962C8B-B14F-4D97-AF65-F5344CB8AC3E}">
        <p14:creationId xmlns:p14="http://schemas.microsoft.com/office/powerpoint/2010/main" val="124522352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450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79B0CE61-27D0-41A6-89D7-61757A4B7582}" type="slidenum">
              <a:rPr lang="en-GB" smtClean="0">
                <a:solidFill>
                  <a:srgbClr val="0000FF"/>
                </a:solidFill>
                <a:latin typeface="Arial Black" pitchFamily="34" charset="0"/>
              </a:rPr>
              <a:pPr eaLnBrk="1" hangingPunct="1"/>
              <a:t>8</a:t>
            </a:fld>
            <a:endParaRPr lang="en-GB" smtClean="0">
              <a:solidFill>
                <a:srgbClr val="0000FF"/>
              </a:solidFill>
              <a:latin typeface="Arial Black" pitchFamily="34" charset="0"/>
            </a:endParaRPr>
          </a:p>
        </p:txBody>
      </p:sp>
      <p:sp>
        <p:nvSpPr>
          <p:cNvPr id="45060" name="Rectangle 2"/>
          <p:cNvSpPr>
            <a:spLocks noGrp="1" noChangeArrowheads="1"/>
          </p:cNvSpPr>
          <p:nvPr>
            <p:ph type="title"/>
          </p:nvPr>
        </p:nvSpPr>
        <p:spPr>
          <a:xfrm>
            <a:off x="323850" y="333375"/>
            <a:ext cx="8569325" cy="503238"/>
          </a:xfrm>
        </p:spPr>
        <p:txBody>
          <a:bodyPr/>
          <a:lstStyle/>
          <a:p>
            <a:r>
              <a:rPr lang="es-AR" sz="2800" b="1" dirty="0" smtClean="0">
                <a:solidFill>
                  <a:schemeClr val="bg2"/>
                </a:solidFill>
              </a:rPr>
              <a:t>Provocaci</a:t>
            </a:r>
            <a:r>
              <a:rPr lang="en-US" sz="2800" b="1" dirty="0" err="1" smtClean="0">
                <a:solidFill>
                  <a:schemeClr val="bg2"/>
                </a:solidFill>
              </a:rPr>
              <a:t>ón</a:t>
            </a:r>
            <a:r>
              <a:rPr lang="en-US" sz="2800" b="1" dirty="0" smtClean="0">
                <a:solidFill>
                  <a:schemeClr val="bg2"/>
                </a:solidFill>
              </a:rPr>
              <a:t> </a:t>
            </a:r>
            <a:r>
              <a:rPr lang="en-US" sz="2800" b="1" dirty="0" err="1" smtClean="0">
                <a:solidFill>
                  <a:schemeClr val="bg2"/>
                </a:solidFill>
              </a:rPr>
              <a:t>inicial</a:t>
            </a:r>
            <a:endParaRPr lang="es-AR" sz="2800" b="1" dirty="0" smtClean="0">
              <a:solidFill>
                <a:schemeClr val="bg2"/>
              </a:solidFill>
            </a:endParaRPr>
          </a:p>
        </p:txBody>
      </p:sp>
      <p:sp>
        <p:nvSpPr>
          <p:cNvPr id="45061" name="Rectangle 3"/>
          <p:cNvSpPr>
            <a:spLocks noGrp="1" noChangeArrowheads="1"/>
          </p:cNvSpPr>
          <p:nvPr>
            <p:ph type="body" idx="1"/>
          </p:nvPr>
        </p:nvSpPr>
        <p:spPr>
          <a:xfrm>
            <a:off x="323850" y="1196752"/>
            <a:ext cx="8229600" cy="4903381"/>
          </a:xfrm>
        </p:spPr>
        <p:txBody>
          <a:bodyPr/>
          <a:lstStyle/>
          <a:p>
            <a:pPr eaLnBrk="1" hangingPunct="1">
              <a:lnSpc>
                <a:spcPct val="80000"/>
              </a:lnSpc>
            </a:pPr>
            <a:r>
              <a:rPr lang="es-AR" sz="2000" b="1" dirty="0"/>
              <a:t>Lo “social” es producido a partir de una confrontación fundamental entre </a:t>
            </a:r>
            <a:r>
              <a:rPr lang="es-AR" sz="2000" b="1" dirty="0">
                <a:solidFill>
                  <a:srgbClr val="0000CC"/>
                </a:solidFill>
              </a:rPr>
              <a:t>proyectos rivales de la especie humana</a:t>
            </a:r>
            <a:endParaRPr lang="es-AR" sz="2000" b="1" dirty="0"/>
          </a:p>
          <a:p>
            <a:pPr lvl="1" eaLnBrk="1" hangingPunct="1">
              <a:lnSpc>
                <a:spcPct val="80000"/>
              </a:lnSpc>
            </a:pPr>
            <a:endParaRPr lang="es-AR" sz="1800" b="1" dirty="0"/>
          </a:p>
          <a:p>
            <a:pPr lvl="1" eaLnBrk="1" hangingPunct="1">
              <a:lnSpc>
                <a:spcPct val="80000"/>
              </a:lnSpc>
            </a:pPr>
            <a:r>
              <a:rPr lang="es-AR" sz="1800" b="1" dirty="0"/>
              <a:t>valores, principios, metas y fines diferentes, a veces incluso </a:t>
            </a:r>
            <a:r>
              <a:rPr lang="es-AR" sz="1800" b="1" dirty="0" smtClean="0"/>
              <a:t>incompatibles</a:t>
            </a:r>
          </a:p>
          <a:p>
            <a:pPr lvl="1" eaLnBrk="1" hangingPunct="1">
              <a:lnSpc>
                <a:spcPct val="80000"/>
              </a:lnSpc>
            </a:pPr>
            <a:endParaRPr lang="es-AR" sz="2000" b="1" dirty="0"/>
          </a:p>
          <a:p>
            <a:r>
              <a:rPr lang="en-GB" sz="2000" b="1" dirty="0" smtClean="0"/>
              <a:t>La ret</a:t>
            </a:r>
            <a:r>
              <a:rPr lang="en-US" sz="2000" b="1" dirty="0" err="1" smtClean="0"/>
              <a:t>órica</a:t>
            </a:r>
            <a:r>
              <a:rPr lang="en-US" sz="2000" b="1" dirty="0" smtClean="0"/>
              <a:t> de la ”</a:t>
            </a:r>
            <a:r>
              <a:rPr lang="en-US" sz="2000" b="1" dirty="0" err="1" smtClean="0"/>
              <a:t>unidad</a:t>
            </a:r>
            <a:r>
              <a:rPr lang="en-US" sz="2000" b="1" dirty="0" smtClean="0"/>
              <a:t>” </a:t>
            </a:r>
            <a:r>
              <a:rPr lang="en-US" sz="2000" b="1" dirty="0" err="1" smtClean="0"/>
              <a:t>oculta</a:t>
            </a:r>
            <a:r>
              <a:rPr lang="en-US" sz="2000" b="1" dirty="0" smtClean="0"/>
              <a:t> la </a:t>
            </a:r>
            <a:r>
              <a:rPr lang="en-US" sz="2000" b="1" dirty="0" err="1" smtClean="0"/>
              <a:t>realidad</a:t>
            </a:r>
            <a:r>
              <a:rPr lang="en-US" sz="2000" b="1" dirty="0" smtClean="0"/>
              <a:t> social, que </a:t>
            </a:r>
            <a:r>
              <a:rPr lang="en-US" sz="2000" b="1" dirty="0" err="1" smtClean="0"/>
              <a:t>está</a:t>
            </a:r>
            <a:r>
              <a:rPr lang="en-US" sz="2000" b="1" dirty="0" smtClean="0"/>
              <a:t> </a:t>
            </a:r>
            <a:r>
              <a:rPr lang="en-US" sz="2000" b="1" dirty="0" err="1" smtClean="0"/>
              <a:t>fundada</a:t>
            </a:r>
            <a:r>
              <a:rPr lang="en-US" sz="2000" b="1" dirty="0" smtClean="0"/>
              <a:t> </a:t>
            </a:r>
            <a:r>
              <a:rPr lang="en-US" sz="2000" b="1" dirty="0" err="1" smtClean="0"/>
              <a:t>en</a:t>
            </a:r>
            <a:r>
              <a:rPr lang="en-US" sz="2000" b="1" dirty="0" smtClean="0"/>
              <a:t> la </a:t>
            </a:r>
            <a:r>
              <a:rPr lang="en-US" sz="2000" b="1" dirty="0" err="1" smtClean="0"/>
              <a:t>producción</a:t>
            </a:r>
            <a:r>
              <a:rPr lang="en-US" sz="2000" b="1" dirty="0" smtClean="0"/>
              <a:t> y </a:t>
            </a:r>
            <a:r>
              <a:rPr lang="en-US" sz="2000" b="1" dirty="0" err="1" smtClean="0"/>
              <a:t>reproducción</a:t>
            </a:r>
            <a:r>
              <a:rPr lang="en-US" sz="2000" b="1" dirty="0" smtClean="0"/>
              <a:t> de </a:t>
            </a:r>
            <a:r>
              <a:rPr lang="en-US" sz="2000" b="1" dirty="0" err="1" smtClean="0"/>
              <a:t>desigualdades</a:t>
            </a:r>
            <a:r>
              <a:rPr lang="en-US" sz="2000" b="1" dirty="0" smtClean="0"/>
              <a:t> </a:t>
            </a:r>
            <a:r>
              <a:rPr lang="en-US" sz="2000" b="1" dirty="0" err="1" smtClean="0"/>
              <a:t>estructurales</a:t>
            </a:r>
            <a:r>
              <a:rPr lang="en-US" sz="2000" b="1" dirty="0" smtClean="0"/>
              <a:t> (de </a:t>
            </a:r>
            <a:r>
              <a:rPr lang="en-US" sz="2000" b="1" dirty="0" err="1" smtClean="0"/>
              <a:t>clase</a:t>
            </a:r>
            <a:r>
              <a:rPr lang="en-US" sz="2000" b="1" dirty="0" smtClean="0"/>
              <a:t>, </a:t>
            </a:r>
            <a:r>
              <a:rPr lang="en-US" sz="2000" b="1" dirty="0" err="1" smtClean="0"/>
              <a:t>étnicas</a:t>
            </a:r>
            <a:r>
              <a:rPr lang="en-US" sz="2000" b="1" dirty="0" smtClean="0"/>
              <a:t>, de </a:t>
            </a:r>
            <a:r>
              <a:rPr lang="en-US" sz="2000" b="1" dirty="0" err="1" smtClean="0"/>
              <a:t>género</a:t>
            </a:r>
            <a:r>
              <a:rPr lang="en-US" sz="2000" b="1" dirty="0" smtClean="0"/>
              <a:t>, etc.).</a:t>
            </a:r>
          </a:p>
          <a:p>
            <a:endParaRPr lang="en-US" sz="2000" b="1" dirty="0"/>
          </a:p>
          <a:p>
            <a:r>
              <a:rPr lang="en-US" sz="2000" b="1" dirty="0" err="1" smtClean="0"/>
              <a:t>Estas</a:t>
            </a:r>
            <a:r>
              <a:rPr lang="en-US" sz="2000" b="1" dirty="0" smtClean="0"/>
              <a:t> </a:t>
            </a:r>
            <a:r>
              <a:rPr lang="en-US" sz="2000" b="1" dirty="0" err="1" smtClean="0"/>
              <a:t>desigualdades</a:t>
            </a:r>
            <a:r>
              <a:rPr lang="en-US" sz="2000" b="1" dirty="0" smtClean="0"/>
              <a:t> </a:t>
            </a:r>
            <a:r>
              <a:rPr lang="en-US" sz="2000" b="1" dirty="0" err="1" smtClean="0"/>
              <a:t>estructurales</a:t>
            </a:r>
            <a:r>
              <a:rPr lang="en-US" sz="2000" b="1" dirty="0" smtClean="0"/>
              <a:t>, que </a:t>
            </a:r>
            <a:r>
              <a:rPr lang="en-US" sz="2000" b="1" dirty="0" err="1" smtClean="0"/>
              <a:t>determinan</a:t>
            </a:r>
            <a:r>
              <a:rPr lang="en-US" sz="2000" b="1" dirty="0" smtClean="0"/>
              <a:t> las </a:t>
            </a:r>
            <a:r>
              <a:rPr lang="en-US" sz="2000" b="1" dirty="0" err="1" smtClean="0"/>
              <a:t>divisiones</a:t>
            </a:r>
            <a:r>
              <a:rPr lang="en-US" sz="2000" b="1" dirty="0" smtClean="0"/>
              <a:t> </a:t>
            </a:r>
            <a:r>
              <a:rPr lang="en-US" sz="2000" b="1" dirty="0" err="1" smtClean="0"/>
              <a:t>existentes</a:t>
            </a:r>
            <a:r>
              <a:rPr lang="en-US" sz="2000" b="1" dirty="0" smtClean="0"/>
              <a:t> </a:t>
            </a:r>
            <a:r>
              <a:rPr lang="en-US" sz="2000" b="1" dirty="0" err="1" smtClean="0"/>
              <a:t>en</a:t>
            </a:r>
            <a:r>
              <a:rPr lang="en-US" sz="2000" b="1" dirty="0" smtClean="0"/>
              <a:t> la </a:t>
            </a:r>
            <a:r>
              <a:rPr lang="en-US" sz="2000" b="1" dirty="0" err="1" smtClean="0"/>
              <a:t>sociedad</a:t>
            </a:r>
            <a:r>
              <a:rPr lang="en-US" sz="2000" b="1" dirty="0" smtClean="0"/>
              <a:t>, </a:t>
            </a:r>
            <a:r>
              <a:rPr lang="en-US" sz="2000" b="1" dirty="0" err="1" smtClean="0"/>
              <a:t>encuentran</a:t>
            </a:r>
            <a:r>
              <a:rPr lang="en-US" sz="2000" b="1" dirty="0" smtClean="0"/>
              <a:t> </a:t>
            </a:r>
            <a:r>
              <a:rPr lang="en-US" sz="2000" b="1" dirty="0" err="1" smtClean="0"/>
              <a:t>su</a:t>
            </a:r>
            <a:r>
              <a:rPr lang="en-US" sz="2000" b="1" dirty="0" smtClean="0"/>
              <a:t> </a:t>
            </a:r>
            <a:r>
              <a:rPr lang="en-US" sz="2000" b="1" dirty="0" err="1" smtClean="0"/>
              <a:t>expresión</a:t>
            </a:r>
            <a:r>
              <a:rPr lang="en-US" sz="2000" b="1" dirty="0" smtClean="0"/>
              <a:t> </a:t>
            </a:r>
            <a:r>
              <a:rPr lang="en-US" sz="2000" b="1" dirty="0" err="1" smtClean="0"/>
              <a:t>también</a:t>
            </a:r>
            <a:r>
              <a:rPr lang="en-US" sz="2000" b="1" dirty="0" smtClean="0"/>
              <a:t> </a:t>
            </a:r>
            <a:r>
              <a:rPr lang="en-US" sz="2000" b="1" dirty="0" err="1" smtClean="0"/>
              <a:t>en</a:t>
            </a:r>
            <a:r>
              <a:rPr lang="en-US" sz="2000" b="1" dirty="0" smtClean="0"/>
              <a:t> la </a:t>
            </a:r>
            <a:r>
              <a:rPr lang="en-US" sz="2000" b="1" dirty="0" err="1" smtClean="0"/>
              <a:t>gestión</a:t>
            </a:r>
            <a:r>
              <a:rPr lang="en-US" sz="2000" b="1" dirty="0" smtClean="0"/>
              <a:t> y el </a:t>
            </a:r>
            <a:r>
              <a:rPr lang="en-US" sz="2000" b="1" dirty="0" err="1" smtClean="0"/>
              <a:t>gobierno</a:t>
            </a:r>
            <a:r>
              <a:rPr lang="en-US" sz="2000" b="1" dirty="0" smtClean="0"/>
              <a:t> de </a:t>
            </a:r>
            <a:r>
              <a:rPr lang="en-US" sz="2000" b="1" dirty="0" err="1" smtClean="0"/>
              <a:t>los</a:t>
            </a:r>
            <a:r>
              <a:rPr lang="en-US" sz="2000" b="1" dirty="0" smtClean="0"/>
              <a:t> </a:t>
            </a:r>
            <a:r>
              <a:rPr lang="en-US" sz="2000" b="1" dirty="0" err="1" smtClean="0"/>
              <a:t>servicios</a:t>
            </a:r>
            <a:r>
              <a:rPr lang="en-US" sz="2000" b="1" dirty="0" smtClean="0"/>
              <a:t> </a:t>
            </a:r>
            <a:r>
              <a:rPr lang="en-US" sz="2000" b="1" dirty="0" err="1" smtClean="0"/>
              <a:t>esenciales</a:t>
            </a:r>
            <a:r>
              <a:rPr lang="en-US" sz="2000" b="1" dirty="0" smtClean="0"/>
              <a:t> de </a:t>
            </a:r>
            <a:r>
              <a:rPr lang="en-US" sz="2000" b="1" dirty="0" err="1" smtClean="0"/>
              <a:t>saneamiento</a:t>
            </a:r>
            <a:r>
              <a:rPr lang="en-US" sz="2000" b="1" dirty="0" smtClean="0"/>
              <a:t> </a:t>
            </a:r>
            <a:r>
              <a:rPr lang="en-US" sz="2000" b="1" dirty="0" err="1" smtClean="0"/>
              <a:t>ambiental</a:t>
            </a:r>
            <a:r>
              <a:rPr lang="en-GB" sz="2000" b="1" dirty="0" smtClean="0"/>
              <a:t> </a:t>
            </a:r>
            <a:endParaRPr lang="en-GB" sz="2000" b="1" dirty="0" smtClean="0"/>
          </a:p>
        </p:txBody>
      </p:sp>
    </p:spTree>
    <p:extLst>
      <p:ext uri="{BB962C8B-B14F-4D97-AF65-F5344CB8AC3E}">
        <p14:creationId xmlns:p14="http://schemas.microsoft.com/office/powerpoint/2010/main" val="149361432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mtClean="0">
                <a:solidFill>
                  <a:srgbClr val="0000FF"/>
                </a:solidFill>
              </a:rPr>
              <a:t>J.E.Castro@newcastle.ac.uk</a:t>
            </a:r>
          </a:p>
        </p:txBody>
      </p:sp>
      <p:sp>
        <p:nvSpPr>
          <p:cNvPr id="450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79B0CE61-27D0-41A6-89D7-61757A4B7582}" type="slidenum">
              <a:rPr lang="en-GB" smtClean="0">
                <a:solidFill>
                  <a:srgbClr val="0000FF"/>
                </a:solidFill>
                <a:latin typeface="Arial Black" pitchFamily="34" charset="0"/>
              </a:rPr>
              <a:pPr eaLnBrk="1" hangingPunct="1"/>
              <a:t>9</a:t>
            </a:fld>
            <a:endParaRPr lang="en-GB" smtClean="0">
              <a:solidFill>
                <a:srgbClr val="0000FF"/>
              </a:solidFill>
              <a:latin typeface="Arial Black" pitchFamily="34" charset="0"/>
            </a:endParaRPr>
          </a:p>
        </p:txBody>
      </p:sp>
      <p:sp>
        <p:nvSpPr>
          <p:cNvPr id="45060" name="Rectangle 2"/>
          <p:cNvSpPr>
            <a:spLocks noGrp="1" noChangeArrowheads="1"/>
          </p:cNvSpPr>
          <p:nvPr>
            <p:ph type="title"/>
          </p:nvPr>
        </p:nvSpPr>
        <p:spPr>
          <a:xfrm>
            <a:off x="323850" y="333375"/>
            <a:ext cx="8569325" cy="503238"/>
          </a:xfrm>
        </p:spPr>
        <p:txBody>
          <a:bodyPr/>
          <a:lstStyle/>
          <a:p>
            <a:r>
              <a:rPr lang="es-AR" sz="2800" b="1" dirty="0" smtClean="0">
                <a:solidFill>
                  <a:schemeClr val="bg2"/>
                </a:solidFill>
              </a:rPr>
              <a:t>Dilemas de los servicios de saneamiento</a:t>
            </a:r>
          </a:p>
        </p:txBody>
      </p:sp>
      <p:sp>
        <p:nvSpPr>
          <p:cNvPr id="45061" name="Rectangle 3"/>
          <p:cNvSpPr>
            <a:spLocks noGrp="1" noChangeArrowheads="1"/>
          </p:cNvSpPr>
          <p:nvPr>
            <p:ph type="body" idx="1"/>
          </p:nvPr>
        </p:nvSpPr>
        <p:spPr>
          <a:xfrm>
            <a:off x="323850" y="1090816"/>
            <a:ext cx="8229600" cy="4903381"/>
          </a:xfrm>
        </p:spPr>
        <p:txBody>
          <a:bodyPr/>
          <a:lstStyle/>
          <a:p>
            <a:r>
              <a:rPr lang="en-GB" sz="2400" b="1" dirty="0" smtClean="0"/>
              <a:t>¿son un </a:t>
            </a:r>
            <a:r>
              <a:rPr lang="en-GB" sz="2400" b="1" dirty="0" err="1" smtClean="0"/>
              <a:t>bien</a:t>
            </a:r>
            <a:r>
              <a:rPr lang="en-GB" sz="2400" b="1" dirty="0" smtClean="0"/>
              <a:t> </a:t>
            </a:r>
            <a:r>
              <a:rPr lang="en-GB" sz="2400" b="1" dirty="0" err="1" smtClean="0"/>
              <a:t>público</a:t>
            </a:r>
            <a:r>
              <a:rPr lang="en-GB" sz="2400" b="1" dirty="0" smtClean="0"/>
              <a:t> o un </a:t>
            </a:r>
            <a:r>
              <a:rPr lang="en-GB" sz="2400" b="1" dirty="0" err="1" smtClean="0"/>
              <a:t>bien</a:t>
            </a:r>
            <a:r>
              <a:rPr lang="en-GB" sz="2400" b="1" dirty="0" smtClean="0"/>
              <a:t> </a:t>
            </a:r>
            <a:r>
              <a:rPr lang="en-GB" sz="2400" b="1" dirty="0" err="1" smtClean="0"/>
              <a:t>económico</a:t>
            </a:r>
            <a:r>
              <a:rPr lang="en-GB" sz="2400" b="1" dirty="0" smtClean="0"/>
              <a:t>?</a:t>
            </a:r>
          </a:p>
          <a:p>
            <a:r>
              <a:rPr lang="en-GB" sz="2400" b="1" dirty="0" smtClean="0"/>
              <a:t>¿son un </a:t>
            </a:r>
            <a:r>
              <a:rPr lang="en-GB" sz="2400" b="1" dirty="0" err="1" smtClean="0"/>
              <a:t>derecho</a:t>
            </a:r>
            <a:r>
              <a:rPr lang="en-GB" sz="2400" b="1" dirty="0" smtClean="0"/>
              <a:t> </a:t>
            </a:r>
            <a:r>
              <a:rPr lang="en-GB" sz="2400" b="1" dirty="0" err="1" smtClean="0"/>
              <a:t>humano</a:t>
            </a:r>
            <a:r>
              <a:rPr lang="en-GB" sz="2400" b="1" dirty="0" smtClean="0"/>
              <a:t>? </a:t>
            </a:r>
          </a:p>
          <a:p>
            <a:r>
              <a:rPr lang="en-US" sz="2400" b="1" dirty="0" smtClean="0"/>
              <a:t>¿</a:t>
            </a:r>
            <a:r>
              <a:rPr lang="en-US" sz="2400" b="1" dirty="0" err="1" smtClean="0"/>
              <a:t>cuál</a:t>
            </a:r>
            <a:r>
              <a:rPr lang="en-US" sz="2400" b="1" dirty="0" smtClean="0"/>
              <a:t> </a:t>
            </a:r>
            <a:r>
              <a:rPr lang="en-US" sz="2400" b="1" dirty="0" err="1" smtClean="0"/>
              <a:t>es</a:t>
            </a:r>
            <a:r>
              <a:rPr lang="en-US" sz="2400" b="1" dirty="0" smtClean="0"/>
              <a:t> el </a:t>
            </a:r>
            <a:r>
              <a:rPr lang="en-US" sz="2400" b="1" dirty="0" err="1" smtClean="0"/>
              <a:t>papel</a:t>
            </a:r>
            <a:r>
              <a:rPr lang="en-US" sz="2400" b="1" dirty="0" smtClean="0"/>
              <a:t> </a:t>
            </a:r>
            <a:r>
              <a:rPr lang="en-US" sz="2400" b="1" dirty="0" smtClean="0"/>
              <a:t>del </a:t>
            </a:r>
            <a:r>
              <a:rPr lang="en-US" sz="2400" b="1" dirty="0" err="1" smtClean="0"/>
              <a:t>estado</a:t>
            </a:r>
            <a:r>
              <a:rPr lang="en-US" sz="2400" b="1" dirty="0" smtClean="0"/>
              <a:t> en </a:t>
            </a:r>
            <a:r>
              <a:rPr lang="en-US" sz="2400" b="1" dirty="0" err="1" smtClean="0"/>
              <a:t>su</a:t>
            </a:r>
            <a:r>
              <a:rPr lang="en-US" sz="2400" b="1" dirty="0" smtClean="0"/>
              <a:t> </a:t>
            </a:r>
            <a:r>
              <a:rPr lang="en-US" sz="2400" b="1" dirty="0" err="1" smtClean="0"/>
              <a:t>provisión</a:t>
            </a:r>
            <a:r>
              <a:rPr lang="en-US" sz="2400" b="1" dirty="0" smtClean="0"/>
              <a:t>?</a:t>
            </a:r>
          </a:p>
          <a:p>
            <a:r>
              <a:rPr lang="en-US" sz="2400" b="1" dirty="0" smtClean="0"/>
              <a:t>¿</a:t>
            </a:r>
            <a:r>
              <a:rPr lang="en-US" sz="2400" b="1" dirty="0" err="1" smtClean="0"/>
              <a:t>cuál</a:t>
            </a:r>
            <a:r>
              <a:rPr lang="en-US" sz="2400" b="1" dirty="0" smtClean="0"/>
              <a:t> </a:t>
            </a:r>
            <a:r>
              <a:rPr lang="en-US" sz="2400" b="1" dirty="0" err="1" smtClean="0"/>
              <a:t>es</a:t>
            </a:r>
            <a:r>
              <a:rPr lang="en-US" sz="2400" b="1" dirty="0" smtClean="0"/>
              <a:t> el </a:t>
            </a:r>
            <a:r>
              <a:rPr lang="en-US" sz="2400" b="1" dirty="0" err="1" smtClean="0"/>
              <a:t>papel</a:t>
            </a:r>
            <a:r>
              <a:rPr lang="en-US" sz="2400" b="1" dirty="0" smtClean="0"/>
              <a:t> </a:t>
            </a:r>
            <a:r>
              <a:rPr lang="en-US" sz="2400" b="1" dirty="0" smtClean="0"/>
              <a:t>del sector </a:t>
            </a:r>
            <a:r>
              <a:rPr lang="en-US" sz="2400" b="1" dirty="0" err="1" smtClean="0"/>
              <a:t>privado</a:t>
            </a:r>
            <a:r>
              <a:rPr lang="en-US" sz="2400" b="1" dirty="0" smtClean="0"/>
              <a:t>?</a:t>
            </a:r>
          </a:p>
          <a:p>
            <a:r>
              <a:rPr lang="en-US" sz="2400" b="1" dirty="0" smtClean="0"/>
              <a:t>¿</a:t>
            </a:r>
            <a:r>
              <a:rPr lang="en-US" sz="2400" b="1" dirty="0" err="1" smtClean="0"/>
              <a:t>cuál</a:t>
            </a:r>
            <a:r>
              <a:rPr lang="en-US" sz="2400" b="1" dirty="0" smtClean="0"/>
              <a:t> </a:t>
            </a:r>
            <a:r>
              <a:rPr lang="en-US" sz="2400" b="1" dirty="0" err="1" smtClean="0"/>
              <a:t>es</a:t>
            </a:r>
            <a:r>
              <a:rPr lang="en-US" sz="2400" b="1" dirty="0" smtClean="0"/>
              <a:t> el </a:t>
            </a:r>
            <a:r>
              <a:rPr lang="en-US" sz="2400" b="1" dirty="0" err="1" smtClean="0"/>
              <a:t>papel</a:t>
            </a:r>
            <a:r>
              <a:rPr lang="en-US" sz="2400" b="1" dirty="0" smtClean="0"/>
              <a:t> de las </a:t>
            </a:r>
            <a:r>
              <a:rPr lang="en-US" sz="2400" b="1" dirty="0" err="1" smtClean="0"/>
              <a:t>organizaciones</a:t>
            </a:r>
            <a:r>
              <a:rPr lang="en-US" sz="2400" b="1" dirty="0" smtClean="0"/>
              <a:t> </a:t>
            </a:r>
            <a:r>
              <a:rPr lang="en-US" sz="2400" b="1" dirty="0" err="1" smtClean="0"/>
              <a:t>comunitarias</a:t>
            </a:r>
            <a:r>
              <a:rPr lang="en-US" sz="2400" b="1" dirty="0" smtClean="0"/>
              <a:t>, </a:t>
            </a:r>
            <a:r>
              <a:rPr lang="en-US" sz="2400" b="1" dirty="0" err="1" smtClean="0"/>
              <a:t>sindicales</a:t>
            </a:r>
            <a:r>
              <a:rPr lang="en-US" sz="2400" b="1" dirty="0" smtClean="0"/>
              <a:t>, etc.?</a:t>
            </a:r>
            <a:endParaRPr lang="en-US" sz="2400" b="1" dirty="0" smtClean="0"/>
          </a:p>
          <a:p>
            <a:r>
              <a:rPr lang="en-US" sz="2400" b="1" dirty="0" smtClean="0"/>
              <a:t>¿</a:t>
            </a:r>
            <a:r>
              <a:rPr lang="en-US" sz="2400" b="1" dirty="0" err="1" smtClean="0"/>
              <a:t>cuál</a:t>
            </a:r>
            <a:r>
              <a:rPr lang="en-US" sz="2400" b="1" dirty="0" smtClean="0"/>
              <a:t> </a:t>
            </a:r>
            <a:r>
              <a:rPr lang="en-US" sz="2400" b="1" dirty="0" err="1" smtClean="0"/>
              <a:t>es</a:t>
            </a:r>
            <a:r>
              <a:rPr lang="en-US" sz="2400" b="1" dirty="0" smtClean="0"/>
              <a:t> el </a:t>
            </a:r>
            <a:r>
              <a:rPr lang="en-US" sz="2400" b="1" dirty="0" err="1" smtClean="0"/>
              <a:t>rol</a:t>
            </a:r>
            <a:r>
              <a:rPr lang="en-US" sz="2400" b="1" dirty="0" smtClean="0"/>
              <a:t> de los </a:t>
            </a:r>
            <a:r>
              <a:rPr lang="en-US" sz="2400" b="1" dirty="0" err="1" smtClean="0"/>
              <a:t>ciudadanos</a:t>
            </a:r>
            <a:r>
              <a:rPr lang="en-US" sz="2400" b="1" dirty="0" smtClean="0"/>
              <a:t>? ¿</a:t>
            </a:r>
            <a:r>
              <a:rPr lang="en-US" sz="2400" b="1" dirty="0" err="1" smtClean="0"/>
              <a:t>participan</a:t>
            </a:r>
            <a:r>
              <a:rPr lang="en-US" sz="2400" b="1" dirty="0" smtClean="0"/>
              <a:t> </a:t>
            </a:r>
            <a:r>
              <a:rPr lang="en-US" sz="2400" b="1" dirty="0" err="1" smtClean="0"/>
              <a:t>como</a:t>
            </a:r>
            <a:r>
              <a:rPr lang="en-US" sz="2400" b="1" dirty="0" smtClean="0"/>
              <a:t> </a:t>
            </a:r>
            <a:r>
              <a:rPr lang="en-US" sz="2400" b="1" dirty="0" err="1" smtClean="0"/>
              <a:t>ciudadanos</a:t>
            </a:r>
            <a:r>
              <a:rPr lang="en-US" sz="2400" b="1" dirty="0" smtClean="0"/>
              <a:t> (con derechos) o </a:t>
            </a:r>
            <a:r>
              <a:rPr lang="en-US" sz="2400" b="1" dirty="0" err="1" smtClean="0"/>
              <a:t>como</a:t>
            </a:r>
            <a:r>
              <a:rPr lang="en-US" sz="2400" b="1" dirty="0" smtClean="0"/>
              <a:t> </a:t>
            </a:r>
            <a:r>
              <a:rPr lang="en-US" sz="2400" b="1" dirty="0" err="1" smtClean="0"/>
              <a:t>meros</a:t>
            </a:r>
            <a:r>
              <a:rPr lang="en-US" sz="2400" b="1" dirty="0" smtClean="0"/>
              <a:t> </a:t>
            </a:r>
            <a:r>
              <a:rPr lang="en-US" sz="2400" b="1" dirty="0" err="1" smtClean="0"/>
              <a:t>consumidores</a:t>
            </a:r>
            <a:r>
              <a:rPr lang="en-US" sz="2400" b="1" dirty="0" smtClean="0"/>
              <a:t> de </a:t>
            </a:r>
            <a:r>
              <a:rPr lang="en-US" sz="2400" b="1" dirty="0" err="1" smtClean="0"/>
              <a:t>una</a:t>
            </a:r>
            <a:r>
              <a:rPr lang="en-US" sz="2400" b="1" dirty="0" smtClean="0"/>
              <a:t> </a:t>
            </a:r>
            <a:r>
              <a:rPr lang="en-US" sz="2400" b="1" dirty="0" err="1" smtClean="0"/>
              <a:t>mercadoria</a:t>
            </a:r>
            <a:r>
              <a:rPr lang="en-US" sz="2400" b="1" dirty="0" smtClean="0"/>
              <a:t>?</a:t>
            </a:r>
            <a:endParaRPr lang="en-US" sz="2400" b="1" dirty="0" smtClean="0"/>
          </a:p>
          <a:p>
            <a:endParaRPr lang="en-US" sz="2400" b="1" dirty="0"/>
          </a:p>
          <a:p>
            <a:r>
              <a:rPr lang="en-US" sz="2400" b="1" dirty="0" err="1" smtClean="0"/>
              <a:t>Diferentes</a:t>
            </a:r>
            <a:r>
              <a:rPr lang="en-US" sz="2400" b="1" dirty="0" smtClean="0"/>
              <a:t> </a:t>
            </a:r>
            <a:r>
              <a:rPr lang="en-US" sz="2400" b="1" dirty="0" err="1" smtClean="0"/>
              <a:t>respuestas</a:t>
            </a:r>
            <a:r>
              <a:rPr lang="en-US" sz="2400" b="1" dirty="0" smtClean="0"/>
              <a:t> a </a:t>
            </a:r>
            <a:r>
              <a:rPr lang="en-US" sz="2400" b="1" dirty="0" err="1" smtClean="0"/>
              <a:t>estas</a:t>
            </a:r>
            <a:r>
              <a:rPr lang="en-US" sz="2400" b="1" dirty="0" smtClean="0"/>
              <a:t> </a:t>
            </a:r>
            <a:r>
              <a:rPr lang="en-US" sz="2400" b="1" dirty="0" err="1" smtClean="0"/>
              <a:t>preguntas</a:t>
            </a:r>
            <a:r>
              <a:rPr lang="en-US" sz="2400" b="1" dirty="0" smtClean="0"/>
              <a:t> en </a:t>
            </a:r>
            <a:r>
              <a:rPr lang="en-US" sz="2400" b="1" dirty="0" err="1" smtClean="0"/>
              <a:t>diferentes</a:t>
            </a:r>
            <a:r>
              <a:rPr lang="en-US" sz="2400" b="1" dirty="0" smtClean="0"/>
              <a:t> “</a:t>
            </a:r>
            <a:r>
              <a:rPr lang="en-US" sz="2400" b="1" dirty="0" err="1" smtClean="0"/>
              <a:t>regimenes</a:t>
            </a:r>
            <a:r>
              <a:rPr lang="en-US" sz="2400" b="1" dirty="0" smtClean="0"/>
              <a:t>” </a:t>
            </a:r>
            <a:r>
              <a:rPr lang="en-US" sz="2400" b="1" dirty="0" smtClean="0"/>
              <a:t>de </a:t>
            </a:r>
            <a:r>
              <a:rPr lang="en-US" sz="2400" b="1" dirty="0" err="1" smtClean="0"/>
              <a:t>gestión</a:t>
            </a:r>
            <a:r>
              <a:rPr lang="en-US" sz="2400" b="1" dirty="0" smtClean="0"/>
              <a:t> y </a:t>
            </a:r>
            <a:r>
              <a:rPr lang="en-US" sz="2400" b="1" dirty="0" err="1" smtClean="0"/>
              <a:t>gobierno</a:t>
            </a:r>
            <a:r>
              <a:rPr lang="en-US" sz="2400" b="1" dirty="0" smtClean="0"/>
              <a:t> de </a:t>
            </a:r>
            <a:r>
              <a:rPr lang="en-US" sz="2400" b="1" dirty="0" err="1" smtClean="0"/>
              <a:t>los</a:t>
            </a:r>
            <a:r>
              <a:rPr lang="en-US" sz="2400" b="1" dirty="0" smtClean="0"/>
              <a:t> </a:t>
            </a:r>
            <a:r>
              <a:rPr lang="en-US" sz="2400" b="1" dirty="0" err="1" smtClean="0"/>
              <a:t>servicios</a:t>
            </a:r>
            <a:r>
              <a:rPr lang="en-US" sz="2400" b="1" dirty="0" smtClean="0"/>
              <a:t> de </a:t>
            </a:r>
            <a:r>
              <a:rPr lang="en-US" sz="2400" b="1" dirty="0" err="1" smtClean="0"/>
              <a:t>saneamiento</a:t>
            </a:r>
            <a:endParaRPr lang="en-GB" sz="2400" b="1" dirty="0" smtClean="0"/>
          </a:p>
        </p:txBody>
      </p:sp>
    </p:spTree>
    <p:extLst>
      <p:ext uri="{BB962C8B-B14F-4D97-AF65-F5344CB8AC3E}">
        <p14:creationId xmlns:p14="http://schemas.microsoft.com/office/powerpoint/2010/main" val="167662583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21501</TotalTime>
  <Words>6124</Words>
  <Application>Microsoft Macintosh PowerPoint</Application>
  <PresentationFormat>On-screen Show (4:3)</PresentationFormat>
  <Paragraphs>800</Paragraphs>
  <Slides>75</Slides>
  <Notes>74</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75</vt:i4>
      </vt:variant>
    </vt:vector>
  </HeadingPairs>
  <TitlesOfParts>
    <vt:vector size="84" baseType="lpstr">
      <vt:lpstr>Arial Black</vt:lpstr>
      <vt:lpstr>Times New Roman</vt:lpstr>
      <vt:lpstr>Wingdings</vt:lpstr>
      <vt:lpstr>굴림</vt:lpstr>
      <vt:lpstr>Arial</vt:lpstr>
      <vt:lpstr>Ripple</vt:lpstr>
      <vt:lpstr>Pixel</vt:lpstr>
      <vt:lpstr>Document</vt:lpstr>
      <vt:lpstr>Acrobat Document</vt:lpstr>
      <vt:lpstr>PowerPoint Presentation</vt:lpstr>
      <vt:lpstr>Orden de exposición</vt:lpstr>
      <vt:lpstr>Referencia empírica</vt:lpstr>
      <vt:lpstr>Referencia empírica</vt:lpstr>
      <vt:lpstr>PowerPoint Presentation</vt:lpstr>
      <vt:lpstr>PowerPoint Presentation</vt:lpstr>
      <vt:lpstr>PowerPoint Presentation</vt:lpstr>
      <vt:lpstr>Provocación inicial</vt:lpstr>
      <vt:lpstr>Dilemas de los servicios de saneamiento</vt:lpstr>
      <vt:lpstr>Regímenes de gestión y gobierno de los servicios de saneamiento, en confrontación</vt:lpstr>
      <vt:lpstr>Regímenes en confrontación</vt:lpstr>
      <vt:lpstr>El régimen privatista …</vt:lpstr>
      <vt:lpstr>Lucha social y política … </vt:lpstr>
      <vt:lpstr>Lucha social y alianzas inesperadas (?) …</vt:lpstr>
      <vt:lpstr>Regímenes en confrontación</vt:lpstr>
      <vt:lpstr>Racionalismo administrativo</vt:lpstr>
      <vt:lpstr>Contradicciones del régimen del racionalismo administrativo </vt:lpstr>
      <vt:lpstr>El retorno del modelo privatista desde los años 1980s </vt:lpstr>
      <vt:lpstr>Ejemplo: principios de la gobernabilidad del agua “privatista”</vt:lpstr>
      <vt:lpstr>La visión privatista extrema dentro del Banco Mundial   </vt:lpstr>
      <vt:lpstr>La visión privatista niega el carácter político de la “crisis”</vt:lpstr>
      <vt:lpstr>Los argumentos principales del privatismo</vt:lpstr>
      <vt:lpstr>Algunas de las preguntas de investigación del proyecto PRINWASS (www.prinwass.org)</vt:lpstr>
      <vt:lpstr>PowerPoint Presentation</vt:lpstr>
      <vt:lpstr>Los casos</vt:lpstr>
      <vt:lpstr>Creando las condiciones </vt:lpstr>
      <vt:lpstr>Creando las condiciones </vt:lpstr>
      <vt:lpstr>De la retórica a la práctica. ¿Qué dice la evidencia? </vt:lpstr>
      <vt:lpstr>PowerPoint Presentation</vt:lpstr>
      <vt:lpstr>Resultados: fuentes de financiamiento</vt:lpstr>
      <vt:lpstr>Ejemplo emblemático</vt:lpstr>
      <vt:lpstr>PowerPoint Presentation</vt:lpstr>
      <vt:lpstr>Subsidios estatales directos (ejemplos)</vt:lpstr>
      <vt:lpstr>Performance financiera</vt:lpstr>
      <vt:lpstr>El financiamiento público como condición</vt:lpstr>
      <vt:lpstr>Impacto socio-económico</vt:lpstr>
      <vt:lpstr>impacto socio-económico ..</vt:lpstr>
      <vt:lpstr>PowerPoint Presentation</vt:lpstr>
      <vt:lpstr>Si se toma en cuenta el ciclo completo:</vt:lpstr>
      <vt:lpstr>PowerPoint Presentation</vt:lpstr>
      <vt:lpstr>Tendencias …</vt:lpstr>
      <vt:lpstr>La falta de regulación y control democrático</vt:lpstr>
      <vt:lpstr> </vt:lpstr>
      <vt:lpstr>Lecciones</vt:lpstr>
      <vt:lpstr>Lecciones …</vt:lpstr>
      <vt:lpstr>PowerPoint Presentation</vt:lpstr>
      <vt:lpstr>El caso de Chaco en Argentina</vt:lpstr>
      <vt:lpstr>PowerPoint Presentation</vt:lpstr>
      <vt:lpstr>PowerPoint Presentation</vt:lpstr>
      <vt:lpstr>PowerPoint Presentation</vt:lpstr>
      <vt:lpstr>PowerPoint Presentation</vt:lpstr>
      <vt:lpstr>PowerPoint Presentation</vt:lpstr>
      <vt:lpstr>El Caso de Uruguay , 2004 y después</vt:lpstr>
      <vt:lpstr>El Caso de Córdoba, Argentina </vt:lpstr>
      <vt:lpstr>El Caso de Córdoba, Argentina </vt:lpstr>
      <vt:lpstr>El Caso de Córdoba, Argentina </vt:lpstr>
      <vt:lpstr>Dublín, Irlanda (2007)</vt:lpstr>
      <vt:lpstr>Dublín, Irlanda (2007)</vt:lpstr>
      <vt:lpstr>Cambios en la retórica …</vt:lpstr>
      <vt:lpstr>Cambios en la retórica neo-privatista </vt:lpstr>
      <vt:lpstr>Cambios recientes …</vt:lpstr>
      <vt:lpstr>Cambios recientes …</vt:lpstr>
      <vt:lpstr>Las fuerzas inerciales …</vt:lpstr>
      <vt:lpstr>La cooptación de instituciones y expertos…</vt:lpstr>
      <vt:lpstr>PowerPoint Presentation</vt:lpstr>
      <vt:lpstr> … ¿quién decide y cómo? </vt:lpstr>
      <vt:lpstr>Proposiciones para el debate</vt:lpstr>
      <vt:lpstr>Proposiciones …</vt:lpstr>
      <vt:lpstr>El fracaso de la política dominante: los ODM</vt:lpstr>
      <vt:lpstr>El fracaso ...</vt:lpstr>
      <vt:lpstr>El proceso de democratización de la política y la gestión del saneamiento ambiental </vt:lpstr>
      <vt:lpstr>El proceso de democratización ... </vt:lpstr>
      <vt:lpstr>El proceso de democratización ... </vt:lpstr>
      <vt:lpstr>El proceso de democratización ... </vt:lpstr>
      <vt:lpstr>PowerPoint Presentation</vt:lpstr>
    </vt:vector>
  </TitlesOfParts>
  <Company>OU</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PRINWASS</dc:title>
  <dc:creator>J E Castro</dc:creator>
  <cp:lastModifiedBy>Jose Esteban Castro</cp:lastModifiedBy>
  <cp:revision>1590</cp:revision>
  <dcterms:created xsi:type="dcterms:W3CDTF">2002-01-13T13:53:09Z</dcterms:created>
  <dcterms:modified xsi:type="dcterms:W3CDTF">2016-05-18T14:22:01Z</dcterms:modified>
</cp:coreProperties>
</file>