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74" r:id="rId5"/>
    <p:sldId id="259" r:id="rId6"/>
    <p:sldId id="262" r:id="rId7"/>
    <p:sldId id="273" r:id="rId8"/>
    <p:sldId id="265" r:id="rId9"/>
    <p:sldId id="260" r:id="rId10"/>
    <p:sldId id="266" r:id="rId11"/>
    <p:sldId id="275" r:id="rId12"/>
    <p:sldId id="268" r:id="rId13"/>
    <p:sldId id="267" r:id="rId14"/>
    <p:sldId id="269" r:id="rId15"/>
    <p:sldId id="263" r:id="rId16"/>
    <p:sldId id="264" r:id="rId17"/>
    <p:sldId id="271" r:id="rId18"/>
    <p:sldId id="276" r:id="rId19"/>
    <p:sldId id="272" r:id="rId20"/>
  </p:sldIdLst>
  <p:sldSz cx="9144000" cy="6858000" type="screen4x3"/>
  <p:notesSz cx="6864350" cy="999648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58" autoAdjust="0"/>
    <p:restoredTop sz="94660"/>
  </p:normalViewPr>
  <p:slideViewPr>
    <p:cSldViewPr>
      <p:cViewPr varScale="1">
        <p:scale>
          <a:sx n="86" d="100"/>
          <a:sy n="86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0605A924-C609-47EF-BD37-B8D0B3AF234F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3DC35F3E-630D-4356-8987-E164302A4BF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05CE0496-EA3D-4A5A-B896-682F67D1C052}" type="datetimeFigureOut">
              <a:rPr lang="pt-BR" smtClean="0"/>
              <a:pPr/>
              <a:t>12/05/2016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6435" y="4748332"/>
            <a:ext cx="5491480" cy="4498420"/>
          </a:xfrm>
          <a:prstGeom prst="rect">
            <a:avLst/>
          </a:prstGeom>
        </p:spPr>
        <p:txBody>
          <a:bodyPr vert="horz" lIns="96341" tIns="48171" rIns="96341" bIns="48171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BC165D8A-AFB9-476E-8274-C90B2FFB4E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5D8A-AFB9-476E-8274-C90B2FFB4E5B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AFDEC41-2FE8-4737-B381-E9511A65C3BC}" type="datetimeFigureOut">
              <a:rPr lang="pt-BR" smtClean="0"/>
              <a:pPr/>
              <a:t>12/05/2016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BB6B1DE-B324-42F2-BC54-FFB377EC2E8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ocioambiental@comusa.rs.gov.br" TargetMode="External"/><Relationship Id="rId2" Type="http://schemas.openxmlformats.org/officeDocument/2006/relationships/hyperlink" Target="mailto:gluis@comusa.rs.gov.b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94350"/>
            <a:ext cx="9144000" cy="279177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Reurbanização e Saneamento  </a:t>
            </a:r>
            <a:r>
              <a:rPr lang="pt-BR" sz="4000" dirty="0" smtClean="0"/>
              <a:t>Utopia se transformando em realidade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22376" y="4014798"/>
            <a:ext cx="7772400" cy="914400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Gerson Luis de Souza</a:t>
            </a:r>
          </a:p>
          <a:p>
            <a:r>
              <a:rPr lang="pt-BR" dirty="0" smtClean="0"/>
              <a:t>Milena Rossetti</a:t>
            </a:r>
          </a:p>
          <a:p>
            <a:r>
              <a:rPr lang="pt-BR" dirty="0" smtClean="0"/>
              <a:t>Monique Campagnoni</a:t>
            </a:r>
            <a:endParaRPr lang="pt-BR" dirty="0"/>
          </a:p>
        </p:txBody>
      </p:sp>
      <p:pic>
        <p:nvPicPr>
          <p:cNvPr id="1026" name="Picture 2" descr="K:\ADMINISTRATIVO\LOGOS\2014\LOGO COMU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5750945"/>
            <a:ext cx="2214578" cy="678451"/>
          </a:xfrm>
          <a:prstGeom prst="rect">
            <a:avLst/>
          </a:prstGeom>
          <a:noFill/>
        </p:spPr>
      </p:pic>
      <p:pic>
        <p:nvPicPr>
          <p:cNvPr id="1027" name="Picture 3" descr="K:\ADMINISTRATIVO\LOGOS\2014\Logo Prefeitur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5250669"/>
            <a:ext cx="785818" cy="1178727"/>
          </a:xfrm>
          <a:prstGeom prst="rect">
            <a:avLst/>
          </a:prstGeom>
          <a:noFill/>
        </p:spPr>
      </p:pic>
      <p:pic>
        <p:nvPicPr>
          <p:cNvPr id="1028" name="Picture 4" descr="K:\ADMINISTRATIVO\LOGOS\2014\Coordenacao Socioambiental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09" y="5786454"/>
            <a:ext cx="3143269" cy="611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786742" cy="877824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Etapa 1 – </a:t>
            </a:r>
            <a:r>
              <a:rPr lang="pt-BR" sz="2400" dirty="0" err="1" smtClean="0"/>
              <a:t>Infraestrutura</a:t>
            </a:r>
            <a:r>
              <a:rPr lang="pt-BR" sz="2400" dirty="0" smtClean="0"/>
              <a:t>: Saneamento Básico</a:t>
            </a:r>
            <a:endParaRPr lang="pt-BR" sz="2400" dirty="0"/>
          </a:p>
        </p:txBody>
      </p:sp>
      <p:pic>
        <p:nvPicPr>
          <p:cNvPr id="5" name="Imagem 4"/>
          <p:cNvPicPr/>
          <p:nvPr/>
        </p:nvPicPr>
        <p:blipFill>
          <a:blip r:embed="rId2"/>
          <a:srcRect b="3735"/>
          <a:stretch>
            <a:fillRect/>
          </a:stretch>
        </p:blipFill>
        <p:spPr bwMode="auto">
          <a:xfrm>
            <a:off x="0" y="3105140"/>
            <a:ext cx="4500594" cy="3681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 descr="K:\ASSESSORIA COMUNITÁRIA\Fotos Vila Palmeira, depois da revitalização\DSCF42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71834"/>
            <a:ext cx="4572000" cy="3714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4643438" y="1500174"/>
            <a:ext cx="43576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1600" dirty="0" smtClean="0"/>
              <a:t>  Substituição e ampliação de redes de abastecimento de água potável por tubulações adequadamente dimensionadas, em PEAD, já ficando um ramal novo para cada lote, de acordo com o projeto.</a:t>
            </a:r>
          </a:p>
          <a:p>
            <a:pPr algn="just"/>
            <a:endParaRPr lang="pt-BR" sz="1600" dirty="0" smtClean="0"/>
          </a:p>
          <a:p>
            <a:pPr algn="just"/>
            <a:endParaRPr lang="pt-BR" sz="1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643306" y="641725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Antes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072462" y="635795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Depois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2"/>
          </p:nvPr>
        </p:nvSpPr>
        <p:spPr>
          <a:xfrm>
            <a:off x="285720" y="1571612"/>
            <a:ext cx="4071966" cy="150019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sz="1600" dirty="0" smtClean="0"/>
              <a:t>Os projetos e fiscalização das obras de abastecimento de água e esgoto cloacal foram de responsabilidade de </a:t>
            </a:r>
            <a:r>
              <a:rPr lang="pt-BR" sz="1600" dirty="0" err="1" smtClean="0"/>
              <a:t>Comusa</a:t>
            </a:r>
            <a:r>
              <a:rPr lang="pt-BR" sz="1600" dirty="0" smtClean="0"/>
              <a:t>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72066" y="428604"/>
            <a:ext cx="3857652" cy="1357322"/>
          </a:xfrm>
        </p:spPr>
        <p:txBody>
          <a:bodyPr>
            <a:normAutofit/>
          </a:bodyPr>
          <a:lstStyle/>
          <a:p>
            <a:r>
              <a:rPr lang="pt-BR" sz="2400" dirty="0" smtClean="0"/>
              <a:t>Etapa 1 – </a:t>
            </a:r>
            <a:r>
              <a:rPr lang="pt-BR" sz="2400" dirty="0" err="1" smtClean="0"/>
              <a:t>Infraestrutura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Saneamento Básico</a:t>
            </a:r>
            <a:endParaRPr lang="pt-BR" sz="2400" dirty="0"/>
          </a:p>
        </p:txBody>
      </p:sp>
      <p:sp>
        <p:nvSpPr>
          <p:cNvPr id="6" name="Espaço Reservado para Texto 2"/>
          <p:cNvSpPr txBox="1">
            <a:spLocks/>
          </p:cNvSpPr>
          <p:nvPr/>
        </p:nvSpPr>
        <p:spPr>
          <a:xfrm>
            <a:off x="5072066" y="2000240"/>
            <a:ext cx="3929090" cy="37147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Aumento nas pressões disponibilizadas, de 5mca para 27mca no ponto de controle da </a:t>
            </a:r>
            <a:r>
              <a:rPr kumimoji="0" lang="pt-B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Comusa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Diminuição dos consertos de vazamento de rede – melhora na qualidade da água distribuída;</a:t>
            </a: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pt-BR" sz="1600" dirty="0" smtClean="0"/>
              <a:t> Padronização dos ramais existentes – eliminação de vazamentos ocultos e ligações irregulares – diminuição de perdas físicas e não físicas.</a:t>
            </a: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Espaço Reservado para Conteúdo 4"/>
          <p:cNvPicPr>
            <a:picLocks noGrp="1"/>
          </p:cNvPicPr>
          <p:nvPr>
            <p:ph sz="half" idx="1"/>
          </p:nvPr>
        </p:nvPicPr>
        <p:blipFill>
          <a:blip r:embed="rId2"/>
          <a:srcRect t="12980"/>
          <a:stretch>
            <a:fillRect/>
          </a:stretch>
        </p:blipFill>
        <p:spPr bwMode="auto">
          <a:xfrm>
            <a:off x="500034" y="555461"/>
            <a:ext cx="4286280" cy="2873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 descr="C:\Users\gluis\WP_20141209_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4357686" cy="3143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3857620" y="305966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Antes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43306" y="628652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Depois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7752" y="571480"/>
            <a:ext cx="3647660" cy="1000132"/>
          </a:xfrm>
        </p:spPr>
        <p:txBody>
          <a:bodyPr>
            <a:normAutofit/>
          </a:bodyPr>
          <a:lstStyle/>
          <a:p>
            <a:r>
              <a:rPr lang="pt-BR" sz="2200" dirty="0" smtClean="0"/>
              <a:t>Etapa 1 – </a:t>
            </a:r>
            <a:r>
              <a:rPr lang="pt-BR" sz="2200" dirty="0" err="1" smtClean="0"/>
              <a:t>Infraestrutura</a:t>
            </a:r>
            <a:r>
              <a:rPr lang="pt-BR" sz="2200" dirty="0" smtClean="0"/>
              <a:t/>
            </a:r>
            <a:br>
              <a:rPr lang="pt-BR" sz="2200" dirty="0" smtClean="0"/>
            </a:br>
            <a:r>
              <a:rPr lang="pt-BR" sz="2200" dirty="0" smtClean="0"/>
              <a:t>Saneamento Básico</a:t>
            </a:r>
            <a:endParaRPr lang="pt-BR" sz="2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786314" y="1785926"/>
            <a:ext cx="4071966" cy="4643470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1600" dirty="0" smtClean="0"/>
              <a:t> Comparando agosto/11  (anterior obra) e agosto/15 (pós obra) o consumo faturado teve um aumento de 1.257</a:t>
            </a:r>
            <a:r>
              <a:rPr lang="pt-BR" sz="1600" dirty="0" err="1" smtClean="0"/>
              <a:t>m³</a:t>
            </a:r>
            <a:r>
              <a:rPr lang="pt-BR" sz="1600" dirty="0" smtClean="0"/>
              <a:t>, mesmo havendo uma redução de 71 economias ativas.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1600" dirty="0" smtClean="0"/>
              <a:t> Diminuição de economias sem hidrômetro, que passou de 379 para 121 economias * (* fora da área beneficiada pela obra) – diminuição de perda de faturamento.</a:t>
            </a:r>
          </a:p>
          <a:p>
            <a:pPr algn="just"/>
            <a:endParaRPr lang="pt-BR" sz="800" dirty="0" smtClean="0"/>
          </a:p>
          <a:p>
            <a:pPr algn="just"/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1600" dirty="0" smtClean="0"/>
              <a:t> Desligamento da rede antiga – desativação de inúmeras ligações irregulares acarretando diminuição nas perdas não físicas.</a:t>
            </a:r>
          </a:p>
          <a:p>
            <a:pPr algn="just"/>
            <a:endParaRPr lang="pt-BR" sz="1600" dirty="0"/>
          </a:p>
        </p:txBody>
      </p:sp>
      <p:pic>
        <p:nvPicPr>
          <p:cNvPr id="10" name="Espaço Reservado para Conteúdo 9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407196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 descr="K:\ASSESSORIA COMUNITÁRIA\Fotos Vila Palmeira, depois da revitalização\DSCF42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14776"/>
            <a:ext cx="4071966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3428992" y="313110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Antes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286116" y="628652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Depois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715304" cy="877824"/>
          </a:xfrm>
        </p:spPr>
        <p:txBody>
          <a:bodyPr/>
          <a:lstStyle/>
          <a:p>
            <a:pPr algn="ctr"/>
            <a:r>
              <a:rPr lang="pt-BR" dirty="0" smtClean="0"/>
              <a:t>Etapa 1 – </a:t>
            </a:r>
            <a:r>
              <a:rPr lang="pt-BR" dirty="0" err="1" smtClean="0"/>
              <a:t>Infraestrutura</a:t>
            </a:r>
            <a:r>
              <a:rPr lang="pt-BR" dirty="0" smtClean="0"/>
              <a:t>: Saneamento Básico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57158" y="4000504"/>
            <a:ext cx="3071834" cy="2928958"/>
          </a:xfrm>
        </p:spPr>
        <p:txBody>
          <a:bodyPr>
            <a:normAutofit/>
          </a:bodyPr>
          <a:lstStyle/>
          <a:p>
            <a:pPr algn="just"/>
            <a:endParaRPr lang="pt-BR" sz="800" dirty="0" smtClean="0"/>
          </a:p>
          <a:p>
            <a:pPr algn="just"/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1600" dirty="0" smtClean="0"/>
              <a:t> Implantação do sistema de coleta e afastamento de esgoto sanitário – rede coletora com separador absoluto.</a:t>
            </a:r>
          </a:p>
          <a:p>
            <a:pPr lvl="1" algn="just">
              <a:buFont typeface="Arial" pitchFamily="34" charset="0"/>
              <a:buChar char="•"/>
            </a:pPr>
            <a:r>
              <a:rPr lang="pt-BR" sz="1600" dirty="0" smtClean="0"/>
              <a:t>EBE pronta</a:t>
            </a:r>
          </a:p>
          <a:p>
            <a:pPr lvl="1" algn="just">
              <a:buFont typeface="Arial" pitchFamily="34" charset="0"/>
              <a:buChar char="•"/>
            </a:pPr>
            <a:r>
              <a:rPr lang="pt-BR" sz="1600" dirty="0" smtClean="0"/>
              <a:t>ETE em etapa de projeto</a:t>
            </a:r>
          </a:p>
          <a:p>
            <a:pPr algn="just"/>
            <a:endParaRPr lang="pt-BR" sz="1600" dirty="0"/>
          </a:p>
        </p:txBody>
      </p:sp>
      <p:pic>
        <p:nvPicPr>
          <p:cNvPr id="12" name="Imagem 1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857628"/>
            <a:ext cx="5143536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K:\ASSESSORIA COMUNITÁRIA\FOTOS\WP_20140610_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28736"/>
            <a:ext cx="3929090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CaixaDeTexto 13"/>
          <p:cNvSpPr txBox="1"/>
          <p:nvPr/>
        </p:nvSpPr>
        <p:spPr>
          <a:xfrm>
            <a:off x="4714876" y="1540551"/>
            <a:ext cx="40719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dirty="0" smtClean="0"/>
              <a:t>  Cadastramento e recadastramento dos usuários – 701 cadastros, sendo que destes 627 resultaram em ligações imediatas (padronização de ramal e colocação do nicho) e as 74 restantes já estavam padronizadas.</a:t>
            </a:r>
          </a:p>
          <a:p>
            <a:pPr algn="just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3108" y="408036"/>
            <a:ext cx="6522230" cy="877824"/>
          </a:xfrm>
        </p:spPr>
        <p:txBody>
          <a:bodyPr>
            <a:normAutofit/>
          </a:bodyPr>
          <a:lstStyle/>
          <a:p>
            <a:r>
              <a:rPr lang="pt-BR" sz="2200" dirty="0" smtClean="0"/>
              <a:t>Etapa 1 – </a:t>
            </a:r>
            <a:r>
              <a:rPr lang="pt-BR" sz="2200" dirty="0" err="1" smtClean="0"/>
              <a:t>Infraestrutura</a:t>
            </a:r>
            <a:r>
              <a:rPr lang="pt-BR" sz="2200" dirty="0" smtClean="0"/>
              <a:t>: Saneamento Básico</a:t>
            </a:r>
            <a:endParaRPr lang="pt-BR" sz="2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214282" y="4429132"/>
            <a:ext cx="4000560" cy="1928826"/>
          </a:xfrm>
        </p:spPr>
        <p:txBody>
          <a:bodyPr>
            <a:normAutofit/>
          </a:bodyPr>
          <a:lstStyle/>
          <a:p>
            <a:pPr algn="just"/>
            <a:endParaRPr lang="pt-BR" sz="16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1600" dirty="0" smtClean="0"/>
              <a:t> Educação socioambiental sobre os cuidados com água, uso consciente da mesma e como funciona a cobrança da tarifa pelo seu uso – diminuição de 21% das solicitações de corte de água por inadimplência.</a:t>
            </a:r>
          </a:p>
          <a:p>
            <a:pPr algn="just">
              <a:buFont typeface="Arial" pitchFamily="34" charset="0"/>
              <a:buChar char="•"/>
            </a:pPr>
            <a:endParaRPr lang="pt-BR" sz="800" dirty="0" smtClean="0"/>
          </a:p>
        </p:txBody>
      </p:sp>
      <p:sp>
        <p:nvSpPr>
          <p:cNvPr id="6" name="CaixaDeTexto 5"/>
          <p:cNvSpPr txBox="1"/>
          <p:nvPr/>
        </p:nvSpPr>
        <p:spPr>
          <a:xfrm>
            <a:off x="5000628" y="1500174"/>
            <a:ext cx="4000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1600" dirty="0" smtClean="0"/>
              <a:t>  Educação ambiental relacionada aos cuidados com a rede coletora de esgotamento e sobre a importância da correta destinação dos resíduos sólidos – 499  residências visitadas com diálogo direto com o usuário (71% dos cadastros). Para o restante das resistências  foi entregue  material informativo.</a:t>
            </a:r>
            <a:endParaRPr lang="pt-BR" sz="1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643306" y="641725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Antes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001024" y="648869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Depois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K:\ATIVIDADES COORDENAÇÃO 2015\Festa Junina Palmeira - 27.06.2015\Fotos\DSCF33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786314" cy="3041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K:\ATIVIDADES COORDENAÇÃO 2015\Festa Junina Palmeira - 27.06.2015\WP_20150627_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786190"/>
            <a:ext cx="4857752" cy="2898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64414" y="142852"/>
            <a:ext cx="7522362" cy="1163576"/>
          </a:xfrm>
        </p:spPr>
        <p:txBody>
          <a:bodyPr>
            <a:noAutofit/>
          </a:bodyPr>
          <a:lstStyle/>
          <a:p>
            <a:pPr algn="ctr"/>
            <a:r>
              <a:rPr lang="pt-BR" sz="2400" dirty="0" smtClean="0"/>
              <a:t>Etapa 2 – Criação de espaços públicos</a:t>
            </a:r>
            <a:endParaRPr lang="pt-BR" sz="2400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2"/>
          </p:nvPr>
        </p:nvSpPr>
        <p:spPr>
          <a:xfrm>
            <a:off x="0" y="5715016"/>
            <a:ext cx="4357718" cy="50006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 smtClean="0"/>
              <a:t> Espaços públicos de lazer.</a:t>
            </a:r>
          </a:p>
          <a:p>
            <a:pPr>
              <a:buFont typeface="Arial" pitchFamily="34" charset="0"/>
              <a:buChar char="•"/>
            </a:pPr>
            <a:endParaRPr lang="pt-BR" sz="800" dirty="0" smtClean="0"/>
          </a:p>
          <a:p>
            <a:pPr>
              <a:buFont typeface="Arial" pitchFamily="34" charset="0"/>
              <a:buChar char="•"/>
            </a:pPr>
            <a:endParaRPr lang="pt-BR" sz="800" dirty="0" smtClean="0"/>
          </a:p>
          <a:p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786314" y="1428736"/>
            <a:ext cx="435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Escola Municipal de educação Infantil.</a:t>
            </a:r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072462" y="577431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Depois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2" name="Imagem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4643470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tângulo 12"/>
          <p:cNvSpPr/>
          <p:nvPr/>
        </p:nvSpPr>
        <p:spPr>
          <a:xfrm>
            <a:off x="5214942" y="2428868"/>
            <a:ext cx="338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Unidade de Saúde da Família.</a:t>
            </a:r>
          </a:p>
        </p:txBody>
      </p:sp>
      <p:pic>
        <p:nvPicPr>
          <p:cNvPr id="5122" name="Picture 2" descr="K:\ASSESSORIA COMUNITÁRIA\Fotos Vila Palmeira, depois da revitalização\DSCF4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928934"/>
            <a:ext cx="4357718" cy="3616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Etapa 3 - Habitação</a:t>
            </a:r>
            <a:endParaRPr lang="pt-BR" sz="24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429256" y="2214554"/>
            <a:ext cx="3383280" cy="3632851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 smtClean="0"/>
              <a:t> Remoção, para início da obra, de todas as casas para abertura e alargamento das vias, cujo as famílias foram removidas para o aluguel social;</a:t>
            </a:r>
          </a:p>
          <a:p>
            <a:endParaRPr lang="pt-BR" sz="2000" dirty="0" smtClean="0"/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 Serão construídas 336 novas moradias;</a:t>
            </a:r>
          </a:p>
          <a:p>
            <a:endParaRPr lang="pt-BR" sz="800" dirty="0" smtClean="0"/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 445 moradias receberão melhorias;</a:t>
            </a:r>
          </a:p>
          <a:p>
            <a:endParaRPr lang="pt-BR" sz="800" dirty="0" smtClean="0"/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 Os moradores receberão documento de posse das propriedades.</a:t>
            </a:r>
            <a:endParaRPr lang="pt-BR" sz="2000" dirty="0"/>
          </a:p>
        </p:txBody>
      </p:sp>
      <p:pic>
        <p:nvPicPr>
          <p:cNvPr id="5" name="Espaço Reservado para Conteúdo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4429124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 descr="K:\ASSESSORIA COMUNITÁRIA\Fotos Vila Palmeira, depois da revitalização\DSCF4315.JPG"/>
          <p:cNvPicPr/>
          <p:nvPr/>
        </p:nvPicPr>
        <p:blipFill>
          <a:blip r:embed="rId3" cstate="print"/>
          <a:srcRect t="9387" r="7354"/>
          <a:stretch>
            <a:fillRect/>
          </a:stretch>
        </p:blipFill>
        <p:spPr bwMode="auto">
          <a:xfrm>
            <a:off x="285720" y="3500438"/>
            <a:ext cx="4500562" cy="3233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3857620" y="285749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Antes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714744" y="6417254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Depois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862002"/>
            <a:ext cx="8229600" cy="1066800"/>
          </a:xfrm>
        </p:spPr>
        <p:txBody>
          <a:bodyPr/>
          <a:lstStyle/>
          <a:p>
            <a:pPr algn="ctr"/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212290"/>
            <a:ext cx="8229600" cy="3074098"/>
          </a:xfrm>
        </p:spPr>
        <p:txBody>
          <a:bodyPr>
            <a:normAutofit/>
          </a:bodyPr>
          <a:lstStyle/>
          <a:p>
            <a:pPr algn="just"/>
            <a:r>
              <a:rPr lang="pt-BR" sz="2000" dirty="0" smtClean="0"/>
              <a:t>As obras do Programa de Urbanização e Regularização Fundiária da Comunidade Palmeira contribuíram positivamente para melhora da saúde pública e qualidade de vida da população beneficiada, com universalização dos serviços de saneamento básico, com água potável de qualidade.</a:t>
            </a:r>
          </a:p>
          <a:p>
            <a:pPr algn="just">
              <a:buNone/>
            </a:pPr>
            <a:endParaRPr lang="pt-BR" sz="1600" dirty="0" smtClean="0"/>
          </a:p>
          <a:p>
            <a:pPr algn="just"/>
            <a:r>
              <a:rPr lang="pt-BR" sz="2000" dirty="0" smtClean="0"/>
              <a:t>A coleta e afastamento de esgoto sanitário contribuiu significativamente  para melhoria na saúde pública.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endParaRPr lang="pt-BR" sz="2000" dirty="0" smtClean="0"/>
          </a:p>
          <a:p>
            <a:pPr algn="just"/>
            <a:r>
              <a:rPr lang="pt-BR" sz="2000" dirty="0" smtClean="0"/>
              <a:t>As trocas de redes de abastecimento de água potável e ramais, com a eliminação das ligações irregulares e a inclusão de HD nas tarifas compostas, reduziram  as perdas físicas e não físicas de água, diminuíram os custos de manutenção, melhorou a qualidade da água distribuída, gerando benefícios financeiros para a autarquia, além de aumentar o índice de satisfação da população em relação aos serviços prestados pela </a:t>
            </a:r>
            <a:r>
              <a:rPr lang="pt-BR" sz="2000" dirty="0" err="1" smtClean="0"/>
              <a:t>Comusa</a:t>
            </a:r>
            <a:r>
              <a:rPr lang="pt-BR" sz="2000" dirty="0" smtClean="0"/>
              <a:t> e pela Prefeitura Municipal de Novo Hamburgo.</a:t>
            </a:r>
          </a:p>
          <a:p>
            <a:endParaRPr lang="pt-BR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0034" y="1780234"/>
            <a:ext cx="8358246" cy="1220138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Obrigado pela atenção!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158" y="3871922"/>
            <a:ext cx="7772400" cy="1700218"/>
          </a:xfrm>
        </p:spPr>
        <p:txBody>
          <a:bodyPr>
            <a:normAutofit/>
          </a:bodyPr>
          <a:lstStyle/>
          <a:p>
            <a:r>
              <a:rPr lang="pt-BR" dirty="0" smtClean="0"/>
              <a:t>Gerson Luis de Souza</a:t>
            </a:r>
          </a:p>
          <a:p>
            <a:r>
              <a:rPr lang="pt-BR" dirty="0" smtClean="0">
                <a:hlinkClick r:id="rId2"/>
              </a:rPr>
              <a:t>gluis@comusa.rs.gov.br</a:t>
            </a:r>
            <a:endParaRPr lang="pt-BR" dirty="0" smtClean="0"/>
          </a:p>
          <a:p>
            <a:r>
              <a:rPr lang="pt-BR" dirty="0" smtClean="0">
                <a:hlinkClick r:id="rId3"/>
              </a:rPr>
              <a:t>socioambiental@comusa.rs.gov.br</a:t>
            </a:r>
            <a:endParaRPr lang="pt-BR" dirty="0" smtClean="0"/>
          </a:p>
          <a:p>
            <a:r>
              <a:rPr lang="pt-BR" dirty="0" smtClean="0"/>
              <a:t>Fone: (51)3036-1121</a:t>
            </a:r>
          </a:p>
          <a:p>
            <a:endParaRPr lang="pt-BR" dirty="0"/>
          </a:p>
        </p:txBody>
      </p:sp>
      <p:pic>
        <p:nvPicPr>
          <p:cNvPr id="1026" name="Picture 2" descr="K:\ADMINISTRATIVO\LOGOS\2014\LOGO COM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6000768"/>
            <a:ext cx="2214578" cy="678451"/>
          </a:xfrm>
          <a:prstGeom prst="rect">
            <a:avLst/>
          </a:prstGeom>
          <a:noFill/>
        </p:spPr>
      </p:pic>
      <p:pic>
        <p:nvPicPr>
          <p:cNvPr id="1027" name="Picture 3" descr="K:\ADMINISTRATIVO\LOGOS\2014\Logo Prefeitur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5607859"/>
            <a:ext cx="785818" cy="1178727"/>
          </a:xfrm>
          <a:prstGeom prst="rect">
            <a:avLst/>
          </a:prstGeom>
          <a:noFill/>
        </p:spPr>
      </p:pic>
      <p:pic>
        <p:nvPicPr>
          <p:cNvPr id="1028" name="Picture 4" descr="K:\ADMINISTRATIVO\LOGOS\2014\Coordenacao Socioambiental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09" y="6031755"/>
            <a:ext cx="3143269" cy="611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22210" t="12041" r="13497"/>
          <a:stretch>
            <a:fillRect/>
          </a:stretch>
        </p:blipFill>
        <p:spPr bwMode="auto">
          <a:xfrm>
            <a:off x="142845" y="1285860"/>
            <a:ext cx="3929089" cy="5500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357166"/>
            <a:ext cx="8382000" cy="1069848"/>
          </a:xfrm>
        </p:spPr>
        <p:txBody>
          <a:bodyPr/>
          <a:lstStyle/>
          <a:p>
            <a:pPr algn="ctr"/>
            <a:r>
              <a:rPr lang="pt-BR" dirty="0" smtClean="0"/>
              <a:t>Novo Hamburgo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half" idx="3"/>
          </p:nvPr>
        </p:nvSpPr>
        <p:spPr>
          <a:xfrm>
            <a:off x="4357686" y="1357298"/>
            <a:ext cx="4714908" cy="15001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b="0" dirty="0" smtClean="0"/>
              <a:t>Noroeste do Rio Grande do Sul;</a:t>
            </a:r>
          </a:p>
          <a:p>
            <a:pPr>
              <a:buFont typeface="Arial" pitchFamily="34" charset="0"/>
              <a:buChar char="•"/>
            </a:pPr>
            <a:r>
              <a:rPr lang="pt-BR" b="0" dirty="0" smtClean="0"/>
              <a:t> Região Metropolitana;</a:t>
            </a:r>
          </a:p>
          <a:p>
            <a:pPr>
              <a:buFont typeface="Arial" pitchFamily="34" charset="0"/>
              <a:buChar char="•"/>
            </a:pPr>
            <a:r>
              <a:rPr lang="pt-BR" b="0" dirty="0" smtClean="0"/>
              <a:t> Área total de 223,821 km²;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248,694 habitantes *.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</p:txBody>
      </p:sp>
      <p:pic>
        <p:nvPicPr>
          <p:cNvPr id="9" name="Espaço Reservado para Conteúdo 8" descr="NH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686838" y="2928934"/>
            <a:ext cx="5385756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CaixaDeTexto 9"/>
          <p:cNvSpPr txBox="1"/>
          <p:nvPr/>
        </p:nvSpPr>
        <p:spPr>
          <a:xfrm>
            <a:off x="7500958" y="642939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* IBGE/2015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42844" y="500042"/>
            <a:ext cx="3383280" cy="877824"/>
          </a:xfrm>
        </p:spPr>
        <p:txBody>
          <a:bodyPr>
            <a:normAutofit/>
          </a:bodyPr>
          <a:lstStyle/>
          <a:p>
            <a:r>
              <a:rPr lang="pt-BR" sz="2400" dirty="0" smtClean="0"/>
              <a:t>Vila Palmeira</a:t>
            </a:r>
            <a:endParaRPr lang="pt-BR" sz="2400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2"/>
          </p:nvPr>
        </p:nvSpPr>
        <p:spPr>
          <a:xfrm>
            <a:off x="71406" y="2857496"/>
            <a:ext cx="2786082" cy="3214710"/>
          </a:xfrm>
        </p:spPr>
        <p:txBody>
          <a:bodyPr>
            <a:normAutofit/>
          </a:bodyPr>
          <a:lstStyle/>
          <a:p>
            <a:pPr algn="just"/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1800" dirty="0" smtClean="0"/>
              <a:t>  Área de várzea, com 50 hectares, onde habitam 1.950 famílias.</a:t>
            </a:r>
          </a:p>
          <a:p>
            <a:pPr algn="just">
              <a:buFont typeface="Arial" pitchFamily="34" charset="0"/>
              <a:buChar char="•"/>
            </a:pPr>
            <a:endParaRPr lang="pt-BR" sz="9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1800" dirty="0" smtClean="0"/>
              <a:t> LM nº1.216/2004, que institui o Plano Diretor Urbanístico de Novo Hamburgo , institui a Vila Palmeira como  Área de Interesse Social.</a:t>
            </a:r>
            <a:endParaRPr lang="pt-BR" sz="1800" dirty="0"/>
          </a:p>
        </p:txBody>
      </p:sp>
      <p:pic>
        <p:nvPicPr>
          <p:cNvPr id="6" name="Espaço Reservado para Conteúdo 5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786058"/>
            <a:ext cx="6215074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71406" y="1571612"/>
            <a:ext cx="89297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dirty="0" smtClean="0"/>
              <a:t> Localizada na zona sul é o maior aglomerado do </a:t>
            </a:r>
            <a:r>
              <a:rPr lang="pt-BR" dirty="0" err="1" smtClean="0"/>
              <a:t>submoradias</a:t>
            </a:r>
            <a:r>
              <a:rPr lang="pt-BR" dirty="0" smtClean="0"/>
              <a:t> de Município.</a:t>
            </a:r>
          </a:p>
          <a:p>
            <a:pPr algn="just"/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dirty="0" smtClean="0"/>
              <a:t> Nasceu na década de 80, auge da indústria calçadista na região, da ocupação irregular de área particular por imigrantes de dentro e de fora do Estado do RS em busca de emprego.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0" y="2606614"/>
            <a:ext cx="8858280" cy="33227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600" dirty="0" smtClean="0"/>
              <a:t>		Estudo de caso, relatando as obras e intervenções do Programa de Urbanização e Regularização Fundiária da Comunidade Palmeira, analisando os benefícios gerados tanto para população beneficiada quanto para a Comusa – Serviços de Água e Esgoto de Novo Hamburgo.</a:t>
            </a:r>
            <a:endParaRPr lang="pt-BR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8072494" cy="765372"/>
          </a:xfrm>
        </p:spPr>
        <p:txBody>
          <a:bodyPr>
            <a:noAutofit/>
          </a:bodyPr>
          <a:lstStyle/>
          <a:p>
            <a:r>
              <a:rPr lang="pt-BR" sz="2800" dirty="0" smtClean="0"/>
              <a:t>Vila Palmeira antes das obras de reurbanização</a:t>
            </a:r>
            <a:endParaRPr lang="pt-BR" sz="28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285720" y="1428736"/>
            <a:ext cx="4143404" cy="171451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sz="1800" dirty="0" smtClean="0"/>
              <a:t> Muitos becos e vielas;</a:t>
            </a:r>
          </a:p>
          <a:p>
            <a:pPr>
              <a:buFont typeface="Arial" pitchFamily="34" charset="0"/>
              <a:buChar char="•"/>
            </a:pPr>
            <a:r>
              <a:rPr lang="pt-BR" sz="1800" dirty="0" smtClean="0"/>
              <a:t> Vias públicas sem pavimentação – barro em dia de chuva;</a:t>
            </a:r>
          </a:p>
          <a:p>
            <a:pPr>
              <a:buFont typeface="Arial" pitchFamily="34" charset="0"/>
              <a:buChar char="•"/>
            </a:pPr>
            <a:r>
              <a:rPr lang="pt-BR" sz="1800" dirty="0" smtClean="0"/>
              <a:t> Esgoto a céu aberto – gerador de doenças;</a:t>
            </a:r>
          </a:p>
          <a:p>
            <a:endParaRPr lang="pt-BR" sz="1800" dirty="0" smtClean="0"/>
          </a:p>
          <a:p>
            <a:pPr>
              <a:buFont typeface="Arial" pitchFamily="34" charset="0"/>
              <a:buChar char="•"/>
            </a:pPr>
            <a:endParaRPr lang="pt-BR" sz="1800" dirty="0"/>
          </a:p>
        </p:txBody>
      </p:sp>
      <p:pic>
        <p:nvPicPr>
          <p:cNvPr id="5" name="Espaço Reservado para Conteúdo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81556" y="1428736"/>
            <a:ext cx="4419600" cy="360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4572000" y="4960822"/>
            <a:ext cx="4429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dirty="0" smtClean="0"/>
              <a:t> Pouquíssima ou nenhuma iluminação pública;</a:t>
            </a:r>
          </a:p>
          <a:p>
            <a:pPr algn="just">
              <a:buFont typeface="Arial" pitchFamily="34" charset="0"/>
              <a:buChar char="•"/>
            </a:pPr>
            <a:r>
              <a:rPr lang="pt-BR" dirty="0" smtClean="0"/>
              <a:t> Barracos, muitas vezes sem instalações sanitárias;</a:t>
            </a:r>
          </a:p>
          <a:p>
            <a:pPr algn="just">
              <a:buFont typeface="Arial" pitchFamily="34" charset="0"/>
              <a:buChar char="•"/>
            </a:pPr>
            <a:r>
              <a:rPr lang="pt-BR" dirty="0" smtClean="0"/>
              <a:t> Área sujeita a inundações pois encontra-se no mesmo nível do Rio.</a:t>
            </a:r>
            <a:endParaRPr lang="pt-BR" dirty="0"/>
          </a:p>
        </p:txBody>
      </p:sp>
      <p:pic>
        <p:nvPicPr>
          <p:cNvPr id="9" name="Imagem 8"/>
          <p:cNvPicPr/>
          <p:nvPr/>
        </p:nvPicPr>
        <p:blipFill>
          <a:blip r:embed="rId3"/>
          <a:srcRect r="42653"/>
          <a:stretch>
            <a:fillRect/>
          </a:stretch>
        </p:blipFill>
        <p:spPr bwMode="auto">
          <a:xfrm>
            <a:off x="214282" y="3143248"/>
            <a:ext cx="414340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57200" y="1889970"/>
            <a:ext cx="8229600" cy="432511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Redes de água </a:t>
            </a:r>
            <a:r>
              <a:rPr lang="pt-BR" sz="2400" dirty="0" err="1" smtClean="0"/>
              <a:t>subdimensionadas</a:t>
            </a:r>
            <a:r>
              <a:rPr lang="pt-BR" sz="2400" dirty="0" smtClean="0"/>
              <a:t> com grande número de redes e ligações clandestinas gerando abastecimento insatisfatório (intermitente em horários de pico).</a:t>
            </a:r>
          </a:p>
          <a:p>
            <a:pPr algn="just">
              <a:buNone/>
            </a:pPr>
            <a:endParaRPr lang="pt-BR" sz="1600" dirty="0" smtClean="0"/>
          </a:p>
          <a:p>
            <a:pPr algn="just"/>
            <a:r>
              <a:rPr lang="pt-BR" sz="2400" dirty="0" smtClean="0"/>
              <a:t>Lei 11.445/2007 estabelece as diretrizes nacionais para o saneamento básico, a qual prevê </a:t>
            </a:r>
            <a:r>
              <a:rPr lang="pt-BR" sz="2400" b="1" dirty="0" smtClean="0"/>
              <a:t>universalização</a:t>
            </a:r>
            <a:r>
              <a:rPr lang="pt-BR" sz="2400" dirty="0" smtClean="0"/>
              <a:t> do acesso, maximizando a eficácia das ações e resultados e de formas adequadas à </a:t>
            </a:r>
            <a:r>
              <a:rPr lang="pt-BR" sz="2400" b="1" dirty="0" smtClean="0"/>
              <a:t>saúde pública </a:t>
            </a:r>
            <a:r>
              <a:rPr lang="pt-BR" sz="2400" dirty="0" smtClean="0"/>
              <a:t>e à </a:t>
            </a:r>
            <a:r>
              <a:rPr lang="pt-BR" sz="2400" b="1" dirty="0" smtClean="0"/>
              <a:t>proteção do meio ambiente.</a:t>
            </a:r>
          </a:p>
          <a:p>
            <a:pPr algn="just">
              <a:buNone/>
            </a:pPr>
            <a:endParaRPr lang="pt-BR" sz="1200" dirty="0" smtClean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072494" cy="765372"/>
          </a:xfrm>
        </p:spPr>
        <p:txBody>
          <a:bodyPr>
            <a:noAutofit/>
          </a:bodyPr>
          <a:lstStyle/>
          <a:p>
            <a:r>
              <a:rPr lang="pt-BR" sz="2800" b="1" dirty="0" smtClean="0"/>
              <a:t>Vila Palmeira antes das obras de reurbanização</a:t>
            </a: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214422"/>
            <a:ext cx="8715436" cy="1393890"/>
          </a:xfrm>
        </p:spPr>
        <p:txBody>
          <a:bodyPr>
            <a:normAutofit/>
          </a:bodyPr>
          <a:lstStyle/>
          <a:p>
            <a:pPr algn="just"/>
            <a:r>
              <a:rPr lang="pt-BR" sz="2200" dirty="0" smtClean="0"/>
              <a:t>Em janeiro de 2012, inicia-se as obras do Programa de Urbanização e Regularização Fundiária da Comunidade Palmeira.</a:t>
            </a:r>
          </a:p>
          <a:p>
            <a:endParaRPr lang="pt-BR" sz="2200" dirty="0"/>
          </a:p>
        </p:txBody>
      </p:sp>
      <p:pic>
        <p:nvPicPr>
          <p:cNvPr id="2050" name="Picture 2" descr="K:\ASSESSORIA COMUNITÁRIA\Fotos Vila Palmeira, antes da Revitalização\Perimetro da obra na Palmeira.png"/>
          <p:cNvPicPr>
            <a:picLocks noChangeAspect="1" noChangeArrowheads="1"/>
          </p:cNvPicPr>
          <p:nvPr/>
        </p:nvPicPr>
        <p:blipFill>
          <a:blip r:embed="rId2"/>
          <a:srcRect t="3886"/>
          <a:stretch>
            <a:fillRect/>
          </a:stretch>
        </p:blipFill>
        <p:spPr bwMode="auto">
          <a:xfrm>
            <a:off x="-33" y="2214554"/>
            <a:ext cx="9144001" cy="4299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8" y="719126"/>
            <a:ext cx="8501122" cy="106680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 smtClean="0"/>
              <a:t>Obras do Programa de Urbanização e Regularização Fundiária da Comunidade Palmeira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2000240"/>
            <a:ext cx="8658228" cy="857256"/>
          </a:xfrm>
        </p:spPr>
        <p:txBody>
          <a:bodyPr>
            <a:normAutofit/>
          </a:bodyPr>
          <a:lstStyle/>
          <a:p>
            <a:r>
              <a:rPr lang="pt-BR" sz="2000" dirty="0" smtClean="0"/>
              <a:t>As obras ocorreram em 3 etapas: </a:t>
            </a:r>
            <a:r>
              <a:rPr lang="pt-BR" sz="2000" dirty="0" err="1" smtClean="0"/>
              <a:t>infraestrutura</a:t>
            </a:r>
            <a:r>
              <a:rPr lang="pt-BR" sz="2000" dirty="0" smtClean="0"/>
              <a:t>, criação de espaços públicos e habitação.</a:t>
            </a:r>
          </a:p>
        </p:txBody>
      </p:sp>
      <p:pic>
        <p:nvPicPr>
          <p:cNvPr id="4" name="Picture 2" descr="G:\Alex\Palmeira imagens redes\Foto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2" y="2786059"/>
            <a:ext cx="5143533" cy="3857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285720" y="2714620"/>
            <a:ext cx="335758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 Investimento de mais de R$22,3 milhões, entre verbas do Governo Federal (OGU) e contrapartida do Município, envolvendo a Secretaria de Obras, Secretaria de Habitação e </a:t>
            </a:r>
            <a:r>
              <a:rPr lang="pt-BR" sz="2000" dirty="0" err="1" smtClean="0"/>
              <a:t>Comusa</a:t>
            </a:r>
            <a:r>
              <a:rPr lang="pt-BR" sz="2000" dirty="0" smtClean="0"/>
              <a:t>. </a:t>
            </a:r>
          </a:p>
          <a:p>
            <a:pPr algn="just"/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 Beneficiaram 781 famílias.</a:t>
            </a:r>
          </a:p>
          <a:p>
            <a:pPr algn="just"/>
            <a:endParaRPr lang="pt-BR" sz="8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/>
              <a:t> Sem custo a população.</a:t>
            </a:r>
          </a:p>
          <a:p>
            <a:pPr algn="just"/>
            <a:endParaRPr lang="pt-BR" sz="2000" dirty="0" smtClean="0"/>
          </a:p>
          <a:p>
            <a:pPr algn="just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306" y="550912"/>
            <a:ext cx="3790504" cy="877824"/>
          </a:xfrm>
        </p:spPr>
        <p:txBody>
          <a:bodyPr>
            <a:normAutofit/>
          </a:bodyPr>
          <a:lstStyle/>
          <a:p>
            <a:r>
              <a:rPr lang="pt-BR" sz="2200" dirty="0" smtClean="0"/>
              <a:t>Etapa 1 – </a:t>
            </a:r>
            <a:r>
              <a:rPr lang="pt-BR" sz="2200" dirty="0" err="1" smtClean="0"/>
              <a:t>Infraestrutura</a:t>
            </a:r>
            <a:r>
              <a:rPr lang="pt-BR" sz="2200" dirty="0" smtClean="0"/>
              <a:t/>
            </a:r>
            <a:br>
              <a:rPr lang="pt-BR" sz="2200" dirty="0" smtClean="0"/>
            </a:br>
            <a:endParaRPr lang="pt-BR" sz="2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214282" y="1428736"/>
            <a:ext cx="4500594" cy="221457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sz="1800" dirty="0" smtClean="0"/>
              <a:t> Realocação de algumas famílias para viabilizar arruamento adequado;</a:t>
            </a:r>
          </a:p>
          <a:p>
            <a:endParaRPr lang="pt-BR" sz="800" dirty="0" smtClean="0"/>
          </a:p>
          <a:p>
            <a:pPr>
              <a:buFont typeface="Arial" pitchFamily="34" charset="0"/>
              <a:buChar char="•"/>
            </a:pPr>
            <a:r>
              <a:rPr lang="pt-BR" sz="1800" dirty="0" smtClean="0"/>
              <a:t> Alargamento e pavimentação das ruas;</a:t>
            </a:r>
          </a:p>
          <a:p>
            <a:endParaRPr lang="pt-BR" sz="800" dirty="0" smtClean="0"/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 </a:t>
            </a:r>
            <a:r>
              <a:rPr lang="pt-BR" sz="1800" dirty="0" smtClean="0"/>
              <a:t>Regularização fundiária;</a:t>
            </a:r>
          </a:p>
          <a:p>
            <a:endParaRPr lang="pt-BR" sz="800" dirty="0" smtClean="0"/>
          </a:p>
          <a:p>
            <a:r>
              <a:rPr lang="pt-BR" sz="1600" dirty="0" smtClean="0"/>
              <a:t> </a:t>
            </a:r>
          </a:p>
          <a:p>
            <a:pPr lvl="1"/>
            <a:endParaRPr lang="pt-BR" sz="800" dirty="0" smtClean="0"/>
          </a:p>
          <a:p>
            <a:endParaRPr lang="pt-BR" sz="1600" dirty="0" smtClean="0"/>
          </a:p>
        </p:txBody>
      </p:sp>
      <p:pic>
        <p:nvPicPr>
          <p:cNvPr id="5" name="Espaço Reservado para Conteúdo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3429000"/>
            <a:ext cx="4357686" cy="3214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 descr="K:\ASSESSORIA COMUNITÁRIA\Fotos Vila Palmeira, depois da revitalização\DSCF43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286280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5000628" y="1241669"/>
            <a:ext cx="421484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Substituição de postes e rede de energia elétrica.</a:t>
            </a:r>
          </a:p>
          <a:p>
            <a:endParaRPr lang="pt-BR" sz="900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Manutenção dos diques e casa de bombas para evitar cheias.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43306" y="621508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Antes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858148" y="628652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Depois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978</TotalTime>
  <Words>1016</Words>
  <Application>Microsoft Office PowerPoint</Application>
  <PresentationFormat>Apresentação na tela (4:3)</PresentationFormat>
  <Paragraphs>121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Urbano</vt:lpstr>
      <vt:lpstr>Reurbanização e Saneamento  Utopia se transformando em realidade</vt:lpstr>
      <vt:lpstr>Novo Hamburgo</vt:lpstr>
      <vt:lpstr>Vila Palmeira</vt:lpstr>
      <vt:lpstr>Objetivo</vt:lpstr>
      <vt:lpstr>Vila Palmeira antes das obras de reurbanização</vt:lpstr>
      <vt:lpstr>Vila Palmeira antes das obras de reurbanização</vt:lpstr>
      <vt:lpstr>Slide 7</vt:lpstr>
      <vt:lpstr>Obras do Programa de Urbanização e Regularização Fundiária da Comunidade Palmeira</vt:lpstr>
      <vt:lpstr>Etapa 1 – Infraestrutura </vt:lpstr>
      <vt:lpstr>Etapa 1 – Infraestrutura: Saneamento Básico</vt:lpstr>
      <vt:lpstr>Etapa 1 – Infraestrutura Saneamento Básico</vt:lpstr>
      <vt:lpstr>Etapa 1 – Infraestrutura Saneamento Básico</vt:lpstr>
      <vt:lpstr>Etapa 1 – Infraestrutura: Saneamento Básico</vt:lpstr>
      <vt:lpstr>Etapa 1 – Infraestrutura: Saneamento Básico</vt:lpstr>
      <vt:lpstr>Etapa 2 – Criação de espaços públicos</vt:lpstr>
      <vt:lpstr>Etapa 3 - Habitação</vt:lpstr>
      <vt:lpstr>Conclusões</vt:lpstr>
      <vt:lpstr>Conclusões</vt:lpstr>
      <vt:lpstr>Obrigado pela atenção!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Reurbanização e Saneamento – Utopia se transformando em realidade</dc:title>
  <dc:creator>Administrator</dc:creator>
  <cp:lastModifiedBy>Administrator</cp:lastModifiedBy>
  <cp:revision>110</cp:revision>
  <dcterms:created xsi:type="dcterms:W3CDTF">2016-05-02T16:51:54Z</dcterms:created>
  <dcterms:modified xsi:type="dcterms:W3CDTF">2016-05-12T14:03:55Z</dcterms:modified>
</cp:coreProperties>
</file>