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2" r:id="rId3"/>
    <p:sldId id="259" r:id="rId4"/>
    <p:sldId id="280" r:id="rId5"/>
    <p:sldId id="264" r:id="rId6"/>
    <p:sldId id="277" r:id="rId7"/>
    <p:sldId id="276" r:id="rId8"/>
    <p:sldId id="278" r:id="rId9"/>
    <p:sldId id="279" r:id="rId10"/>
    <p:sldId id="272" r:id="rId11"/>
    <p:sldId id="284" r:id="rId12"/>
    <p:sldId id="287" r:id="rId13"/>
    <p:sldId id="285" r:id="rId14"/>
    <p:sldId id="288" r:id="rId15"/>
    <p:sldId id="286" r:id="rId16"/>
    <p:sldId id="289" r:id="rId17"/>
    <p:sldId id="281" r:id="rId18"/>
    <p:sldId id="282" r:id="rId19"/>
    <p:sldId id="290" r:id="rId20"/>
    <p:sldId id="274" r:id="rId21"/>
    <p:sldId id="273" r:id="rId22"/>
    <p:sldId id="291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Estilo Médio 4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1398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19042016\Filipe\FILIPE\ENGENHARIA%20AMBIENTAL%20-%20UFRGS\Bolsa%20-%20Dieter\Lago&#227;o\Proje&#231;&#227;o%20da%20Popula&#231;&#227;o%20com%20diferentes%20taxas%20de%20cresciment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dirty="0" err="1"/>
              <a:t>Destino</a:t>
            </a:r>
            <a:r>
              <a:rPr lang="en-US" sz="2800" dirty="0"/>
              <a:t> do </a:t>
            </a:r>
            <a:r>
              <a:rPr lang="en-US" sz="2800" dirty="0" err="1"/>
              <a:t>lixo</a:t>
            </a:r>
            <a:r>
              <a:rPr lang="en-US" sz="2800" baseline="0" dirty="0"/>
              <a:t> </a:t>
            </a:r>
            <a:r>
              <a:rPr lang="en-US" sz="2800" baseline="0" dirty="0" smtClean="0"/>
              <a:t>– </a:t>
            </a:r>
            <a:r>
              <a:rPr lang="en-US" sz="2800" baseline="0" dirty="0" err="1"/>
              <a:t>Lagoão</a:t>
            </a:r>
            <a:r>
              <a:rPr lang="en-US" sz="2800" baseline="0" dirty="0"/>
              <a:t> </a:t>
            </a:r>
            <a:r>
              <a:rPr lang="en-US" sz="2800" baseline="0" dirty="0" smtClean="0"/>
              <a:t>– IBGE 2010</a:t>
            </a:r>
            <a:endParaRPr lang="en-US" sz="2800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357330817852369"/>
          <c:y val="0.1189173731800149"/>
          <c:w val="0.78439466483890741"/>
          <c:h val="0.5257936108370086"/>
        </c:manualLayout>
      </c:layout>
      <c:bar3DChart>
        <c:barDir val="col"/>
        <c:grouping val="clustered"/>
        <c:varyColors val="0"/>
        <c:ser>
          <c:idx val="0"/>
          <c:order val="0"/>
          <c:tx>
            <c:v>N° de domicílios</c:v>
          </c:tx>
          <c:invertIfNegative val="0"/>
          <c:cat>
            <c:strRef>
              <c:f>'Plan1 (2)'!$A$41:$A$47</c:f>
              <c:strCache>
                <c:ptCount val="7"/>
                <c:pt idx="0">
                  <c:v>Coletado por serviço de limpeza</c:v>
                </c:pt>
                <c:pt idx="1">
                  <c:v>Coletado em caçamba de serviço de limpeza</c:v>
                </c:pt>
                <c:pt idx="2">
                  <c:v>Queimado (na propriedade)</c:v>
                </c:pt>
                <c:pt idx="3">
                  <c:v>Enterrado (na propriedade)</c:v>
                </c:pt>
                <c:pt idx="4">
                  <c:v>Jogado em terreno baldio ou logradouro</c:v>
                </c:pt>
                <c:pt idx="5">
                  <c:v>Jogado em rio, lago ou mar</c:v>
                </c:pt>
                <c:pt idx="6">
                  <c:v>Outro destino</c:v>
                </c:pt>
              </c:strCache>
            </c:strRef>
          </c:cat>
          <c:val>
            <c:numRef>
              <c:f>'Plan1 (2)'!$B$41:$B$47</c:f>
              <c:numCache>
                <c:formatCode>General</c:formatCode>
                <c:ptCount val="7"/>
                <c:pt idx="0">
                  <c:v>522</c:v>
                </c:pt>
                <c:pt idx="1">
                  <c:v>5</c:v>
                </c:pt>
                <c:pt idx="2" formatCode="#,##0">
                  <c:v>1213</c:v>
                </c:pt>
                <c:pt idx="3">
                  <c:v>82</c:v>
                </c:pt>
                <c:pt idx="4">
                  <c:v>88</c:v>
                </c:pt>
                <c:pt idx="5">
                  <c:v>3</c:v>
                </c:pt>
                <c:pt idx="6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508864"/>
        <c:axId val="72283200"/>
        <c:axId val="0"/>
      </c:bar3DChart>
      <c:catAx>
        <c:axId val="49508864"/>
        <c:scaling>
          <c:orientation val="minMax"/>
        </c:scaling>
        <c:delete val="0"/>
        <c:axPos val="b"/>
        <c:majorTickMark val="none"/>
        <c:minorTickMark val="none"/>
        <c:tickLblPos val="nextTo"/>
        <c:crossAx val="72283200"/>
        <c:crosses val="autoZero"/>
        <c:auto val="1"/>
        <c:lblAlgn val="ctr"/>
        <c:lblOffset val="100"/>
        <c:noMultiLvlLbl val="0"/>
      </c:catAx>
      <c:valAx>
        <c:axId val="722832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95088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100"/>
            </a:pPr>
            <a:endParaRPr lang="pt-BR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FCB045-995A-4DE9-8F01-879D343EA4B8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916BA45-7CD9-48F0-B835-32B73003B0D8}">
      <dgm:prSet phldrT="[Texto]" custT="1"/>
      <dgm:spPr>
        <a:solidFill>
          <a:srgbClr val="00B050"/>
        </a:solidFill>
      </dgm:spPr>
      <dgm:t>
        <a:bodyPr/>
        <a:lstStyle/>
        <a:p>
          <a:r>
            <a:rPr lang="pt-BR" sz="2400" dirty="0" smtClean="0"/>
            <a:t>Coleta</a:t>
          </a:r>
        </a:p>
      </dgm:t>
    </dgm:pt>
    <dgm:pt modelId="{94BC9F68-5F16-4355-A1AD-14EDECAEDC51}" type="parTrans" cxnId="{9723C212-BD17-4221-8D5B-A24054427BED}">
      <dgm:prSet/>
      <dgm:spPr/>
      <dgm:t>
        <a:bodyPr/>
        <a:lstStyle/>
        <a:p>
          <a:endParaRPr lang="pt-BR" sz="1800"/>
        </a:p>
      </dgm:t>
    </dgm:pt>
    <dgm:pt modelId="{232B210D-3294-454A-8C6D-A55BEABF3792}" type="sibTrans" cxnId="{9723C212-BD17-4221-8D5B-A24054427BED}">
      <dgm:prSet/>
      <dgm:spPr/>
      <dgm:t>
        <a:bodyPr/>
        <a:lstStyle/>
        <a:p>
          <a:endParaRPr lang="pt-BR" sz="1800"/>
        </a:p>
      </dgm:t>
    </dgm:pt>
    <dgm:pt modelId="{2F7E3AF4-F56B-4351-BC39-E6D4304AD577}">
      <dgm:prSet phldrT="[Texto]" custT="1"/>
      <dgm:spPr/>
      <dgm:t>
        <a:bodyPr/>
        <a:lstStyle/>
        <a:p>
          <a:r>
            <a:rPr lang="pt-BR" sz="2000" dirty="0" smtClean="0"/>
            <a:t>3x por semana</a:t>
          </a:r>
          <a:endParaRPr lang="pt-BR" sz="2000" dirty="0"/>
        </a:p>
      </dgm:t>
    </dgm:pt>
    <dgm:pt modelId="{A13110DB-C8B1-44BB-B1EA-1BEE4769BFD0}" type="parTrans" cxnId="{2146E332-ACCE-4EAC-A4A7-4EFEAC1FBCD0}">
      <dgm:prSet/>
      <dgm:spPr/>
      <dgm:t>
        <a:bodyPr/>
        <a:lstStyle/>
        <a:p>
          <a:endParaRPr lang="pt-BR" sz="1800"/>
        </a:p>
      </dgm:t>
    </dgm:pt>
    <dgm:pt modelId="{2FA9048C-82E7-4388-94B9-B581A36ACBE3}" type="sibTrans" cxnId="{2146E332-ACCE-4EAC-A4A7-4EFEAC1FBCD0}">
      <dgm:prSet/>
      <dgm:spPr/>
      <dgm:t>
        <a:bodyPr/>
        <a:lstStyle/>
        <a:p>
          <a:endParaRPr lang="pt-BR" sz="1800"/>
        </a:p>
      </dgm:t>
    </dgm:pt>
    <dgm:pt modelId="{1D652334-0DD6-499B-8CDB-66BE1275F1F4}">
      <dgm:prSet phldrT="[Texto]" custT="1"/>
      <dgm:spPr/>
      <dgm:t>
        <a:bodyPr/>
        <a:lstStyle/>
        <a:p>
          <a:r>
            <a:rPr lang="pt-BR" sz="2400" dirty="0" smtClean="0"/>
            <a:t>Área de Transbordo</a:t>
          </a:r>
        </a:p>
      </dgm:t>
    </dgm:pt>
    <dgm:pt modelId="{A08C3E6A-E8A1-48A9-8FB1-473F4DBBD34A}" type="parTrans" cxnId="{C134F8DE-5C20-458F-BD9C-75AD8D4141CA}">
      <dgm:prSet/>
      <dgm:spPr/>
      <dgm:t>
        <a:bodyPr/>
        <a:lstStyle/>
        <a:p>
          <a:endParaRPr lang="pt-BR" sz="1800"/>
        </a:p>
      </dgm:t>
    </dgm:pt>
    <dgm:pt modelId="{2BE45D15-36B1-4B10-996B-F218EDB07F4E}" type="sibTrans" cxnId="{C134F8DE-5C20-458F-BD9C-75AD8D4141CA}">
      <dgm:prSet/>
      <dgm:spPr/>
      <dgm:t>
        <a:bodyPr/>
        <a:lstStyle/>
        <a:p>
          <a:endParaRPr lang="pt-BR" sz="1800"/>
        </a:p>
      </dgm:t>
    </dgm:pt>
    <dgm:pt modelId="{82594D5B-DA0D-4C65-8373-115EBE92BBD9}">
      <dgm:prSet phldrT="[Texto]" custT="1"/>
      <dgm:spPr/>
      <dgm:t>
        <a:bodyPr/>
        <a:lstStyle/>
        <a:p>
          <a:r>
            <a:rPr lang="pt-BR" sz="2000" dirty="0" smtClean="0"/>
            <a:t>Realizada triagem pós coleta</a:t>
          </a:r>
          <a:endParaRPr lang="pt-BR" sz="2000" dirty="0"/>
        </a:p>
      </dgm:t>
    </dgm:pt>
    <dgm:pt modelId="{A56246E8-2303-4245-B9F9-72E7DCED6FC9}" type="parTrans" cxnId="{ECD40FB6-B6C4-4632-998C-5366A6A427B4}">
      <dgm:prSet/>
      <dgm:spPr/>
      <dgm:t>
        <a:bodyPr/>
        <a:lstStyle/>
        <a:p>
          <a:endParaRPr lang="pt-BR" sz="1800"/>
        </a:p>
      </dgm:t>
    </dgm:pt>
    <dgm:pt modelId="{E004DE04-1E12-4CFB-86C9-BDE7987069D1}" type="sibTrans" cxnId="{ECD40FB6-B6C4-4632-998C-5366A6A427B4}">
      <dgm:prSet/>
      <dgm:spPr/>
      <dgm:t>
        <a:bodyPr/>
        <a:lstStyle/>
        <a:p>
          <a:endParaRPr lang="pt-BR" sz="1800"/>
        </a:p>
      </dgm:t>
    </dgm:pt>
    <dgm:pt modelId="{E5FE7CE1-CC4C-4FA5-A3AE-3869D0532013}">
      <dgm:prSet phldrT="[Texto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pt-BR" sz="2400" dirty="0" smtClean="0"/>
            <a:t>Destino Final</a:t>
          </a:r>
          <a:endParaRPr lang="pt-BR" sz="2400" dirty="0"/>
        </a:p>
      </dgm:t>
    </dgm:pt>
    <dgm:pt modelId="{F7AC9E5C-0962-43EC-B550-EF8005FDCBF2}" type="parTrans" cxnId="{57F83D43-8D3C-4F34-8396-7BB805E7C0F9}">
      <dgm:prSet/>
      <dgm:spPr/>
      <dgm:t>
        <a:bodyPr/>
        <a:lstStyle/>
        <a:p>
          <a:endParaRPr lang="pt-BR" sz="1800"/>
        </a:p>
      </dgm:t>
    </dgm:pt>
    <dgm:pt modelId="{011AB81A-7814-441B-B08A-9272607FF604}" type="sibTrans" cxnId="{57F83D43-8D3C-4F34-8396-7BB805E7C0F9}">
      <dgm:prSet/>
      <dgm:spPr/>
      <dgm:t>
        <a:bodyPr/>
        <a:lstStyle/>
        <a:p>
          <a:endParaRPr lang="pt-BR" sz="1800"/>
        </a:p>
      </dgm:t>
    </dgm:pt>
    <dgm:pt modelId="{1C235E1A-9BBB-4FD9-AEB7-A56535EAB1E7}">
      <dgm:prSet phldrT="[Texto]" custT="1"/>
      <dgm:spPr/>
      <dgm:t>
        <a:bodyPr/>
        <a:lstStyle/>
        <a:p>
          <a:r>
            <a:rPr lang="pt-BR" sz="2000" dirty="0" smtClean="0"/>
            <a:t>Aterro CRVR, 200 km</a:t>
          </a:r>
          <a:endParaRPr lang="pt-BR" sz="2000" dirty="0"/>
        </a:p>
      </dgm:t>
    </dgm:pt>
    <dgm:pt modelId="{3BAFEDE0-DCAB-4736-8D7D-B0B35FA2CAD7}" type="parTrans" cxnId="{7D3F09DC-2813-4F52-93D6-2744D8DA5C35}">
      <dgm:prSet/>
      <dgm:spPr/>
      <dgm:t>
        <a:bodyPr/>
        <a:lstStyle/>
        <a:p>
          <a:endParaRPr lang="pt-BR" sz="1800"/>
        </a:p>
      </dgm:t>
    </dgm:pt>
    <dgm:pt modelId="{D3A6B710-270D-49D0-BE3C-0240E8AF9DFB}" type="sibTrans" cxnId="{7D3F09DC-2813-4F52-93D6-2744D8DA5C35}">
      <dgm:prSet/>
      <dgm:spPr/>
      <dgm:t>
        <a:bodyPr/>
        <a:lstStyle/>
        <a:p>
          <a:endParaRPr lang="pt-BR" sz="1800"/>
        </a:p>
      </dgm:t>
    </dgm:pt>
    <dgm:pt modelId="{6D9EF053-E0FE-4C39-B6C3-020BE511360F}">
      <dgm:prSet phldrT="[Texto]" custT="1"/>
      <dgm:spPr/>
      <dgm:t>
        <a:bodyPr/>
        <a:lstStyle/>
        <a:p>
          <a:r>
            <a:rPr lang="pt-BR" sz="2000" dirty="0" smtClean="0"/>
            <a:t>Caminhão basculante</a:t>
          </a:r>
          <a:endParaRPr lang="pt-BR" sz="2000" dirty="0"/>
        </a:p>
      </dgm:t>
    </dgm:pt>
    <dgm:pt modelId="{114DEE8D-5732-4529-8CD8-01EC887340E2}" type="parTrans" cxnId="{B8AB8228-5292-4A9D-8132-494A67CF71F9}">
      <dgm:prSet/>
      <dgm:spPr/>
      <dgm:t>
        <a:bodyPr/>
        <a:lstStyle/>
        <a:p>
          <a:endParaRPr lang="pt-BR" sz="1800"/>
        </a:p>
      </dgm:t>
    </dgm:pt>
    <dgm:pt modelId="{E9F2ECBB-EE36-4C24-B99B-747553B06BCE}" type="sibTrans" cxnId="{B8AB8228-5292-4A9D-8132-494A67CF71F9}">
      <dgm:prSet/>
      <dgm:spPr/>
      <dgm:t>
        <a:bodyPr/>
        <a:lstStyle/>
        <a:p>
          <a:endParaRPr lang="pt-BR" sz="1800"/>
        </a:p>
      </dgm:t>
    </dgm:pt>
    <dgm:pt modelId="{1BB28681-521E-4EF1-A018-B41E5B1F0CAF}">
      <dgm:prSet phldrT="[Texto]" custT="1"/>
      <dgm:spPr/>
      <dgm:t>
        <a:bodyPr/>
        <a:lstStyle/>
        <a:p>
          <a:r>
            <a:rPr lang="pt-BR" sz="2000" dirty="0" smtClean="0"/>
            <a:t>3 funcionários</a:t>
          </a:r>
          <a:endParaRPr lang="pt-BR" sz="2000" dirty="0"/>
        </a:p>
      </dgm:t>
    </dgm:pt>
    <dgm:pt modelId="{51300D56-F71D-4466-8DE3-7894A3834830}" type="parTrans" cxnId="{78A641C5-1AA3-432A-8B86-41009EB86EAC}">
      <dgm:prSet/>
      <dgm:spPr/>
      <dgm:t>
        <a:bodyPr/>
        <a:lstStyle/>
        <a:p>
          <a:endParaRPr lang="pt-BR" sz="1800"/>
        </a:p>
      </dgm:t>
    </dgm:pt>
    <dgm:pt modelId="{FEF5D1A7-8F52-43C6-8B08-BDC51C7AD0E3}" type="sibTrans" cxnId="{78A641C5-1AA3-432A-8B86-41009EB86EAC}">
      <dgm:prSet/>
      <dgm:spPr/>
      <dgm:t>
        <a:bodyPr/>
        <a:lstStyle/>
        <a:p>
          <a:endParaRPr lang="pt-BR" sz="1800"/>
        </a:p>
      </dgm:t>
    </dgm:pt>
    <dgm:pt modelId="{789F20F2-5A32-4858-B8ED-0C2728853675}">
      <dgm:prSet phldrT="[Texto]" custT="1"/>
      <dgm:spPr/>
      <dgm:t>
        <a:bodyPr/>
        <a:lstStyle/>
        <a:p>
          <a:r>
            <a:rPr lang="pt-BR" sz="2000" dirty="0" smtClean="0"/>
            <a:t>Sem licenciamento</a:t>
          </a:r>
          <a:endParaRPr lang="pt-BR" sz="2000" dirty="0"/>
        </a:p>
      </dgm:t>
    </dgm:pt>
    <dgm:pt modelId="{0B886ABD-2BE5-4C09-BC86-F3D170A96D28}" type="parTrans" cxnId="{3138AA0D-8277-4085-B72B-A8E3D10495F5}">
      <dgm:prSet/>
      <dgm:spPr/>
      <dgm:t>
        <a:bodyPr/>
        <a:lstStyle/>
        <a:p>
          <a:endParaRPr lang="pt-BR"/>
        </a:p>
      </dgm:t>
    </dgm:pt>
    <dgm:pt modelId="{F8B1D3F1-D60D-4793-A960-FBC1F9720244}" type="sibTrans" cxnId="{3138AA0D-8277-4085-B72B-A8E3D10495F5}">
      <dgm:prSet/>
      <dgm:spPr/>
      <dgm:t>
        <a:bodyPr/>
        <a:lstStyle/>
        <a:p>
          <a:endParaRPr lang="pt-BR"/>
        </a:p>
      </dgm:t>
    </dgm:pt>
    <dgm:pt modelId="{E543FA4E-0100-48F3-B320-808B30D138D4}">
      <dgm:prSet phldrT="[Texto]" custT="1"/>
      <dgm:spPr/>
      <dgm:t>
        <a:bodyPr/>
        <a:lstStyle/>
        <a:p>
          <a:r>
            <a:rPr lang="pt-BR" sz="2000" dirty="0" smtClean="0"/>
            <a:t>Acúmulo de material e rejeitos</a:t>
          </a:r>
          <a:endParaRPr lang="pt-BR" sz="2000" dirty="0"/>
        </a:p>
      </dgm:t>
    </dgm:pt>
    <dgm:pt modelId="{2C15388D-B71A-457F-8111-A68D91BBD0CB}" type="parTrans" cxnId="{57FAC3E3-5DC9-41EA-B012-956496946CFF}">
      <dgm:prSet/>
      <dgm:spPr/>
      <dgm:t>
        <a:bodyPr/>
        <a:lstStyle/>
        <a:p>
          <a:endParaRPr lang="pt-BR"/>
        </a:p>
      </dgm:t>
    </dgm:pt>
    <dgm:pt modelId="{DA83A152-3822-4867-91D6-C855F6E2B896}" type="sibTrans" cxnId="{57FAC3E3-5DC9-41EA-B012-956496946CFF}">
      <dgm:prSet/>
      <dgm:spPr/>
      <dgm:t>
        <a:bodyPr/>
        <a:lstStyle/>
        <a:p>
          <a:endParaRPr lang="pt-BR"/>
        </a:p>
      </dgm:t>
    </dgm:pt>
    <dgm:pt modelId="{B32164C9-BB68-41C8-BB0B-9222429B8494}">
      <dgm:prSet phldrT="[Texto]" custT="1"/>
      <dgm:spPr/>
      <dgm:t>
        <a:bodyPr/>
        <a:lstStyle/>
        <a:p>
          <a:r>
            <a:rPr lang="pt-BR" sz="2000" dirty="0" smtClean="0"/>
            <a:t>Transporte realizado por empresa terceirizada</a:t>
          </a:r>
          <a:endParaRPr lang="pt-BR" sz="2000" dirty="0"/>
        </a:p>
      </dgm:t>
    </dgm:pt>
    <dgm:pt modelId="{416CF1C3-3D0E-4D27-A512-4D0219E60911}" type="parTrans" cxnId="{AF2864B4-56A7-4583-92D2-2A39633A268C}">
      <dgm:prSet/>
      <dgm:spPr/>
      <dgm:t>
        <a:bodyPr/>
        <a:lstStyle/>
        <a:p>
          <a:endParaRPr lang="pt-BR"/>
        </a:p>
      </dgm:t>
    </dgm:pt>
    <dgm:pt modelId="{85329261-C6B6-4069-ADDF-F5F25877F4FB}" type="sibTrans" cxnId="{AF2864B4-56A7-4583-92D2-2A39633A268C}">
      <dgm:prSet/>
      <dgm:spPr/>
      <dgm:t>
        <a:bodyPr/>
        <a:lstStyle/>
        <a:p>
          <a:endParaRPr lang="pt-BR"/>
        </a:p>
      </dgm:t>
    </dgm:pt>
    <dgm:pt modelId="{012FA33A-7312-4684-8CA1-D7B4ABE8DBA8}" type="pres">
      <dgm:prSet presAssocID="{E5FCB045-995A-4DE9-8F01-879D343EA4B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71687002-73DB-46C6-A6D6-FB24A0108F95}" type="pres">
      <dgm:prSet presAssocID="{A916BA45-7CD9-48F0-B835-32B73003B0D8}" presName="composite" presStyleCnt="0"/>
      <dgm:spPr/>
    </dgm:pt>
    <dgm:pt modelId="{3BE7EB59-BA38-4EA7-897A-EF9FD3642DB1}" type="pres">
      <dgm:prSet presAssocID="{A916BA45-7CD9-48F0-B835-32B73003B0D8}" presName="bentUpArrow1" presStyleLbl="alignImgPlace1" presStyleIdx="0" presStyleCnt="2"/>
      <dgm:spPr>
        <a:solidFill>
          <a:schemeClr val="accent6">
            <a:lumMod val="50000"/>
          </a:schemeClr>
        </a:solidFill>
      </dgm:spPr>
    </dgm:pt>
    <dgm:pt modelId="{D8422B90-BE2E-468D-913B-EEADDF637E71}" type="pres">
      <dgm:prSet presAssocID="{A916BA45-7CD9-48F0-B835-32B73003B0D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9D0CAE5-584E-4F41-82E9-DFEBDF3EF5D7}" type="pres">
      <dgm:prSet presAssocID="{A916BA45-7CD9-48F0-B835-32B73003B0D8}" presName="ChildText" presStyleLbl="revTx" presStyleIdx="0" presStyleCnt="3" custScaleX="429554" custLinFactX="70929" custLinFactNeighborX="100000" custLinFactNeighborY="12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2BEA077-7516-4D47-B4BE-689EB912708F}" type="pres">
      <dgm:prSet presAssocID="{232B210D-3294-454A-8C6D-A55BEABF3792}" presName="sibTrans" presStyleCnt="0"/>
      <dgm:spPr/>
    </dgm:pt>
    <dgm:pt modelId="{C27EDB55-BF5E-43B0-A1F3-A8CF18EC5E73}" type="pres">
      <dgm:prSet presAssocID="{1D652334-0DD6-499B-8CDB-66BE1275F1F4}" presName="composite" presStyleCnt="0"/>
      <dgm:spPr/>
    </dgm:pt>
    <dgm:pt modelId="{DA253A66-D70B-49E0-9BE9-06DDF21F6A7C}" type="pres">
      <dgm:prSet presAssocID="{1D652334-0DD6-499B-8CDB-66BE1275F1F4}" presName="bentUpArrow1" presStyleLbl="alignImgPlace1" presStyleIdx="1" presStyleCnt="2"/>
      <dgm:spPr>
        <a:solidFill>
          <a:schemeClr val="accent5">
            <a:lumMod val="75000"/>
          </a:schemeClr>
        </a:solidFill>
      </dgm:spPr>
    </dgm:pt>
    <dgm:pt modelId="{73E1FC88-BE36-493F-A1BA-5039A0F16197}" type="pres">
      <dgm:prSet presAssocID="{1D652334-0DD6-499B-8CDB-66BE1275F1F4}" presName="ParentText" presStyleLbl="node1" presStyleIdx="1" presStyleCnt="3" custLinFactNeighborX="-3472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F58EC1-0CB9-43F5-AFDF-E3771FCC8F7A}" type="pres">
      <dgm:prSet presAssocID="{1D652334-0DD6-499B-8CDB-66BE1275F1F4}" presName="ChildText" presStyleLbl="revTx" presStyleIdx="1" presStyleCnt="3" custScaleX="300899" custLinFactNeighborX="66603" custLinFactNeighborY="-2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2BC0B4-74C7-4C3C-88DF-F837D1CCB5BB}" type="pres">
      <dgm:prSet presAssocID="{2BE45D15-36B1-4B10-996B-F218EDB07F4E}" presName="sibTrans" presStyleCnt="0"/>
      <dgm:spPr/>
    </dgm:pt>
    <dgm:pt modelId="{D9E70491-2206-49C9-9922-8D470BA97F71}" type="pres">
      <dgm:prSet presAssocID="{E5FE7CE1-CC4C-4FA5-A3AE-3869D0532013}" presName="composite" presStyleCnt="0"/>
      <dgm:spPr/>
    </dgm:pt>
    <dgm:pt modelId="{5A62602C-DB0F-439D-A29A-4864C0340DF5}" type="pres">
      <dgm:prSet presAssocID="{E5FE7CE1-CC4C-4FA5-A3AE-3869D0532013}" presName="ParentText" presStyleLbl="node1" presStyleIdx="2" presStyleCnt="3" custLinFactNeighborX="-50332" custLinFactNeighborY="103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F925805-5C25-494E-BB85-C255759346DF}" type="pres">
      <dgm:prSet presAssocID="{E5FE7CE1-CC4C-4FA5-A3AE-3869D0532013}" presName="FinalChildText" presStyleLbl="revTx" presStyleIdx="2" presStyleCnt="3" custScaleX="223788" custScaleY="105213" custLinFactNeighborX="19498" custLinFactNeighborY="43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1FACE3F-FA77-46C2-A038-FF61C352812A}" type="presOf" srcId="{E5FCB045-995A-4DE9-8F01-879D343EA4B8}" destId="{012FA33A-7312-4684-8CA1-D7B4ABE8DBA8}" srcOrd="0" destOrd="0" presId="urn:microsoft.com/office/officeart/2005/8/layout/StepDownProcess"/>
    <dgm:cxn modelId="{DB1F1963-064C-4AD9-A73F-F668DCC6ED63}" type="presOf" srcId="{2F7E3AF4-F56B-4351-BC39-E6D4304AD577}" destId="{A9D0CAE5-584E-4F41-82E9-DFEBDF3EF5D7}" srcOrd="0" destOrd="0" presId="urn:microsoft.com/office/officeart/2005/8/layout/StepDownProcess"/>
    <dgm:cxn modelId="{57FAC3E3-5DC9-41EA-B012-956496946CFF}" srcId="{1D652334-0DD6-499B-8CDB-66BE1275F1F4}" destId="{E543FA4E-0100-48F3-B320-808B30D138D4}" srcOrd="2" destOrd="0" parTransId="{2C15388D-B71A-457F-8111-A68D91BBD0CB}" sibTransId="{DA83A152-3822-4867-91D6-C855F6E2B896}"/>
    <dgm:cxn modelId="{7518EE7C-8D07-4B7A-B6D0-5E724BEEE93A}" type="presOf" srcId="{E543FA4E-0100-48F3-B320-808B30D138D4}" destId="{7EF58EC1-0CB9-43F5-AFDF-E3771FCC8F7A}" srcOrd="0" destOrd="2" presId="urn:microsoft.com/office/officeart/2005/8/layout/StepDownProcess"/>
    <dgm:cxn modelId="{7D3F09DC-2813-4F52-93D6-2744D8DA5C35}" srcId="{E5FE7CE1-CC4C-4FA5-A3AE-3869D0532013}" destId="{1C235E1A-9BBB-4FD9-AEB7-A56535EAB1E7}" srcOrd="0" destOrd="0" parTransId="{3BAFEDE0-DCAB-4736-8D7D-B0B35FA2CAD7}" sibTransId="{D3A6B710-270D-49D0-BE3C-0240E8AF9DFB}"/>
    <dgm:cxn modelId="{ECD40FB6-B6C4-4632-998C-5366A6A427B4}" srcId="{1D652334-0DD6-499B-8CDB-66BE1275F1F4}" destId="{82594D5B-DA0D-4C65-8373-115EBE92BBD9}" srcOrd="0" destOrd="0" parTransId="{A56246E8-2303-4245-B9F9-72E7DCED6FC9}" sibTransId="{E004DE04-1E12-4CFB-86C9-BDE7987069D1}"/>
    <dgm:cxn modelId="{6621BA7E-968E-4E27-8D2A-2C09432128BC}" type="presOf" srcId="{789F20F2-5A32-4858-B8ED-0C2728853675}" destId="{7EF58EC1-0CB9-43F5-AFDF-E3771FCC8F7A}" srcOrd="0" destOrd="1" presId="urn:microsoft.com/office/officeart/2005/8/layout/StepDownProcess"/>
    <dgm:cxn modelId="{BD13139F-89A3-4CCB-BDCF-C822B8FCEAB4}" type="presOf" srcId="{E5FE7CE1-CC4C-4FA5-A3AE-3869D0532013}" destId="{5A62602C-DB0F-439D-A29A-4864C0340DF5}" srcOrd="0" destOrd="0" presId="urn:microsoft.com/office/officeart/2005/8/layout/StepDownProcess"/>
    <dgm:cxn modelId="{3138AA0D-8277-4085-B72B-A8E3D10495F5}" srcId="{1D652334-0DD6-499B-8CDB-66BE1275F1F4}" destId="{789F20F2-5A32-4858-B8ED-0C2728853675}" srcOrd="1" destOrd="0" parTransId="{0B886ABD-2BE5-4C09-BC86-F3D170A96D28}" sibTransId="{F8B1D3F1-D60D-4793-A960-FBC1F9720244}"/>
    <dgm:cxn modelId="{A1C77694-108F-4935-995B-FA90A7A0F924}" type="presOf" srcId="{1BB28681-521E-4EF1-A018-B41E5B1F0CAF}" destId="{A9D0CAE5-584E-4F41-82E9-DFEBDF3EF5D7}" srcOrd="0" destOrd="2" presId="urn:microsoft.com/office/officeart/2005/8/layout/StepDownProcess"/>
    <dgm:cxn modelId="{B8AB8228-5292-4A9D-8132-494A67CF71F9}" srcId="{A916BA45-7CD9-48F0-B835-32B73003B0D8}" destId="{6D9EF053-E0FE-4C39-B6C3-020BE511360F}" srcOrd="1" destOrd="0" parTransId="{114DEE8D-5732-4529-8CD8-01EC887340E2}" sibTransId="{E9F2ECBB-EE36-4C24-B99B-747553B06BCE}"/>
    <dgm:cxn modelId="{C134F8DE-5C20-458F-BD9C-75AD8D4141CA}" srcId="{E5FCB045-995A-4DE9-8F01-879D343EA4B8}" destId="{1D652334-0DD6-499B-8CDB-66BE1275F1F4}" srcOrd="1" destOrd="0" parTransId="{A08C3E6A-E8A1-48A9-8FB1-473F4DBBD34A}" sibTransId="{2BE45D15-36B1-4B10-996B-F218EDB07F4E}"/>
    <dgm:cxn modelId="{B094E508-E91D-463D-8DC9-B3FD600B4A81}" type="presOf" srcId="{1C235E1A-9BBB-4FD9-AEB7-A56535EAB1E7}" destId="{4F925805-5C25-494E-BB85-C255759346DF}" srcOrd="0" destOrd="0" presId="urn:microsoft.com/office/officeart/2005/8/layout/StepDownProcess"/>
    <dgm:cxn modelId="{9723C212-BD17-4221-8D5B-A24054427BED}" srcId="{E5FCB045-995A-4DE9-8F01-879D343EA4B8}" destId="{A916BA45-7CD9-48F0-B835-32B73003B0D8}" srcOrd="0" destOrd="0" parTransId="{94BC9F68-5F16-4355-A1AD-14EDECAEDC51}" sibTransId="{232B210D-3294-454A-8C6D-A55BEABF3792}"/>
    <dgm:cxn modelId="{94D5AEE8-3426-436E-A698-2424264CA707}" type="presOf" srcId="{A916BA45-7CD9-48F0-B835-32B73003B0D8}" destId="{D8422B90-BE2E-468D-913B-EEADDF637E71}" srcOrd="0" destOrd="0" presId="urn:microsoft.com/office/officeart/2005/8/layout/StepDownProcess"/>
    <dgm:cxn modelId="{57F83D43-8D3C-4F34-8396-7BB805E7C0F9}" srcId="{E5FCB045-995A-4DE9-8F01-879D343EA4B8}" destId="{E5FE7CE1-CC4C-4FA5-A3AE-3869D0532013}" srcOrd="2" destOrd="0" parTransId="{F7AC9E5C-0962-43EC-B550-EF8005FDCBF2}" sibTransId="{011AB81A-7814-441B-B08A-9272607FF604}"/>
    <dgm:cxn modelId="{78A641C5-1AA3-432A-8B86-41009EB86EAC}" srcId="{A916BA45-7CD9-48F0-B835-32B73003B0D8}" destId="{1BB28681-521E-4EF1-A018-B41E5B1F0CAF}" srcOrd="2" destOrd="0" parTransId="{51300D56-F71D-4466-8DE3-7894A3834830}" sibTransId="{FEF5D1A7-8F52-43C6-8B08-BDC51C7AD0E3}"/>
    <dgm:cxn modelId="{72667EE2-9AD6-4D89-8153-24319080BF85}" type="presOf" srcId="{1D652334-0DD6-499B-8CDB-66BE1275F1F4}" destId="{73E1FC88-BE36-493F-A1BA-5039A0F16197}" srcOrd="0" destOrd="0" presId="urn:microsoft.com/office/officeart/2005/8/layout/StepDownProcess"/>
    <dgm:cxn modelId="{AF2864B4-56A7-4583-92D2-2A39633A268C}" srcId="{E5FE7CE1-CC4C-4FA5-A3AE-3869D0532013}" destId="{B32164C9-BB68-41C8-BB0B-9222429B8494}" srcOrd="1" destOrd="0" parTransId="{416CF1C3-3D0E-4D27-A512-4D0219E60911}" sibTransId="{85329261-C6B6-4069-ADDF-F5F25877F4FB}"/>
    <dgm:cxn modelId="{08411AEF-2E28-4D34-A29E-7848F3C43B3A}" type="presOf" srcId="{6D9EF053-E0FE-4C39-B6C3-020BE511360F}" destId="{A9D0CAE5-584E-4F41-82E9-DFEBDF3EF5D7}" srcOrd="0" destOrd="1" presId="urn:microsoft.com/office/officeart/2005/8/layout/StepDownProcess"/>
    <dgm:cxn modelId="{8503EAB9-2BE2-4B4E-A64B-9F3258BDAA0F}" type="presOf" srcId="{B32164C9-BB68-41C8-BB0B-9222429B8494}" destId="{4F925805-5C25-494E-BB85-C255759346DF}" srcOrd="0" destOrd="1" presId="urn:microsoft.com/office/officeart/2005/8/layout/StepDownProcess"/>
    <dgm:cxn modelId="{22D03D77-42E4-4416-8C06-7626F5626DDF}" type="presOf" srcId="{82594D5B-DA0D-4C65-8373-115EBE92BBD9}" destId="{7EF58EC1-0CB9-43F5-AFDF-E3771FCC8F7A}" srcOrd="0" destOrd="0" presId="urn:microsoft.com/office/officeart/2005/8/layout/StepDownProcess"/>
    <dgm:cxn modelId="{2146E332-ACCE-4EAC-A4A7-4EFEAC1FBCD0}" srcId="{A916BA45-7CD9-48F0-B835-32B73003B0D8}" destId="{2F7E3AF4-F56B-4351-BC39-E6D4304AD577}" srcOrd="0" destOrd="0" parTransId="{A13110DB-C8B1-44BB-B1EA-1BEE4769BFD0}" sibTransId="{2FA9048C-82E7-4388-94B9-B581A36ACBE3}"/>
    <dgm:cxn modelId="{AEDCC5FE-BA3B-4B0A-9C54-7D7AB851237B}" type="presParOf" srcId="{012FA33A-7312-4684-8CA1-D7B4ABE8DBA8}" destId="{71687002-73DB-46C6-A6D6-FB24A0108F95}" srcOrd="0" destOrd="0" presId="urn:microsoft.com/office/officeart/2005/8/layout/StepDownProcess"/>
    <dgm:cxn modelId="{DC6BB27A-0D33-4E25-A50E-7CCF61FEC969}" type="presParOf" srcId="{71687002-73DB-46C6-A6D6-FB24A0108F95}" destId="{3BE7EB59-BA38-4EA7-897A-EF9FD3642DB1}" srcOrd="0" destOrd="0" presId="urn:microsoft.com/office/officeart/2005/8/layout/StepDownProcess"/>
    <dgm:cxn modelId="{D7B481B1-34F9-4700-BF4A-BCC1A419B8BC}" type="presParOf" srcId="{71687002-73DB-46C6-A6D6-FB24A0108F95}" destId="{D8422B90-BE2E-468D-913B-EEADDF637E71}" srcOrd="1" destOrd="0" presId="urn:microsoft.com/office/officeart/2005/8/layout/StepDownProcess"/>
    <dgm:cxn modelId="{84883EC7-1D61-4DDE-BD30-94315EDAE53F}" type="presParOf" srcId="{71687002-73DB-46C6-A6D6-FB24A0108F95}" destId="{A9D0CAE5-584E-4F41-82E9-DFEBDF3EF5D7}" srcOrd="2" destOrd="0" presId="urn:microsoft.com/office/officeart/2005/8/layout/StepDownProcess"/>
    <dgm:cxn modelId="{A1CEB234-0E51-45C1-93E8-E8841E210F28}" type="presParOf" srcId="{012FA33A-7312-4684-8CA1-D7B4ABE8DBA8}" destId="{82BEA077-7516-4D47-B4BE-689EB912708F}" srcOrd="1" destOrd="0" presId="urn:microsoft.com/office/officeart/2005/8/layout/StepDownProcess"/>
    <dgm:cxn modelId="{057784C6-186C-4251-9F45-479D398D8735}" type="presParOf" srcId="{012FA33A-7312-4684-8CA1-D7B4ABE8DBA8}" destId="{C27EDB55-BF5E-43B0-A1F3-A8CF18EC5E73}" srcOrd="2" destOrd="0" presId="urn:microsoft.com/office/officeart/2005/8/layout/StepDownProcess"/>
    <dgm:cxn modelId="{3CE8F144-BC48-4EE9-8D56-D7C5282344F4}" type="presParOf" srcId="{C27EDB55-BF5E-43B0-A1F3-A8CF18EC5E73}" destId="{DA253A66-D70B-49E0-9BE9-06DDF21F6A7C}" srcOrd="0" destOrd="0" presId="urn:microsoft.com/office/officeart/2005/8/layout/StepDownProcess"/>
    <dgm:cxn modelId="{E6AAD1C1-88E6-46DB-9232-572A3FE16A0C}" type="presParOf" srcId="{C27EDB55-BF5E-43B0-A1F3-A8CF18EC5E73}" destId="{73E1FC88-BE36-493F-A1BA-5039A0F16197}" srcOrd="1" destOrd="0" presId="urn:microsoft.com/office/officeart/2005/8/layout/StepDownProcess"/>
    <dgm:cxn modelId="{AB18989B-FACE-4CBA-9779-EF19186DC3D5}" type="presParOf" srcId="{C27EDB55-BF5E-43B0-A1F3-A8CF18EC5E73}" destId="{7EF58EC1-0CB9-43F5-AFDF-E3771FCC8F7A}" srcOrd="2" destOrd="0" presId="urn:microsoft.com/office/officeart/2005/8/layout/StepDownProcess"/>
    <dgm:cxn modelId="{D6AFDFF2-BE18-4D3C-85E1-308D82DC8BF4}" type="presParOf" srcId="{012FA33A-7312-4684-8CA1-D7B4ABE8DBA8}" destId="{9A2BC0B4-74C7-4C3C-88DF-F837D1CCB5BB}" srcOrd="3" destOrd="0" presId="urn:microsoft.com/office/officeart/2005/8/layout/StepDownProcess"/>
    <dgm:cxn modelId="{E0B6B7AD-50BC-4A4D-B028-3617A40B3205}" type="presParOf" srcId="{012FA33A-7312-4684-8CA1-D7B4ABE8DBA8}" destId="{D9E70491-2206-49C9-9922-8D470BA97F71}" srcOrd="4" destOrd="0" presId="urn:microsoft.com/office/officeart/2005/8/layout/StepDownProcess"/>
    <dgm:cxn modelId="{7B339A01-0B51-4D73-8868-862013C60F3F}" type="presParOf" srcId="{D9E70491-2206-49C9-9922-8D470BA97F71}" destId="{5A62602C-DB0F-439D-A29A-4864C0340DF5}" srcOrd="0" destOrd="0" presId="urn:microsoft.com/office/officeart/2005/8/layout/StepDownProcess"/>
    <dgm:cxn modelId="{3D1B99AA-1B60-4E5D-A3DD-0FA9104D21A6}" type="presParOf" srcId="{D9E70491-2206-49C9-9922-8D470BA97F71}" destId="{4F925805-5C25-494E-BB85-C255759346D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7EB59-BA38-4EA7-897A-EF9FD3642DB1}">
      <dsp:nvSpPr>
        <dsp:cNvPr id="0" name=""/>
        <dsp:cNvSpPr/>
      </dsp:nvSpPr>
      <dsp:spPr>
        <a:xfrm rot="5400000">
          <a:off x="645673" y="1843980"/>
          <a:ext cx="1075589" cy="12245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22B90-BE2E-468D-913B-EEADDF637E71}">
      <dsp:nvSpPr>
        <dsp:cNvPr id="0" name=""/>
        <dsp:cNvSpPr/>
      </dsp:nvSpPr>
      <dsp:spPr>
        <a:xfrm>
          <a:off x="360707" y="651667"/>
          <a:ext cx="1810660" cy="1267403"/>
        </a:xfrm>
        <a:prstGeom prst="roundRect">
          <a:avLst>
            <a:gd name="adj" fmla="val 1667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Coleta</a:t>
          </a:r>
        </a:p>
      </dsp:txBody>
      <dsp:txXfrm>
        <a:off x="422588" y="713548"/>
        <a:ext cx="1686898" cy="1143641"/>
      </dsp:txXfrm>
    </dsp:sp>
    <dsp:sp modelId="{A9D0CAE5-584E-4F41-82E9-DFEBDF3EF5D7}">
      <dsp:nvSpPr>
        <dsp:cNvPr id="0" name=""/>
        <dsp:cNvSpPr/>
      </dsp:nvSpPr>
      <dsp:spPr>
        <a:xfrm>
          <a:off x="2252383" y="785716"/>
          <a:ext cx="5656803" cy="1024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3x por semana</a:t>
          </a:r>
          <a:endParaRPr lang="pt-B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Caminhão basculante</a:t>
          </a:r>
          <a:endParaRPr lang="pt-B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3 funcionários</a:t>
          </a:r>
          <a:endParaRPr lang="pt-BR" sz="2000" kern="1200" dirty="0"/>
        </a:p>
      </dsp:txBody>
      <dsp:txXfrm>
        <a:off x="2252383" y="785716"/>
        <a:ext cx="5656803" cy="1024371"/>
      </dsp:txXfrm>
    </dsp:sp>
    <dsp:sp modelId="{DA253A66-D70B-49E0-9BE9-06DDF21F6A7C}">
      <dsp:nvSpPr>
        <dsp:cNvPr id="0" name=""/>
        <dsp:cNvSpPr/>
      </dsp:nvSpPr>
      <dsp:spPr>
        <a:xfrm rot="5400000">
          <a:off x="3001648" y="3267692"/>
          <a:ext cx="1075589" cy="12245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E1FC88-BE36-493F-A1BA-5039A0F16197}">
      <dsp:nvSpPr>
        <dsp:cNvPr id="0" name=""/>
        <dsp:cNvSpPr/>
      </dsp:nvSpPr>
      <dsp:spPr>
        <a:xfrm>
          <a:off x="2087985" y="2075379"/>
          <a:ext cx="1810660" cy="126740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Área de Transbordo</a:t>
          </a:r>
        </a:p>
      </dsp:txBody>
      <dsp:txXfrm>
        <a:off x="2149866" y="2137260"/>
        <a:ext cx="1686898" cy="1143641"/>
      </dsp:txXfrm>
    </dsp:sp>
    <dsp:sp modelId="{7EF58EC1-0CB9-43F5-AFDF-E3771FCC8F7A}">
      <dsp:nvSpPr>
        <dsp:cNvPr id="0" name=""/>
        <dsp:cNvSpPr/>
      </dsp:nvSpPr>
      <dsp:spPr>
        <a:xfrm>
          <a:off x="4081617" y="2169621"/>
          <a:ext cx="3962543" cy="1024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Realizada triagem pós coleta</a:t>
          </a:r>
          <a:endParaRPr lang="pt-B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Sem licenciamento</a:t>
          </a:r>
          <a:endParaRPr lang="pt-B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Acúmulo de material e rejeitos</a:t>
          </a:r>
          <a:endParaRPr lang="pt-BR" sz="2000" kern="1200" dirty="0"/>
        </a:p>
      </dsp:txBody>
      <dsp:txXfrm>
        <a:off x="4081617" y="2169621"/>
        <a:ext cx="3962543" cy="1024371"/>
      </dsp:txXfrm>
    </dsp:sp>
    <dsp:sp modelId="{5A62602C-DB0F-439D-A29A-4864C0340DF5}">
      <dsp:nvSpPr>
        <dsp:cNvPr id="0" name=""/>
        <dsp:cNvSpPr/>
      </dsp:nvSpPr>
      <dsp:spPr>
        <a:xfrm>
          <a:off x="4520606" y="3512259"/>
          <a:ext cx="1810660" cy="1267403"/>
        </a:xfrm>
        <a:prstGeom prst="roundRect">
          <a:avLst>
            <a:gd name="adj" fmla="val 16670"/>
          </a:avLst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Destino Final</a:t>
          </a:r>
          <a:endParaRPr lang="pt-BR" sz="2400" kern="1200" dirty="0"/>
        </a:p>
      </dsp:txBody>
      <dsp:txXfrm>
        <a:off x="4582487" y="3574140"/>
        <a:ext cx="1686898" cy="1143641"/>
      </dsp:txXfrm>
    </dsp:sp>
    <dsp:sp modelId="{4F925805-5C25-494E-BB85-C255759346DF}">
      <dsp:nvSpPr>
        <dsp:cNvPr id="0" name=""/>
        <dsp:cNvSpPr/>
      </dsp:nvSpPr>
      <dsp:spPr>
        <a:xfrm>
          <a:off x="6428942" y="3637448"/>
          <a:ext cx="2947067" cy="1077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Aterro CRVR, 200 km</a:t>
          </a:r>
          <a:endParaRPr lang="pt-B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Transporte realizado por empresa terceirizada</a:t>
          </a:r>
          <a:endParaRPr lang="pt-BR" sz="2000" kern="1200" dirty="0"/>
        </a:p>
      </dsp:txBody>
      <dsp:txXfrm>
        <a:off x="6428942" y="3637448"/>
        <a:ext cx="2947067" cy="1077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FC9C-7297-4D99-A16B-B33898258C3D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C548-A216-421A-BB87-61FD89E7DC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23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FC9C-7297-4D99-A16B-B33898258C3D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C548-A216-421A-BB87-61FD89E7DC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69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FC9C-7297-4D99-A16B-B33898258C3D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C548-A216-421A-BB87-61FD89E7DC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32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FC9C-7297-4D99-A16B-B33898258C3D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C548-A216-421A-BB87-61FD89E7DC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4500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FC9C-7297-4D99-A16B-B33898258C3D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C548-A216-421A-BB87-61FD89E7DC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57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FC9C-7297-4D99-A16B-B33898258C3D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C548-A216-421A-BB87-61FD89E7DC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4303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FC9C-7297-4D99-A16B-B33898258C3D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C548-A216-421A-BB87-61FD89E7DC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88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FC9C-7297-4D99-A16B-B33898258C3D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C548-A216-421A-BB87-61FD89E7DC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4771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FC9C-7297-4D99-A16B-B33898258C3D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C548-A216-421A-BB87-61FD89E7DC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547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FC9C-7297-4D99-A16B-B33898258C3D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C548-A216-421A-BB87-61FD89E7DC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56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FC9C-7297-4D99-A16B-B33898258C3D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C548-A216-421A-BB87-61FD89E7DC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96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4FC9C-7297-4D99-A16B-B33898258C3D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9C548-A216-421A-BB87-61FD89E7DC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0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filipe.teske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2" y="1193656"/>
            <a:ext cx="7772400" cy="2387600"/>
          </a:xfrm>
        </p:spPr>
        <p:txBody>
          <a:bodyPr>
            <a:normAutofit/>
          </a:bodyPr>
          <a:lstStyle/>
          <a:p>
            <a:r>
              <a:rPr lang="pt-BR" sz="3200" b="1" cap="all" dirty="0" smtClean="0"/>
              <a:t>VISÃO CRÍTICA DECORRENTE DO DIAGNÓSTICO de </a:t>
            </a:r>
            <a:r>
              <a:rPr lang="pt-BR" sz="3200" b="1" cap="all" dirty="0" err="1" smtClean="0"/>
              <a:t>rsu</a:t>
            </a:r>
            <a:r>
              <a:rPr lang="pt-BR" sz="3200" b="1" cap="all" dirty="0" smtClean="0"/>
              <a:t> do município de lagoão/RS </a:t>
            </a:r>
            <a:endParaRPr lang="pt-BR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5651" y="4296822"/>
            <a:ext cx="6858000" cy="2303863"/>
          </a:xfrm>
        </p:spPr>
        <p:txBody>
          <a:bodyPr>
            <a:normAutofit/>
          </a:bodyPr>
          <a:lstStyle/>
          <a:p>
            <a:pPr algn="r"/>
            <a:r>
              <a:rPr lang="pt-BR" dirty="0" smtClean="0"/>
              <a:t>Filipe Franz Teske</a:t>
            </a:r>
          </a:p>
          <a:p>
            <a:pPr algn="r"/>
            <a:r>
              <a:rPr lang="pt-BR" dirty="0"/>
              <a:t>Janaína </a:t>
            </a:r>
            <a:r>
              <a:rPr lang="pt-BR" dirty="0" smtClean="0"/>
              <a:t>Mattos</a:t>
            </a:r>
          </a:p>
          <a:p>
            <a:pPr algn="r"/>
            <a:r>
              <a:rPr lang="pt-BR" dirty="0" err="1" smtClean="0"/>
              <a:t>Dieter</a:t>
            </a:r>
            <a:r>
              <a:rPr lang="pt-BR" dirty="0" smtClean="0"/>
              <a:t> </a:t>
            </a:r>
            <a:r>
              <a:rPr lang="pt-BR" dirty="0" err="1" smtClean="0"/>
              <a:t>Wartchow</a:t>
            </a:r>
            <a:endParaRPr lang="pt-BR" dirty="0" smtClean="0"/>
          </a:p>
          <a:p>
            <a:endParaRPr lang="pt-BR" sz="1400" dirty="0" smtClean="0"/>
          </a:p>
          <a:p>
            <a:endParaRPr lang="pt-BR" sz="1400" dirty="0"/>
          </a:p>
          <a:p>
            <a:r>
              <a:rPr lang="pt-BR" sz="1400" dirty="0" smtClean="0"/>
              <a:t>18/05/2016</a:t>
            </a:r>
            <a:endParaRPr lang="pt-BR" sz="1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5448754"/>
            <a:ext cx="799167" cy="10886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101" y="5794945"/>
            <a:ext cx="929100" cy="74246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61" y="346097"/>
            <a:ext cx="3976390" cy="133262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875965" y="473802"/>
            <a:ext cx="4981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 Exposição de Experiências Municipais em Saneamento</a:t>
            </a:r>
          </a:p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16 a 19 de maio de 2016 </a:t>
            </a:r>
            <a:endParaRPr lang="pt-BR" sz="160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Jaraguá 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Sul - SC</a:t>
            </a:r>
          </a:p>
        </p:txBody>
      </p:sp>
    </p:spTree>
    <p:extLst>
      <p:ext uri="{BB962C8B-B14F-4D97-AF65-F5344CB8AC3E}">
        <p14:creationId xmlns:p14="http://schemas.microsoft.com/office/powerpoint/2010/main" val="12265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Resultados</a:t>
            </a:r>
            <a:endParaRPr lang="pt-BR" b="1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6469853"/>
              </p:ext>
            </p:extLst>
          </p:nvPr>
        </p:nvGraphicFramePr>
        <p:xfrm>
          <a:off x="-232010" y="1009934"/>
          <a:ext cx="9376010" cy="5418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87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Resultados</a:t>
            </a:r>
            <a:endParaRPr lang="pt-BR" b="1" dirty="0"/>
          </a:p>
        </p:txBody>
      </p:sp>
      <p:grpSp>
        <p:nvGrpSpPr>
          <p:cNvPr id="4" name="Grupo 3"/>
          <p:cNvGrpSpPr/>
          <p:nvPr/>
        </p:nvGrpSpPr>
        <p:grpSpPr>
          <a:xfrm>
            <a:off x="282025" y="1198510"/>
            <a:ext cx="1810660" cy="1267403"/>
            <a:chOff x="360707" y="651667"/>
            <a:chExt cx="1810660" cy="1267403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360707" y="651667"/>
              <a:ext cx="1810660" cy="1267403"/>
            </a:xfrm>
            <a:prstGeom prst="roundRect">
              <a:avLst>
                <a:gd name="adj" fmla="val 1667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tângulo 5"/>
            <p:cNvSpPr/>
            <p:nvPr/>
          </p:nvSpPr>
          <p:spPr>
            <a:xfrm>
              <a:off x="422588" y="713548"/>
              <a:ext cx="1686898" cy="1143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 smtClean="0"/>
                <a:t>Coleta</a:t>
              </a:r>
            </a:p>
          </p:txBody>
        </p:sp>
      </p:grpSp>
      <p:pic>
        <p:nvPicPr>
          <p:cNvPr id="7171" name="Picture 3" descr="E:\19042016\Filipe\FILIPE\ENGENHARIA AMBIENTAL - UFRGS\Bolsa - Dieter\Lagoão\Fotos\Fotos - Visita 28052014\DSC0633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9" y="2879678"/>
            <a:ext cx="6441506" cy="35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2386701" y="1326137"/>
            <a:ext cx="5789965" cy="1143641"/>
            <a:chOff x="2252383" y="785716"/>
            <a:chExt cx="5789965" cy="1143641"/>
          </a:xfrm>
        </p:grpSpPr>
        <p:sp>
          <p:nvSpPr>
            <p:cNvPr id="10" name="Retângulo 9"/>
            <p:cNvSpPr/>
            <p:nvPr/>
          </p:nvSpPr>
          <p:spPr>
            <a:xfrm>
              <a:off x="2252383" y="785716"/>
              <a:ext cx="5656803" cy="10243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2252383" y="785716"/>
              <a:ext cx="5789965" cy="1143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1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t-BR" sz="2000" dirty="0" smtClean="0"/>
                <a:t>- Em dias chuvosos não é realizada.</a:t>
              </a:r>
              <a:endParaRPr lang="pt-BR" sz="2000" kern="1200" dirty="0"/>
            </a:p>
            <a:p>
              <a:pPr marL="0" lvl="1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t-BR" sz="2000" kern="1200" dirty="0" smtClean="0"/>
                <a:t>- Materiais recicláveis são desviados durante a coleta.</a:t>
              </a:r>
              <a:endParaRPr lang="pt-BR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40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Resultados</a:t>
            </a:r>
            <a:endParaRPr lang="pt-BR" b="1" dirty="0"/>
          </a:p>
        </p:txBody>
      </p:sp>
      <p:sp>
        <p:nvSpPr>
          <p:cNvPr id="6" name="Retângulo 5"/>
          <p:cNvSpPr/>
          <p:nvPr/>
        </p:nvSpPr>
        <p:spPr>
          <a:xfrm>
            <a:off x="343906" y="1260391"/>
            <a:ext cx="1686898" cy="11436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kern="1200" dirty="0" smtClean="0"/>
              <a:t>Coleta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386701" y="1350939"/>
            <a:ext cx="5789965" cy="1686793"/>
            <a:chOff x="2252383" y="785716"/>
            <a:chExt cx="5789965" cy="1686793"/>
          </a:xfrm>
        </p:grpSpPr>
        <p:sp>
          <p:nvSpPr>
            <p:cNvPr id="10" name="Retângulo 9"/>
            <p:cNvSpPr/>
            <p:nvPr/>
          </p:nvSpPr>
          <p:spPr>
            <a:xfrm>
              <a:off x="2252383" y="785716"/>
              <a:ext cx="5656803" cy="10243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2252383" y="1328868"/>
              <a:ext cx="5789965" cy="1143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pt-BR" sz="2000" dirty="0" smtClean="0"/>
                <a:t>Localizada ao lado de área úmida.</a:t>
              </a:r>
            </a:p>
            <a:p>
              <a:pPr marL="342900" lvl="1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pt-BR" sz="2000" dirty="0" smtClean="0"/>
                <a:t>Realizada </a:t>
              </a:r>
              <a:r>
                <a:rPr lang="pt-BR" sz="2000" dirty="0"/>
                <a:t>troca de local durante a realização do diagnóstico</a:t>
              </a:r>
              <a:r>
                <a:rPr lang="pt-BR" sz="2000" dirty="0" smtClean="0"/>
                <a:t>.</a:t>
              </a:r>
            </a:p>
            <a:p>
              <a:pPr marL="342900" lvl="1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pt-BR" sz="2000" dirty="0" smtClean="0"/>
                <a:t>Sem infraestrutura para os catadores que realizam a triagem de materiais pós coleta.</a:t>
              </a:r>
            </a:p>
            <a:p>
              <a:pPr marL="342900" lvl="1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pt-BR" sz="2000" dirty="0"/>
            </a:p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pt-BR" sz="2000" kern="1200" dirty="0" smtClean="0"/>
            </a:p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pt-BR" sz="2000" kern="1200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41082" y="1198509"/>
            <a:ext cx="1810660" cy="1267403"/>
            <a:chOff x="2087985" y="2075379"/>
            <a:chExt cx="1810660" cy="1267403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2087985" y="2075379"/>
              <a:ext cx="1810660" cy="1267403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 13"/>
            <p:cNvSpPr/>
            <p:nvPr/>
          </p:nvSpPr>
          <p:spPr>
            <a:xfrm>
              <a:off x="2149866" y="2137260"/>
              <a:ext cx="1686898" cy="1143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 smtClean="0"/>
                <a:t>Área de Transbordo</a:t>
              </a:r>
            </a:p>
          </p:txBody>
        </p:sp>
      </p:grpSp>
      <p:pic>
        <p:nvPicPr>
          <p:cNvPr id="1028" name="Picture 4" descr="E:\19042016\Filipe\FILIPE\ENGENHARIA AMBIENTAL - UFRGS\Bolsa - Dieter\Lagoão\Fotos\Fotos - Visita 19062015\DSC06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09" y="3159456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19042016\Filipe\FILIPE\ENGENHARIA AMBIENTAL - UFRGS\Bolsa - Dieter\Lagoão\Fotos\Fotos - Visita 19062015\DSC06550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"/>
          <a:stretch/>
        </p:blipFill>
        <p:spPr bwMode="auto">
          <a:xfrm>
            <a:off x="118252" y="3159456"/>
            <a:ext cx="456293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19042016\Filipe\FILIPE\ENGENHARIA AMBIENTAL - UFRGS\Bolsa - Dieter\Lagoão\Fotos\Fotos - Visita 19062015\DSC065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52" y="3159456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Resultados</a:t>
            </a:r>
            <a:endParaRPr lang="pt-BR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3" y="2465912"/>
            <a:ext cx="8719469" cy="418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19042016\Filipe\FILIPE\ENGENHARIA AMBIENTAL - UFRGS\Bolsa - Dieter\Lagoão\Fotos\Fotos - Visita 11122015 - Caracterização de Resíduos-Filipe\20151211_105903_Richtone(HDR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33" y="4437925"/>
            <a:ext cx="3929199" cy="22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241082" y="1198509"/>
            <a:ext cx="1810660" cy="1267403"/>
            <a:chOff x="2087985" y="2075379"/>
            <a:chExt cx="1810660" cy="1267403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2087985" y="2075379"/>
              <a:ext cx="1810660" cy="1267403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2149866" y="2137260"/>
              <a:ext cx="1686898" cy="1143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 smtClean="0"/>
                <a:t>Área de Transbordo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84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Resultados</a:t>
            </a:r>
            <a:endParaRPr lang="pt-BR" b="1" dirty="0"/>
          </a:p>
        </p:txBody>
      </p:sp>
      <p:sp>
        <p:nvSpPr>
          <p:cNvPr id="6" name="Retângulo 5"/>
          <p:cNvSpPr/>
          <p:nvPr/>
        </p:nvSpPr>
        <p:spPr>
          <a:xfrm>
            <a:off x="343906" y="1260391"/>
            <a:ext cx="1686898" cy="11436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kern="1200" dirty="0" smtClean="0"/>
              <a:t>Coleta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241082" y="1198509"/>
            <a:ext cx="1810660" cy="1267403"/>
            <a:chOff x="2087985" y="2075379"/>
            <a:chExt cx="1810660" cy="1267403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2087985" y="2075379"/>
              <a:ext cx="1810660" cy="1267403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 13"/>
            <p:cNvSpPr/>
            <p:nvPr/>
          </p:nvSpPr>
          <p:spPr>
            <a:xfrm>
              <a:off x="2149866" y="2137260"/>
              <a:ext cx="1686898" cy="1143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 smtClean="0"/>
                <a:t>Área de Transbordo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2386701" y="1350939"/>
            <a:ext cx="5789965" cy="1686793"/>
            <a:chOff x="2252383" y="785716"/>
            <a:chExt cx="5789965" cy="1686793"/>
          </a:xfrm>
        </p:grpSpPr>
        <p:sp>
          <p:nvSpPr>
            <p:cNvPr id="16" name="Retângulo 15"/>
            <p:cNvSpPr/>
            <p:nvPr/>
          </p:nvSpPr>
          <p:spPr>
            <a:xfrm>
              <a:off x="2252383" y="785716"/>
              <a:ext cx="5656803" cy="10243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tângulo 16"/>
            <p:cNvSpPr/>
            <p:nvPr/>
          </p:nvSpPr>
          <p:spPr>
            <a:xfrm>
              <a:off x="2252383" y="1328868"/>
              <a:ext cx="5789965" cy="1143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pt-BR" sz="2000" dirty="0" smtClean="0"/>
                <a:t>Localizada em encosta de morro.</a:t>
              </a:r>
            </a:p>
            <a:p>
              <a:pPr marL="342900" lvl="1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pt-BR" sz="2000" dirty="0" smtClean="0"/>
                <a:t>Sem infraestrutura para os catadores que realizam a triagem de materiais pós coleta.</a:t>
              </a:r>
            </a:p>
            <a:p>
              <a:pPr marL="0" lvl="1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pt-BR" sz="2000" dirty="0"/>
            </a:p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pt-BR" sz="2000" kern="1200" dirty="0" smtClean="0"/>
            </a:p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pt-BR" sz="2000" kern="1200" dirty="0"/>
            </a:p>
          </p:txBody>
        </p:sp>
      </p:grpSp>
      <p:pic>
        <p:nvPicPr>
          <p:cNvPr id="2050" name="Picture 2" descr="E:\19042016\Filipe\FILIPE\ENGENHARIA AMBIENTAL - UFRGS\Bolsa - Dieter\Lagoão\Fotos\Fotos - Visita 11122015 - Caracterização de Resíduos-Filipe\20151211_155142_Richtone(HDR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9" y="2846660"/>
            <a:ext cx="639960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19042016\Filipe\FILIPE\ENGENHARIA AMBIENTAL - UFRGS\Bolsa - Dieter\Lagoão\Fotos\Fotos - Visita 11122015 - Caracterização de Resíduos-Filipe\20151211_155914_Richtone(HDR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830" y="2846660"/>
            <a:ext cx="31998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19042016\Filipe\FILIPE\ENGENHARIA AMBIENTAL - UFRGS\Bolsa - Dieter\Lagoão\Fotos\Fotos - Visita 11122015 - Caracterização de Resíduos-Filipe\20151211_155849_Richtone(HDR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830" y="4646660"/>
            <a:ext cx="31998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2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Resultados</a:t>
            </a:r>
            <a:endParaRPr lang="pt-BR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r="9708"/>
          <a:stretch/>
        </p:blipFill>
        <p:spPr bwMode="auto">
          <a:xfrm>
            <a:off x="115114" y="1829179"/>
            <a:ext cx="8939284" cy="475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301062" y="989294"/>
            <a:ext cx="1752035" cy="1106555"/>
            <a:chOff x="2087985" y="2075379"/>
            <a:chExt cx="1810660" cy="1267403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2087985" y="2075379"/>
              <a:ext cx="1810660" cy="1267403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tângulo 5"/>
            <p:cNvSpPr/>
            <p:nvPr/>
          </p:nvSpPr>
          <p:spPr>
            <a:xfrm>
              <a:off x="2149866" y="2137260"/>
              <a:ext cx="1686898" cy="11436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 smtClean="0"/>
                <a:t>Área de Transbordo</a:t>
              </a:r>
            </a:p>
          </p:txBody>
        </p:sp>
      </p:grpSp>
      <p:pic>
        <p:nvPicPr>
          <p:cNvPr id="4104" name="Picture 8" descr="E:\19042016\Filipe\FILIPE\ENGENHARIA AMBIENTAL - UFRGS\Bolsa - Dieter\Lagoão\Fotos\Fotos - Visita 11122015 - Caracterização de Resíduos-Filipe\20151211_152717_Richtone(HDR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4" y="4247688"/>
            <a:ext cx="415974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4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282025" y="1198510"/>
            <a:ext cx="1810660" cy="1267403"/>
            <a:chOff x="4520606" y="3512259"/>
            <a:chExt cx="1810660" cy="1267403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4520606" y="3512259"/>
              <a:ext cx="1810660" cy="1267403"/>
            </a:xfrm>
            <a:prstGeom prst="roundRect">
              <a:avLst>
                <a:gd name="adj" fmla="val 16670"/>
              </a:avLst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 13"/>
            <p:cNvSpPr/>
            <p:nvPr/>
          </p:nvSpPr>
          <p:spPr>
            <a:xfrm>
              <a:off x="4582487" y="3574140"/>
              <a:ext cx="1686898" cy="1143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 smtClean="0"/>
                <a:t>Destino Final</a:t>
              </a:r>
              <a:endParaRPr lang="pt-BR" sz="2400" kern="1200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Resultados</a:t>
            </a:r>
            <a:endParaRPr lang="pt-BR" b="1" dirty="0"/>
          </a:p>
        </p:txBody>
      </p:sp>
      <p:grpSp>
        <p:nvGrpSpPr>
          <p:cNvPr id="15" name="Grupo 14"/>
          <p:cNvGrpSpPr/>
          <p:nvPr/>
        </p:nvGrpSpPr>
        <p:grpSpPr>
          <a:xfrm>
            <a:off x="343906" y="995647"/>
            <a:ext cx="8588088" cy="4140761"/>
            <a:chOff x="2252383" y="-92330"/>
            <a:chExt cx="5748544" cy="1902417"/>
          </a:xfrm>
        </p:grpSpPr>
        <p:sp>
          <p:nvSpPr>
            <p:cNvPr id="16" name="Retângulo 15"/>
            <p:cNvSpPr/>
            <p:nvPr/>
          </p:nvSpPr>
          <p:spPr>
            <a:xfrm>
              <a:off x="2252383" y="785716"/>
              <a:ext cx="5656803" cy="10243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tângulo 16"/>
            <p:cNvSpPr/>
            <p:nvPr/>
          </p:nvSpPr>
          <p:spPr>
            <a:xfrm>
              <a:off x="3520374" y="-92330"/>
              <a:ext cx="4480553" cy="1143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342900" lvl="1" indent="-34290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pt-BR" sz="2000" dirty="0" smtClean="0"/>
                <a:t>Aterro Sanitário distante 200 km.</a:t>
              </a:r>
            </a:p>
            <a:p>
              <a:pPr marL="342900" lvl="1" indent="-34290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pt-BR" sz="2000" dirty="0" smtClean="0"/>
                <a:t>Média de duas cargas 36 m³/mês.</a:t>
              </a:r>
            </a:p>
            <a:p>
              <a:pPr marL="342900" lvl="1" indent="-34290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pt-BR" sz="2000" dirty="0" smtClean="0"/>
                <a:t>Valor dispendido ao manejo e destino do RSU no ano de 2014: R$ 129.620,00.</a:t>
              </a:r>
            </a:p>
            <a:p>
              <a:pPr marL="342900" lvl="1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pt-BR" sz="2000" kern="1200" dirty="0" smtClean="0"/>
                <a:t>Custo aproximado à prefeitura municipal: R$ 455,30/ton. </a:t>
              </a:r>
            </a:p>
            <a:p>
              <a:pPr marL="0" lvl="1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pt-BR" sz="2000" kern="1200" dirty="0" smtClean="0"/>
            </a:p>
            <a:p>
              <a:pPr marL="342900" lvl="1" indent="-34290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pt-BR" sz="2000" kern="1200" dirty="0"/>
            </a:p>
          </p:txBody>
        </p:sp>
      </p:grpSp>
      <p:pic>
        <p:nvPicPr>
          <p:cNvPr id="5122" name="Picture 2" descr="E:\19042016\Filipe\FILIPE\ENGENHARIA AMBIENTAL - UFRGS\Bolsa - Dieter\Lagoão\Fotos\Fotos - Visita 11122015 - Caracterização de Resíduos-Filipe\20151211_155523_Richtone(HDR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68" y="3642910"/>
            <a:ext cx="4261626" cy="23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19042016\Filipe\FILIPE\ENGENHARIA AMBIENTAL - UFRGS\Bolsa - Dieter\Lagoão\Fotos\Fotos - Visita 11122015 - Caracterização de Resíduos-Filipe\Fotos Janaína 11122015 - Caracterização de Resíduos\DSC01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8" y="3043261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5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Resultados</a:t>
            </a:r>
            <a:endParaRPr lang="pt-BR" b="1" dirty="0"/>
          </a:p>
        </p:txBody>
      </p:sp>
      <p:pic>
        <p:nvPicPr>
          <p:cNvPr id="6146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6" y="1160060"/>
            <a:ext cx="7274256" cy="424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28046" y="5691123"/>
            <a:ext cx="8640690" cy="1424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342900" lvl="1" indent="-3429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-"/>
            </a:pPr>
            <a:r>
              <a:rPr lang="pt-BR" sz="2000" dirty="0" smtClean="0"/>
              <a:t>Produção per capita de resíduo:  0,43 kg/</a:t>
            </a:r>
            <a:r>
              <a:rPr lang="pt-BR" sz="2000" dirty="0" err="1" smtClean="0"/>
              <a:t>hab.dia</a:t>
            </a:r>
            <a:endParaRPr lang="pt-BR" sz="2000" dirty="0" smtClean="0"/>
          </a:p>
          <a:p>
            <a:pPr marL="342900" lvl="1" indent="-3429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-"/>
            </a:pPr>
            <a:r>
              <a:rPr lang="pt-BR" sz="2000" dirty="0" smtClean="0"/>
              <a:t>Produção diária perímetro urbano : 0,78 tonelada</a:t>
            </a:r>
          </a:p>
          <a:p>
            <a:pPr marL="342900" lvl="1" indent="-3429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-"/>
            </a:pPr>
            <a:r>
              <a:rPr lang="pt-BR" sz="2000" dirty="0" smtClean="0"/>
              <a:t>Estimativa geração anual: 284,7 toneladas</a:t>
            </a:r>
            <a:endParaRPr lang="pt-BR" sz="2000" dirty="0"/>
          </a:p>
          <a:p>
            <a:pPr marL="342900" lvl="1" indent="-3429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-"/>
            </a:pPr>
            <a:endParaRPr lang="pt-BR" sz="2000" kern="1200" dirty="0" smtClean="0"/>
          </a:p>
          <a:p>
            <a:pPr marL="342900" lvl="1" indent="-3429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-"/>
            </a:pPr>
            <a:endParaRPr lang="pt-BR" sz="2000" kern="1200" dirty="0"/>
          </a:p>
        </p:txBody>
      </p:sp>
    </p:spTree>
    <p:extLst>
      <p:ext uri="{BB962C8B-B14F-4D97-AF65-F5344CB8AC3E}">
        <p14:creationId xmlns:p14="http://schemas.microsoft.com/office/powerpoint/2010/main" val="45506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Resultados</a:t>
            </a:r>
            <a:endParaRPr lang="pt-BR" b="1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722978"/>
              </p:ext>
            </p:extLst>
          </p:nvPr>
        </p:nvGraphicFramePr>
        <p:xfrm>
          <a:off x="682386" y="996285"/>
          <a:ext cx="7929352" cy="561162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964676"/>
                <a:gridCol w="3964676"/>
              </a:tblGrid>
              <a:tr h="540164">
                <a:tc>
                  <a:txBody>
                    <a:bodyPr/>
                    <a:lstStyle/>
                    <a:p>
                      <a:pPr algn="ctr"/>
                      <a:r>
                        <a:rPr lang="pt-BR" sz="1600" baseline="0" dirty="0" smtClean="0"/>
                        <a:t>RESÍDUO</a:t>
                      </a:r>
                      <a:endParaRPr lang="pt-BR" sz="1600" b="1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TIPO DE GESTÃO </a:t>
                      </a:r>
                      <a:endParaRPr lang="pt-BR" sz="1600" b="1" dirty="0"/>
                    </a:p>
                  </a:txBody>
                  <a:tcPr anchor="ctr"/>
                </a:tc>
              </a:tr>
              <a:tr h="540164">
                <a:tc>
                  <a:txBody>
                    <a:bodyPr/>
                    <a:lstStyle/>
                    <a:p>
                      <a:pPr algn="l"/>
                      <a:r>
                        <a:rPr lang="pt-BR" sz="1600" baseline="0" dirty="0" smtClean="0"/>
                        <a:t>RESÍDUOS SERVIÇOS DE SAÚDE</a:t>
                      </a:r>
                      <a:endParaRPr lang="pt-BR" sz="1600" b="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COLETA</a:t>
                      </a:r>
                      <a:r>
                        <a:rPr lang="pt-BR" sz="1600" baseline="0" dirty="0" smtClean="0"/>
                        <a:t> E DESTINO FINAL TERCEIRIZADA</a:t>
                      </a:r>
                      <a:endParaRPr lang="pt-BR" sz="1600" b="0" dirty="0"/>
                    </a:p>
                  </a:txBody>
                  <a:tcPr anchor="ctr"/>
                </a:tc>
              </a:tr>
              <a:tr h="540164"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COLETA</a:t>
                      </a:r>
                      <a:r>
                        <a:rPr lang="pt-BR" sz="1600" baseline="0" dirty="0" smtClean="0"/>
                        <a:t> SELETIVA</a:t>
                      </a:r>
                      <a:endParaRPr lang="pt-BR" sz="1600" b="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NÃO</a:t>
                      </a:r>
                      <a:r>
                        <a:rPr lang="pt-BR" sz="1600" baseline="0" dirty="0" smtClean="0"/>
                        <a:t> IMPLEMENTADA</a:t>
                      </a:r>
                      <a:endParaRPr lang="pt-BR" sz="1600" b="0" dirty="0"/>
                    </a:p>
                  </a:txBody>
                  <a:tcPr anchor="ctr"/>
                </a:tc>
              </a:tr>
              <a:tr h="540164"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EMBALAGENS DE AGROTÓXICOS</a:t>
                      </a:r>
                      <a:endParaRPr lang="pt-B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PROGRAMA AFUBRA</a:t>
                      </a:r>
                      <a:endParaRPr lang="pt-BR" sz="1600" dirty="0"/>
                    </a:p>
                  </a:txBody>
                  <a:tcPr anchor="ctr"/>
                </a:tc>
              </a:tr>
              <a:tr h="540164"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PILHAS E BATERIAS</a:t>
                      </a:r>
                      <a:endParaRPr lang="pt-B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NÃO IMPLEMENTADA</a:t>
                      </a:r>
                      <a:endParaRPr lang="pt-BR" sz="1600" dirty="0"/>
                    </a:p>
                  </a:txBody>
                  <a:tcPr anchor="ctr"/>
                </a:tc>
              </a:tr>
              <a:tr h="540164"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PNEUS</a:t>
                      </a:r>
                      <a:endParaRPr lang="pt-B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AÇÃO INICIAL DE</a:t>
                      </a:r>
                      <a:r>
                        <a:rPr lang="pt-BR" sz="1600" baseline="0" dirty="0" smtClean="0"/>
                        <a:t> RECEBIMENTO</a:t>
                      </a:r>
                      <a:endParaRPr lang="pt-BR" sz="1600" dirty="0"/>
                    </a:p>
                  </a:txBody>
                  <a:tcPr anchor="ctr"/>
                </a:tc>
              </a:tr>
              <a:tr h="540164"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ÓLEOS</a:t>
                      </a:r>
                      <a:r>
                        <a:rPr lang="pt-BR" sz="1600" baseline="0" dirty="0" smtClean="0"/>
                        <a:t> LUBRIFICANTES E EMBALAGENS</a:t>
                      </a:r>
                      <a:endParaRPr lang="pt-B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NÃO IMPLEMENTADA</a:t>
                      </a:r>
                      <a:endParaRPr lang="pt-BR" sz="1600" dirty="0"/>
                    </a:p>
                  </a:txBody>
                  <a:tcPr anchor="ctr"/>
                </a:tc>
              </a:tr>
              <a:tr h="610159"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LÂMPADAS FLUORESCENTES</a:t>
                      </a:r>
                      <a:endParaRPr lang="pt-B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NÃO IMPLEMENTADA, AÇÕES ESPORÁDICAS</a:t>
                      </a:r>
                      <a:endParaRPr lang="pt-BR" sz="1600" dirty="0"/>
                    </a:p>
                  </a:txBody>
                  <a:tcPr anchor="ctr"/>
                </a:tc>
              </a:tr>
              <a:tr h="610159"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ELETROELETRÔNICOS</a:t>
                      </a:r>
                      <a:endParaRPr lang="pt-B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NÃO IMPLEMENTADA, AÇÕES ESPORÁDICAS</a:t>
                      </a:r>
                      <a:endParaRPr lang="pt-BR" sz="1600" dirty="0"/>
                    </a:p>
                  </a:txBody>
                  <a:tcPr anchor="ctr"/>
                </a:tc>
              </a:tr>
              <a:tr h="610159"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COLETA</a:t>
                      </a:r>
                      <a:r>
                        <a:rPr lang="pt-BR" sz="1600" baseline="0" dirty="0" smtClean="0"/>
                        <a:t> DE RESÍDUOS NA ÁREA RURAL</a:t>
                      </a:r>
                      <a:endParaRPr lang="pt-B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/>
                        <a:t>NÃO</a:t>
                      </a:r>
                      <a:r>
                        <a:rPr lang="pt-BR" sz="1600" baseline="0" dirty="0" smtClean="0"/>
                        <a:t> IMPLEMENTADA</a:t>
                      </a:r>
                      <a:endParaRPr lang="pt-BR" sz="16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06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Resultados</a:t>
            </a:r>
            <a:endParaRPr lang="pt-BR" b="1" dirty="0"/>
          </a:p>
        </p:txBody>
      </p:sp>
      <p:pic>
        <p:nvPicPr>
          <p:cNvPr id="8194" name="Picture 2" descr="E:\19042016\Filipe\FILIPE\ENGENHARIA AMBIENTAL - UFRGS\Bolsa - Dieter\Lagoão\Fotos\Fotos_042016\RSU e limpeza urbana\DSC01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2337180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19042016\Filipe\FILIPE\ENGENHARIA AMBIENTAL - UFRGS\Bolsa - Dieter\Lagoão\Fotos\Fotos_042016\RSU e limpeza urbana\DSC01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95" y="1306612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19042016\Filipe\FILIPE\ENGENHARIA AMBIENTAL - UFRGS\Bolsa - Dieter\Lagoão\Fotos\Fotos_042016\Cerca Velha\DSC017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95" y="377718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63773" y="1242380"/>
            <a:ext cx="4565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- Locais de queima de resíduos e iniciativa de separação de recicláveis.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879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Introdução</a:t>
            </a:r>
            <a:endParaRPr lang="pt-BR" b="1" dirty="0"/>
          </a:p>
        </p:txBody>
      </p:sp>
      <p:pic>
        <p:nvPicPr>
          <p:cNvPr id="1026" name="Picture 2" descr="FOTO-CIDADE LAGOÃO-200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6" y="2379469"/>
            <a:ext cx="5447305" cy="393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upload.wikimedia.org/wikipedia/commons/thumb/b/bc/RioGrandedoSul_Municip_Lagoao.svg/280px-RioGrandedoSul_Municip_Lagoa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46" y="2705828"/>
            <a:ext cx="3802272" cy="32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369343" y="1566318"/>
            <a:ext cx="8460760" cy="4315867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O município de Lagoão localiza-se na área central do RS.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81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Conclusão</a:t>
            </a:r>
            <a:endParaRPr lang="pt-BR" b="1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282378"/>
              </p:ext>
            </p:extLst>
          </p:nvPr>
        </p:nvGraphicFramePr>
        <p:xfrm>
          <a:off x="1119115" y="2019871"/>
          <a:ext cx="7055894" cy="326181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055894"/>
              </a:tblGrid>
              <a:tr h="543635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PRINCIPAIS PROBLEMAS DIAGNOSTICADOS</a:t>
                      </a:r>
                      <a:endParaRPr lang="pt-BR" b="0" dirty="0"/>
                    </a:p>
                  </a:txBody>
                  <a:tcPr anchor="ctr"/>
                </a:tc>
              </a:tr>
              <a:tr h="543635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ÁREAS DE TRANSBORDO</a:t>
                      </a:r>
                      <a:r>
                        <a:rPr lang="pt-BR" baseline="0" dirty="0" smtClean="0"/>
                        <a:t> SEM LICENCIAMENTO</a:t>
                      </a:r>
                      <a:endParaRPr lang="pt-BR" b="0" dirty="0"/>
                    </a:p>
                  </a:txBody>
                  <a:tcPr anchor="ctr"/>
                </a:tc>
              </a:tr>
              <a:tr h="543635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FALTA DE COLETA SELETIVA</a:t>
                      </a:r>
                      <a:endParaRPr lang="pt-BR" b="0" dirty="0"/>
                    </a:p>
                  </a:txBody>
                  <a:tcPr anchor="ctr"/>
                </a:tc>
              </a:tr>
              <a:tr h="543635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FALTA DE COLETA NAS COMUNIDADES RURAIS</a:t>
                      </a:r>
                      <a:endParaRPr lang="pt-BR" dirty="0"/>
                    </a:p>
                  </a:txBody>
                  <a:tcPr anchor="ctr"/>
                </a:tc>
              </a:tr>
              <a:tr h="543635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FALTA</a:t>
                      </a:r>
                      <a:r>
                        <a:rPr lang="pt-BR" baseline="0" dirty="0" smtClean="0"/>
                        <a:t> DE GESTÃO DOS RESÍDUOS PASSÍVEIS DE LOGÍSTICA REVERSA</a:t>
                      </a:r>
                      <a:endParaRPr lang="pt-BR" dirty="0"/>
                    </a:p>
                  </a:txBody>
                  <a:tcPr anchor="ctr"/>
                </a:tc>
              </a:tr>
              <a:tr h="543635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ATUAÇÃO DOS CATADORES</a:t>
                      </a:r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7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Conclusão</a:t>
            </a:r>
            <a:endParaRPr lang="pt-BR" b="1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127968"/>
              </p:ext>
            </p:extLst>
          </p:nvPr>
        </p:nvGraphicFramePr>
        <p:xfrm>
          <a:off x="204715" y="1396995"/>
          <a:ext cx="8707272" cy="495727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353636"/>
                <a:gridCol w="4353636"/>
              </a:tblGrid>
              <a:tr h="599239">
                <a:tc>
                  <a:txBody>
                    <a:bodyPr/>
                    <a:lstStyle/>
                    <a:p>
                      <a:pPr algn="ctr"/>
                      <a:r>
                        <a:rPr lang="pt-BR" baseline="0" dirty="0" smtClean="0"/>
                        <a:t>AÇÕES</a:t>
                      </a:r>
                      <a:endParaRPr lang="pt-BR" b="1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OBJETIVOS</a:t>
                      </a:r>
                      <a:endParaRPr lang="pt-BR" b="1" dirty="0"/>
                    </a:p>
                  </a:txBody>
                  <a:tcPr anchor="ctr"/>
                </a:tc>
              </a:tr>
              <a:tr h="599239">
                <a:tc>
                  <a:txBody>
                    <a:bodyPr/>
                    <a:lstStyle/>
                    <a:p>
                      <a:pPr algn="ctr"/>
                      <a:r>
                        <a:rPr lang="pt-BR" baseline="0" dirty="0" smtClean="0"/>
                        <a:t>CENTRO DE CUSTOS – RSU</a:t>
                      </a:r>
                      <a:endParaRPr lang="pt-BR" b="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ESPECIFICAR OS CUSTO</a:t>
                      </a:r>
                      <a:r>
                        <a:rPr lang="pt-BR" baseline="0" dirty="0" smtClean="0"/>
                        <a:t>S DE ENVOLVIDOS NA GESTÃO DE RSU E CRIAR BANCO DE DADOS </a:t>
                      </a:r>
                      <a:endParaRPr lang="pt-BR" b="0" dirty="0"/>
                    </a:p>
                  </a:txBody>
                  <a:tcPr anchor="ctr"/>
                </a:tc>
              </a:tr>
              <a:tr h="599239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EDUCAÇÃO AMBIENTAL</a:t>
                      </a:r>
                      <a:endParaRPr lang="pt-BR" b="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VIABILIZAR</a:t>
                      </a:r>
                      <a:r>
                        <a:rPr lang="pt-BR" baseline="0" dirty="0" smtClean="0"/>
                        <a:t> COLETA SELETIVA </a:t>
                      </a:r>
                      <a:endParaRPr lang="pt-BR" b="0" dirty="0"/>
                    </a:p>
                  </a:txBody>
                  <a:tcPr anchor="ctr"/>
                </a:tc>
              </a:tr>
              <a:tr h="599239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GESTÃO DE RESÍDUOS</a:t>
                      </a:r>
                      <a:r>
                        <a:rPr lang="pt-BR" baseline="0" dirty="0" smtClean="0"/>
                        <a:t> LOG. REVERSA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CRIAR PONTO DE ENTREGA VOLUNTÁRIA</a:t>
                      </a:r>
                      <a:endParaRPr lang="pt-BR" dirty="0"/>
                    </a:p>
                  </a:txBody>
                  <a:tcPr anchor="ctr"/>
                </a:tc>
              </a:tr>
              <a:tr h="599239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CRIAR</a:t>
                      </a:r>
                      <a:r>
                        <a:rPr lang="pt-BR" baseline="0" dirty="0" smtClean="0"/>
                        <a:t> ASSOCIAÇÃO DE CATADORES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GARANTIR</a:t>
                      </a:r>
                      <a:r>
                        <a:rPr lang="pt-BR" baseline="0" dirty="0" smtClean="0"/>
                        <a:t> RENDA E MELHORES CONDIÇÕES DE TRABALHO</a:t>
                      </a:r>
                      <a:endParaRPr lang="pt-BR" dirty="0"/>
                    </a:p>
                  </a:txBody>
                  <a:tcPr anchor="ctr"/>
                </a:tc>
              </a:tr>
              <a:tr h="599239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OBRAS DE IMPERMEABILIZAÇÃO E DRENAGEM DA ÁREA</a:t>
                      </a:r>
                      <a:r>
                        <a:rPr lang="pt-BR" baseline="0" dirty="0" smtClean="0"/>
                        <a:t> DE TRANSBORDO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EVITAR</a:t>
                      </a:r>
                      <a:r>
                        <a:rPr lang="pt-BR" baseline="0" dirty="0" smtClean="0"/>
                        <a:t> CONTAMINAÇÃO DO SOLO E ÁGUA SUPERFICIAL E SUBTERRÂNEA</a:t>
                      </a:r>
                      <a:endParaRPr lang="pt-BR" dirty="0"/>
                    </a:p>
                  </a:txBody>
                  <a:tcPr anchor="ctr"/>
                </a:tc>
              </a:tr>
              <a:tr h="599239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LICENCIAMENTO DA</a:t>
                      </a:r>
                      <a:r>
                        <a:rPr lang="pt-BR" baseline="0" dirty="0" smtClean="0"/>
                        <a:t> ÁREA DE TRANSBORDO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ADEQUAR AS INSTALAÇÕES</a:t>
                      </a:r>
                      <a:r>
                        <a:rPr lang="pt-BR" baseline="0" dirty="0" smtClean="0"/>
                        <a:t> À LEGISLAÇÃO</a:t>
                      </a:r>
                      <a:endParaRPr lang="pt-BR" dirty="0"/>
                    </a:p>
                  </a:txBody>
                  <a:tcPr anchor="ctr"/>
                </a:tc>
              </a:tr>
              <a:tr h="599239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IMPLEMENTAR COLETA</a:t>
                      </a:r>
                      <a:r>
                        <a:rPr lang="pt-BR" baseline="0" dirty="0" smtClean="0"/>
                        <a:t> PERIÓDICA ZONA RURAL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EVITAR A QUEIMA DE</a:t>
                      </a:r>
                      <a:r>
                        <a:rPr lang="pt-BR" baseline="0" dirty="0" smtClean="0"/>
                        <a:t> RESÍDUOS</a:t>
                      </a:r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7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23682" y="109182"/>
            <a:ext cx="8924783" cy="6632812"/>
          </a:xfrm>
        </p:spPr>
        <p:txBody>
          <a:bodyPr/>
          <a:lstStyle/>
          <a:p>
            <a:pPr algn="ctr"/>
            <a:r>
              <a:rPr lang="pt-BR" sz="6000" dirty="0" smtClean="0"/>
              <a:t>OBRIGADO!</a:t>
            </a:r>
            <a:br>
              <a:rPr lang="pt-BR" sz="6000" dirty="0" smtClean="0"/>
            </a:br>
            <a:r>
              <a:rPr lang="pt-BR" sz="2400" b="1" dirty="0" smtClean="0"/>
              <a:t/>
            </a:r>
            <a:br>
              <a:rPr lang="pt-BR" sz="2400" b="1" dirty="0" smtClean="0"/>
            </a:br>
            <a:r>
              <a:rPr lang="pt-BR" sz="2400" b="1" dirty="0" smtClean="0"/>
              <a:t>Filipe Franz Teske</a:t>
            </a:r>
            <a:br>
              <a:rPr lang="pt-BR" sz="2400" b="1" dirty="0" smtClean="0"/>
            </a:br>
            <a:r>
              <a:rPr lang="pt-BR" sz="2400" b="1" dirty="0" smtClean="0">
                <a:hlinkClick r:id="rId2"/>
              </a:rPr>
              <a:t>filipe.teske@gmail.com</a:t>
            </a:r>
            <a:r>
              <a:rPr lang="pt-BR" sz="2400" b="1" dirty="0" smtClean="0"/>
              <a:t/>
            </a:r>
            <a:br>
              <a:rPr lang="pt-BR" sz="2400" b="1" dirty="0" smtClean="0"/>
            </a:br>
            <a:r>
              <a:rPr lang="pt-BR" sz="2400" b="1" dirty="0" smtClean="0"/>
              <a:t>(51) 8156 6838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9878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Introdução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5695" y="1518549"/>
            <a:ext cx="8515349" cy="53394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População 2010 :	6.185 habitantes</a:t>
            </a:r>
          </a:p>
          <a:p>
            <a:pPr marL="0" indent="0" algn="just">
              <a:buNone/>
            </a:pPr>
            <a:r>
              <a:rPr lang="pt-BR" dirty="0"/>
              <a:t>	</a:t>
            </a:r>
            <a:r>
              <a:rPr lang="pt-BR" dirty="0" smtClean="0"/>
              <a:t>Urbana: 1.655 moradores</a:t>
            </a:r>
          </a:p>
          <a:p>
            <a:pPr marL="0" indent="0" algn="just">
              <a:buNone/>
            </a:pPr>
            <a:r>
              <a:rPr lang="pt-BR" dirty="0"/>
              <a:t>	</a:t>
            </a:r>
            <a:r>
              <a:rPr lang="pt-BR" dirty="0" smtClean="0"/>
              <a:t>Rural:	4.530 moradores</a:t>
            </a:r>
          </a:p>
          <a:p>
            <a:pPr marL="0" indent="0" algn="just">
              <a:buNone/>
            </a:pPr>
            <a:endParaRPr lang="pt-BR" sz="1100" dirty="0"/>
          </a:p>
          <a:p>
            <a:pPr marL="0" indent="0" algn="just">
              <a:buNone/>
            </a:pPr>
            <a:r>
              <a:rPr lang="pt-BR" dirty="0" smtClean="0"/>
              <a:t>Área de 386 km².</a:t>
            </a:r>
          </a:p>
          <a:p>
            <a:pPr marL="0" indent="0" algn="just">
              <a:buNone/>
            </a:pPr>
            <a:r>
              <a:rPr lang="pt-BR" dirty="0" smtClean="0"/>
              <a:t>Possui um Hospital Municipal, 1 UBS e 2 postos de saúde.</a:t>
            </a:r>
          </a:p>
          <a:p>
            <a:pPr marL="0" indent="0" algn="just">
              <a:buNone/>
            </a:pPr>
            <a:r>
              <a:rPr lang="pt-BR" dirty="0" smtClean="0"/>
              <a:t>A rede de ensino conta com 19 instituições.</a:t>
            </a:r>
          </a:p>
          <a:p>
            <a:pPr marL="0" indent="0" algn="just">
              <a:buNone/>
            </a:pPr>
            <a:endParaRPr lang="pt-BR" sz="1100" dirty="0"/>
          </a:p>
          <a:p>
            <a:pPr marL="0" indent="0" algn="just">
              <a:buNone/>
            </a:pPr>
            <a:r>
              <a:rPr lang="pt-BR" dirty="0"/>
              <a:t>IDHM (2010): </a:t>
            </a:r>
            <a:r>
              <a:rPr lang="pt-BR" dirty="0" smtClean="0"/>
              <a:t>0,643 – 471° </a:t>
            </a:r>
            <a:endParaRPr lang="pt-BR" dirty="0"/>
          </a:p>
          <a:p>
            <a:pPr marL="0" indent="0" algn="just">
              <a:buNone/>
            </a:pPr>
            <a:r>
              <a:rPr lang="pt-BR" dirty="0"/>
              <a:t>IDESE (2013): </a:t>
            </a:r>
            <a:r>
              <a:rPr lang="pt-BR" dirty="0" smtClean="0"/>
              <a:t>0,617 – 487°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351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Objetivos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8363" y="1658203"/>
            <a:ext cx="8761863" cy="42239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pt-BR" dirty="0" smtClean="0"/>
              <a:t>Apresentar como ocorre a atual gestão dos resíduos sólidos urbanos (RSU) no município.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dirty="0" smtClean="0"/>
              <a:t>Identificar os principais problemas na gestão de resíduos sólidos no município.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dirty="0" smtClean="0"/>
              <a:t>Propor ações iniciais para melhorias na gestão de RSU.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779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Material e Métodos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109" y="1252781"/>
            <a:ext cx="8585935" cy="4533870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 smtClean="0"/>
              <a:t>- Reuniões com secretários, agentes de saúde, funcionários da prefeitura municipal.</a:t>
            </a:r>
            <a:endParaRPr lang="pt-BR" dirty="0"/>
          </a:p>
        </p:txBody>
      </p:sp>
      <p:pic>
        <p:nvPicPr>
          <p:cNvPr id="1027" name="Picture 3" descr="DSC038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0" y="2243957"/>
            <a:ext cx="4193746" cy="236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19042016\Filipe\FILIPE\ENGENHARIA AMBIENTAL - UFRGS\Bolsa - Dieter\Lagoão\Fotos\Fotos - Visita 28052014\DSC06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36" y="2787628"/>
            <a:ext cx="4372420" cy="327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SC038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6" y="4427029"/>
            <a:ext cx="4188900" cy="233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1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Material e Métodos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0259" y="1252419"/>
            <a:ext cx="8640785" cy="4700752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 smtClean="0"/>
              <a:t>- Encontros com a população previstos dentro do Plano de Mobilização Social (PMSB).</a:t>
            </a:r>
            <a:endParaRPr lang="pt-BR" dirty="0"/>
          </a:p>
        </p:txBody>
      </p:sp>
      <p:pic>
        <p:nvPicPr>
          <p:cNvPr id="2053" name="Picture 5" descr="E:\19042016\Filipe\FILIPE\ENGENHARIA AMBIENTAL - UFRGS\Bolsa - Dieter\Lagoão\Fotos\Fotos - Visita 19062015\DSC064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2"/>
          <a:stretch/>
        </p:blipFill>
        <p:spPr bwMode="auto">
          <a:xfrm>
            <a:off x="4329212" y="4332832"/>
            <a:ext cx="4088274" cy="247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19042016\Filipe\FILIPE\ENGENHARIA AMBIENTAL - UFRGS\Bolsa - Dieter\Lagoão\Fotos\Fotos - Visita 19062015\DSC066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12331" b="12448"/>
          <a:stretch/>
        </p:blipFill>
        <p:spPr bwMode="auto">
          <a:xfrm>
            <a:off x="4329212" y="2199804"/>
            <a:ext cx="3384644" cy="21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19042016\Filipe\FILIPE\ENGENHARIA AMBIENTAL - UFRGS\Bolsa - Dieter\Lagoão\Fotos\Fotos - Visita 19062015\DSC065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t="15767"/>
          <a:stretch/>
        </p:blipFill>
        <p:spPr bwMode="auto">
          <a:xfrm>
            <a:off x="810962" y="2172525"/>
            <a:ext cx="3518250" cy="250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19042016\Filipe\FILIPE\ENGENHARIA AMBIENTAL - UFRGS\Bolsa - Dieter\Lagoão\Fotos\Fotos - Visita 19062015\DSC064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10479"/>
          <a:stretch/>
        </p:blipFill>
        <p:spPr bwMode="auto">
          <a:xfrm>
            <a:off x="1341228" y="4662917"/>
            <a:ext cx="2987984" cy="21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Material e Métodos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9358" y="1484431"/>
            <a:ext cx="8640785" cy="4700752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 smtClean="0"/>
              <a:t>- Visitas realizadas ao município.</a:t>
            </a:r>
            <a:endParaRPr lang="pt-BR" dirty="0"/>
          </a:p>
        </p:txBody>
      </p:sp>
      <p:pic>
        <p:nvPicPr>
          <p:cNvPr id="3076" name="Picture 4" descr="E:\19042016\Filipe\FILIPE\ENGENHARIA AMBIENTAL - UFRGS\Bolsa - Dieter\Lagoão\Fotos\Fotos - Visita 28052014\DSC063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7" t="13108" r="4681" b="7730"/>
          <a:stretch/>
        </p:blipFill>
        <p:spPr bwMode="auto">
          <a:xfrm>
            <a:off x="4589751" y="2533462"/>
            <a:ext cx="4131166" cy="321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19042016\Filipe\FILIPE\ENGENHARIA AMBIENTAL - UFRGS\Bolsa - Dieter\Lagoão\Fotos\Fotos - Visita 19062015\DSC06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88" y="2533462"/>
            <a:ext cx="4280763" cy="321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19042016\Filipe\FILIPE\ENGENHARIA AMBIENTAL - UFRGS\Bolsa - Dieter\Lagoão\Fotos\Fotos - Visita 28052014\DSC06297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3582" r="13478" b="3582"/>
          <a:stretch/>
        </p:blipFill>
        <p:spPr bwMode="auto">
          <a:xfrm>
            <a:off x="3079151" y="2533462"/>
            <a:ext cx="2674563" cy="321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9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Material e Métodos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3907" y="1115942"/>
            <a:ext cx="8640785" cy="4700752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 smtClean="0"/>
              <a:t>- Atividade realizada para obter-se a composição gravimétrica do RSU.</a:t>
            </a:r>
            <a:endParaRPr lang="pt-BR" dirty="0"/>
          </a:p>
        </p:txBody>
      </p:sp>
      <p:pic>
        <p:nvPicPr>
          <p:cNvPr id="4099" name="Picture 3" descr="E:\19042016\Filipe\FILIPE\ENGENHARIA AMBIENTAL - UFRGS\Bolsa - Dieter\Lagoão\Fotos\Fotos - Visita 11122015 - Caracterização de Resíduos-Filipe\Fotos Janaína 11122015 - Caracterização de Resíduos\DSC015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8588" r="20356" b="6588"/>
          <a:stretch/>
        </p:blipFill>
        <p:spPr bwMode="auto">
          <a:xfrm>
            <a:off x="95535" y="2252619"/>
            <a:ext cx="2360511" cy="417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19042016\Filipe\FILIPE\ENGENHARIA AMBIENTAL - UFRGS\Bolsa - Dieter\Lagoão\Fotos\Fotos - Visita 11122015 - Caracterização de Resíduos-Filipe\Fotos Janaína 11122015 - Caracterização de Resíduos\DSC015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7" t="3135" r="12693"/>
          <a:stretch/>
        </p:blipFill>
        <p:spPr bwMode="auto">
          <a:xfrm>
            <a:off x="5252844" y="2252619"/>
            <a:ext cx="3751720" cy="417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19042016\Filipe\FILIPE\ENGENHARIA AMBIENTAL - UFRGS\Bolsa - Dieter\Lagoão\Fotos\Fotos - Visita 11122015 - Caracterização de Resíduos-Filipe\20151211_152834_Richtone(HDR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t="4060" r="15767" b="6958"/>
          <a:stretch/>
        </p:blipFill>
        <p:spPr bwMode="auto">
          <a:xfrm>
            <a:off x="2456046" y="2252619"/>
            <a:ext cx="2919628" cy="207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19042016\Filipe\FILIPE\ENGENHARIA AMBIENTAL - UFRGS\Bolsa - Dieter\Lagoão\Fotos\Fotos - Visita 11122015 - Caracterização de Resíduos-Filipe\20151211_152643_Richtone(HDR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4600" r="14692"/>
          <a:stretch/>
        </p:blipFill>
        <p:spPr bwMode="auto">
          <a:xfrm>
            <a:off x="2456046" y="4323277"/>
            <a:ext cx="2919628" cy="209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/>
          <a:lstStyle/>
          <a:p>
            <a:r>
              <a:rPr lang="pt-BR" b="1" dirty="0" smtClean="0"/>
              <a:t>Resultados</a:t>
            </a:r>
            <a:endParaRPr lang="pt-BR" b="1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279603"/>
              </p:ext>
            </p:extLst>
          </p:nvPr>
        </p:nvGraphicFramePr>
        <p:xfrm>
          <a:off x="464024" y="1009934"/>
          <a:ext cx="7997587" cy="5645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833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3579</TotalTime>
  <Words>543</Words>
  <Application>Microsoft Office PowerPoint</Application>
  <PresentationFormat>Apresentação na tela (4:3)</PresentationFormat>
  <Paragraphs>128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VISÃO CRÍTICA DECORRENTE DO DIAGNÓSTICO de rsu do município de lagoão/RS </vt:lpstr>
      <vt:lpstr>Introdução</vt:lpstr>
      <vt:lpstr>Introdução</vt:lpstr>
      <vt:lpstr>Objetivos</vt:lpstr>
      <vt:lpstr>Material e Métodos</vt:lpstr>
      <vt:lpstr>Material e Métodos</vt:lpstr>
      <vt:lpstr>Material e Métodos</vt:lpstr>
      <vt:lpstr>Material e Métodos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Conclusão</vt:lpstr>
      <vt:lpstr>Conclusão</vt:lpstr>
      <vt:lpstr>OBRIGADO!  Filipe Franz Teske filipe.teske@gmail.com (51) 8156 6838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luiza borges</dc:creator>
  <cp:lastModifiedBy>Marta Teske</cp:lastModifiedBy>
  <cp:revision>95</cp:revision>
  <dcterms:created xsi:type="dcterms:W3CDTF">2016-02-03T22:42:40Z</dcterms:created>
  <dcterms:modified xsi:type="dcterms:W3CDTF">2016-05-18T00:05:42Z</dcterms:modified>
</cp:coreProperties>
</file>