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87" r:id="rId10"/>
    <p:sldId id="266" r:id="rId11"/>
    <p:sldId id="267" r:id="rId12"/>
    <p:sldId id="289" r:id="rId13"/>
    <p:sldId id="268" r:id="rId14"/>
    <p:sldId id="269" r:id="rId15"/>
    <p:sldId id="290" r:id="rId16"/>
    <p:sldId id="293" r:id="rId17"/>
    <p:sldId id="291" r:id="rId18"/>
    <p:sldId id="294" r:id="rId19"/>
    <p:sldId id="296" r:id="rId20"/>
    <p:sldId id="274" r:id="rId21"/>
    <p:sldId id="275" r:id="rId22"/>
    <p:sldId id="286" r:id="rId23"/>
    <p:sldId id="276" r:id="rId24"/>
    <p:sldId id="277" r:id="rId25"/>
    <p:sldId id="278" r:id="rId26"/>
    <p:sldId id="280" r:id="rId27"/>
    <p:sldId id="279" r:id="rId28"/>
    <p:sldId id="281" r:id="rId29"/>
    <p:sldId id="295" r:id="rId30"/>
    <p:sldId id="282" r:id="rId31"/>
    <p:sldId id="283" r:id="rId32"/>
    <p:sldId id="288" r:id="rId3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871"/>
    <a:srgbClr val="010C3D"/>
    <a:srgbClr val="021884"/>
    <a:srgbClr val="0044CC"/>
    <a:srgbClr val="4D4D4D"/>
    <a:srgbClr val="B92D14"/>
    <a:srgbClr val="777777"/>
    <a:srgbClr val="0426B4"/>
    <a:srgbClr val="16B1FE"/>
    <a:srgbClr val="22B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6" autoAdjust="0"/>
    <p:restoredTop sz="95596" autoAdjust="0"/>
  </p:normalViewPr>
  <p:slideViewPr>
    <p:cSldViewPr>
      <p:cViewPr varScale="1">
        <p:scale>
          <a:sx n="67" d="100"/>
          <a:sy n="67" d="100"/>
        </p:scale>
        <p:origin x="15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663FEE-44B7-474D-AA1C-E4AD4E7430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37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C97FC-19E4-49FF-9454-799F72C705C9}" type="slidenum">
              <a:rPr lang="en-US"/>
              <a:pPr/>
              <a:t>1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53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C97FC-19E4-49FF-9454-799F72C705C9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40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663FEE-44B7-474D-AA1C-E4AD4E74300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1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para editar o título mestre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72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935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allpapercave.com/wp/Me0Zt6c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TextBox 4"/>
          <p:cNvSpPr txBox="1"/>
          <p:nvPr userDrawn="1"/>
        </p:nvSpPr>
        <p:spPr>
          <a:xfrm>
            <a:off x="6876256" y="44624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accent4">
                    <a:lumMod val="50000"/>
                  </a:schemeClr>
                </a:solidFill>
              </a:rPr>
              <a:t>Cíntia - SAE Ituiutaba / MG</a:t>
            </a:r>
            <a:endParaRPr lang="pt-BR" sz="12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5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254539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3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46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78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617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03950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28592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ço Reservado para Conteúdo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669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099948" y="1612758"/>
            <a:ext cx="71296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OBJETIVO</a:t>
            </a:r>
          </a:p>
          <a:p>
            <a:pPr>
              <a:spcAft>
                <a:spcPts val="0"/>
              </a:spcAft>
            </a:pPr>
            <a:endParaRPr lang="pt-BR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Propor um modelo de indicador para a avaliação do desempenho organizacional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b="1" dirty="0">
              <a:solidFill>
                <a:schemeClr val="bg1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INTRODUÇÃO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tângulo 5"/>
          <p:cNvSpPr/>
          <p:nvPr/>
        </p:nvSpPr>
        <p:spPr>
          <a:xfrm>
            <a:off x="1098715" y="3861048"/>
            <a:ext cx="71296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JUSTIFICATIVA</a:t>
            </a:r>
          </a:p>
          <a:p>
            <a:pPr>
              <a:spcAft>
                <a:spcPts val="0"/>
              </a:spcAft>
            </a:pPr>
            <a:endParaRPr lang="pt-BR" sz="2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Ausência de informações sobre a eficiência na gestão das empresas, onde grande parte dos serviços municipais não avaliam as tendências de melhoria ou piora de seus processos.</a:t>
            </a:r>
            <a:endParaRPr lang="pt-BR" b="1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929208" y="1640989"/>
            <a:ext cx="7315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Estudos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modelos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existentes no setor de saneamento;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modelos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utilizados na gestão de empresas diversas;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critérios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 medição e monitoramento de processos da </a:t>
            </a: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Norma ISO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9001:2008;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gestão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das informações e análises de dados realizados</a:t>
            </a: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METODOLOGIA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7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27584" y="1528331"/>
            <a:ext cx="731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Modelo 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gerado a partir da pesquisa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análise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 dados dos estudos</a:t>
            </a: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desempenho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do serviço municipal de saneamento pesquisado.</a:t>
            </a:r>
            <a:endParaRPr lang="pt-BR" b="1" dirty="0">
              <a:solidFill>
                <a:srgbClr val="FFFF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METODOLOGIA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4618886"/>
            <a:ext cx="9144000" cy="14019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Arredondar Retângulo em um Canto Diagonal 8"/>
          <p:cNvSpPr/>
          <p:nvPr/>
        </p:nvSpPr>
        <p:spPr bwMode="auto">
          <a:xfrm>
            <a:off x="2338707" y="1844824"/>
            <a:ext cx="4792949" cy="1430271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rgbClr val="031871"/>
              </a:solidFill>
              <a:effectLst/>
              <a:latin typeface="Arial" charset="0"/>
            </a:endParaRPr>
          </a:p>
        </p:txBody>
      </p:sp>
      <p:sp>
        <p:nvSpPr>
          <p:cNvPr id="10" name="Triângulo isósceles 9"/>
          <p:cNvSpPr/>
          <p:nvPr/>
        </p:nvSpPr>
        <p:spPr bwMode="auto">
          <a:xfrm flipV="1">
            <a:off x="3543200" y="3553838"/>
            <a:ext cx="2160240" cy="906658"/>
          </a:xfrm>
          <a:prstGeom prst="triangle">
            <a:avLst/>
          </a:prstGeom>
          <a:gradFill flip="none" rotWithShape="1">
            <a:gsLst>
              <a:gs pos="0">
                <a:srgbClr val="031871">
                  <a:shade val="30000"/>
                  <a:satMod val="115000"/>
                </a:srgbClr>
              </a:gs>
              <a:gs pos="50000">
                <a:srgbClr val="031871">
                  <a:shade val="67500"/>
                  <a:satMod val="115000"/>
                </a:srgbClr>
              </a:gs>
              <a:gs pos="100000">
                <a:srgbClr val="031871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312058" y="2324096"/>
            <a:ext cx="4782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3187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Análise SNIS e GRMD do PNQS</a:t>
            </a:r>
            <a:endParaRPr lang="pt-BR" b="1" dirty="0">
              <a:solidFill>
                <a:srgbClr val="0318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15008" y="4716444"/>
            <a:ext cx="5637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>
                <a:solidFill>
                  <a:srgbClr val="00206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Não foram encontradas referências que permitissem avaliar de forma geral o desempenho da organização.</a:t>
            </a:r>
            <a:endParaRPr lang="pt-BR" b="1" dirty="0">
              <a:solidFill>
                <a:srgbClr val="00206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RESULTADOS E DISCUSSÃO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0" y="4149080"/>
            <a:ext cx="9144000" cy="2088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Arredondar Retângulo em um Canto Diagonal 6"/>
          <p:cNvSpPr/>
          <p:nvPr/>
        </p:nvSpPr>
        <p:spPr bwMode="auto">
          <a:xfrm>
            <a:off x="2123728" y="1677424"/>
            <a:ext cx="4792949" cy="1430271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03187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29375" y="1772816"/>
            <a:ext cx="4104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3187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Análise</a:t>
            </a:r>
            <a:r>
              <a:rPr lang="pt-BR" dirty="0">
                <a:latin typeface="+mn-lt"/>
                <a:ea typeface="SimSun" panose="02010600030101010101" pitchFamily="2" charset="-122"/>
              </a:rPr>
              <a:t> </a:t>
            </a:r>
            <a:r>
              <a:rPr lang="pt-BR" b="1" dirty="0">
                <a:solidFill>
                  <a:srgbClr val="03187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 indicadores utilizados na gestão de empresas diversas</a:t>
            </a:r>
          </a:p>
        </p:txBody>
      </p:sp>
      <p:sp>
        <p:nvSpPr>
          <p:cNvPr id="9" name="Triângulo isósceles 8"/>
          <p:cNvSpPr/>
          <p:nvPr/>
        </p:nvSpPr>
        <p:spPr bwMode="auto">
          <a:xfrm flipV="1">
            <a:off x="3692110" y="3284984"/>
            <a:ext cx="1656184" cy="648072"/>
          </a:xfrm>
          <a:prstGeom prst="triangle">
            <a:avLst/>
          </a:prstGeom>
          <a:gradFill flip="none" rotWithShape="1">
            <a:gsLst>
              <a:gs pos="0">
                <a:srgbClr val="031871">
                  <a:shade val="30000"/>
                  <a:satMod val="115000"/>
                </a:srgbClr>
              </a:gs>
              <a:gs pos="50000">
                <a:srgbClr val="031871">
                  <a:shade val="67500"/>
                  <a:satMod val="115000"/>
                </a:srgbClr>
              </a:gs>
              <a:gs pos="100000">
                <a:srgbClr val="031871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579476" y="4221088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2060"/>
                </a:solidFill>
                <a:latin typeface="+mn-lt"/>
                <a:ea typeface="SimSun" panose="02010600030101010101" pitchFamily="2" charset="-122"/>
              </a:rPr>
              <a:t>Não </a:t>
            </a:r>
            <a:r>
              <a:rPr lang="pt-BR" b="1" dirty="0">
                <a:solidFill>
                  <a:srgbClr val="002060"/>
                </a:solidFill>
                <a:latin typeface="+mn-lt"/>
                <a:ea typeface="SimSun" panose="02010600030101010101" pitchFamily="2" charset="-122"/>
              </a:rPr>
              <a:t>foi identificada nenhuma metodologia que demonstrasse de forma prática o desempenho da </a:t>
            </a:r>
            <a:r>
              <a:rPr lang="pt-BR" b="1" dirty="0" smtClean="0">
                <a:solidFill>
                  <a:srgbClr val="002060"/>
                </a:solidFill>
                <a:latin typeface="+mn-lt"/>
                <a:ea typeface="SimSun" panose="02010600030101010101" pitchFamily="2" charset="-122"/>
              </a:rPr>
              <a:t>organização.</a:t>
            </a:r>
          </a:p>
          <a:p>
            <a:endParaRPr lang="pt-BR" b="1" dirty="0" smtClean="0">
              <a:solidFill>
                <a:srgbClr val="002060"/>
              </a:solidFill>
              <a:latin typeface="+mn-lt"/>
              <a:ea typeface="SimSun" panose="02010600030101010101" pitchFamily="2" charset="-122"/>
            </a:endParaRPr>
          </a:p>
          <a:p>
            <a:r>
              <a:rPr lang="pt-BR" b="1" dirty="0" smtClean="0">
                <a:solidFill>
                  <a:srgbClr val="002060"/>
                </a:solidFill>
                <a:latin typeface="+mn-lt"/>
              </a:rPr>
              <a:t>Ausência de guias padronizados.</a:t>
            </a:r>
            <a:endParaRPr lang="pt-BR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RESULTADOS E DISCUSSÃO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RESULTADOS E DISCUSSÃO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1947604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dirty="0" smtClean="0">
                <a:solidFill>
                  <a:srgbClr val="FFFF00"/>
                </a:solidFill>
              </a:rPr>
              <a:t>- Norma ISO 9001:2008 (8.2 Medição e Monitoramento):</a:t>
            </a:r>
          </a:p>
          <a:p>
            <a:pPr algn="l"/>
            <a:endParaRPr lang="pt-BR" b="1" dirty="0" smtClean="0">
              <a:solidFill>
                <a:srgbClr val="FFFF00"/>
              </a:solidFill>
            </a:endParaRPr>
          </a:p>
          <a:p>
            <a:pPr algn="l"/>
            <a:r>
              <a:rPr lang="pt-BR" b="1" dirty="0" smtClean="0">
                <a:solidFill>
                  <a:srgbClr val="FFFF00"/>
                </a:solidFill>
              </a:rPr>
              <a:t>	</a:t>
            </a:r>
            <a:r>
              <a:rPr lang="pt-BR" b="1" dirty="0" smtClean="0">
                <a:solidFill>
                  <a:schemeClr val="bg1"/>
                </a:solidFill>
              </a:rPr>
              <a:t>* Satisfação de clientes;</a:t>
            </a:r>
          </a:p>
          <a:p>
            <a:pPr algn="l"/>
            <a:endParaRPr lang="pt-BR" b="1" dirty="0" smtClean="0">
              <a:solidFill>
                <a:schemeClr val="bg1"/>
              </a:solidFill>
            </a:endParaRPr>
          </a:p>
          <a:p>
            <a:pPr algn="l"/>
            <a:r>
              <a:rPr lang="pt-BR" b="1" dirty="0" smtClean="0">
                <a:solidFill>
                  <a:schemeClr val="bg1"/>
                </a:solidFill>
              </a:rPr>
              <a:t>	* Auditoria interna;</a:t>
            </a:r>
          </a:p>
          <a:p>
            <a:pPr algn="l"/>
            <a:endParaRPr lang="pt-BR" b="1" dirty="0" smtClean="0">
              <a:solidFill>
                <a:schemeClr val="bg1"/>
              </a:solidFill>
            </a:endParaRPr>
          </a:p>
          <a:p>
            <a:pPr algn="l"/>
            <a:r>
              <a:rPr lang="pt-BR" b="1" dirty="0" smtClean="0">
                <a:solidFill>
                  <a:schemeClr val="bg1"/>
                </a:solidFill>
              </a:rPr>
              <a:t>	* Processos (gestão, realização, apoio, medição 	e monitoramento);</a:t>
            </a:r>
          </a:p>
          <a:p>
            <a:pPr algn="l"/>
            <a:endParaRPr lang="pt-BR" b="1" dirty="0" smtClean="0">
              <a:solidFill>
                <a:schemeClr val="bg1"/>
              </a:solidFill>
            </a:endParaRPr>
          </a:p>
          <a:p>
            <a:pPr algn="l"/>
            <a:r>
              <a:rPr lang="pt-BR" b="1" dirty="0" smtClean="0">
                <a:solidFill>
                  <a:schemeClr val="bg1"/>
                </a:solidFill>
              </a:rPr>
              <a:t>	* Produto.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268760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1ª etapa - Classificações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221855" y="6185208"/>
            <a:ext cx="7598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pt-BR" sz="2000" i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(Escopo do SGQ: Processo de Tratamento de Água)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RESULTADOS E DISCUSSÃO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1947604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dirty="0" smtClean="0">
                <a:solidFill>
                  <a:srgbClr val="FFFF00"/>
                </a:solidFill>
              </a:rPr>
              <a:t>- Satisfação de clientes:</a:t>
            </a:r>
          </a:p>
          <a:p>
            <a:pPr algn="l"/>
            <a:r>
              <a:rPr lang="pt-BR" b="1" dirty="0" smtClean="0">
                <a:solidFill>
                  <a:srgbClr val="FFFF00"/>
                </a:solidFill>
              </a:rPr>
              <a:t>	</a:t>
            </a:r>
            <a:r>
              <a:rPr lang="pt-BR" b="1" dirty="0" smtClean="0">
                <a:solidFill>
                  <a:schemeClr val="bg1"/>
                </a:solidFill>
              </a:rPr>
              <a:t>* Índice de Qualidade da Água do Reservatório;</a:t>
            </a:r>
          </a:p>
          <a:p>
            <a:pPr algn="l"/>
            <a:r>
              <a:rPr lang="pt-BR" b="1" dirty="0" smtClean="0">
                <a:solidFill>
                  <a:schemeClr val="bg1"/>
                </a:solidFill>
              </a:rPr>
              <a:t>	* Índice Mensal de Satisfação de Clientes; etc.</a:t>
            </a:r>
          </a:p>
          <a:p>
            <a:pPr algn="l"/>
            <a:endParaRPr lang="pt-BR" b="1" dirty="0" smtClean="0">
              <a:solidFill>
                <a:srgbClr val="FFFF00"/>
              </a:solidFill>
            </a:endParaRPr>
          </a:p>
          <a:p>
            <a:pPr algn="l"/>
            <a:r>
              <a:rPr lang="pt-BR" b="1" dirty="0" smtClean="0">
                <a:solidFill>
                  <a:srgbClr val="FFFF00"/>
                </a:solidFill>
              </a:rPr>
              <a:t>- Processos de apoio:</a:t>
            </a:r>
            <a:endParaRPr lang="pt-BR" b="1" dirty="0">
              <a:solidFill>
                <a:srgbClr val="FFFF00"/>
              </a:solidFill>
            </a:endParaRPr>
          </a:p>
          <a:p>
            <a:pPr algn="l"/>
            <a:r>
              <a:rPr lang="pt-BR" b="1" dirty="0">
                <a:solidFill>
                  <a:srgbClr val="FFFF00"/>
                </a:solidFill>
              </a:rPr>
              <a:t>	</a:t>
            </a:r>
            <a:r>
              <a:rPr lang="pt-BR" b="1" dirty="0">
                <a:solidFill>
                  <a:schemeClr val="bg1"/>
                </a:solidFill>
              </a:rPr>
              <a:t>* </a:t>
            </a:r>
            <a:r>
              <a:rPr lang="pt-BR" b="1" dirty="0" smtClean="0">
                <a:solidFill>
                  <a:schemeClr val="bg1"/>
                </a:solidFill>
              </a:rPr>
              <a:t>Indicador de Desenvolvimento Social;</a:t>
            </a:r>
          </a:p>
          <a:p>
            <a:pPr algn="l"/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smtClean="0">
                <a:solidFill>
                  <a:schemeClr val="bg1"/>
                </a:solidFill>
              </a:rPr>
              <a:t>* Índice de Reclamações e Comunicações de 	Problemas;</a:t>
            </a:r>
          </a:p>
          <a:p>
            <a:pPr algn="l"/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smtClean="0">
                <a:solidFill>
                  <a:schemeClr val="bg1"/>
                </a:solidFill>
              </a:rPr>
              <a:t>* Índice de Hidrometração;</a:t>
            </a:r>
          </a:p>
          <a:p>
            <a:pPr algn="l"/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smtClean="0">
                <a:solidFill>
                  <a:schemeClr val="bg1"/>
                </a:solidFill>
              </a:rPr>
              <a:t>* Índice de Capacitação;</a:t>
            </a:r>
          </a:p>
          <a:p>
            <a:pPr algn="l"/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smtClean="0">
                <a:solidFill>
                  <a:schemeClr val="bg1"/>
                </a:solidFill>
              </a:rPr>
              <a:t>* Índice de Satisfação dos Colaboradores; etc.</a:t>
            </a:r>
            <a:endParaRPr lang="pt-BR" b="1" dirty="0">
              <a:solidFill>
                <a:schemeClr val="bg1"/>
              </a:solidFill>
            </a:endParaRPr>
          </a:p>
          <a:p>
            <a:pPr algn="l"/>
            <a:endParaRPr lang="pt-BR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323528" y="1268760"/>
            <a:ext cx="37721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1ª etapa - Classificações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221855" y="6185208"/>
            <a:ext cx="7598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pt-BR" sz="2000" i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(Escopo do SGQ: Processo de Tratamento de Água)</a:t>
            </a:r>
            <a:endParaRPr lang="pt-BR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RESULTADOS E DISCUSSÃO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947604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dirty="0" smtClean="0">
                <a:solidFill>
                  <a:srgbClr val="FFFF00"/>
                </a:solidFill>
              </a:rPr>
              <a:t>- Medição e monitoramento de produto:</a:t>
            </a:r>
          </a:p>
          <a:p>
            <a:pPr algn="l"/>
            <a:r>
              <a:rPr lang="pt-BR" b="1" dirty="0" smtClean="0">
                <a:solidFill>
                  <a:srgbClr val="FFFF00"/>
                </a:solidFill>
              </a:rPr>
              <a:t>	</a:t>
            </a:r>
            <a:r>
              <a:rPr lang="pt-BR" b="1" dirty="0" smtClean="0">
                <a:solidFill>
                  <a:schemeClr val="bg1"/>
                </a:solidFill>
              </a:rPr>
              <a:t>* Turbidez da Água Tratada;</a:t>
            </a:r>
          </a:p>
          <a:p>
            <a:pPr algn="l"/>
            <a:r>
              <a:rPr lang="pt-BR" b="1" dirty="0" smtClean="0">
                <a:solidFill>
                  <a:schemeClr val="bg1"/>
                </a:solidFill>
              </a:rPr>
              <a:t>	* pH da Água Tratada;</a:t>
            </a:r>
          </a:p>
          <a:p>
            <a:pPr algn="l"/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smtClean="0">
                <a:solidFill>
                  <a:schemeClr val="bg1"/>
                </a:solidFill>
              </a:rPr>
              <a:t>* Teor de Flúor da Água Tratada;</a:t>
            </a:r>
          </a:p>
          <a:p>
            <a:pPr algn="l"/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smtClean="0">
                <a:solidFill>
                  <a:schemeClr val="bg1"/>
                </a:solidFill>
              </a:rPr>
              <a:t>* Teor de Ferro da Água Tratada.</a:t>
            </a:r>
          </a:p>
        </p:txBody>
      </p:sp>
    </p:spTree>
    <p:extLst>
      <p:ext uri="{BB962C8B-B14F-4D97-AF65-F5344CB8AC3E}">
        <p14:creationId xmlns:p14="http://schemas.microsoft.com/office/powerpoint/2010/main" val="41259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RESULTADOS E DISCUSSÃO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tângulo 5"/>
          <p:cNvSpPr/>
          <p:nvPr/>
        </p:nvSpPr>
        <p:spPr>
          <a:xfrm>
            <a:off x="348606" y="1268760"/>
            <a:ext cx="4655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2ª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etapa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Definição do modelo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1947604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solidFill>
                  <a:srgbClr val="FFFF00"/>
                </a:solidFill>
              </a:rPr>
              <a:t>Condições para o modelo</a:t>
            </a:r>
          </a:p>
          <a:p>
            <a:pPr algn="just"/>
            <a:endParaRPr lang="pt-BR" b="1" dirty="0" smtClean="0">
              <a:solidFill>
                <a:srgbClr val="FFFF00"/>
              </a:solidFill>
            </a:endParaRPr>
          </a:p>
          <a:p>
            <a:pPr algn="just"/>
            <a:r>
              <a:rPr lang="pt-BR" b="1" dirty="0" smtClean="0">
                <a:solidFill>
                  <a:srgbClr val="FFFF00"/>
                </a:solidFill>
              </a:rPr>
              <a:t>- Permitir definir pesos para os critérios:</a:t>
            </a:r>
          </a:p>
          <a:p>
            <a:pPr algn="just"/>
            <a:r>
              <a:rPr lang="pt-BR" b="1" dirty="0" smtClean="0">
                <a:solidFill>
                  <a:srgbClr val="FFFF00"/>
                </a:solidFill>
              </a:rPr>
              <a:t>	</a:t>
            </a:r>
            <a:r>
              <a:rPr lang="pt-BR" b="1" dirty="0" smtClean="0">
                <a:solidFill>
                  <a:schemeClr val="bg1"/>
                </a:solidFill>
              </a:rPr>
              <a:t>* Satisfação de clientes;</a:t>
            </a:r>
          </a:p>
          <a:p>
            <a:pPr algn="just"/>
            <a:r>
              <a:rPr lang="pt-BR" b="1" dirty="0" smtClean="0">
                <a:solidFill>
                  <a:schemeClr val="bg1"/>
                </a:solidFill>
              </a:rPr>
              <a:t>	* Auditoria interna;</a:t>
            </a:r>
          </a:p>
          <a:p>
            <a:pPr algn="just"/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smtClean="0">
                <a:solidFill>
                  <a:schemeClr val="bg1"/>
                </a:solidFill>
              </a:rPr>
              <a:t>* Processos de gestão;</a:t>
            </a:r>
          </a:p>
          <a:p>
            <a:pPr algn="just"/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smtClean="0">
                <a:solidFill>
                  <a:schemeClr val="bg1"/>
                </a:solidFill>
              </a:rPr>
              <a:t>* Processos de realização;</a:t>
            </a:r>
          </a:p>
          <a:p>
            <a:pPr algn="just"/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smtClean="0">
                <a:solidFill>
                  <a:schemeClr val="bg1"/>
                </a:solidFill>
              </a:rPr>
              <a:t>* Processos de medição e monitoramento;</a:t>
            </a:r>
          </a:p>
          <a:p>
            <a:pPr algn="just"/>
            <a:r>
              <a:rPr lang="pt-BR" b="1" dirty="0">
                <a:solidFill>
                  <a:schemeClr val="bg1"/>
                </a:solidFill>
              </a:rPr>
              <a:t>	</a:t>
            </a:r>
            <a:r>
              <a:rPr lang="pt-BR" b="1" dirty="0" smtClean="0">
                <a:solidFill>
                  <a:schemeClr val="bg1"/>
                </a:solidFill>
              </a:rPr>
              <a:t>* Medição e monitoramento de produto.</a:t>
            </a:r>
          </a:p>
          <a:p>
            <a:pPr algn="just"/>
            <a:endParaRPr lang="pt-BR" b="1" dirty="0" smtClean="0">
              <a:solidFill>
                <a:srgbClr val="FFFF00"/>
              </a:solidFill>
            </a:endParaRPr>
          </a:p>
          <a:p>
            <a:pPr algn="just"/>
            <a:r>
              <a:rPr lang="pt-BR" b="1" dirty="0" smtClean="0">
                <a:solidFill>
                  <a:srgbClr val="FFFF00"/>
                </a:solidFill>
              </a:rPr>
              <a:t>- Possibilitar a correlação do desempenho da organização (valorizar ou depreciar o índice).</a:t>
            </a:r>
            <a:endParaRPr lang="pt-BR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68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edondar Retângulo em um Canto Diagonal 12"/>
          <p:cNvSpPr/>
          <p:nvPr/>
        </p:nvSpPr>
        <p:spPr bwMode="auto">
          <a:xfrm>
            <a:off x="3378752" y="5437157"/>
            <a:ext cx="2088232" cy="1200329"/>
          </a:xfrm>
          <a:prstGeom prst="round2Diag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" name="Arredondar Retângulo em um Canto Diagonal 10"/>
          <p:cNvSpPr/>
          <p:nvPr/>
        </p:nvSpPr>
        <p:spPr bwMode="auto">
          <a:xfrm>
            <a:off x="1938593" y="4725144"/>
            <a:ext cx="5376772" cy="571574"/>
          </a:xfrm>
          <a:prstGeom prst="round2Diag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87624" y="4737687"/>
            <a:ext cx="6871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>
                <a:solidFill>
                  <a:srgbClr val="002060"/>
                </a:solidFill>
                <a:latin typeface="+mn-lt"/>
                <a:ea typeface="SimSun" panose="02010600030101010101" pitchFamily="2" charset="-122"/>
              </a:rPr>
              <a:t>IQAD = (Q1</a:t>
            </a:r>
            <a:r>
              <a:rPr lang="pt-BR" b="1" baseline="30000" dirty="0">
                <a:solidFill>
                  <a:srgbClr val="002060"/>
                </a:solidFill>
                <a:latin typeface="+mn-lt"/>
                <a:ea typeface="SimSun" panose="02010600030101010101" pitchFamily="2" charset="-122"/>
              </a:rPr>
              <a:t>W1</a:t>
            </a:r>
            <a:r>
              <a:rPr lang="pt-BR" b="1" dirty="0">
                <a:solidFill>
                  <a:srgbClr val="002060"/>
                </a:solidFill>
                <a:latin typeface="+mn-lt"/>
                <a:ea typeface="SimSun" panose="02010600030101010101" pitchFamily="2" charset="-122"/>
              </a:rPr>
              <a:t> x Q2</a:t>
            </a:r>
            <a:r>
              <a:rPr lang="pt-BR" b="1" baseline="30000" dirty="0">
                <a:solidFill>
                  <a:srgbClr val="002060"/>
                </a:solidFill>
                <a:latin typeface="+mn-lt"/>
                <a:ea typeface="SimSun" panose="02010600030101010101" pitchFamily="2" charset="-122"/>
              </a:rPr>
              <a:t>W2</a:t>
            </a:r>
            <a:r>
              <a:rPr lang="pt-BR" b="1" dirty="0">
                <a:solidFill>
                  <a:srgbClr val="002060"/>
                </a:solidFill>
                <a:latin typeface="+mn-lt"/>
                <a:ea typeface="SimSun" panose="02010600030101010101" pitchFamily="2" charset="-122"/>
              </a:rPr>
              <a:t> x Q3</a:t>
            </a:r>
            <a:r>
              <a:rPr lang="pt-BR" b="1" baseline="30000" dirty="0">
                <a:solidFill>
                  <a:srgbClr val="002060"/>
                </a:solidFill>
                <a:latin typeface="+mn-lt"/>
                <a:ea typeface="SimSun" panose="02010600030101010101" pitchFamily="2" charset="-122"/>
              </a:rPr>
              <a:t>W3.1</a:t>
            </a:r>
            <a:r>
              <a:rPr lang="pt-BR" b="1" dirty="0">
                <a:solidFill>
                  <a:srgbClr val="002060"/>
                </a:solidFill>
                <a:latin typeface="+mn-lt"/>
                <a:ea typeface="SimSun" panose="02010600030101010101" pitchFamily="2" charset="-122"/>
              </a:rPr>
              <a:t> x </a:t>
            </a:r>
            <a:r>
              <a:rPr lang="pt-BR" b="1" dirty="0" err="1">
                <a:solidFill>
                  <a:srgbClr val="002060"/>
                </a:solidFill>
                <a:latin typeface="+mn-lt"/>
                <a:ea typeface="SimSun" panose="02010600030101010101" pitchFamily="2" charset="-122"/>
              </a:rPr>
              <a:t>Qn</a:t>
            </a:r>
            <a:r>
              <a:rPr lang="pt-BR" b="1" baseline="30000" dirty="0" err="1">
                <a:solidFill>
                  <a:srgbClr val="002060"/>
                </a:solidFill>
                <a:latin typeface="+mn-lt"/>
                <a:ea typeface="SimSun" panose="02010600030101010101" pitchFamily="2" charset="-122"/>
              </a:rPr>
              <a:t>Wn</a:t>
            </a:r>
            <a:r>
              <a:rPr lang="pt-BR" b="1" dirty="0">
                <a:solidFill>
                  <a:srgbClr val="002060"/>
                </a:solidFill>
                <a:latin typeface="+mn-lt"/>
                <a:ea typeface="SimSun" panose="02010600030101010101" pitchFamily="2" charset="-122"/>
              </a:rPr>
              <a:t>)</a:t>
            </a:r>
            <a:endParaRPr lang="pt-BR" b="1" dirty="0">
              <a:solidFill>
                <a:srgbClr val="002060"/>
              </a:solidFill>
              <a:effectLst/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173380" y="54371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pt-BR" dirty="0">
                <a:solidFill>
                  <a:schemeClr val="accent5">
                    <a:lumMod val="10000"/>
                  </a:schemeClr>
                </a:solidFill>
                <a:latin typeface="+mn-lt"/>
                <a:ea typeface="SimSun" panose="02010600030101010101" pitchFamily="2" charset="-122"/>
              </a:rPr>
              <a:t>i = Q</a:t>
            </a:r>
            <a:r>
              <a:rPr lang="pt-BR" baseline="30000" dirty="0">
                <a:solidFill>
                  <a:schemeClr val="accent5">
                    <a:lumMod val="10000"/>
                  </a:schemeClr>
                </a:solidFill>
                <a:latin typeface="+mn-lt"/>
                <a:ea typeface="SimSun" panose="02010600030101010101" pitchFamily="2" charset="-122"/>
              </a:rPr>
              <a:t>W</a:t>
            </a:r>
            <a:r>
              <a:rPr lang="pt-BR" dirty="0">
                <a:solidFill>
                  <a:schemeClr val="accent5">
                    <a:lumMod val="10000"/>
                  </a:schemeClr>
                </a:solidFill>
                <a:latin typeface="+mn-lt"/>
                <a:ea typeface="SimSun" panose="02010600030101010101" pitchFamily="2" charset="-122"/>
              </a:rPr>
              <a:t> = Q1</a:t>
            </a:r>
            <a:r>
              <a:rPr lang="pt-BR" baseline="30000" dirty="0">
                <a:solidFill>
                  <a:schemeClr val="accent5">
                    <a:lumMod val="10000"/>
                  </a:schemeClr>
                </a:solidFill>
                <a:latin typeface="+mn-lt"/>
                <a:ea typeface="SimSun" panose="02010600030101010101" pitchFamily="2" charset="-122"/>
              </a:rPr>
              <a:t>W1</a:t>
            </a:r>
            <a:endParaRPr lang="pt-BR" dirty="0">
              <a:solidFill>
                <a:schemeClr val="accent5">
                  <a:lumMod val="10000"/>
                </a:schemeClr>
              </a:solidFill>
              <a:latin typeface="+mn-lt"/>
              <a:ea typeface="SimSun" panose="02010600030101010101" pitchFamily="2" charset="-122"/>
            </a:endParaRPr>
          </a:p>
          <a:p>
            <a:pPr>
              <a:spcAft>
                <a:spcPts val="0"/>
              </a:spcAft>
            </a:pPr>
            <a:r>
              <a:rPr lang="pt-BR" dirty="0">
                <a:solidFill>
                  <a:schemeClr val="accent5">
                    <a:lumMod val="10000"/>
                  </a:schemeClr>
                </a:solidFill>
                <a:latin typeface="+mn-lt"/>
                <a:ea typeface="SimSun" panose="02010600030101010101" pitchFamily="2" charset="-122"/>
              </a:rPr>
              <a:t>Ʃ W = 1</a:t>
            </a:r>
          </a:p>
          <a:p>
            <a:pPr>
              <a:spcAft>
                <a:spcPts val="0"/>
              </a:spcAft>
            </a:pPr>
            <a:r>
              <a:rPr lang="pt-BR" dirty="0">
                <a:solidFill>
                  <a:schemeClr val="accent5">
                    <a:lumMod val="10000"/>
                  </a:schemeClr>
                </a:solidFill>
                <a:latin typeface="+mn-lt"/>
                <a:ea typeface="SimSun" panose="02010600030101010101" pitchFamily="2" charset="-122"/>
              </a:rPr>
              <a:t>0 ≤ Q ≥ 100</a:t>
            </a:r>
            <a:endParaRPr lang="pt-BR" dirty="0">
              <a:solidFill>
                <a:schemeClr val="accent5">
                  <a:lumMod val="10000"/>
                </a:schemeClr>
              </a:solidFill>
              <a:effectLst/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RESULTADOS E DISCUSSÃO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tângulo 5"/>
          <p:cNvSpPr/>
          <p:nvPr/>
        </p:nvSpPr>
        <p:spPr>
          <a:xfrm>
            <a:off x="348606" y="1268760"/>
            <a:ext cx="4655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2ª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etapa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Definição do modelo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1947604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>
                <a:solidFill>
                  <a:srgbClr val="FFFF00"/>
                </a:solidFill>
              </a:rPr>
              <a:t>Modelo escolhido</a:t>
            </a:r>
          </a:p>
          <a:p>
            <a:pPr algn="just"/>
            <a:endParaRPr lang="pt-BR" b="1" dirty="0" smtClean="0">
              <a:solidFill>
                <a:srgbClr val="FFFF00"/>
              </a:solidFill>
            </a:endParaRPr>
          </a:p>
          <a:p>
            <a:pPr algn="just">
              <a:spcAft>
                <a:spcPts val="0"/>
              </a:spcAft>
            </a:pPr>
            <a:r>
              <a:rPr lang="pt-BR" b="1" dirty="0" smtClean="0">
                <a:solidFill>
                  <a:schemeClr val="bg1"/>
                </a:solidFill>
              </a:rPr>
              <a:t>- Índice </a:t>
            </a:r>
            <a:r>
              <a:rPr lang="pt-BR" b="1" dirty="0">
                <a:solidFill>
                  <a:schemeClr val="bg1"/>
                </a:solidFill>
              </a:rPr>
              <a:t>da Qualidade da Água Distribuída (IQAD</a:t>
            </a:r>
            <a:r>
              <a:rPr lang="pt-BR" b="1" dirty="0" smtClean="0">
                <a:solidFill>
                  <a:schemeClr val="bg1"/>
                </a:solidFill>
              </a:rPr>
              <a:t>): Companhia </a:t>
            </a:r>
            <a:r>
              <a:rPr lang="pt-BR" b="1" dirty="0">
                <a:solidFill>
                  <a:schemeClr val="bg1"/>
                </a:solidFill>
              </a:rPr>
              <a:t>de Água e Esgotos do Distrito Federal (CAESB);</a:t>
            </a:r>
          </a:p>
          <a:p>
            <a:pPr algn="just">
              <a:spcAft>
                <a:spcPts val="0"/>
              </a:spcAft>
            </a:pPr>
            <a:r>
              <a:rPr lang="pt-BR" b="1" dirty="0">
                <a:solidFill>
                  <a:schemeClr val="bg1"/>
                </a:solidFill>
              </a:rPr>
              <a:t>- </a:t>
            </a:r>
            <a:r>
              <a:rPr lang="pt-BR" b="1" dirty="0" smtClean="0">
                <a:solidFill>
                  <a:schemeClr val="bg1"/>
                </a:solidFill>
              </a:rPr>
              <a:t>Diferentes </a:t>
            </a:r>
            <a:r>
              <a:rPr lang="pt-BR" b="1" dirty="0">
                <a:solidFill>
                  <a:schemeClr val="bg1"/>
                </a:solidFill>
              </a:rPr>
              <a:t>pesos para os parâmetros </a:t>
            </a:r>
            <a:r>
              <a:rPr lang="pt-BR" b="1" dirty="0" smtClean="0">
                <a:solidFill>
                  <a:schemeClr val="bg1"/>
                </a:solidFill>
              </a:rPr>
              <a:t>("</a:t>
            </a:r>
            <a:r>
              <a:rPr lang="pt-BR" b="1" dirty="0">
                <a:solidFill>
                  <a:schemeClr val="bg1"/>
                </a:solidFill>
              </a:rPr>
              <a:t>W"), aliados a índices de qualidade </a:t>
            </a:r>
            <a:r>
              <a:rPr lang="pt-BR" b="1" dirty="0" smtClean="0">
                <a:solidFill>
                  <a:schemeClr val="bg1"/>
                </a:solidFill>
              </a:rPr>
              <a:t>("</a:t>
            </a:r>
            <a:r>
              <a:rPr lang="pt-BR" b="1" dirty="0">
                <a:solidFill>
                  <a:schemeClr val="bg1"/>
                </a:solidFill>
              </a:rPr>
              <a:t>Q").</a:t>
            </a:r>
          </a:p>
        </p:txBody>
      </p:sp>
    </p:spTree>
    <p:extLst>
      <p:ext uri="{BB962C8B-B14F-4D97-AF65-F5344CB8AC3E}">
        <p14:creationId xmlns:p14="http://schemas.microsoft.com/office/powerpoint/2010/main" val="6709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5601051" cy="3084954"/>
          </a:xfrm>
          <a:prstGeom prst="rect">
            <a:avLst/>
          </a:prstGeom>
          <a:ln>
            <a:solidFill>
              <a:schemeClr val="bg2"/>
            </a:solidFill>
          </a:ln>
          <a:effectLst>
            <a:softEdge rad="112500"/>
          </a:effec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17032"/>
            <a:ext cx="3816350" cy="2682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1196752"/>
            <a:ext cx="21602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- 114 anos;</a:t>
            </a:r>
          </a:p>
          <a:p>
            <a:endParaRPr lang="pt-BR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- 103.333 habitantes;</a:t>
            </a:r>
          </a:p>
          <a:p>
            <a:endParaRPr lang="pt-BR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- 2.598,046 km²;</a:t>
            </a:r>
          </a:p>
          <a:p>
            <a:endParaRPr lang="pt-BR" sz="3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- 37,40 hab/km².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638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2429" y="2297524"/>
            <a:ext cx="90610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FF00"/>
                </a:solidFill>
              </a:rPr>
              <a:t>IDSGQ = (Q1</a:t>
            </a:r>
            <a:r>
              <a:rPr lang="pt-BR" sz="2000" b="1" baseline="30000" dirty="0">
                <a:solidFill>
                  <a:srgbClr val="FFFF00"/>
                </a:solidFill>
              </a:rPr>
              <a:t>W1</a:t>
            </a:r>
            <a:r>
              <a:rPr lang="pt-BR" sz="2000" b="1" dirty="0">
                <a:solidFill>
                  <a:srgbClr val="FFFF00"/>
                </a:solidFill>
              </a:rPr>
              <a:t> x Q2</a:t>
            </a:r>
            <a:r>
              <a:rPr lang="pt-BR" sz="2000" b="1" baseline="30000" dirty="0">
                <a:solidFill>
                  <a:srgbClr val="FFFF00"/>
                </a:solidFill>
              </a:rPr>
              <a:t>W2</a:t>
            </a:r>
            <a:r>
              <a:rPr lang="pt-BR" sz="2000" b="1" dirty="0">
                <a:solidFill>
                  <a:srgbClr val="FFFF00"/>
                </a:solidFill>
              </a:rPr>
              <a:t> x Q3.1</a:t>
            </a:r>
            <a:r>
              <a:rPr lang="pt-BR" sz="2000" b="1" baseline="30000" dirty="0">
                <a:solidFill>
                  <a:srgbClr val="FFFF00"/>
                </a:solidFill>
              </a:rPr>
              <a:t>W3.1</a:t>
            </a:r>
            <a:r>
              <a:rPr lang="pt-BR" sz="2000" b="1" dirty="0">
                <a:solidFill>
                  <a:srgbClr val="FFFF00"/>
                </a:solidFill>
              </a:rPr>
              <a:t> x Q3.2</a:t>
            </a:r>
            <a:r>
              <a:rPr lang="pt-BR" sz="2000" b="1" baseline="30000" dirty="0">
                <a:solidFill>
                  <a:srgbClr val="FFFF00"/>
                </a:solidFill>
              </a:rPr>
              <a:t>W3.2</a:t>
            </a:r>
            <a:r>
              <a:rPr lang="pt-BR" sz="2000" b="1" dirty="0">
                <a:solidFill>
                  <a:srgbClr val="FFFF00"/>
                </a:solidFill>
              </a:rPr>
              <a:t> x Q3.4</a:t>
            </a:r>
            <a:r>
              <a:rPr lang="pt-BR" sz="2000" b="1" baseline="30000" dirty="0">
                <a:solidFill>
                  <a:srgbClr val="FFFF00"/>
                </a:solidFill>
              </a:rPr>
              <a:t>W3.4</a:t>
            </a:r>
            <a:r>
              <a:rPr lang="pt-BR" sz="2000" b="1" dirty="0">
                <a:solidFill>
                  <a:srgbClr val="FFFF00"/>
                </a:solidFill>
              </a:rPr>
              <a:t> x Q4</a:t>
            </a:r>
            <a:r>
              <a:rPr lang="pt-BR" sz="2000" b="1" baseline="30000" dirty="0">
                <a:solidFill>
                  <a:srgbClr val="FFFF00"/>
                </a:solidFill>
              </a:rPr>
              <a:t>W4</a:t>
            </a:r>
            <a:r>
              <a:rPr lang="pt-BR" sz="2000" b="1" dirty="0" smtClean="0">
                <a:solidFill>
                  <a:srgbClr val="FFFF00"/>
                </a:solidFill>
              </a:rPr>
              <a:t>)</a:t>
            </a:r>
            <a:endParaRPr lang="pt-BR" b="1" dirty="0">
              <a:solidFill>
                <a:srgbClr val="FFFF0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1844824"/>
            <a:ext cx="871296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Índice de Desempenho do Sistema de Gestão da Qualidade </a:t>
            </a:r>
            <a:endParaRPr lang="pt-BR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458352"/>
              </p:ext>
            </p:extLst>
          </p:nvPr>
        </p:nvGraphicFramePr>
        <p:xfrm>
          <a:off x="323528" y="3041020"/>
          <a:ext cx="8496944" cy="29984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02245"/>
                <a:gridCol w="6517013"/>
                <a:gridCol w="1177686"/>
              </a:tblGrid>
              <a:tr h="438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31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Satisfação de clientes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1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Auditoria interna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1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Processos de gestão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1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Processos de realização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1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Processos de apoio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1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Processos de medição e monitoramento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31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b="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Medição e monitoramento de produto</a:t>
                      </a: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RESULTADOS E DISCUSSÃO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tângulo 5"/>
          <p:cNvSpPr/>
          <p:nvPr/>
        </p:nvSpPr>
        <p:spPr>
          <a:xfrm>
            <a:off x="259737" y="1268760"/>
            <a:ext cx="4833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3ª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etapa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Adaptação do modelo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319" y="1717741"/>
            <a:ext cx="7009065" cy="506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RESULTADOS E DISCUSSÃO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tângulo 5"/>
          <p:cNvSpPr/>
          <p:nvPr/>
        </p:nvSpPr>
        <p:spPr>
          <a:xfrm>
            <a:off x="355315" y="1268760"/>
            <a:ext cx="7313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4ª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etapa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Análise dos resultados da organização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02356"/>
              </p:ext>
            </p:extLst>
          </p:nvPr>
        </p:nvGraphicFramePr>
        <p:xfrm>
          <a:off x="355317" y="2708922"/>
          <a:ext cx="8465155" cy="228217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26473"/>
                <a:gridCol w="3021922"/>
                <a:gridCol w="2116760"/>
              </a:tblGrid>
              <a:tr h="380363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 Mensal de Satisfação de Clientes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0 e &lt; 50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= 0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0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50 e &lt; 80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= 50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0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95 e ≤ 100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= 100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0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80 e &lt; 95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= 80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0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50 e &lt; 80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= 50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03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 0 e &lt; 50</a:t>
                      </a:r>
                      <a:endParaRPr lang="pt-BR" sz="2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= 0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359600" y="5157192"/>
            <a:ext cx="1109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>
                <a:solidFill>
                  <a:srgbClr val="FFFF00"/>
                </a:solidFill>
                <a:latin typeface="+mn-lt"/>
                <a:ea typeface="SimSun" panose="02010600030101010101" pitchFamily="2" charset="-122"/>
              </a:rPr>
              <a:t>Q = 80</a:t>
            </a:r>
            <a:endParaRPr lang="pt-BR" b="1" dirty="0">
              <a:solidFill>
                <a:srgbClr val="FFFF00"/>
              </a:solidFill>
              <a:effectLst/>
              <a:latin typeface="+mn-lt"/>
              <a:ea typeface="SimSun" panose="02010600030101010101" pitchFamily="2" charset="-122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RESULTADOS E DISCUSSÃO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tângulo 5"/>
          <p:cNvSpPr/>
          <p:nvPr/>
        </p:nvSpPr>
        <p:spPr>
          <a:xfrm>
            <a:off x="355315" y="1268760"/>
            <a:ext cx="7313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4ª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etapa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Análise dos resultados da organização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6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647794"/>
              </p:ext>
            </p:extLst>
          </p:nvPr>
        </p:nvGraphicFramePr>
        <p:xfrm>
          <a:off x="683568" y="1844824"/>
          <a:ext cx="7776864" cy="47248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35054"/>
                <a:gridCol w="2319589"/>
                <a:gridCol w="2122221"/>
              </a:tblGrid>
              <a:tr h="3634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Parâmetro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W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Q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726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1. Satisfação dos clientes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/>
                          </a:solidFill>
                          <a:effectLst/>
                        </a:rPr>
                        <a:t>0,25</a:t>
                      </a:r>
                      <a:endParaRPr lang="pt-BR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Q</a:t>
                      </a:r>
                      <a:r>
                        <a:rPr lang="pt-BR" sz="2000" baseline="-25000">
                          <a:effectLst/>
                        </a:rPr>
                        <a:t>média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63452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Índice da Qualidade da Água do Reservatório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/>
                          </a:solidFill>
                          <a:effectLst/>
                        </a:rPr>
                        <a:t>≥ 0 e &lt; 32</a:t>
                      </a:r>
                      <a:endParaRPr lang="pt-BR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Q = 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634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/>
                          </a:solidFill>
                          <a:effectLst/>
                        </a:rPr>
                        <a:t>≥ 32 e &lt; 50</a:t>
                      </a:r>
                      <a:endParaRPr lang="pt-BR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Q = 25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634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/>
                          </a:solidFill>
                          <a:effectLst/>
                        </a:rPr>
                        <a:t>≥ 50 e &lt; 80</a:t>
                      </a:r>
                      <a:endParaRPr lang="pt-BR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Q = 50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634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/>
                          </a:solidFill>
                          <a:effectLst/>
                        </a:rPr>
                        <a:t>≥ 80 e &lt; 99,50</a:t>
                      </a:r>
                      <a:endParaRPr lang="pt-BR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Q = 80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7269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/>
                          </a:solidFill>
                          <a:effectLst/>
                        </a:rPr>
                        <a:t>≥ 99,50 e ≤ 100</a:t>
                      </a:r>
                      <a:endParaRPr lang="pt-BR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Q = 100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6345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Índice Mensal de Satisfação de Clientes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/>
                          </a:solidFill>
                          <a:effectLst/>
                        </a:rPr>
                        <a:t>≥ 0 e &lt; 50</a:t>
                      </a:r>
                      <a:endParaRPr lang="pt-BR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Q = 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634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/>
                          </a:solidFill>
                          <a:effectLst/>
                        </a:rPr>
                        <a:t>≥ 50 e &lt; 80</a:t>
                      </a:r>
                      <a:endParaRPr lang="pt-BR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Q = 50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634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/>
                          </a:solidFill>
                          <a:effectLst/>
                        </a:rPr>
                        <a:t>≥ 80 e &lt; 95</a:t>
                      </a:r>
                      <a:endParaRPr lang="pt-BR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Q = 80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  <a:tr h="3634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b="0" dirty="0">
                          <a:solidFill>
                            <a:schemeClr val="bg1"/>
                          </a:solidFill>
                          <a:effectLst/>
                        </a:rPr>
                        <a:t>≥ 95 e ≤ 100</a:t>
                      </a:r>
                      <a:endParaRPr lang="pt-BR" sz="20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Q = 100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RESULTADOS E DISCUSSÃO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tângulo 5"/>
          <p:cNvSpPr/>
          <p:nvPr/>
        </p:nvSpPr>
        <p:spPr>
          <a:xfrm>
            <a:off x="310417" y="1268760"/>
            <a:ext cx="6349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5ª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etapa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Construção da tabela de cálculo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8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758803"/>
              </p:ext>
            </p:extLst>
          </p:nvPr>
        </p:nvGraphicFramePr>
        <p:xfrm>
          <a:off x="755576" y="2276872"/>
          <a:ext cx="7690046" cy="34466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297823"/>
                <a:gridCol w="2293694"/>
                <a:gridCol w="2098529"/>
              </a:tblGrid>
              <a:tr h="312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863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Satisfação dos clientes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média = ??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  <a:tr h="624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 da Qualidade da Água do Reservatório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do indicador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obtido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24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 Mensal de Satisfação de Clientes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 do indicador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b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 obtido</a:t>
                      </a:r>
                      <a:endParaRPr lang="pt-BR" sz="2400" b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RESULTADOS E DISCUSSÃO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tângulo 5"/>
          <p:cNvSpPr/>
          <p:nvPr/>
        </p:nvSpPr>
        <p:spPr>
          <a:xfrm>
            <a:off x="366686" y="1268760"/>
            <a:ext cx="4493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6ª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etapa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Aplicação da tabela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0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775944"/>
              </p:ext>
            </p:extLst>
          </p:nvPr>
        </p:nvGraphicFramePr>
        <p:xfrm>
          <a:off x="340696" y="1914480"/>
          <a:ext cx="8479776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4920"/>
                <a:gridCol w="4710440"/>
                <a:gridCol w="1248113"/>
                <a:gridCol w="1746303"/>
              </a:tblGrid>
              <a:tr h="5908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Parâmetro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Qmédia obtido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85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Satisfação dos Clientes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90,00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85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Resultados de Auditorias Internas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75,00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85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Processos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85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Processos de Gestão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62,50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85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Processos de Realização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0,12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85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Processos de Apoio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78,33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718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Processos de Medição e Monitoramento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859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Produtos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</a:t>
                      </a:r>
                      <a:endParaRPr lang="pt-BR" sz="24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8591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IDSGQ = </a:t>
                      </a:r>
                      <a:r>
                        <a:rPr lang="pt-B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Q1</a:t>
                      </a:r>
                      <a:r>
                        <a:rPr lang="pt-BR" sz="2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W1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Q2</a:t>
                      </a:r>
                      <a:r>
                        <a:rPr lang="pt-BR" sz="2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W2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Q3.1</a:t>
                      </a:r>
                      <a:r>
                        <a:rPr lang="pt-BR" sz="2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W3.1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Q3.2</a:t>
                      </a:r>
                      <a:r>
                        <a:rPr lang="pt-BR" sz="2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W3.2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Q3.4</a:t>
                      </a:r>
                      <a:r>
                        <a:rPr lang="pt-BR" sz="2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W3.4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Q4</a:t>
                      </a:r>
                      <a:r>
                        <a:rPr lang="pt-BR" sz="24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W4</a:t>
                      </a: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85,36</a:t>
                      </a:r>
                      <a:endParaRPr lang="pt-BR" sz="24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RESULTADOS E DISCUSSÃO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tângulo 5"/>
          <p:cNvSpPr/>
          <p:nvPr/>
        </p:nvSpPr>
        <p:spPr>
          <a:xfrm>
            <a:off x="395536" y="1268760"/>
            <a:ext cx="4586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7ª </a:t>
            </a:r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etapa </a:t>
            </a:r>
            <a:r>
              <a:rPr lang="pt-B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Obtenção do IDSGQ</a:t>
            </a:r>
            <a:endParaRPr lang="pt-BR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3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539552" y="4442336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Resultado = 85,36%;</a:t>
            </a:r>
          </a:p>
          <a:p>
            <a:pPr algn="just">
              <a:spcAft>
                <a:spcPts val="0"/>
              </a:spcAft>
            </a:pP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Estágio de evolução da organização;</a:t>
            </a:r>
          </a:p>
          <a:p>
            <a:pPr algn="just">
              <a:spcAft>
                <a:spcPts val="0"/>
              </a:spcAft>
            </a:pP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Fácil identificação do desempenho;</a:t>
            </a:r>
          </a:p>
          <a:p>
            <a:pPr algn="just">
              <a:spcAft>
                <a:spcPts val="0"/>
              </a:spcAft>
            </a:pP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Visualização dos fatores que demandam ações;</a:t>
            </a:r>
          </a:p>
          <a:p>
            <a:pPr algn="just">
              <a:spcAft>
                <a:spcPts val="0"/>
              </a:spcAft>
            </a:pP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Metas para melhoria da performance.</a:t>
            </a:r>
            <a:endParaRPr lang="pt-BR" b="1" dirty="0">
              <a:solidFill>
                <a:srgbClr val="FFFF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386195"/>
            <a:ext cx="5977086" cy="2834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RESULTADOS E DISCUSSÃO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83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914400" y="105273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kern="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Resultados e Discussão</a:t>
            </a:r>
            <a:endParaRPr lang="pt-BR" kern="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27384"/>
            <a:ext cx="9036496" cy="6020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70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611560" y="2038196"/>
            <a:ext cx="79060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Necessidade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 medir, monitorar e analisar o desempenho</a:t>
            </a: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pt-BR" b="1" dirty="0">
              <a:solidFill>
                <a:srgbClr val="FFFF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Relevância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para um serviço municipal de saneamento</a:t>
            </a: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endParaRPr lang="pt-BR" b="1" dirty="0">
              <a:solidFill>
                <a:srgbClr val="FFFF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Importância do controle das variáveis (avaliações apropriadas</a:t>
            </a: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);</a:t>
            </a:r>
            <a:endParaRPr lang="pt-BR" b="1" dirty="0">
              <a:solidFill>
                <a:srgbClr val="FFFF00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CONCLUSÃO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55576" y="1875596"/>
            <a:ext cx="76180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- IDSGQ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possibilita</a:t>
            </a: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0"/>
              </a:spcAft>
            </a:pPr>
            <a:endParaRPr lang="pt-BR" b="1" dirty="0">
              <a:solidFill>
                <a:srgbClr val="FFFF00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Avaliar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 forma estratégica o resultado da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organização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Avaliar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tendências (ações preventivas,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corretivas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 gestão de riscos);</a:t>
            </a:r>
          </a:p>
          <a:p>
            <a:pPr algn="just">
              <a:spcAft>
                <a:spcPts val="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Analisar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permanentemente os processos,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garantindo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uma gestão efetiva e eficiente;</a:t>
            </a:r>
          </a:p>
          <a:p>
            <a:pPr algn="just">
              <a:spcAft>
                <a:spcPts val="0"/>
              </a:spcAft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* Reconhecimento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da principal interessada: </a:t>
            </a:r>
            <a:r>
              <a:rPr lang="pt-BR" b="1" dirty="0" smtClean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	a sociedade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pt-BR" b="1" dirty="0"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CONCLUSÃO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igur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5248"/>
            <a:ext cx="4680520" cy="31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5536" y="3573016"/>
            <a:ext cx="835292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Autarquia </a:t>
            </a:r>
            <a:r>
              <a:rPr 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  <a:r>
              <a:rPr lang="pt-B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pt-B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pt-B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altLang="pt-B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38.450 </a:t>
            </a:r>
            <a:r>
              <a:rPr lang="pt-BR" alt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ligações </a:t>
            </a:r>
            <a:r>
              <a:rPr lang="pt-BR" altLang="pt-B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água;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altLang="pt-B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37.959 </a:t>
            </a:r>
            <a:r>
              <a:rPr lang="pt-BR" alt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ligações de </a:t>
            </a:r>
            <a:r>
              <a:rPr lang="pt-BR" altLang="pt-B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esgoto;</a:t>
            </a:r>
          </a:p>
          <a:p>
            <a:pPr eaLnBrk="1" hangingPunct="1">
              <a:lnSpc>
                <a:spcPct val="150000"/>
              </a:lnSpc>
            </a:pPr>
            <a:r>
              <a:rPr lang="pt-BR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Certificado ISO 9001.</a:t>
            </a:r>
          </a:p>
        </p:txBody>
      </p:sp>
    </p:spTree>
    <p:extLst>
      <p:ext uri="{BB962C8B-B14F-4D97-AF65-F5344CB8AC3E}">
        <p14:creationId xmlns:p14="http://schemas.microsoft.com/office/powerpoint/2010/main" val="37000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4860702"/>
          </a:xfrm>
        </p:spPr>
        <p:txBody>
          <a:bodyPr/>
          <a:lstStyle/>
          <a:p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ABES. Guia PNQS 2015-2016: Prêmio Nacional de Qualidade em Saneamento - regulamento e critérios de avaliação. Acesso em 13 </a:t>
            </a:r>
            <a:r>
              <a:rPr lang="pt-BR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2016. Disponível em: &lt; http://www.pnqs.com.br/arquivos/documentos/guia-2015-2016-v0.2.pdf&gt;</a:t>
            </a:r>
          </a:p>
          <a:p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ABNT NBR ISO 9001:2008. Sistema de Gestão da Qualidade: Requisitos. Associação Brasileira de Normas Técnicas - ABNT, Rio de Janeiro, 2008. </a:t>
            </a:r>
            <a:endParaRPr lang="pt-BR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BRASIL. Ministério das Cidades. Secretaria Nacional de Saneamento Ambiental – SNSA. Sistema Nacional de Informações sobre Saneamento: Diagnóstico dos Serviços de Água e Esgotos – 2013. Brasília: SNSA/MCIDADES, 2014. 181 p. : il.</a:t>
            </a:r>
          </a:p>
          <a:p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KAPLAN, Robert S.; NORTON, David P.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Estratégia em Ação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Rio de Janeiro: Campus, 1997.</a:t>
            </a:r>
          </a:p>
          <a:p>
            <a:pPr algn="just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MARTINS, Roberto </a:t>
            </a:r>
            <a:r>
              <a:rPr lang="pt-BR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Antonio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COSTA NETO, Pedro Luiz de Oliveira. Indicadores de desempenho para a gestão pela qualidade total: uma proposta de sistematização. Acesso em 12 </a:t>
            </a:r>
            <a:r>
              <a:rPr lang="pt-BR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2016. Disponível em: &lt; http://www.scielo.br/pdf/gp/v5n3/a10v5n3.pdf</a:t>
            </a:r>
            <a:r>
              <a:rPr lang="pt-B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REFERÊNCIAS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294777"/>
          </a:xfrm>
        </p:spPr>
        <p:txBody>
          <a:bodyPr/>
          <a:lstStyle/>
          <a:p>
            <a:pPr algn="just"/>
            <a:r>
              <a:rPr lang="pt-B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MIRANDA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Luiz Carlos; SILVA, José </a:t>
            </a:r>
            <a:r>
              <a:rPr lang="pt-BR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Dionízio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Gomes. Medição de desempenho. In: SCHIMIDT, Paulo. Controladoria agregando valor para a empresa. Porto Alegre: </a:t>
            </a:r>
            <a:r>
              <a:rPr lang="pt-BR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Bookman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2002.</a:t>
            </a:r>
          </a:p>
          <a:p>
            <a:pPr algn="just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SANTOS, Roberto </a:t>
            </a:r>
            <a:r>
              <a:rPr lang="pt-BR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Controladoria: Uma introdução ao sistema de gestão econômica GECON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São Paulo: Saraiva, 2005.</a:t>
            </a:r>
          </a:p>
          <a:p>
            <a:pPr algn="just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SCHMIDT, Paulo; SANTOS, José Luiz; MARTINS, Marco </a:t>
            </a:r>
            <a:r>
              <a:rPr lang="pt-BR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Antonio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Avaliação de empresas: Foco na análise de desempenho para o usuário interno : teoria e prática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São Paulo: Atlas, 2006</a:t>
            </a:r>
            <a:r>
              <a:rPr lang="pt-BR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TACHIZAWA, </a:t>
            </a:r>
            <a:r>
              <a:rPr lang="pt-BR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Takeshy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CRUZ JUNIOR, João Benjamim; ROCHA, José Antônio de Oliveira.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de Negócios: visões e dimensões empresariais da organização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 ed. São Paulo: Atlas, 2003.</a:t>
            </a:r>
          </a:p>
          <a:p>
            <a:pPr algn="just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TAKASHINA, Newton </a:t>
            </a:r>
            <a:r>
              <a:rPr lang="pt-BR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Tadashi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FLORES, Mario C. X.. 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da qualidade e do desempenho: como estabelecer metas e medir resultados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Rio de Janeiro: </a:t>
            </a:r>
            <a:r>
              <a:rPr lang="pt-BR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Qualitymark</a:t>
            </a:r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2005.</a:t>
            </a:r>
          </a:p>
          <a:p>
            <a:pPr algn="just"/>
            <a:r>
              <a:rPr lang="pt-BR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ZORZI, A, ENSSLIN, L. Gestão do Setor de Contabilidade de um Entidade Fechada de Previdência Complementar com base nas ferramentas BSC e MCDA-C. Revista Contemporânea de Contabilidade. v.1, n. 7, p. 101-124, jan./jun., 2007. </a:t>
            </a:r>
          </a:p>
          <a:p>
            <a:pPr algn="just"/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REFERÊNCIAS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3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136974"/>
            <a:ext cx="7315200" cy="715962"/>
          </a:xfrm>
        </p:spPr>
        <p:txBody>
          <a:bodyPr/>
          <a:lstStyle/>
          <a:p>
            <a:pPr algn="ctr"/>
            <a:r>
              <a:rPr lang="pt-BR" sz="5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Obrigada!</a:t>
            </a:r>
            <a:endParaRPr lang="pt-BR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662536"/>
            <a:ext cx="7315200" cy="1998712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 smtClean="0">
                <a:solidFill>
                  <a:srgbClr val="FFFF00"/>
                </a:solidFill>
              </a:rPr>
              <a:t>Cíntia Maria Ribeiro Vilarinho</a:t>
            </a: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Gerente de Desenvolvimento da Excelência</a:t>
            </a:r>
          </a:p>
          <a:p>
            <a:pPr marL="0" indent="0" algn="ctr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Superintendência de Água e Esgotos de Ituiutaba</a:t>
            </a:r>
          </a:p>
          <a:p>
            <a:pPr marL="0" indent="0" algn="ctr">
              <a:buNone/>
            </a:pPr>
            <a:r>
              <a:rPr lang="pt-BR" sz="2400" dirty="0" smtClean="0">
                <a:solidFill>
                  <a:srgbClr val="FFFF00"/>
                </a:solidFill>
              </a:rPr>
              <a:t>(34) 3268-0423 | cintiamrv@sae.com.br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409824" y="1508006"/>
            <a:ext cx="828092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Proposta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medição do desempenho de uma empresa de saneamento</a:t>
            </a: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pt-BR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Reflexões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a importância (assunto pouco explorado</a:t>
            </a: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just">
              <a:lnSpc>
                <a:spcPct val="150000"/>
              </a:lnSpc>
            </a:pPr>
            <a:endParaRPr lang="pt-BR" sz="1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Cultura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envio de informações ao SNIS</a:t>
            </a: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lnSpc>
                <a:spcPct val="150000"/>
              </a:lnSpc>
            </a:pPr>
            <a:endParaRPr lang="pt-BR" sz="18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Monitoramento da eficiência organizacional</a:t>
            </a: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RESUMO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81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764580"/>
            <a:ext cx="5040560" cy="41910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empresas devem avaliar o seu desempenho para melhorar continuamente a sua eficiência </a:t>
            </a: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(Constituição Federativa da República - 1988)</a:t>
            </a: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 administrativo da eficiência.</a:t>
            </a:r>
          </a:p>
          <a:p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INTRODUÇÃO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https://miguelarino.files.wordpress.com/2010/05/medir-influe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79" y="1739356"/>
            <a:ext cx="3263751" cy="24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rasilsoftware.com/wp-content/uploads/2016/03/eficiente_trabal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76" y="4212852"/>
            <a:ext cx="3282195" cy="19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0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3528" y="4522336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Comparação da situação anterior e atual;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Comparação com outras empresas similares;</a:t>
            </a:r>
          </a:p>
          <a:p>
            <a:pPr algn="just">
              <a:lnSpc>
                <a:spcPct val="150000"/>
              </a:lnSpc>
            </a:pPr>
            <a:r>
              <a:rPr lang="pt-BR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Medição do desempenho</a:t>
            </a:r>
            <a:r>
              <a:rPr lang="pt-B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INTRODUÇÃO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8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043608" y="4551466"/>
            <a:ext cx="7185992" cy="1973878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28800"/>
            <a:ext cx="3810000" cy="238125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203848" y="3996353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Obstáculos </a:t>
            </a:r>
            <a:endParaRPr lang="pt-BR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43608" y="4551466"/>
            <a:ext cx="7128792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b="1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dentificar </a:t>
            </a:r>
            <a:r>
              <a:rPr lang="pt-BR" b="1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estruturar </a:t>
            </a:r>
            <a:r>
              <a:rPr lang="pt-BR" b="1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modelos criar </a:t>
            </a:r>
            <a:r>
              <a:rPr lang="pt-BR" b="1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 de medição, monitoramento e </a:t>
            </a:r>
            <a:r>
              <a:rPr lang="pt-BR" b="1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ir </a:t>
            </a:r>
            <a:r>
              <a:rPr lang="pt-BR" b="1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além </a:t>
            </a:r>
            <a:r>
              <a:rPr lang="pt-BR" b="1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resultados financeiros.</a:t>
            </a:r>
            <a:endParaRPr lang="pt-BR" b="1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INTRODUÇÃO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1043608" y="5001712"/>
            <a:ext cx="7185992" cy="1091584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26667"/>
                  <a:invGamma/>
                </a:schemeClr>
              </a:gs>
              <a:gs pos="100000">
                <a:schemeClr val="bg2">
                  <a:alpha val="14999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0" y="1700808"/>
            <a:ext cx="9144000" cy="28688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3548571" cy="2430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757471" cy="2126321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187624" y="5271591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Planejar, induzir, controlar e diagnosticar.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INTRODUÇÃO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9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914400" y="332656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icrosoft Sans Serif" pitchFamily="34" charset="0"/>
              </a:defRPr>
            </a:lvl9pPr>
          </a:lstStyle>
          <a:p>
            <a:pPr algn="ctr"/>
            <a:r>
              <a:rPr lang="pt-BR" sz="3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INTRODUÇÃO</a:t>
            </a:r>
            <a:endParaRPr lang="pt-BR" sz="3600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136904" cy="558552"/>
          </a:xfrm>
        </p:spPr>
        <p:txBody>
          <a:bodyPr/>
          <a:lstStyle/>
          <a:p>
            <a:pPr algn="ctr"/>
            <a:r>
              <a:rPr lang="pt-BR" sz="2800" b="1" dirty="0" smtClean="0">
                <a:solidFill>
                  <a:srgbClr val="FFFF00"/>
                </a:solidFill>
              </a:rPr>
              <a:t>Incorporação de aspectos não financeiros;</a:t>
            </a:r>
            <a:endParaRPr lang="pt-BR" sz="2800" b="1" dirty="0">
              <a:solidFill>
                <a:srgbClr val="FFFF00"/>
              </a:solidFill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467544" y="2132856"/>
            <a:ext cx="813690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pt-BR" sz="2800" b="1" kern="0" dirty="0" smtClean="0">
                <a:solidFill>
                  <a:srgbClr val="FFFF00"/>
                </a:solidFill>
              </a:rPr>
              <a:t>Requisitos dos clientes e desempenho organizacional (metas);</a:t>
            </a:r>
            <a:endParaRPr lang="pt-BR" sz="2800" b="1" kern="0" dirty="0">
              <a:solidFill>
                <a:srgbClr val="FFFF00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467544" y="3356992"/>
            <a:ext cx="8136904" cy="55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pt-BR" sz="2800" b="1" kern="0" dirty="0" smtClean="0">
                <a:solidFill>
                  <a:srgbClr val="FFFF00"/>
                </a:solidFill>
              </a:rPr>
              <a:t>Características particulares de cada empresa;</a:t>
            </a:r>
            <a:endParaRPr lang="pt-BR" sz="2800" b="1" kern="0" dirty="0">
              <a:solidFill>
                <a:srgbClr val="FFFF00"/>
              </a:solidFill>
            </a:endParaRP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67544" y="4149080"/>
            <a:ext cx="813690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pt-BR" sz="2800" b="1" kern="0" dirty="0" smtClean="0">
                <a:solidFill>
                  <a:srgbClr val="FFFF00"/>
                </a:solidFill>
              </a:rPr>
              <a:t>Novas formas de medição ou melhoria das existentes / características próprias;</a:t>
            </a:r>
            <a:endParaRPr lang="pt-BR" sz="2800" b="1" kern="0" dirty="0">
              <a:solidFill>
                <a:srgbClr val="FFFF00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467544" y="5373216"/>
            <a:ext cx="8136904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pt-BR" sz="2800" b="1" kern="0" dirty="0" smtClean="0">
                <a:solidFill>
                  <a:srgbClr val="FFFF00"/>
                </a:solidFill>
              </a:rPr>
              <a:t>Necessidade de desenvolver indicadores, adequação às características da organização.</a:t>
            </a:r>
            <a:endParaRPr lang="pt-BR" sz="2800" b="1" kern="0" dirty="0">
              <a:solidFill>
                <a:srgbClr val="FFFF00"/>
              </a:solidFill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4796408" y="1718320"/>
            <a:ext cx="2871936" cy="4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pt-BR" sz="18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Kaplan e Norton (1997)</a:t>
            </a:r>
            <a:endParaRPr lang="pt-BR" sz="1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"/>
          <p:cNvSpPr txBox="1">
            <a:spLocks/>
          </p:cNvSpPr>
          <p:nvPr/>
        </p:nvSpPr>
        <p:spPr bwMode="auto">
          <a:xfrm>
            <a:off x="4067944" y="2971032"/>
            <a:ext cx="4752528" cy="4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None/>
              <a:defRPr sz="2000" kern="0">
                <a:solidFill>
                  <a:schemeClr val="bg1"/>
                </a:solidFill>
                <a:latin typeface="+mn-lt"/>
              </a:defRPr>
            </a:lvl1pPr>
            <a:lvl2pPr marL="742950" indent="-285750" algn="l" eaLnBrk="1" hangingPunct="1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 algn="l" eaLnBrk="1" hangingPunct="1">
              <a:spcBef>
                <a:spcPct val="20000"/>
              </a:spcBef>
              <a:buChar char="•"/>
              <a:defRPr>
                <a:latin typeface="+mn-lt"/>
              </a:defRPr>
            </a:lvl3pPr>
            <a:lvl4pPr marL="1600200" indent="-228600" algn="l" eaLnBrk="1" hangingPunct="1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algn="l" eaLnBrk="1" hangingPunct="1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Tachizawa, Cruz Júnior e Rocha (2003)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 bwMode="auto">
          <a:xfrm>
            <a:off x="4499992" y="3789040"/>
            <a:ext cx="4752528" cy="4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None/>
              <a:defRPr sz="2000" kern="0">
                <a:solidFill>
                  <a:schemeClr val="bg1"/>
                </a:solidFill>
                <a:latin typeface="+mn-lt"/>
              </a:defRPr>
            </a:lvl1pPr>
            <a:lvl2pPr marL="742950" indent="-285750" algn="l" eaLnBrk="1" hangingPunct="1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 algn="l" eaLnBrk="1" hangingPunct="1">
              <a:spcBef>
                <a:spcPct val="20000"/>
              </a:spcBef>
              <a:buChar char="•"/>
              <a:defRPr>
                <a:latin typeface="+mn-lt"/>
              </a:defRPr>
            </a:lvl3pPr>
            <a:lvl4pPr marL="1600200" indent="-228600" algn="l" eaLnBrk="1" hangingPunct="1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algn="l" eaLnBrk="1" hangingPunct="1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Miranda e Silva (2002)</a:t>
            </a:r>
            <a:endPara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ontent Placeholder 1"/>
          <p:cNvSpPr txBox="1">
            <a:spLocks/>
          </p:cNvSpPr>
          <p:nvPr/>
        </p:nvSpPr>
        <p:spPr bwMode="auto">
          <a:xfrm>
            <a:off x="4499992" y="5013176"/>
            <a:ext cx="4752528" cy="4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None/>
              <a:defRPr sz="2000" kern="0">
                <a:solidFill>
                  <a:schemeClr val="bg1"/>
                </a:solidFill>
                <a:latin typeface="+mn-lt"/>
              </a:defRPr>
            </a:lvl1pPr>
            <a:lvl2pPr marL="742950" indent="-285750" algn="l" eaLnBrk="1" hangingPunct="1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 algn="l" eaLnBrk="1" hangingPunct="1">
              <a:spcBef>
                <a:spcPct val="20000"/>
              </a:spcBef>
              <a:buChar char="•"/>
              <a:defRPr>
                <a:latin typeface="+mn-lt"/>
              </a:defRPr>
            </a:lvl3pPr>
            <a:lvl4pPr marL="1600200" indent="-228600" algn="l" eaLnBrk="1" hangingPunct="1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algn="l" eaLnBrk="1" hangingPunct="1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pt-B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Martins (1998)</a:t>
            </a:r>
            <a:endPara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4499992" y="6237312"/>
            <a:ext cx="4752528" cy="48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indent="0" eaLnBrk="1" hangingPunct="1">
              <a:spcBef>
                <a:spcPct val="20000"/>
              </a:spcBef>
              <a:buNone/>
              <a:defRPr sz="2000" kern="0">
                <a:solidFill>
                  <a:schemeClr val="bg1"/>
                </a:solidFill>
                <a:latin typeface="+mn-lt"/>
              </a:defRPr>
            </a:lvl1pPr>
            <a:lvl2pPr marL="742950" indent="-285750" algn="l" eaLnBrk="1" hangingPunct="1">
              <a:spcBef>
                <a:spcPct val="20000"/>
              </a:spcBef>
              <a:buChar char="–"/>
              <a:defRPr sz="2800">
                <a:latin typeface="+mn-lt"/>
              </a:defRPr>
            </a:lvl2pPr>
            <a:lvl3pPr marL="1143000" indent="-228600" algn="l" eaLnBrk="1" hangingPunct="1">
              <a:spcBef>
                <a:spcPct val="20000"/>
              </a:spcBef>
              <a:buChar char="•"/>
              <a:defRPr>
                <a:latin typeface="+mn-lt"/>
              </a:defRPr>
            </a:lvl3pPr>
            <a:lvl4pPr marL="1600200" indent="-228600" algn="l" eaLnBrk="1" hangingPunct="1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algn="l" eaLnBrk="1" hangingPunct="1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pt-B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Zorzi; Ensslin (2007)</a:t>
            </a:r>
            <a:endParaRPr lang="pt-BR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23528" y="1048618"/>
            <a:ext cx="8496944" cy="76126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">
      <a:dk1>
        <a:srgbClr val="777777"/>
      </a:dk1>
      <a:lt1>
        <a:srgbClr val="FFFFFF"/>
      </a:lt1>
      <a:dk2>
        <a:srgbClr val="777777"/>
      </a:dk2>
      <a:lt2>
        <a:srgbClr val="0571CB"/>
      </a:lt2>
      <a:accent1>
        <a:srgbClr val="04A0EE"/>
      </a:accent1>
      <a:accent2>
        <a:srgbClr val="47C1FE"/>
      </a:accent2>
      <a:accent3>
        <a:srgbClr val="FFFFFF"/>
      </a:accent3>
      <a:accent4>
        <a:srgbClr val="656565"/>
      </a:accent4>
      <a:accent5>
        <a:srgbClr val="AACDF5"/>
      </a:accent5>
      <a:accent6>
        <a:srgbClr val="3FAFE6"/>
      </a:accent6>
      <a:hlink>
        <a:srgbClr val="6AD7FE"/>
      </a:hlink>
      <a:folHlink>
        <a:srgbClr val="D5D5D5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478</TotalTime>
  <Words>1429</Words>
  <Application>Microsoft Office PowerPoint</Application>
  <PresentationFormat>On-screen Show (4:3)</PresentationFormat>
  <Paragraphs>292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SimSun</vt:lpstr>
      <vt:lpstr>Aharoni</vt:lpstr>
      <vt:lpstr>Arial</vt:lpstr>
      <vt:lpstr>Arial Black</vt:lpstr>
      <vt:lpstr>Microsoft Sans Serif</vt:lpstr>
      <vt:lpstr>Times New Roman</vt:lpstr>
      <vt:lpstr>powerpoint-template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sim</dc:creator>
  <cp:lastModifiedBy>Cíntia Vilarinho</cp:lastModifiedBy>
  <cp:revision>56</cp:revision>
  <dcterms:created xsi:type="dcterms:W3CDTF">2016-05-10T14:40:54Z</dcterms:created>
  <dcterms:modified xsi:type="dcterms:W3CDTF">2016-05-19T12:35:58Z</dcterms:modified>
</cp:coreProperties>
</file>