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94" r:id="rId4"/>
    <p:sldId id="297" r:id="rId5"/>
    <p:sldId id="295" r:id="rId6"/>
    <p:sldId id="298" r:id="rId7"/>
    <p:sldId id="300" r:id="rId8"/>
    <p:sldId id="299" r:id="rId9"/>
    <p:sldId id="317" r:id="rId10"/>
    <p:sldId id="304" r:id="rId11"/>
    <p:sldId id="305" r:id="rId12"/>
    <p:sldId id="301" r:id="rId13"/>
    <p:sldId id="302" r:id="rId14"/>
    <p:sldId id="303" r:id="rId15"/>
    <p:sldId id="306" r:id="rId16"/>
    <p:sldId id="307" r:id="rId17"/>
    <p:sldId id="308" r:id="rId18"/>
    <p:sldId id="309" r:id="rId19"/>
    <p:sldId id="311" r:id="rId20"/>
    <p:sldId id="312" r:id="rId21"/>
    <p:sldId id="313" r:id="rId22"/>
    <p:sldId id="314" r:id="rId23"/>
    <p:sldId id="315" r:id="rId24"/>
    <p:sldId id="316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CCFF99"/>
    <a:srgbClr val="99CC00"/>
    <a:srgbClr val="006600"/>
    <a:srgbClr val="CCFF66"/>
    <a:srgbClr val="99FF66"/>
    <a:srgbClr val="99FF33"/>
    <a:srgbClr val="CCFF33"/>
    <a:srgbClr val="CC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0" y="-547"/>
      </p:cViewPr>
      <p:guideLst>
        <p:guide orient="horz" pos="2115"/>
        <p:guide pos="29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RSU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explosion val="12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Plan1!$A$2:$A$3</c:f>
              <c:strCache>
                <c:ptCount val="2"/>
                <c:pt idx="0">
                  <c:v>DESTINAÇÃO FINAL</c:v>
                </c:pt>
                <c:pt idx="1">
                  <c:v>RECICLAGEM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65816317212851538"/>
          <c:y val="0.40603102453102452"/>
          <c:w val="0.2983485092219586"/>
          <c:h val="0.45366666666666666"/>
        </c:manualLayout>
      </c:layout>
      <c:overlay val="0"/>
      <c:spPr>
        <a:noFill/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59CFA-15AA-4488-9E84-04D769206B15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EF63E-B59E-49ED-A85A-9C061335C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71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56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27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89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92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593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99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51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35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3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79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07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3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18/05/2016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3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77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0100" y="2039098"/>
            <a:ext cx="7543800" cy="347813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MECANISMO DE DESENVOLVIMENTO LIMPO EM SALVADOR: 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3600" b="1" spc="-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pt-BR" sz="3600" b="1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IMPORTÂNCIA DOS CATADORES DE RESÍDUOS SÓLIDOS RECICLÁVEIS</a:t>
            </a:r>
            <a:r>
              <a:rPr lang="pt-BR" sz="3100" b="1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sz="3100" b="1" spc="-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683568" y="5805264"/>
            <a:ext cx="777686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AUTORA: MARCELA DE ALMEIDA SOUZA MAGALHÃES</a:t>
            </a:r>
          </a:p>
        </p:txBody>
      </p:sp>
      <p:pic>
        <p:nvPicPr>
          <p:cNvPr id="1026" name="Picture 2" descr="Logo46Assemble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0" y="-31206"/>
            <a:ext cx="1659072" cy="125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671560" y="1"/>
            <a:ext cx="7292928" cy="1096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XX EXPOSIÇÃO DE EXPERIÊNCIAS MUNICIPAIS  EM SANEAMENTO. </a:t>
            </a:r>
          </a:p>
          <a:p>
            <a:pPr algn="ctr"/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JARAGUÁ DO SUL, SC, DE 16 A 19 DE MAIO DE 2016</a:t>
            </a:r>
          </a:p>
        </p:txBody>
      </p:sp>
    </p:spTree>
    <p:extLst>
      <p:ext uri="{BB962C8B-B14F-4D97-AF65-F5344CB8AC3E}">
        <p14:creationId xmlns:p14="http://schemas.microsoft.com/office/powerpoint/2010/main" val="33398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METODOLOGIA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95536" y="1179512"/>
            <a:ext cx="762000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61031" y="1844825"/>
            <a:ext cx="8229600" cy="4248472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Análise de campo em diversos eventos realizados na cidade de Salvador;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Levantamento de dados dos relatórios técnicos fornecidos pela Prefeitura do Município de Salvador, empresas e autarquias municipais;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Revisão bibliográfica sobre a gestão dos resíduos sólidos, coleta e análise dos dados levantados.</a:t>
            </a:r>
          </a:p>
        </p:txBody>
      </p:sp>
    </p:spTree>
    <p:extLst>
      <p:ext uri="{BB962C8B-B14F-4D97-AF65-F5344CB8AC3E}">
        <p14:creationId xmlns:p14="http://schemas.microsoft.com/office/powerpoint/2010/main" val="2445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METODOLOGIA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95536" y="1179512"/>
            <a:ext cx="762000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61032" y="1844825"/>
            <a:ext cx="4209625" cy="4248472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Salvador, Bahia;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706,8 km²;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40% continental;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3ª maior capital do país;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2.921.087 habitantes.</a:t>
            </a:r>
          </a:p>
          <a:p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47936" y="1331912"/>
            <a:ext cx="762000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ÁREA DE ESTUDO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Imagem 11" descr="E:\PÓS GRADUAÇÃO BELAS ARTES\TCC\geomapa\aa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37" y="2002036"/>
            <a:ext cx="4733047" cy="308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4357937" y="5142487"/>
            <a:ext cx="473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ELABORADA PELA AUTORA COM BASE NA IMAGEM RETIRADA DA INFORMS - CONDER</a:t>
            </a:r>
          </a:p>
        </p:txBody>
      </p:sp>
    </p:spTree>
    <p:extLst>
      <p:ext uri="{BB962C8B-B14F-4D97-AF65-F5344CB8AC3E}">
        <p14:creationId xmlns:p14="http://schemas.microsoft.com/office/powerpoint/2010/main" val="22611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SITUAÇÃO ATUAL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95536" y="1179512"/>
            <a:ext cx="762000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SALVADOR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61031" y="1844825"/>
            <a:ext cx="8229600" cy="4248472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1.250,10 toneladas de material reciclável são depositados por dia no AMC (SALVADOR, 2012); </a:t>
            </a:r>
          </a:p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1,25% da população urbana tem acesso a coleta seletiva porta a porta (SNIS, 2013);</a:t>
            </a:r>
          </a:p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cooperativas em parceria com a 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LIMPURB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SITUAÇÃO ATUAL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61031" y="1844825"/>
            <a:ext cx="8229600" cy="4248472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Reciclagem 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setor privado e Coleta - serviço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público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Sazonalidade;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Utilidade pública e discriminação;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Falta de direitos trabalhistas;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 do risco reduzida pela sobrevivência;</a:t>
            </a:r>
          </a:p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Marginalidade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 Protagonismo.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PROPOSTA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61029" y="1844825"/>
            <a:ext cx="8675467" cy="4248472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Benefícios econômicos;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Benefícios ambientais associados à redução do consumo de energia;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Benefícios ambientais associados a redução da emissão de GEE;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MDL Aplicado à Redução de Emissões de Gases Gerados nas Áreas de Disposição Final de Resíduos Sólidos;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Disposição adequada no mercado de Crédito de 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Carbono.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E DISCUSSÃO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95536" y="1179512"/>
            <a:ext cx="762000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361029" y="1844825"/>
            <a:ext cx="8782971" cy="4248472"/>
          </a:xfrm>
        </p:spPr>
        <p:txBody>
          <a:bodyPr>
            <a:normAutofit lnSpcReduction="10000"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eventos/festas populares no primeiro semestre de 2015 além do carnaval;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maiores: 650,83 toneladas de resíduos;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34,25 t/dia;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Estimativa do carnaval 2015: 550mil turistas/visitantes em Salvador;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cooperativas;</a:t>
            </a:r>
          </a:p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Aproximadamente 120,18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toneladas de </a:t>
            </a:r>
            <a:r>
              <a:rPr lang="pt-BR" sz="2800">
                <a:solidFill>
                  <a:schemeClr val="tx1">
                    <a:lumMod val="65000"/>
                    <a:lumOff val="35000"/>
                  </a:schemeClr>
                </a:solidFill>
              </a:rPr>
              <a:t>resíduos </a:t>
            </a:r>
            <a:r>
              <a:rPr lang="pt-BR" sz="2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recicláveis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E DISCUSSÃO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95536" y="1179512"/>
            <a:ext cx="762000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93265" y="1340768"/>
            <a:ext cx="8427208" cy="792088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pt-BR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MATERIAIS RECICLAVEIS COLETADOS POR TIPO DURANTES O CARNAVAL 2015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2" name="Imagem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84" y="2276873"/>
            <a:ext cx="8640960" cy="2782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2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E DISCUSSÃO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95536" y="1179512"/>
            <a:ext cx="762000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93265" y="1340768"/>
            <a:ext cx="8427208" cy="7920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RESUMO DA OPERAÇÃO CARNAVAL 2015</a:t>
            </a:r>
            <a:endParaRPr lang="pt-BR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1" name="Imagem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8" y="2060849"/>
            <a:ext cx="4342609" cy="421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E:\PÓS GRADUAÇÃO BELAS ARTES\TCC\FOTOS CARNAVAL 2015\PB1600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15" y="2060849"/>
            <a:ext cx="1926076" cy="144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E:\PÓS GRADUAÇÃO BELAS ARTES\TCC\FOTOS CARNAVAL 2015\PB1600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15" y="4365104"/>
            <a:ext cx="1926076" cy="144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 descr="E:\PÓS GRADUAÇÃO BELAS ARTES\TCC\FOTOS CARNAVAL 2015\projeto fundo limpo carnaval 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16" y="4365104"/>
            <a:ext cx="2151189" cy="144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m 18" descr="E:\PÓS GRADUAÇÃO BELAS ARTES\TCC\FOTOS CARNAVAL 2015\projeto fundo limpo carnaval 0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2060849"/>
            <a:ext cx="2160240" cy="144155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aixaDeTexto 19"/>
          <p:cNvSpPr txBox="1"/>
          <p:nvPr/>
        </p:nvSpPr>
        <p:spPr>
          <a:xfrm>
            <a:off x="4818009" y="3618544"/>
            <a:ext cx="1923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ELABORADA PELA AUTORA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814115" y="5922799"/>
            <a:ext cx="1923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ELABORADA PELA AUTORA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876258" y="3587914"/>
            <a:ext cx="1923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PROJETO FUNDO LIMPO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888918" y="5871985"/>
            <a:ext cx="1923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PROJETO FUNDO LIMPO</a:t>
            </a:r>
          </a:p>
        </p:txBody>
      </p:sp>
    </p:spTree>
    <p:extLst>
      <p:ext uri="{BB962C8B-B14F-4D97-AF65-F5344CB8AC3E}">
        <p14:creationId xmlns:p14="http://schemas.microsoft.com/office/powerpoint/2010/main" val="40167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E DISCUSSÃO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95536" y="1179512"/>
            <a:ext cx="762000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93265" y="1340768"/>
            <a:ext cx="8427208" cy="7920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RESUMO DA OPERAÇÃO CARNAVAL 2015</a:t>
            </a:r>
            <a:endParaRPr lang="pt-BR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4" name="Imagem 2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6" t="23068" r="29427" b="58967"/>
          <a:stretch/>
        </p:blipFill>
        <p:spPr bwMode="auto">
          <a:xfrm>
            <a:off x="5203576" y="2193433"/>
            <a:ext cx="2826893" cy="167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m 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" y="1899267"/>
            <a:ext cx="4452549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tângulo 25"/>
          <p:cNvSpPr/>
          <p:nvPr/>
        </p:nvSpPr>
        <p:spPr>
          <a:xfrm>
            <a:off x="1" y="2939253"/>
            <a:ext cx="4625268" cy="68820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5365600" y="1958256"/>
            <a:ext cx="2111651" cy="20178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4695171" y="4132238"/>
            <a:ext cx="41973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1.659,48 TONELADAS DE RESÍDUOS SÓLIDOS COLETADOS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E DISCUSSÃO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323528" y="1772817"/>
            <a:ext cx="8424936" cy="411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1,10kg/</a:t>
            </a:r>
            <a:r>
              <a:rPr lang="pt-BR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hab.dia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0,79kg/dia (19h);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519.705 turistas/visitantes;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410,57 toneladas/dia;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LIMPURB: 1.659,48 toneladas no carnaval =237 toneladas/dia;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173,57 toneladas/dia???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02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1031" y="1916832"/>
            <a:ext cx="8229600" cy="4464496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Inserção dos catadores de material reciclável na gestão dos RSU;</a:t>
            </a:r>
          </a:p>
          <a:p>
            <a:endParaRPr lang="pt-B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Pilar social em projetos de MDL Aplicados a Redução de Emissões de Gases Gerados nas Áreas de Disposição Final de Resíduos Sólidos;</a:t>
            </a:r>
          </a:p>
          <a:p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Relevância para o cenário atual do País.</a:t>
            </a:r>
          </a:p>
          <a:p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4724" y="6462454"/>
            <a:ext cx="365755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41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E DISCUSSÃO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323528" y="1772817"/>
            <a:ext cx="8424936" cy="411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Coleta direto na fonte;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Sucata limpa;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Carnaval 50% da média mensal;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milhões de litros de cerveja/refrigerante;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 milhões de latinhas;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Alumínio matéria prima mais procurada.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02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E DISCUSSÃO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323528" y="1772817"/>
            <a:ext cx="8424936" cy="411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Potencializar a economia;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Desenvolvimento social;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Educação ambiental;</a:t>
            </a:r>
          </a:p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Carnaval: evento apto e carente de praticas sustentáveis.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7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E DISCUSSÃO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323528" y="1772817"/>
            <a:ext cx="8424936" cy="4707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GESTÃO INTEGRADA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Contratação de catadores informais;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Apoio dos órgãos públicos;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Classe trabalhadora;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Visibilidade;</a:t>
            </a:r>
          </a:p>
          <a:p>
            <a:r>
              <a:rPr lang="pt-BR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PRINCÍPIO POLUIDOR – PAGADOR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Fabricantes;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Distribuidores, fornecedores, comerciantes, blocos e camarotes;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Cooperativas, associações e autônomos;</a:t>
            </a:r>
          </a:p>
          <a:p>
            <a:r>
              <a:rPr lang="pt-BR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SERVIÇO AMBIENTAL URBANO</a:t>
            </a:r>
          </a:p>
          <a:p>
            <a:r>
              <a:rPr lang="pt-BR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PODER PÚBLICO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LIMPURB faz a fiscalização da Operação Carnaval;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CONSORCIO SSA responsável pela limpeza urbana - contratação ;</a:t>
            </a:r>
          </a:p>
          <a:p>
            <a:pPr lvl="1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BATTRE, responsável pelo aterro se beneficiaria com a redução dos resíduos recicláveis no aterro.</a:t>
            </a:r>
          </a:p>
          <a:p>
            <a:pPr marL="11430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87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 E DISCUSSÃO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323528" y="1772816"/>
            <a:ext cx="8424936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Implementação da coleta seletiva;</a:t>
            </a:r>
          </a:p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Participação de cooperativas e outras formas de associações;</a:t>
            </a:r>
          </a:p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Art. 18 PNRS: município será priorizado ao acesso de recursos da União;</a:t>
            </a:r>
          </a:p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Benefícios socioeconômicos e ambientais;</a:t>
            </a:r>
          </a:p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Trabalho é </a:t>
            </a:r>
            <a:r>
              <a:rPr lang="pt-BR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intersetorial</a:t>
            </a:r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produção de informação é de melhor qualidade;</a:t>
            </a:r>
          </a:p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Impulsionar outros projetos;</a:t>
            </a:r>
          </a:p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Potencial social: marginal à protagonista.</a:t>
            </a:r>
            <a:endParaRPr lang="pt-BR" sz="3200" dirty="0"/>
          </a:p>
          <a:p>
            <a:pPr marL="11430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611560" y="3573016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OBRIGADA!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1031" y="1916832"/>
            <a:ext cx="8229600" cy="4545622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Nacional de Resíduos Sólidos Urbanos (PNRS), 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Lei nº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12.305/2010;</a:t>
            </a:r>
          </a:p>
          <a:p>
            <a:endParaRPr lang="pt-B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Lei Nacional de Saneamento Básico, Lei nº 11.445/2007;</a:t>
            </a:r>
          </a:p>
          <a:p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Plano Nacional de Resíduos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ólidos Urbanos: Políticas Públicas 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 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PSAU. </a:t>
            </a:r>
          </a:p>
          <a:p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MARCO LEGAL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1031" y="1916833"/>
            <a:ext cx="82296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Conjunto de ações voltadas para a busca de soluções para os resíduos sólidos, de forma a considerar as dimensões política, econômica, ambiental, cultural e social, com controle social e sob a premissa do desenvolvimento 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sustentável.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REFERENCIAL TEÓRICO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95536" y="1179512"/>
            <a:ext cx="762000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GESTÃO INTEGRADA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32336" y="5479996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(Política Nacional de Resíduos Sólidos</a:t>
            </a:r>
          </a:p>
          <a:p>
            <a:pPr algn="r"/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Lei nº 12.305/2010)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1031" y="1916833"/>
            <a:ext cx="82296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pt-BR" sz="2800" dirty="0"/>
              <a:t>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planejamento em políticas públicas deve ser visto e praticado como um processo de decisão político-social e não apenas como um produto técnico. 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REFERENCIAL TEÓRICO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95536" y="1179512"/>
            <a:ext cx="762000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PLANEJAMENTO PARTICIPATIVO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32336" y="593011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(Moraes, 2015)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1031" y="1844824"/>
            <a:ext cx="822960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 reconhecimento do resíduo sólido reutilizável e reciclável como um bem econômico e de valor social, gerador de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trabalho e renda e promotor de cidadania.</a:t>
            </a: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REFERENCIAL TEÓRICO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95536" y="1179512"/>
            <a:ext cx="762000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RECICLAGEM E COLETA SELETIVA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32336" y="326698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(Art. 3º da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Nacional de Resíduos Sólidos</a:t>
            </a:r>
          </a:p>
          <a:p>
            <a:pPr algn="r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 nº 12.305/2010)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61031" y="4365105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Coleta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resíduos sólidos previamente segregados conforme sua constituição ou 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composição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32336" y="5589241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(Art. 6º da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Nacional de Resíduos Sólidos</a:t>
            </a:r>
          </a:p>
          <a:p>
            <a:pPr algn="r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 nº 12.305/2010)</a:t>
            </a:r>
          </a:p>
        </p:txBody>
      </p:sp>
    </p:spTree>
    <p:extLst>
      <p:ext uri="{BB962C8B-B14F-4D97-AF65-F5344CB8AC3E}">
        <p14:creationId xmlns:p14="http://schemas.microsoft.com/office/powerpoint/2010/main" val="35940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1031" y="1844824"/>
            <a:ext cx="8229600" cy="2448272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Redução da matéria prima virgem;</a:t>
            </a:r>
          </a:p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Economia de energia*;</a:t>
            </a:r>
          </a:p>
          <a:p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Redução da disposição de RSU nos aterros.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REFERENCIAL TEÓRICO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95536" y="1179512"/>
            <a:ext cx="762000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RECICLAGEM E COLETA SELETIVA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932336" y="558924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t-BR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Waite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1995)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REFERENCIAL TEÓRICO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2" descr="E:\PÓS GRADUAÇÃO BELAS ARTES\TCC\TEXTOS\APRESENTAÇÃO\ABRELPE FIG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52" y="2024991"/>
            <a:ext cx="4743504" cy="213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0" y="2187810"/>
            <a:ext cx="3377600" cy="1371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QUADRO RETIRADO DO DOCUMENTO “ESTIMATIVAS DOS CUSTOS PARA VIABILIZAR A UNIVERSALIZAÇÃO DA DESTINAÇÃO ADEQUADA DE RESÍDUOS SÓLIDOS NO BRASIL” PRODUZIDO PELA ABRELPE, PUBLICADO EM JUNHO DE 2015.</a:t>
            </a:r>
          </a:p>
          <a:p>
            <a:endParaRPr lang="pt-BR" dirty="0"/>
          </a:p>
        </p:txBody>
      </p:sp>
      <p:graphicFrame>
        <p:nvGraphicFramePr>
          <p:cNvPr id="16" name="Gráfic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182352"/>
              </p:ext>
            </p:extLst>
          </p:nvPr>
        </p:nvGraphicFramePr>
        <p:xfrm flipH="1">
          <a:off x="107008" y="3596308"/>
          <a:ext cx="5256584" cy="27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5436096" y="5085184"/>
            <a:ext cx="3404381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DADOS DO COMPROMISSO EMPRESARIAL PARA RECICLAGEM (CEMPRE) RETIRADO SDO RELATÓRIO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“SITUAÇÃO SOCIAL DAS CATADORAS E CATADORES DE MATERIAL RECICLÁVEL E REUTILIZÁVEL” PRODUZIDO PELO IPEA, PUBLICADO EM 2013.</a:t>
            </a:r>
          </a:p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95536" y="1179512"/>
            <a:ext cx="762000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DADOS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31204"/>
            <a:ext cx="9144000" cy="1268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flipV="1">
            <a:off x="-2689" y="6462454"/>
            <a:ext cx="9146689" cy="404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80932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REFERENCIAL TEÓRICO</a:t>
            </a:r>
            <a:endParaRPr lang="pt-BR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95536" y="1179512"/>
            <a:ext cx="7620000" cy="80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DADOS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611436" y="1735745"/>
            <a:ext cx="9001125" cy="576064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DO NÚMERO DE CATADORES POR MICRORREGIÃO.</a:t>
            </a:r>
          </a:p>
          <a:p>
            <a:pPr marL="114300" indent="0">
              <a:buNone/>
            </a:pPr>
            <a:endParaRPr lang="pt-BR" dirty="0" smtClean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 smtClean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 smtClean="0"/>
          </a:p>
          <a:p>
            <a:pPr marL="114300" indent="0">
              <a:buNone/>
            </a:pPr>
            <a:endParaRPr lang="pt-BR" dirty="0" smtClean="0"/>
          </a:p>
          <a:p>
            <a:pPr marL="114300" indent="0">
              <a:buNone/>
            </a:pPr>
            <a:endParaRPr lang="pt-BR" dirty="0" smtClean="0"/>
          </a:p>
          <a:p>
            <a:pPr marL="114300" inden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11" name="Imagem 10" descr="E:\PÓS GRADUAÇÃO BELAS ARTES\TCC\BIBLIOGRAFIA\LIDOS\RSU\ipe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3"/>
          <a:stretch/>
        </p:blipFill>
        <p:spPr bwMode="auto">
          <a:xfrm>
            <a:off x="251521" y="2276873"/>
            <a:ext cx="5139063" cy="3819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025605" y="6151318"/>
            <a:ext cx="34023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FONTE: CENSO DEMOGRÁFICO 2010 (IBGE, 2012).</a:t>
            </a:r>
          </a:p>
          <a:p>
            <a:endParaRPr lang="pt-BR" dirty="0"/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5415408" y="2276872"/>
            <a:ext cx="3621088" cy="38192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Entre 400 mil e 600 mil catadores e catadoras;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10% cooperativados;</a:t>
            </a:r>
          </a:p>
          <a:p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Nordeste 2ª maior concentração;</a:t>
            </a:r>
          </a:p>
          <a:p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Alto número de catadores + baixo número de iniciativas de coleta seletiva;</a:t>
            </a:r>
          </a:p>
        </p:txBody>
      </p:sp>
    </p:spTree>
    <p:extLst>
      <p:ext uri="{BB962C8B-B14F-4D97-AF65-F5344CB8AC3E}">
        <p14:creationId xmlns:p14="http://schemas.microsoft.com/office/powerpoint/2010/main" val="5276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006600"/>
            </a:gs>
            <a:gs pos="23000">
              <a:srgbClr val="99CC00"/>
            </a:gs>
            <a:gs pos="100000">
              <a:srgbClr val="CCFF99"/>
            </a:gs>
          </a:gsLst>
          <a:lin ang="5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973</Words>
  <Application>Microsoft Office PowerPoint</Application>
  <PresentationFormat>Apresentação na tela (4:3)</PresentationFormat>
  <Paragraphs>167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MECANISMO DE DESENVOLVIMENTO LIMPO EM SALVADOR:  A IMPORTÂNCIA DOS CATADORES DE RESÍDUOS SÓLIDOS RECICLÁVEIS </vt:lpstr>
      <vt:lpstr> OBJETIVO </vt:lpstr>
      <vt:lpstr>MARCO LEGAL</vt:lpstr>
      <vt:lpstr>REFERENCIAL TEÓRICO</vt:lpstr>
      <vt:lpstr>REFERENCIAL TEÓRICO</vt:lpstr>
      <vt:lpstr>REFERENCIAL TEÓRICO</vt:lpstr>
      <vt:lpstr>REFERENCIAL TEÓRICO</vt:lpstr>
      <vt:lpstr>REFERENCIAL TEÓRICO</vt:lpstr>
      <vt:lpstr>REFERENCIAL TEÓRICO</vt:lpstr>
      <vt:lpstr>METODOLOGIA</vt:lpstr>
      <vt:lpstr>METODOLOGIA</vt:lpstr>
      <vt:lpstr>SITUAÇÃO ATUAL</vt:lpstr>
      <vt:lpstr>SITUAÇÃO ATUAL</vt:lpstr>
      <vt:lpstr>PROPOSTA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Marcela</dc:creator>
  <cp:lastModifiedBy>Marcela Magalhães</cp:lastModifiedBy>
  <cp:revision>88</cp:revision>
  <dcterms:created xsi:type="dcterms:W3CDTF">2016-01-26T11:18:54Z</dcterms:created>
  <dcterms:modified xsi:type="dcterms:W3CDTF">2016-05-19T00:39:20Z</dcterms:modified>
</cp:coreProperties>
</file>