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6" r:id="rId7"/>
    <p:sldId id="267" r:id="rId8"/>
    <p:sldId id="260" r:id="rId9"/>
    <p:sldId id="263" r:id="rId10"/>
    <p:sldId id="269" r:id="rId11"/>
    <p:sldId id="261" r:id="rId12"/>
    <p:sldId id="268" r:id="rId13"/>
    <p:sldId id="264" r:id="rId14"/>
    <p:sldId id="265" r:id="rId15"/>
    <p:sldId id="270" r:id="rId16"/>
    <p:sldId id="271" r:id="rId17"/>
    <p:sldId id="276" r:id="rId18"/>
    <p:sldId id="272" r:id="rId19"/>
    <p:sldId id="273" r:id="rId20"/>
    <p:sldId id="279" r:id="rId21"/>
    <p:sldId id="277" r:id="rId22"/>
    <p:sldId id="280" r:id="rId23"/>
    <p:sldId id="278" r:id="rId24"/>
    <p:sldId id="274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990726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UTILIZAÇÃO DA MODELAGEM NUMÉRICA DE REDES PARA REDUÇÃO DE PERDAS E CONSUMO DE ENERGIA ELÉTRICA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3256" y="4748666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/>
              <a:t>Autores: </a:t>
            </a:r>
          </a:p>
          <a:p>
            <a:r>
              <a:rPr lang="pt-BR" b="1" dirty="0"/>
              <a:t>Rafael Madeiro da Silva - Tecnólogo em Hidráulica e Saneamento Ambiental</a:t>
            </a:r>
          </a:p>
          <a:p>
            <a:r>
              <a:rPr lang="pt-BR" b="1" dirty="0"/>
              <a:t>Andreia da Silva Nascimento - Tecnóloga em Hidráulica e Saneamento Ambiental</a:t>
            </a:r>
          </a:p>
          <a:p>
            <a:r>
              <a:rPr lang="pt-BR" b="1" dirty="0"/>
              <a:t>Prof. Me. Luiz Eduardo Mendes - Tecnólogo em Obras Hidráulicas e Engenheiro Civil</a:t>
            </a:r>
          </a:p>
          <a:p>
            <a:r>
              <a:rPr lang="pt-BR" b="1" dirty="0"/>
              <a:t>Marcio Henrique de Toledo Almeida - Engenheiro Civil</a:t>
            </a:r>
          </a:p>
          <a:p>
            <a:pPr algn="l"/>
            <a:endParaRPr lang="pt-BR" b="1" dirty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02A6545E-4098-43A3-861D-AF5F9817DEB8}"/>
              </a:ext>
            </a:extLst>
          </p:cNvPr>
          <p:cNvSpPr txBox="1">
            <a:spLocks/>
          </p:cNvSpPr>
          <p:nvPr/>
        </p:nvSpPr>
        <p:spPr>
          <a:xfrm>
            <a:off x="1554777" y="1104957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Algoritmo Genético</a:t>
            </a:r>
          </a:p>
        </p:txBody>
      </p:sp>
      <p:pic>
        <p:nvPicPr>
          <p:cNvPr id="12290" name="Imagem 3">
            <a:extLst>
              <a:ext uri="{FF2B5EF4-FFF2-40B4-BE49-F238E27FC236}">
                <a16:creationId xmlns:a16="http://schemas.microsoft.com/office/drawing/2014/main" id="{96A6E9FB-8F4A-4A86-9F92-5914A4B64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3" t="12845" b="27824"/>
          <a:stretch>
            <a:fillRect/>
          </a:stretch>
        </p:blipFill>
        <p:spPr bwMode="auto">
          <a:xfrm>
            <a:off x="3943715" y="1767739"/>
            <a:ext cx="3596567" cy="499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73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D8C1007-0719-4531-AD8A-C2BE498F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42" y="2562113"/>
            <a:ext cx="4497857" cy="3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C634A8B-0946-4BB7-8152-3A54757E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9" y="2562113"/>
            <a:ext cx="4479756" cy="34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0F80F28-1020-4827-B6EF-96AE2EC1279D}"/>
              </a:ext>
            </a:extLst>
          </p:cNvPr>
          <p:cNvSpPr txBox="1">
            <a:spLocks/>
          </p:cNvSpPr>
          <p:nvPr/>
        </p:nvSpPr>
        <p:spPr>
          <a:xfrm>
            <a:off x="4376851" y="2034071"/>
            <a:ext cx="4202206" cy="8070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SzPct val="135000"/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C00000"/>
                </a:solidFill>
              </a:rPr>
              <a:t> Curvas da bomba</a:t>
            </a:r>
            <a:endParaRPr lang="pt-BR" sz="1200" dirty="0"/>
          </a:p>
          <a:p>
            <a:pPr marL="0" indent="0" algn="ctr">
              <a:buClr>
                <a:srgbClr val="C00000"/>
              </a:buClr>
              <a:buNone/>
            </a:pPr>
            <a:endParaRPr lang="pt-BR" sz="1200" b="1" dirty="0"/>
          </a:p>
          <a:p>
            <a:pPr marL="0" indent="0" algn="ctr">
              <a:buClr>
                <a:srgbClr val="C00000"/>
              </a:buClr>
              <a:buNone/>
            </a:pPr>
            <a:endParaRPr lang="pt-BR" sz="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B2637C3-EB06-49A6-A1D6-D31DCA656CAE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Operação do Modelo</a:t>
            </a:r>
          </a:p>
        </p:txBody>
      </p:sp>
    </p:spTree>
    <p:extLst>
      <p:ext uri="{BB962C8B-B14F-4D97-AF65-F5344CB8AC3E}">
        <p14:creationId xmlns:p14="http://schemas.microsoft.com/office/powerpoint/2010/main" val="216524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BF58968-B78C-4FD2-A0A6-71088B56DFDB}"/>
              </a:ext>
            </a:extLst>
          </p:cNvPr>
          <p:cNvSpPr/>
          <p:nvPr/>
        </p:nvSpPr>
        <p:spPr>
          <a:xfrm>
            <a:off x="1596980" y="4000139"/>
            <a:ext cx="9311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C00000"/>
              </a:buClr>
              <a:buSzPct val="150000"/>
            </a:pPr>
            <a:r>
              <a:rPr lang="pt-BR" sz="2400" dirty="0"/>
              <a:t>	Onde: H1 é a pressão no ponto crítico;</a:t>
            </a:r>
          </a:p>
          <a:p>
            <a:pPr lvl="0" algn="just">
              <a:buClr>
                <a:srgbClr val="C00000"/>
              </a:buClr>
              <a:buSzPct val="150000"/>
            </a:pPr>
            <a:r>
              <a:rPr lang="pt-BR" sz="2400" dirty="0"/>
              <a:t>H2 é a pressão desejada para o ponto crítico; N1 neste caso, considera-se 1, rotação pré-estabelecida pelo fabricante; N2 índice de regulagem de velocidade de rotação para alcançar a pressão desejada. </a:t>
            </a:r>
          </a:p>
          <a:p>
            <a:pPr lvl="0" algn="just">
              <a:buClr>
                <a:srgbClr val="C00000"/>
              </a:buClr>
              <a:buSzPct val="150000"/>
            </a:pPr>
            <a:endParaRPr lang="pt-BR" sz="2200" dirty="0"/>
          </a:p>
          <a:p>
            <a:pPr marL="342900" lvl="0" indent="-34290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8B7F7DB-3491-4886-9BF7-F27DAA5E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555" y="14095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1A3988D-4204-4C4D-A80E-2A333DDAF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80371"/>
              </p:ext>
            </p:extLst>
          </p:nvPr>
        </p:nvGraphicFramePr>
        <p:xfrm>
          <a:off x="4359715" y="2447594"/>
          <a:ext cx="2581998" cy="11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ção" r:id="rId5" imgW="634680" imgH="431640" progId="Equation.3">
                  <p:embed/>
                </p:oleObj>
              </mc:Choice>
              <mc:Fallback>
                <p:oleObj name="Equação" r:id="rId5" imgW="63468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715" y="2447594"/>
                        <a:ext cx="2581998" cy="11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4C55E011-510F-4B71-A157-54032AC58AF9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Operação do Modelo</a:t>
            </a:r>
          </a:p>
        </p:txBody>
      </p:sp>
    </p:spTree>
    <p:extLst>
      <p:ext uri="{BB962C8B-B14F-4D97-AF65-F5344CB8AC3E}">
        <p14:creationId xmlns:p14="http://schemas.microsoft.com/office/powerpoint/2010/main" val="331131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4AF809E-2F6A-4AA4-8814-DC734095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8" y="2058646"/>
            <a:ext cx="7182059" cy="44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D297E94-E5EA-45AC-B9B1-FE2A0ABF941C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15076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052373EF-ADB9-4178-94F2-DEB7F1C0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8" y="1906680"/>
            <a:ext cx="7536587" cy="46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517387A-1A14-4A16-83A1-9486E265A1B5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11765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A634954-9789-497D-AA60-D744FC16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8" y="1906680"/>
            <a:ext cx="7536587" cy="46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B8787AE-EDDD-47D9-9745-4758D19D266E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10432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D2C8B0E-F02E-49AB-A5B9-2AA8D6D03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8" y="1906680"/>
            <a:ext cx="7536587" cy="46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83C9F50-9088-42C9-8A0B-316ABF5CB696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73084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83C9F50-9088-42C9-8A0B-316ABF5CB696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RESULTADOS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F78743F-0C67-4A5F-B503-5C3EB055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8" y="1906680"/>
            <a:ext cx="7537138" cy="46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0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1">
            <a:extLst>
              <a:ext uri="{FF2B5EF4-FFF2-40B4-BE49-F238E27FC236}">
                <a16:creationId xmlns:a16="http://schemas.microsoft.com/office/drawing/2014/main" id="{F620F7F0-E89B-4FA3-B53C-A10EF4044A3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 t="13387" r="40451" b="11713"/>
          <a:stretch>
            <a:fillRect/>
          </a:stretch>
        </p:blipFill>
        <p:spPr bwMode="auto">
          <a:xfrm>
            <a:off x="6528980" y="1933187"/>
            <a:ext cx="4212000" cy="4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1">
            <a:extLst>
              <a:ext uri="{FF2B5EF4-FFF2-40B4-BE49-F238E27FC236}">
                <a16:creationId xmlns:a16="http://schemas.microsoft.com/office/drawing/2014/main" id="{32BC4F5E-F323-4138-9D8C-7404D06334A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13239" r="40479" b="11270"/>
          <a:stretch>
            <a:fillRect/>
          </a:stretch>
        </p:blipFill>
        <p:spPr bwMode="auto">
          <a:xfrm>
            <a:off x="2316980" y="1933187"/>
            <a:ext cx="4212000" cy="4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5A3CF9E-FCD1-45A8-9B78-3AB41A928A61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686158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9B8177D-C583-4987-8196-982E8907DA5E}"/>
              </a:ext>
            </a:extLst>
          </p:cNvPr>
          <p:cNvSpPr txBox="1">
            <a:spLocks/>
          </p:cNvSpPr>
          <p:nvPr/>
        </p:nvSpPr>
        <p:spPr>
          <a:xfrm>
            <a:off x="1015177" y="1976891"/>
            <a:ext cx="2855742" cy="31578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C00000"/>
              </a:buClr>
              <a:buNone/>
            </a:pPr>
            <a:r>
              <a:rPr lang="pt-BR" sz="2400" dirty="0"/>
              <a:t>Coutinho e Soares (2016) ressaltam que o EPANET não considera a mudança na curva de eficiência em função da velocidade de rotação. Portanto o estudo não considerou o impacto desta alteração no rendimento da bomba</a:t>
            </a:r>
            <a:endParaRPr lang="pt-BR" sz="1000" dirty="0">
              <a:solidFill>
                <a:srgbClr val="C00000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398C472-83AF-4F3F-B3F7-D5405530C804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RESULTADOS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2E0EDE4-8239-48C1-86CF-6C65A165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11" y="2399532"/>
            <a:ext cx="6247269" cy="195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6C6890C9-74FF-4D97-A637-3F1ED34C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49" y="4721387"/>
            <a:ext cx="6247269" cy="19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AE2752F-45D2-46DA-AD0D-E6350B784690}"/>
              </a:ext>
            </a:extLst>
          </p:cNvPr>
          <p:cNvSpPr/>
          <p:nvPr/>
        </p:nvSpPr>
        <p:spPr>
          <a:xfrm>
            <a:off x="4080950" y="1976891"/>
            <a:ext cx="800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Relatório de consumo de energia na bomba – sem controle de pressão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17F65EB-7446-4085-A29B-361D1586D0DB}"/>
              </a:ext>
            </a:extLst>
          </p:cNvPr>
          <p:cNvSpPr/>
          <p:nvPr/>
        </p:nvSpPr>
        <p:spPr>
          <a:xfrm>
            <a:off x="4120148" y="4351846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Relatório de consumo de energia na bomba – com controle de pressão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24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0B372D3-1036-43C4-B455-51C13BC59E0D}"/>
              </a:ext>
            </a:extLst>
          </p:cNvPr>
          <p:cNvSpPr txBox="1">
            <a:spLocks/>
          </p:cNvSpPr>
          <p:nvPr/>
        </p:nvSpPr>
        <p:spPr>
          <a:xfrm>
            <a:off x="1455312" y="2596475"/>
            <a:ext cx="9259910" cy="37141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pt-BR" dirty="0"/>
              <a:t>Segundo TSUTIYA (2001), em geral, para produzir 1m³ de água potável é necessário cerca de 0,6kWh;</a:t>
            </a:r>
          </a:p>
          <a:p>
            <a:pPr algn="just">
              <a:buClr>
                <a:srgbClr val="C00000"/>
              </a:buClr>
            </a:pPr>
            <a:r>
              <a:rPr lang="pt-BR" dirty="0"/>
              <a:t>No caso do município de Guarulhos, o gasto médio de energia é de </a:t>
            </a:r>
            <a:r>
              <a:rPr lang="pt-BR" dirty="0">
                <a:solidFill>
                  <a:srgbClr val="C00000"/>
                </a:solidFill>
              </a:rPr>
              <a:t>2,74 kWh para produzir 1m³ </a:t>
            </a:r>
            <a:r>
              <a:rPr lang="pt-BR" dirty="0"/>
              <a:t>de água potável;</a:t>
            </a:r>
          </a:p>
          <a:p>
            <a:pPr algn="just">
              <a:buClr>
                <a:srgbClr val="C00000"/>
              </a:buClr>
            </a:pPr>
            <a:r>
              <a:rPr lang="pt-BR" dirty="0"/>
              <a:t>O valor pode variar dependendo das condições de topografia do local onde está instalado o sistema de distribuição de água;</a:t>
            </a:r>
          </a:p>
          <a:p>
            <a:pPr algn="just">
              <a:buClr>
                <a:srgbClr val="C00000"/>
              </a:buClr>
            </a:pPr>
            <a:r>
              <a:rPr lang="pt-BR" dirty="0"/>
              <a:t>O aumento nas perdas de água acarreta em desperdício de energia elétrica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07393A4-18B0-4657-AE9E-FC33AB0EA404}"/>
              </a:ext>
            </a:extLst>
          </p:cNvPr>
          <p:cNvSpPr txBox="1">
            <a:spLocks/>
          </p:cNvSpPr>
          <p:nvPr/>
        </p:nvSpPr>
        <p:spPr>
          <a:xfrm>
            <a:off x="2141917" y="126364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Desperdício de energia elétrica decorrente de perda de água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3E43291D-583E-4C8F-AB8B-E5298977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81" y="1976891"/>
            <a:ext cx="7251821" cy="45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9B8177D-C583-4987-8196-982E8907DA5E}"/>
              </a:ext>
            </a:extLst>
          </p:cNvPr>
          <p:cNvSpPr txBox="1">
            <a:spLocks/>
          </p:cNvSpPr>
          <p:nvPr/>
        </p:nvSpPr>
        <p:spPr>
          <a:xfrm>
            <a:off x="1657685" y="1976891"/>
            <a:ext cx="1831474" cy="452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C00000"/>
              </a:buClr>
              <a:buNone/>
            </a:pPr>
            <a:r>
              <a:rPr lang="pt-BR" sz="2400" dirty="0"/>
              <a:t> Segundo GO (2013) o SAAE de Guarulhos consome em média de energia elétrica </a:t>
            </a:r>
            <a:r>
              <a:rPr lang="pt-BR" sz="2400" dirty="0">
                <a:solidFill>
                  <a:srgbClr val="C00000"/>
                </a:solidFill>
              </a:rPr>
              <a:t>2,74kWh para produzir 1,0 m</a:t>
            </a:r>
            <a:r>
              <a:rPr lang="pt-BR" sz="2400" baseline="30000" dirty="0">
                <a:solidFill>
                  <a:srgbClr val="C00000"/>
                </a:solidFill>
              </a:rPr>
              <a:t>3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de água potável</a:t>
            </a:r>
            <a:endParaRPr lang="pt-BR" sz="1000" dirty="0">
              <a:solidFill>
                <a:srgbClr val="C00000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398C472-83AF-4F3F-B3F7-D5405530C804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52131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398C472-83AF-4F3F-B3F7-D5405530C804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CONCLUSÃO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7B3B6C3-886E-4243-8289-D60836DD2F66}"/>
              </a:ext>
            </a:extLst>
          </p:cNvPr>
          <p:cNvSpPr txBox="1">
            <a:spLocks/>
          </p:cNvSpPr>
          <p:nvPr/>
        </p:nvSpPr>
        <p:spPr>
          <a:xfrm>
            <a:off x="2173611" y="1906680"/>
            <a:ext cx="7990737" cy="44119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	O uso do algoritmo genético: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 Estimar os ganhos com a redução de perdas reais;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Simular o funcionamento de dispositivos destinados a melhorar a operação do sistema de abastecimento de água;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	O uso de uma curva padrão para a regulagem do inversor de frequência: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 Redução das perdas reais de água decorrentes de vazamentos;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Redução das pressões no horário de menor vazão mesmo com bombeamento;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47797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398C472-83AF-4F3F-B3F7-D5405530C804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CONCLUSÃO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7B3B6C3-886E-4243-8289-D60836DD2F66}"/>
              </a:ext>
            </a:extLst>
          </p:cNvPr>
          <p:cNvSpPr txBox="1">
            <a:spLocks/>
          </p:cNvSpPr>
          <p:nvPr/>
        </p:nvSpPr>
        <p:spPr>
          <a:xfrm>
            <a:off x="2173611" y="1906680"/>
            <a:ext cx="7990737" cy="44119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	Para sua eficácia: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 Cadastro em ordem;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Medidores de vazão bem dimensionados e devidamente calibrados;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Monitoramento constante do ponto crítico.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	Para melhorar as estimativas: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 Calibrar o modelo;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Determinar o consumo médio no horário da mínima noturna;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3244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398C472-83AF-4F3F-B3F7-D5405530C804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CONCLUSÃO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3E8A5BF-B0D7-4B46-BFD9-3FFBBC5291C4}"/>
              </a:ext>
            </a:extLst>
          </p:cNvPr>
          <p:cNvSpPr txBox="1">
            <a:spLocks/>
          </p:cNvSpPr>
          <p:nvPr/>
        </p:nvSpPr>
        <p:spPr>
          <a:xfrm>
            <a:off x="2173611" y="1906680"/>
            <a:ext cx="7990737" cy="4035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	A partir do desenvolvimento deste estudo podemos vislumbrar outras possibilidades de pesquisa, tais como: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 Implantação de curvas de regulagem para o inversor de frequência específica para feriados e fins de semana e/ou diferentes regulagens em função da sazonalidade do perfil de consumo durante o ano;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 Determinação do impacto na curva de eficiência da bomba em função das alterações na velocidade de rotação;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 Determinação da interferência da </a:t>
            </a:r>
            <a:r>
              <a:rPr lang="pt-BR" sz="2400" dirty="0" err="1"/>
              <a:t>submedição</a:t>
            </a:r>
            <a:r>
              <a:rPr lang="pt-BR" sz="2400" dirty="0"/>
              <a:t> na elaboração do perfil de consumo.</a:t>
            </a:r>
          </a:p>
        </p:txBody>
      </p:sp>
    </p:spTree>
    <p:extLst>
      <p:ext uri="{BB962C8B-B14F-4D97-AF65-F5344CB8AC3E}">
        <p14:creationId xmlns:p14="http://schemas.microsoft.com/office/powerpoint/2010/main" val="157362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AD55B71-1AA6-4FBB-903A-386718FD38C6}"/>
              </a:ext>
            </a:extLst>
          </p:cNvPr>
          <p:cNvSpPr/>
          <p:nvPr/>
        </p:nvSpPr>
        <p:spPr>
          <a:xfrm>
            <a:off x="2971081" y="3103808"/>
            <a:ext cx="58380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09716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0B372D3-1036-43C4-B455-51C13BC59E0D}"/>
              </a:ext>
            </a:extLst>
          </p:cNvPr>
          <p:cNvSpPr txBox="1">
            <a:spLocks/>
          </p:cNvSpPr>
          <p:nvPr/>
        </p:nvSpPr>
        <p:spPr>
          <a:xfrm>
            <a:off x="1455312" y="2596475"/>
            <a:ext cx="9259910" cy="37141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0000"/>
              </a:buClr>
              <a:buNone/>
            </a:pPr>
            <a:r>
              <a:rPr lang="pt-BR" dirty="0"/>
              <a:t>Apresentar a utilização da modelagem numérica, através do simulador hidráulico EPANET, operando em conjunto com um módulo de otimização que utiliza o algoritmo genético, com a finalidade de melhorar as rotinas operacionais na utilização de inversores de frequência e permitir a redução do consumo de energia elétrica e de perdas de água na distribuição de água.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07393A4-18B0-4657-AE9E-FC33AB0EA404}"/>
              </a:ext>
            </a:extLst>
          </p:cNvPr>
          <p:cNvSpPr txBox="1">
            <a:spLocks/>
          </p:cNvSpPr>
          <p:nvPr/>
        </p:nvSpPr>
        <p:spPr>
          <a:xfrm>
            <a:off x="2141917" y="126364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35033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0F76DDA-0146-4A0C-BEF5-7DB4B2C93AF1}"/>
              </a:ext>
            </a:extLst>
          </p:cNvPr>
          <p:cNvSpPr txBox="1">
            <a:spLocks/>
          </p:cNvSpPr>
          <p:nvPr/>
        </p:nvSpPr>
        <p:spPr>
          <a:xfrm>
            <a:off x="1221524" y="1409543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Materiais e métodos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903470A9-467D-429A-B09A-5EFD0BF475B7}"/>
              </a:ext>
            </a:extLst>
          </p:cNvPr>
          <p:cNvSpPr txBox="1">
            <a:spLocks/>
          </p:cNvSpPr>
          <p:nvPr/>
        </p:nvSpPr>
        <p:spPr>
          <a:xfrm>
            <a:off x="7350859" y="2115256"/>
            <a:ext cx="3544669" cy="99252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pt-BR" sz="2000" b="1" dirty="0"/>
              <a:t>Construção do modelo físico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pt-BR" sz="2000" b="1" dirty="0"/>
              <a:t> </a:t>
            </a:r>
            <a:r>
              <a:rPr lang="pt-BR" sz="2000" dirty="0"/>
              <a:t>Extração de dados do SIG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pt-BR" sz="2000" b="1" dirty="0"/>
          </a:p>
          <a:p>
            <a:pPr marL="0" indent="0" algn="ctr">
              <a:buClr>
                <a:srgbClr val="C00000"/>
              </a:buClr>
              <a:buNone/>
            </a:pPr>
            <a:endParaRPr lang="pt-BR" sz="1400" dirty="0"/>
          </a:p>
        </p:txBody>
      </p:sp>
      <p:sp>
        <p:nvSpPr>
          <p:cNvPr id="12" name="Seta para baixo 1">
            <a:extLst>
              <a:ext uri="{FF2B5EF4-FFF2-40B4-BE49-F238E27FC236}">
                <a16:creationId xmlns:a16="http://schemas.microsoft.com/office/drawing/2014/main" id="{7C20C559-FBFE-4ECE-B8FF-C1D135FA8655}"/>
              </a:ext>
            </a:extLst>
          </p:cNvPr>
          <p:cNvSpPr/>
          <p:nvPr/>
        </p:nvSpPr>
        <p:spPr>
          <a:xfrm>
            <a:off x="8880877" y="3107777"/>
            <a:ext cx="484632" cy="1105833"/>
          </a:xfrm>
          <a:prstGeom prst="downArrow">
            <a:avLst>
              <a:gd name="adj1" fmla="val 27802"/>
              <a:gd name="adj2" fmla="val 10271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5DA9F582-2AF3-4702-B860-88C7AEF2C871}"/>
              </a:ext>
            </a:extLst>
          </p:cNvPr>
          <p:cNvSpPr txBox="1">
            <a:spLocks/>
          </p:cNvSpPr>
          <p:nvPr/>
        </p:nvSpPr>
        <p:spPr>
          <a:xfrm>
            <a:off x="1221524" y="4213611"/>
            <a:ext cx="9674004" cy="216972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pt-BR" sz="2000" b="1" dirty="0"/>
              <a:t>Informações de Topologia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pt-BR" sz="2000" dirty="0"/>
              <a:t>Modulo de customização do EPANET, onde extraiu-se dados:</a:t>
            </a:r>
          </a:p>
          <a:p>
            <a:pPr algn="just">
              <a:buClr>
                <a:srgbClr val="C00000"/>
              </a:buClr>
            </a:pPr>
            <a:r>
              <a:rPr lang="pt-BR" sz="2000" dirty="0"/>
              <a:t>características reais das tubulações, peças componentes das redes de distribuição de água;</a:t>
            </a:r>
          </a:p>
          <a:p>
            <a:pPr algn="just">
              <a:buClr>
                <a:srgbClr val="C00000"/>
              </a:buClr>
            </a:pPr>
            <a:r>
              <a:rPr lang="pt-BR" sz="2000" dirty="0"/>
              <a:t>dados de topografia da região e coordenadas geográficas de cada singularidade de rede.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pt-BR" sz="1400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15B4F2C2-2666-4FEB-8043-3515B4CD5E89}"/>
              </a:ext>
            </a:extLst>
          </p:cNvPr>
          <p:cNvSpPr txBox="1">
            <a:spLocks/>
          </p:cNvSpPr>
          <p:nvPr/>
        </p:nvSpPr>
        <p:spPr>
          <a:xfrm>
            <a:off x="1221524" y="2115256"/>
            <a:ext cx="4978073" cy="20723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0000"/>
              </a:buClr>
              <a:buNone/>
            </a:pPr>
            <a:r>
              <a:rPr lang="pt-BR" dirty="0"/>
              <a:t>Serviço Autônomo de Água e Esgoto de Guarulhos (SAAE) da Zona de Macromedição e Controle Aníbal Martins, cuja área é atendida por uma estação elevatória de água, com potência instalada de 250 CV.</a:t>
            </a:r>
          </a:p>
        </p:txBody>
      </p:sp>
    </p:spTree>
    <p:extLst>
      <p:ext uri="{BB962C8B-B14F-4D97-AF65-F5344CB8AC3E}">
        <p14:creationId xmlns:p14="http://schemas.microsoft.com/office/powerpoint/2010/main" val="236954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1055F82-83E3-4598-A9C5-B6E00FA90F1F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Construção do modelo hidráulico base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901A80F-CDB8-42D8-96CD-3051AD665A06}"/>
              </a:ext>
            </a:extLst>
          </p:cNvPr>
          <p:cNvSpPr txBox="1">
            <a:spLocks/>
          </p:cNvSpPr>
          <p:nvPr/>
        </p:nvSpPr>
        <p:spPr>
          <a:xfrm>
            <a:off x="2000020" y="1906680"/>
            <a:ext cx="8337916" cy="22676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00000"/>
              </a:buClr>
              <a:buSzPct val="135000"/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C00000"/>
                </a:solidFill>
              </a:rPr>
              <a:t> Distribuição do consumo nodal</a:t>
            </a:r>
          </a:p>
          <a:p>
            <a:pPr algn="just">
              <a:buClr>
                <a:srgbClr val="C00000"/>
              </a:buClr>
            </a:pPr>
            <a:r>
              <a:rPr lang="pt-BR" sz="2400" dirty="0"/>
              <a:t>Foi utilizado a totalização dos volumes das micromedições anuais para que permanecem sazonais os consumos das diversas categorias de economias. A vazão calculada de cada nó, chamou-se de consumo base (</a:t>
            </a:r>
            <a:r>
              <a:rPr lang="pt-BR" sz="2400" dirty="0" err="1"/>
              <a:t>Qb</a:t>
            </a:r>
            <a:r>
              <a:rPr lang="pt-BR" sz="2400" dirty="0"/>
              <a:t>) e foi utilizado como referência para o cálculo das vazões ao longo das 24 horas do dia, durante todos os dias do ano.</a:t>
            </a:r>
            <a:endParaRPr lang="pt-BR" sz="2400" b="1" dirty="0"/>
          </a:p>
          <a:p>
            <a:pPr marL="0" indent="0" algn="ctr">
              <a:buClr>
                <a:srgbClr val="C00000"/>
              </a:buClr>
              <a:buNone/>
            </a:pPr>
            <a:endParaRPr lang="pt-BR" sz="1400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D4E3ADE7-4BEB-463D-8F20-892A3319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8" y="4019626"/>
            <a:ext cx="676042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02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1055F82-83E3-4598-A9C5-B6E00FA90F1F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Construção do modelo hidráulico base</a:t>
            </a:r>
          </a:p>
        </p:txBody>
      </p:sp>
      <p:pic>
        <p:nvPicPr>
          <p:cNvPr id="2050" name="Imagem 1">
            <a:extLst>
              <a:ext uri="{FF2B5EF4-FFF2-40B4-BE49-F238E27FC236}">
                <a16:creationId xmlns:a16="http://schemas.microsoft.com/office/drawing/2014/main" id="{56E98836-3A71-490A-A03E-C0728123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82" y="1906680"/>
            <a:ext cx="5172996" cy="438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21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1055F82-83E3-4598-A9C5-B6E00FA90F1F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Construção do modelo hidráulico base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FCCB265-78F2-4D78-BB38-5180FB74F335}"/>
              </a:ext>
            </a:extLst>
          </p:cNvPr>
          <p:cNvSpPr txBox="1">
            <a:spLocks/>
          </p:cNvSpPr>
          <p:nvPr/>
        </p:nvSpPr>
        <p:spPr>
          <a:xfrm>
            <a:off x="1869361" y="2097488"/>
            <a:ext cx="6941119" cy="20960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SzPct val="135000"/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C00000"/>
                </a:solidFill>
              </a:rPr>
              <a:t> Perfil de Vazão e Padrão de Consumo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pt-BR" sz="2000" dirty="0" err="1"/>
              <a:t>Fc</a:t>
            </a:r>
            <a:r>
              <a:rPr lang="pt-BR" sz="2000" dirty="0"/>
              <a:t>= Fator de Consumo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pt-BR" sz="2000" dirty="0" err="1"/>
              <a:t>Qmt</a:t>
            </a:r>
            <a:r>
              <a:rPr lang="pt-BR" sz="2000" dirty="0"/>
              <a:t>: Vazão macro medida no tempo t;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pt-BR" sz="2000" dirty="0" err="1"/>
              <a:t>ΣCbt</a:t>
            </a:r>
            <a:r>
              <a:rPr lang="pt-BR" sz="2000" dirty="0"/>
              <a:t>: Somatória dos consumos bases dos nós.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pt-BR" sz="2000" b="1" dirty="0"/>
          </a:p>
          <a:p>
            <a:pPr marL="0" indent="0" algn="ctr">
              <a:buClr>
                <a:srgbClr val="C00000"/>
              </a:buClr>
              <a:buNone/>
            </a:pPr>
            <a:endParaRPr lang="pt-BR" sz="140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0F8D02D-4F75-497C-84D5-BF7C87C5E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27811"/>
              </p:ext>
            </p:extLst>
          </p:nvPr>
        </p:nvGraphicFramePr>
        <p:xfrm>
          <a:off x="8810480" y="2097488"/>
          <a:ext cx="1930500" cy="11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ção" r:id="rId5" imgW="761669" imgH="634725" progId="Equation.3">
                  <p:embed/>
                </p:oleObj>
              </mc:Choice>
              <mc:Fallback>
                <p:oleObj name="Equação" r:id="rId5" imgW="761669" imgH="634725" progId="Equation.3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480" y="2097488"/>
                        <a:ext cx="1930500" cy="118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A29BF54-2A0F-4236-94C3-3ABA5B898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23" y="3685902"/>
            <a:ext cx="6321913" cy="272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E935887-BF9F-4D24-BA25-3EDF5A8E0C56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Modelagem de Vazamentos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BF58968-B78C-4FD2-A0A6-71088B56DFDB}"/>
              </a:ext>
            </a:extLst>
          </p:cNvPr>
          <p:cNvSpPr/>
          <p:nvPr/>
        </p:nvSpPr>
        <p:spPr>
          <a:xfrm>
            <a:off x="1429555" y="2569461"/>
            <a:ext cx="93114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C00000"/>
              </a:buClr>
              <a:buSzPct val="150000"/>
            </a:pPr>
            <a:r>
              <a:rPr lang="pt-BR" sz="2400" dirty="0"/>
              <a:t>	Estimou-se a </a:t>
            </a:r>
            <a:r>
              <a:rPr lang="pt-BR" sz="2400" dirty="0">
                <a:solidFill>
                  <a:srgbClr val="C00000"/>
                </a:solidFill>
              </a:rPr>
              <a:t>perda por vazamentos no período da mínima vazão </a:t>
            </a:r>
            <a:r>
              <a:rPr lang="pt-BR" sz="2400" dirty="0"/>
              <a:t>noturna em </a:t>
            </a:r>
            <a:r>
              <a:rPr lang="pt-BR" sz="2400" dirty="0">
                <a:solidFill>
                  <a:srgbClr val="C00000"/>
                </a:solidFill>
              </a:rPr>
              <a:t>80%, </a:t>
            </a:r>
            <a:r>
              <a:rPr lang="pt-BR" sz="2400" dirty="0"/>
              <a:t>baseado em estudos de LAMBERT &amp; THORNTON (2002) e utilizou-se o </a:t>
            </a:r>
            <a:r>
              <a:rPr lang="pt-BR" sz="2400" dirty="0">
                <a:solidFill>
                  <a:srgbClr val="C00000"/>
                </a:solidFill>
              </a:rPr>
              <a:t>algoritmo genético </a:t>
            </a:r>
            <a:r>
              <a:rPr lang="pt-BR" sz="2400" dirty="0"/>
              <a:t>desenvolvido por ARAÚJO (2005).</a:t>
            </a:r>
          </a:p>
          <a:p>
            <a:pPr lvl="0" algn="just">
              <a:buClr>
                <a:srgbClr val="C00000"/>
              </a:buClr>
              <a:buSzPct val="150000"/>
            </a:pPr>
            <a:endParaRPr lang="pt-BR" sz="2200" dirty="0"/>
          </a:p>
          <a:p>
            <a:pPr marL="342900" lvl="0" indent="-34290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150C150-0038-4829-80C8-0E5BE3E735C1}"/>
              </a:ext>
            </a:extLst>
          </p:cNvPr>
          <p:cNvSpPr txBox="1">
            <a:spLocks/>
          </p:cNvSpPr>
          <p:nvPr/>
        </p:nvSpPr>
        <p:spPr>
          <a:xfrm>
            <a:off x="5572953" y="3827929"/>
            <a:ext cx="5168027" cy="206955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pt-BR" sz="1800" dirty="0" err="1"/>
              <a:t>q</a:t>
            </a:r>
            <a:r>
              <a:rPr lang="pt-BR" sz="1800" baseline="-25000" dirty="0" err="1"/>
              <a:t>vi</a:t>
            </a:r>
            <a:r>
              <a:rPr lang="pt-BR" sz="1800" dirty="0"/>
              <a:t> equivale à vazão de vazamento no nó i;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pt-BR" sz="1800" dirty="0" err="1"/>
              <a:t>p</a:t>
            </a:r>
            <a:r>
              <a:rPr lang="pt-BR" sz="1800" baseline="-25000" dirty="0" err="1"/>
              <a:t>i</a:t>
            </a:r>
            <a:r>
              <a:rPr lang="pt-BR" sz="1800" baseline="-25000" dirty="0"/>
              <a:t> </a:t>
            </a:r>
            <a:r>
              <a:rPr lang="pt-BR" sz="1800" dirty="0"/>
              <a:t>representa a pressão no nó i;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pt-BR" sz="1800" dirty="0"/>
              <a:t>ß é o expoente da pressão, cujo valor de laboratório para vazão de um orifício com saída para a atmosfera é da ordem de 0,5;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pt-BR" sz="1800" dirty="0" err="1"/>
              <a:t>C</a:t>
            </a:r>
            <a:r>
              <a:rPr lang="pt-BR" sz="1800" baseline="-25000" dirty="0" err="1"/>
              <a:t>i</a:t>
            </a:r>
            <a:r>
              <a:rPr lang="pt-BR" sz="1800" dirty="0"/>
              <a:t> coeficiente de vazão do orifício.</a:t>
            </a:r>
            <a:endParaRPr lang="pt-BR" sz="1400" dirty="0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49835E9-B61C-4E97-A85E-25FDF3817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33407"/>
              </p:ext>
            </p:extLst>
          </p:nvPr>
        </p:nvGraphicFramePr>
        <p:xfrm>
          <a:off x="1596980" y="4446898"/>
          <a:ext cx="23368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ção" r:id="rId5" imgW="965160" imgH="266400" progId="Equation.3">
                  <p:embed/>
                </p:oleObj>
              </mc:Choice>
              <mc:Fallback>
                <p:oleObj name="Equação" r:id="rId5" imgW="965160" imgH="266400" progId="Equation.3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2EF268C-E060-43BF-93FD-D1D7BE349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980" y="4446898"/>
                        <a:ext cx="2336800" cy="665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30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3826BD0-E7E2-490B-B3E9-BF18F2CE464C}"/>
              </a:ext>
            </a:extLst>
          </p:cNvPr>
          <p:cNvSpPr/>
          <p:nvPr/>
        </p:nvSpPr>
        <p:spPr>
          <a:xfrm>
            <a:off x="1838081" y="2150579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+mj-lt"/>
              <a:buAutoNum type="arabicPeriod"/>
            </a:pPr>
            <a:r>
              <a:rPr lang="pt-BR" sz="2200" dirty="0"/>
              <a:t>O Algoritmo inicialmente calcula os fatores de consumo horário (</a:t>
            </a:r>
            <a:r>
              <a:rPr lang="pt-BR" sz="2200" dirty="0" err="1"/>
              <a:t>fc</a:t>
            </a:r>
            <a:r>
              <a:rPr lang="pt-BR" sz="2200" dirty="0"/>
              <a:t>) e estabelece-se um valor do coeficiente de vazamento (c);</a:t>
            </a:r>
          </a:p>
          <a:p>
            <a:pPr marL="457200" indent="-457200" algn="just">
              <a:buClr>
                <a:srgbClr val="C00000"/>
              </a:buClr>
              <a:buFont typeface="+mj-lt"/>
              <a:buAutoNum type="arabicPeriod"/>
            </a:pPr>
            <a:r>
              <a:rPr lang="pt-BR" sz="2200" dirty="0"/>
              <a:t>O módulo customizado do programa </a:t>
            </a:r>
            <a:r>
              <a:rPr lang="pt-BR" sz="2200" dirty="0" err="1"/>
              <a:t>Epanet</a:t>
            </a:r>
            <a:r>
              <a:rPr lang="pt-BR" sz="2200" dirty="0"/>
              <a:t> simula a rede em modelo dinâmico empregando-se os dados obtidos. Em seguida o próprio modelo define um valor para o coeficiente de vazamento (c) e novos fatores de consumo horários (</a:t>
            </a:r>
            <a:r>
              <a:rPr lang="pt-BR" sz="2200" dirty="0" err="1"/>
              <a:t>fc,t</a:t>
            </a:r>
            <a:r>
              <a:rPr lang="pt-BR" sz="2200" dirty="0"/>
              <a:t>).</a:t>
            </a:r>
          </a:p>
          <a:p>
            <a:pPr lvl="0" algn="just">
              <a:buClr>
                <a:srgbClr val="C00000"/>
              </a:buClr>
              <a:buSzPct val="150000"/>
            </a:pPr>
            <a:endParaRPr lang="pt-BR" sz="2200" dirty="0"/>
          </a:p>
          <a:p>
            <a:pPr marL="342900" lvl="0" indent="-34290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A915CF4-2336-4DE5-BD74-DA26DC01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37" y="4204278"/>
            <a:ext cx="6071720" cy="240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772C8B7-E0CF-4E7F-A00A-C94178C62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24114"/>
              </p:ext>
            </p:extLst>
          </p:nvPr>
        </p:nvGraphicFramePr>
        <p:xfrm>
          <a:off x="2239460" y="5572186"/>
          <a:ext cx="1948558" cy="66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ção" r:id="rId6" imgW="863225" imgH="241195" progId="Equation.3">
                  <p:embed/>
                </p:oleObj>
              </mc:Choice>
              <mc:Fallback>
                <p:oleObj name="Equação" r:id="rId6" imgW="863225" imgH="241195" progId="Equation.3">
                  <p:embed/>
                  <p:pic>
                    <p:nvPicPr>
                      <p:cNvPr id="17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460" y="5572186"/>
                        <a:ext cx="1948558" cy="664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2EF268C-E060-43BF-93FD-D1D7BE349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46847"/>
              </p:ext>
            </p:extLst>
          </p:nvPr>
        </p:nvGraphicFramePr>
        <p:xfrm>
          <a:off x="1838081" y="4741601"/>
          <a:ext cx="23368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ção" r:id="rId8" imgW="965160" imgH="266400" progId="Equation.3">
                  <p:embed/>
                </p:oleObj>
              </mc:Choice>
              <mc:Fallback>
                <p:oleObj name="Equação" r:id="rId8" imgW="965160" imgH="266400" progId="Equation.3">
                  <p:embed/>
                  <p:pic>
                    <p:nvPicPr>
                      <p:cNvPr id="16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081" y="4741601"/>
                        <a:ext cx="2336800" cy="665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02A6545E-4098-43A3-861D-AF5F9817DEB8}"/>
              </a:ext>
            </a:extLst>
          </p:cNvPr>
          <p:cNvSpPr txBox="1">
            <a:spLocks/>
          </p:cNvSpPr>
          <p:nvPr/>
        </p:nvSpPr>
        <p:spPr>
          <a:xfrm>
            <a:off x="1596980" y="1243899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u="sng" dirty="0">
                <a:solidFill>
                  <a:srgbClr val="C00000"/>
                </a:solidFill>
                <a:latin typeface="+mn-lt"/>
              </a:rPr>
              <a:t>Algoritmo Genético</a:t>
            </a:r>
          </a:p>
        </p:txBody>
      </p:sp>
    </p:spTree>
    <p:extLst>
      <p:ext uri="{BB962C8B-B14F-4D97-AF65-F5344CB8AC3E}">
        <p14:creationId xmlns:p14="http://schemas.microsoft.com/office/powerpoint/2010/main" val="737055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646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Tema do Office</vt:lpstr>
      <vt:lpstr>Equação</vt:lpstr>
      <vt:lpstr>Microsoft Equation 3.0</vt:lpstr>
      <vt:lpstr>UTILIZAÇÃO DA MODELAGEM NUMÉRICA DE REDES PARA REDUÇÃO DE PERDAS E CONSUMO DE ENERGIA ELÉTRICA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Madeiro's</cp:lastModifiedBy>
  <cp:revision>12</cp:revision>
  <dcterms:created xsi:type="dcterms:W3CDTF">2017-05-30T09:26:55Z</dcterms:created>
  <dcterms:modified xsi:type="dcterms:W3CDTF">2017-06-18T19:59:02Z</dcterms:modified>
</cp:coreProperties>
</file>