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8" r:id="rId6"/>
    <p:sldId id="260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9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0EEE6"/>
    <a:srgbClr val="FBFA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000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8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arvalhoufg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267165" y="1765095"/>
            <a:ext cx="9978767" cy="2387600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pt-BR" b="1" dirty="0">
                <a:latin typeface="+mn-lt"/>
              </a:rPr>
              <a:t>DIAGNÓSTICO DA PRESTAÇÃO DOS SERVIÇOS DE LIMPEZA PÚBLICA NO ESTADO DE GOIÁS</a:t>
            </a:r>
            <a:r>
              <a:rPr lang="pt-BR" dirty="0">
                <a:latin typeface="+mn-lt"/>
              </a:rPr>
              <a:t/>
            </a:r>
            <a:br>
              <a:rPr lang="pt-BR" dirty="0">
                <a:latin typeface="+mn-lt"/>
              </a:rPr>
            </a:br>
            <a:endParaRPr lang="pt-BR" b="1" dirty="0">
              <a:latin typeface="+mn-lt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344383" y="5223680"/>
            <a:ext cx="11542816" cy="107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000" b="1" smtClean="0">
                <a:solidFill>
                  <a:srgbClr val="0070C0"/>
                </a:solidFill>
              </a:rPr>
              <a:t>Autores: Eraldo Henriques de Carvalho, Simone Costa Pfeiffer, Diogo Appel Colvero e Lívia Maria Dias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pt-BR" sz="2000" b="1" smtClean="0">
              <a:solidFill>
                <a:srgbClr val="0070C0"/>
              </a:solidFill>
            </a:endParaRPr>
          </a:p>
          <a:p>
            <a:pPr algn="ctr"/>
            <a:endParaRPr lang="pt-BR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3179" y="2476232"/>
            <a:ext cx="1169027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70C0"/>
                </a:solidFill>
              </a:rPr>
              <a:t>APENAS 14% </a:t>
            </a:r>
            <a:r>
              <a:rPr lang="pt-BR" dirty="0" smtClean="0"/>
              <a:t>DOS MUNICÍPIOS GOIANOS INFORMARAM POSSUIR COOPERATIVAS OU ASSOCIAÇÕES CONSTITUÍDAS POR CATADORES DE MATERIAIS RECICLÁVEIS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0001967"/>
              </p:ext>
            </p:extLst>
          </p:nvPr>
        </p:nvGraphicFramePr>
        <p:xfrm>
          <a:off x="855517" y="3673779"/>
          <a:ext cx="10515600" cy="2918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4002"/>
                <a:gridCol w="1909633"/>
                <a:gridCol w="2408072"/>
                <a:gridCol w="1648846"/>
                <a:gridCol w="1245047"/>
              </a:tblGrid>
              <a:tr h="3581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Região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Número total de municípios por região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Número de municípios que prestaram informação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Possui cooperativas de catadores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4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Sim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Não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Norte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Nordeste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Noroeste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Centro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27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Entorno do Distrito Federal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19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Oeste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39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Metropolitana de Goiânia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Sudeste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Sudoeste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Sul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TOTAL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70C0"/>
                          </a:solidFill>
                          <a:effectLst/>
                        </a:rPr>
                        <a:t>246</a:t>
                      </a:r>
                      <a:endParaRPr lang="pt-BR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70C0"/>
                          </a:solidFill>
                          <a:effectLst/>
                        </a:rPr>
                        <a:t>195</a:t>
                      </a:r>
                      <a:endParaRPr lang="pt-BR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70C0"/>
                          </a:solidFill>
                          <a:effectLst/>
                        </a:rPr>
                        <a:t>34</a:t>
                      </a:r>
                      <a:endParaRPr lang="pt-BR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70C0"/>
                          </a:solidFill>
                          <a:effectLst/>
                        </a:rPr>
                        <a:t>161</a:t>
                      </a:r>
                      <a:endParaRPr lang="pt-BR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2451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28204" y="3345573"/>
            <a:ext cx="107164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Número de municípios que declararam possuir cooperativas de catadores, por regiões do estado de Goiás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57761" y="1619324"/>
            <a:ext cx="4634872" cy="5743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3200" b="1" smtClean="0">
                <a:latin typeface="+mn-lt"/>
              </a:rPr>
              <a:t>RESULTADOS/DISCUSSÃO</a:t>
            </a:r>
            <a:endParaRPr lang="pt-BR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164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44435" y="2605475"/>
            <a:ext cx="1169027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70C0"/>
                </a:solidFill>
              </a:rPr>
              <a:t>A TRIAGEM </a:t>
            </a:r>
            <a:r>
              <a:rPr lang="pt-BR" dirty="0" smtClean="0"/>
              <a:t>DOS RESÍDUOS OCORRE, EM SUA GRANDE MAIORIA, EM LOCAIS IMPROVISADOS E NÃO </a:t>
            </a:r>
            <a:r>
              <a:rPr lang="pt-BR" dirty="0" smtClean="0"/>
              <a:t>LICENCIADOS, IMPERANDO O ASSISTENCIALISMO </a:t>
            </a: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70C0"/>
                </a:solidFill>
              </a:rPr>
              <a:t>A COLETA SELETIVA </a:t>
            </a:r>
            <a:r>
              <a:rPr lang="pt-BR" dirty="0" smtClean="0"/>
              <a:t>É DE BAIXO ALCANCE, INDICANDO ÍNDICE BEM INFERIORES AOS DAS METAS ESTABELECIDAS PARA A REGIÃO CENTRO-OESTE, PELO PLANO NACIONAL DE RESÍDUOS SÓLIDOS. 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dirty="0" smtClean="0"/>
              <a:t>A CAPITAL DO ESTADO, MUNICÍPIO QUE POSSUI O MELHOR ÍNDICE, RECICLA APENAS </a:t>
            </a:r>
            <a:r>
              <a:rPr lang="pt-BR" b="1" dirty="0" smtClean="0">
                <a:solidFill>
                  <a:srgbClr val="0070C0"/>
                </a:solidFill>
              </a:rPr>
              <a:t>3,0%</a:t>
            </a:r>
            <a:r>
              <a:rPr lang="pt-BR" dirty="0" smtClean="0"/>
              <a:t> DOS RESÍDUOS URBANOS GERADOS, ENQUANTO A META, EM 2015, ERA PARA SER DE </a:t>
            </a:r>
            <a:r>
              <a:rPr lang="pt-BR" b="1" dirty="0" smtClean="0">
                <a:solidFill>
                  <a:srgbClr val="0070C0"/>
                </a:solidFill>
              </a:rPr>
              <a:t>5,5%.</a:t>
            </a:r>
          </a:p>
          <a:p>
            <a:pPr>
              <a:buClr>
                <a:schemeClr val="tx1"/>
              </a:buClr>
            </a:pPr>
            <a:endParaRPr lang="pt-B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2451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44435" y="1714327"/>
            <a:ext cx="4634872" cy="5743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3200" b="1" smtClean="0">
                <a:latin typeface="+mn-lt"/>
              </a:rPr>
              <a:t>RESULTADOS/DISCUSSÃO</a:t>
            </a:r>
            <a:endParaRPr lang="pt-BR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001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244435" y="1586967"/>
            <a:ext cx="3055453" cy="574344"/>
          </a:xfrm>
        </p:spPr>
        <p:txBody>
          <a:bodyPr anchor="t" anchorCtr="0">
            <a:noAutofit/>
          </a:bodyPr>
          <a:lstStyle/>
          <a:p>
            <a:pPr algn="just"/>
            <a:r>
              <a:rPr lang="pt-BR" sz="3200" b="1" dirty="0" smtClean="0">
                <a:latin typeface="+mn-lt"/>
              </a:rPr>
              <a:t>CONCLUSÕES</a:t>
            </a:r>
            <a:endParaRPr lang="pt-BR" sz="32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44435" y="2313430"/>
            <a:ext cx="1169027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dirty="0" smtClean="0"/>
              <a:t>DE FORMA GERAL, A INICIATIVA PRIVADA </a:t>
            </a:r>
            <a:r>
              <a:rPr lang="pt-BR" dirty="0" smtClean="0"/>
              <a:t>ESTÁ</a:t>
            </a:r>
            <a:r>
              <a:rPr lang="pt-BR" dirty="0" smtClean="0"/>
              <a:t> </a:t>
            </a:r>
            <a:r>
              <a:rPr lang="pt-BR" dirty="0" smtClean="0"/>
              <a:t>MAIS PRESENTE NOS MUNICÍPIOS MAIS POPULOSOS OU COM MAIOR </a:t>
            </a:r>
            <a:r>
              <a:rPr lang="pt-BR" dirty="0" smtClean="0"/>
              <a:t>ARRECADAÇÃO (MINERADORAS, INDÚSTRIA DE ÁLCOOL E AÇUCAR, ETC.)</a:t>
            </a: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dirty="0" smtClean="0"/>
              <a:t>A UNIVERSALIZAÇÃO DOS SERVIÇOS DE COLETA E TRANSPORTE DE RESÍDUOS SÓLIDOS URBANOS AINDA NÃO FOI ATINGIDA E OS LIXÕES AINDA É UMA REALIDADE PARA A GRANDE MAIORIA DOS MUNICÍPIOS GOIANOS, ESPECIALMENTE PARA OS DE PEQUENO PORTE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dirty="0" smtClean="0"/>
              <a:t>A COLETA SELETIVA E TRIAGEM DE RECICLÁVEIS PRESENTES NOS RESÍDUOS SÓLIDOS URBANOS AINDA SÃO MUITO INCIPIENTES EM GOIÁS.  OS POUCOS MUNICÍPIOS QUE POSSUEM ALGUMA INICIATIVA TAMBÉM POSSUEM PARTICIPAÇÃO DIRETA NA COLETA SELETIVA E NO ASSISTENCIALISMO A COOPERATIVAS DE CATADORES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2451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687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244435" y="1586967"/>
            <a:ext cx="3055453" cy="574344"/>
          </a:xfrm>
        </p:spPr>
        <p:txBody>
          <a:bodyPr anchor="t" anchorCtr="0">
            <a:noAutofit/>
          </a:bodyPr>
          <a:lstStyle/>
          <a:p>
            <a:pPr algn="just"/>
            <a:r>
              <a:rPr lang="pt-BR" sz="3200" b="1" dirty="0" smtClean="0">
                <a:latin typeface="+mn-lt"/>
              </a:rPr>
              <a:t>CONCLUSÕES</a:t>
            </a:r>
            <a:endParaRPr lang="pt-BR" sz="32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44435" y="2568060"/>
            <a:ext cx="1169027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dirty="0" smtClean="0"/>
              <a:t>APENAS UM DOS DUZENTOS E QUARENTA E SEIS MUNICÍPIOS GOIANOS POSSUI A </a:t>
            </a:r>
            <a:r>
              <a:rPr lang="pt-BR" b="1" dirty="0" smtClean="0">
                <a:solidFill>
                  <a:srgbClr val="0070C0"/>
                </a:solidFill>
              </a:rPr>
              <a:t>COBRANÇA DE TAXA </a:t>
            </a:r>
            <a:r>
              <a:rPr lang="pt-BR" dirty="0" smtClean="0"/>
              <a:t>PARA MANUTENÇÃO DA COLETA, TRANSPORTE E DISPOSIÇÃO FINAL DE RESÍDUOS SÓLIDOS URBANOS. NOS DEMAIS, OS CUSTOS SÃO SUBTRAÍDOS DO IMPOSTO PREDIAL E TERRITORIAL URBANO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dirty="0" smtClean="0"/>
              <a:t>O ATUAL CENÁRIO DE LIXÕES EM MUITOS MUNICÍPIOS REFLETE, EM </a:t>
            </a:r>
            <a:r>
              <a:rPr lang="pt-BR" dirty="0" smtClean="0"/>
              <a:t>PARTE, AUSÊNCIA DE </a:t>
            </a:r>
            <a:r>
              <a:rPr lang="pt-BR" dirty="0" smtClean="0"/>
              <a:t>RECURSOS FINANCEIROS PARA A OPERACIONALIZAÇÃO DOS SERVIÇOS DE LIMPEZA </a:t>
            </a:r>
            <a:r>
              <a:rPr lang="pt-BR" dirty="0" smtClean="0"/>
              <a:t>PÚBLICA, DE UMA GESTÃO MINIMAMENTE QUALIFICADA E </a:t>
            </a:r>
            <a:r>
              <a:rPr lang="pt-BR" dirty="0" smtClean="0"/>
              <a:t>CONTINUADA E DA </a:t>
            </a:r>
            <a:r>
              <a:rPr lang="pt-BR" dirty="0" smtClean="0"/>
              <a:t>AUSÊNCIA DE SOLUÇÕES </a:t>
            </a:r>
            <a:r>
              <a:rPr lang="pt-BR" dirty="0" smtClean="0"/>
              <a:t>COMPARTILHADAS COM CAPACIDADE DE PROCESSAMENTO COM ECONOMICIDADE.</a:t>
            </a: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2451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264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401174" y="2186519"/>
            <a:ext cx="3215857" cy="574344"/>
          </a:xfrm>
        </p:spPr>
        <p:txBody>
          <a:bodyPr anchor="t" anchorCtr="0">
            <a:noAutofit/>
          </a:bodyPr>
          <a:lstStyle/>
          <a:p>
            <a:r>
              <a:rPr lang="pt-BR" b="1" dirty="0" smtClean="0">
                <a:latin typeface="+mn-lt"/>
              </a:rPr>
              <a:t>OBRIGADO!!</a:t>
            </a:r>
            <a:br>
              <a:rPr lang="pt-BR" b="1" dirty="0" smtClean="0">
                <a:latin typeface="+mn-lt"/>
              </a:rPr>
            </a:br>
            <a:endParaRPr lang="pt-BR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ítulo 1"/>
          <p:cNvSpPr txBox="1">
            <a:spLocks/>
          </p:cNvSpPr>
          <p:nvPr/>
        </p:nvSpPr>
        <p:spPr>
          <a:xfrm>
            <a:off x="344762" y="2473691"/>
            <a:ext cx="11328682" cy="361835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 algn="just"/>
            <a:endParaRPr lang="pt-BR" sz="2000" dirty="0" smtClean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+mn-lt"/>
            </a:endParaRPr>
          </a:p>
          <a:p>
            <a:pPr algn="just"/>
            <a:endParaRPr lang="pt-BR" sz="2000" dirty="0" smtClean="0">
              <a:latin typeface="+mn-lt"/>
            </a:endParaRPr>
          </a:p>
          <a:p>
            <a:pPr algn="just"/>
            <a:endParaRPr lang="pt-BR" sz="200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33827" y="3322606"/>
            <a:ext cx="11150552" cy="2834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ctr">
              <a:lnSpc>
                <a:spcPct val="110000"/>
              </a:lnSpc>
              <a:defRPr/>
            </a:pPr>
            <a:r>
              <a:rPr lang="pt-BR" b="1" dirty="0">
                <a:solidFill>
                  <a:srgbClr val="0070C0"/>
                </a:solidFill>
                <a:latin typeface="Calibri" pitchFamily="34" charset="0"/>
              </a:rPr>
              <a:t>PROF. </a:t>
            </a:r>
            <a:r>
              <a:rPr lang="pt-BR" b="1" dirty="0" smtClean="0">
                <a:solidFill>
                  <a:srgbClr val="0070C0"/>
                </a:solidFill>
                <a:latin typeface="Calibri" pitchFamily="34" charset="0"/>
              </a:rPr>
              <a:t>DR. </a:t>
            </a:r>
            <a:r>
              <a:rPr lang="pt-BR" b="1" dirty="0">
                <a:solidFill>
                  <a:srgbClr val="0070C0"/>
                </a:solidFill>
                <a:latin typeface="Calibri" pitchFamily="34" charset="0"/>
              </a:rPr>
              <a:t>ERALDO HENRIQUES DE </a:t>
            </a:r>
            <a:r>
              <a:rPr lang="pt-BR" b="1" dirty="0" smtClean="0">
                <a:solidFill>
                  <a:srgbClr val="0070C0"/>
                </a:solidFill>
                <a:latin typeface="Calibri" pitchFamily="34" charset="0"/>
              </a:rPr>
              <a:t>CARVALHO</a:t>
            </a:r>
          </a:p>
          <a:p>
            <a:pPr marL="228600" indent="-228600" algn="ctr">
              <a:lnSpc>
                <a:spcPct val="110000"/>
              </a:lnSpc>
              <a:defRPr/>
            </a:pPr>
            <a:endParaRPr lang="pt-BR" b="1" dirty="0">
              <a:latin typeface="Calibri" pitchFamily="34" charset="0"/>
            </a:endParaRPr>
          </a:p>
          <a:p>
            <a:pPr marL="228600" indent="-228600" algn="ctr">
              <a:lnSpc>
                <a:spcPct val="110000"/>
              </a:lnSpc>
              <a:defRPr/>
            </a:pPr>
            <a:r>
              <a:rPr lang="pt-BR" dirty="0">
                <a:latin typeface="Calibri" pitchFamily="34" charset="0"/>
              </a:rPr>
              <a:t>ESCOLA DE ENGENAHARIA CIVIL E AMBIENTAL</a:t>
            </a:r>
          </a:p>
          <a:p>
            <a:pPr marL="228600" indent="-228600" algn="ctr">
              <a:lnSpc>
                <a:spcPct val="110000"/>
              </a:lnSpc>
              <a:defRPr/>
            </a:pPr>
            <a:r>
              <a:rPr lang="pt-BR" dirty="0">
                <a:latin typeface="Calibri" pitchFamily="34" charset="0"/>
              </a:rPr>
              <a:t>UNIVERSIDADE FEDERAL DE GOIÁS</a:t>
            </a:r>
          </a:p>
          <a:p>
            <a:pPr marL="228600" indent="-228600" algn="ctr">
              <a:lnSpc>
                <a:spcPct val="110000"/>
              </a:lnSpc>
              <a:defRPr/>
            </a:pPr>
            <a:r>
              <a:rPr lang="pt-BR" dirty="0">
                <a:latin typeface="Calibri" pitchFamily="34" charset="0"/>
              </a:rPr>
              <a:t>NÚCLEO DE RESÍDUOS SÓLIDOS E </a:t>
            </a:r>
            <a:r>
              <a:rPr lang="pt-BR" dirty="0" smtClean="0">
                <a:latin typeface="Calibri" pitchFamily="34" charset="0"/>
              </a:rPr>
              <a:t>LÍQUIDOS</a:t>
            </a:r>
          </a:p>
          <a:p>
            <a:pPr marL="228600" indent="-228600" algn="ctr">
              <a:lnSpc>
                <a:spcPct val="110000"/>
              </a:lnSpc>
              <a:defRPr/>
            </a:pPr>
            <a:endParaRPr lang="pt-BR" b="1" dirty="0">
              <a:latin typeface="Calibri" pitchFamily="34" charset="0"/>
            </a:endParaRPr>
          </a:p>
          <a:p>
            <a:pPr marL="228600" indent="-228600" algn="ctr">
              <a:lnSpc>
                <a:spcPct val="110000"/>
              </a:lnSpc>
              <a:defRPr/>
            </a:pPr>
            <a:r>
              <a:rPr lang="pt-BR" b="1" dirty="0">
                <a:latin typeface="Calibri" pitchFamily="34" charset="0"/>
              </a:rPr>
              <a:t>E-mail: </a:t>
            </a:r>
            <a:r>
              <a:rPr lang="pt-BR" b="1" u="sng" dirty="0" smtClean="0">
                <a:latin typeface="Calibri" pitchFamily="34" charset="0"/>
                <a:hlinkClick r:id="rId4"/>
              </a:rPr>
              <a:t>carvalhoufg@gmail.com</a:t>
            </a:r>
            <a:endParaRPr lang="pt-BR" b="1" u="sng" dirty="0" smtClean="0">
              <a:latin typeface="Calibri" pitchFamily="34" charset="0"/>
            </a:endParaRPr>
          </a:p>
          <a:p>
            <a:pPr marL="228600" indent="-228600" algn="ctr">
              <a:lnSpc>
                <a:spcPct val="110000"/>
              </a:lnSpc>
              <a:defRPr/>
            </a:pPr>
            <a:endParaRPr lang="pt-BR" b="1" dirty="0">
              <a:latin typeface="Calibri" pitchFamily="34" charset="0"/>
            </a:endParaRPr>
          </a:p>
          <a:p>
            <a:pPr marL="228600" indent="-228600" algn="ctr">
              <a:lnSpc>
                <a:spcPct val="110000"/>
              </a:lnSpc>
              <a:defRPr/>
            </a:pPr>
            <a:r>
              <a:rPr lang="pt-BR" dirty="0">
                <a:latin typeface="Calibri" pitchFamily="34" charset="0"/>
              </a:rPr>
              <a:t>FONE: +55 (62) </a:t>
            </a:r>
            <a:r>
              <a:rPr lang="pt-BR" dirty="0" smtClean="0">
                <a:latin typeface="Calibri" pitchFamily="34" charset="0"/>
              </a:rPr>
              <a:t>3209-6093</a:t>
            </a:r>
            <a:endParaRPr lang="pt-B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423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299240" y="1585016"/>
            <a:ext cx="3002100" cy="574344"/>
          </a:xfrm>
        </p:spPr>
        <p:txBody>
          <a:bodyPr anchor="t" anchorCtr="0">
            <a:noAutofit/>
          </a:bodyPr>
          <a:lstStyle/>
          <a:p>
            <a:pPr algn="just"/>
            <a:r>
              <a:rPr lang="pt-BR" sz="3200" b="1" dirty="0" smtClean="0">
                <a:latin typeface="+mn-lt"/>
              </a:rPr>
              <a:t>INTRODUÇÃO</a:t>
            </a:r>
            <a:endParaRPr lang="pt-BR" sz="32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CaixaDeTexto 22"/>
          <p:cNvSpPr txBox="1"/>
          <p:nvPr/>
        </p:nvSpPr>
        <p:spPr>
          <a:xfrm>
            <a:off x="4086610" y="2632724"/>
            <a:ext cx="7786941" cy="2977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defRPr/>
            </a:pPr>
            <a:r>
              <a:rPr lang="pt-BR" b="1" dirty="0">
                <a:solidFill>
                  <a:srgbClr val="C00000"/>
                </a:solidFill>
                <a:latin typeface="+mn-lt"/>
              </a:rPr>
              <a:t>ÁREA:</a:t>
            </a:r>
            <a:r>
              <a:rPr lang="pt-BR" dirty="0">
                <a:latin typeface="+mn-lt"/>
              </a:rPr>
              <a:t> 340.111,783 km²</a:t>
            </a:r>
          </a:p>
          <a:p>
            <a:pPr>
              <a:lnSpc>
                <a:spcPts val="2500"/>
              </a:lnSpc>
              <a:defRPr/>
            </a:pPr>
            <a:endParaRPr lang="pt-BR" dirty="0">
              <a:latin typeface="+mn-lt"/>
            </a:endParaRPr>
          </a:p>
          <a:p>
            <a:pPr>
              <a:lnSpc>
                <a:spcPts val="2500"/>
              </a:lnSpc>
              <a:defRPr/>
            </a:pPr>
            <a:r>
              <a:rPr lang="pt-BR" b="1" dirty="0">
                <a:solidFill>
                  <a:srgbClr val="C00000"/>
                </a:solidFill>
                <a:latin typeface="+mn-lt"/>
              </a:rPr>
              <a:t>POPULAÇÃO: </a:t>
            </a:r>
            <a:r>
              <a:rPr lang="pt-BR" dirty="0">
                <a:latin typeface="+mn-lt"/>
              </a:rPr>
              <a:t>6.730 848 hab</a:t>
            </a:r>
            <a:r>
              <a:rPr lang="pt-BR" dirty="0" smtClean="0">
                <a:latin typeface="+mn-lt"/>
              </a:rPr>
              <a:t>.</a:t>
            </a:r>
          </a:p>
          <a:p>
            <a:pPr>
              <a:lnSpc>
                <a:spcPts val="2500"/>
              </a:lnSpc>
              <a:defRPr/>
            </a:pPr>
            <a:endParaRPr lang="pt-BR" dirty="0"/>
          </a:p>
          <a:p>
            <a:pPr>
              <a:lnSpc>
                <a:spcPts val="2500"/>
              </a:lnSpc>
              <a:defRPr/>
            </a:pPr>
            <a:r>
              <a:rPr lang="pt-BR" b="1" dirty="0" smtClean="0">
                <a:solidFill>
                  <a:srgbClr val="C00000"/>
                </a:solidFill>
                <a:latin typeface="+mn-lt"/>
              </a:rPr>
              <a:t>IDH</a:t>
            </a:r>
            <a:r>
              <a:rPr lang="pt-BR" b="1" dirty="0">
                <a:solidFill>
                  <a:srgbClr val="C00000"/>
                </a:solidFill>
                <a:latin typeface="+mn-lt"/>
              </a:rPr>
              <a:t>: </a:t>
            </a:r>
            <a:r>
              <a:rPr lang="pt-BR" dirty="0">
                <a:latin typeface="+mn-lt"/>
              </a:rPr>
              <a:t>0,735</a:t>
            </a:r>
          </a:p>
          <a:p>
            <a:pPr>
              <a:lnSpc>
                <a:spcPts val="2500"/>
              </a:lnSpc>
              <a:defRPr/>
            </a:pPr>
            <a:endParaRPr lang="pt-BR" dirty="0">
              <a:latin typeface="+mn-lt"/>
            </a:endParaRPr>
          </a:p>
          <a:p>
            <a:pPr>
              <a:lnSpc>
                <a:spcPts val="2500"/>
              </a:lnSpc>
              <a:defRPr/>
            </a:pPr>
            <a:r>
              <a:rPr lang="pt-BR" b="1" dirty="0">
                <a:solidFill>
                  <a:srgbClr val="C00000"/>
                </a:solidFill>
                <a:latin typeface="+mn-lt"/>
              </a:rPr>
              <a:t>ECONOMIA:</a:t>
            </a:r>
            <a:r>
              <a:rPr lang="pt-BR" dirty="0">
                <a:solidFill>
                  <a:srgbClr val="C00000"/>
                </a:solidFill>
                <a:latin typeface="+mn-lt"/>
              </a:rPr>
              <a:t> </a:t>
            </a:r>
            <a:r>
              <a:rPr lang="pt-BR" dirty="0">
                <a:latin typeface="+mn-lt"/>
              </a:rPr>
              <a:t>Agropecuária e </a:t>
            </a:r>
            <a:r>
              <a:rPr lang="pt-BR" dirty="0" smtClean="0">
                <a:latin typeface="+mn-lt"/>
              </a:rPr>
              <a:t>Mineração</a:t>
            </a:r>
          </a:p>
          <a:p>
            <a:pPr>
              <a:lnSpc>
                <a:spcPts val="2500"/>
              </a:lnSpc>
              <a:defRPr/>
            </a:pPr>
            <a:endParaRPr lang="pt-BR" dirty="0"/>
          </a:p>
          <a:p>
            <a:pPr>
              <a:lnSpc>
                <a:spcPts val="2500"/>
              </a:lnSpc>
              <a:defRPr/>
            </a:pPr>
            <a:r>
              <a:rPr lang="pt-BR" b="1" dirty="0" smtClean="0">
                <a:solidFill>
                  <a:srgbClr val="C00000"/>
                </a:solidFill>
              </a:rPr>
              <a:t>NÚMERO DE MUNICÍPIOS</a:t>
            </a:r>
            <a:r>
              <a:rPr lang="pt-BR" dirty="0" smtClean="0"/>
              <a:t>: </a:t>
            </a:r>
            <a:r>
              <a:rPr lang="pt-BR" dirty="0" smtClean="0"/>
              <a:t>246 (78% com menos de 20 mil habitantes)</a:t>
            </a:r>
            <a:endParaRPr lang="pt-BR" dirty="0" smtClean="0"/>
          </a:p>
        </p:txBody>
      </p:sp>
      <p:pic>
        <p:nvPicPr>
          <p:cNvPr id="24" name="Picture 20" descr="Localização de Goiás no Bras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118" y="2443956"/>
            <a:ext cx="3413125" cy="337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83393" y="1632518"/>
            <a:ext cx="3055453" cy="574344"/>
          </a:xfrm>
        </p:spPr>
        <p:txBody>
          <a:bodyPr anchor="t" anchorCtr="0">
            <a:noAutofit/>
          </a:bodyPr>
          <a:lstStyle/>
          <a:p>
            <a:pPr algn="just"/>
            <a:r>
              <a:rPr lang="pt-BR" sz="3200" b="1" dirty="0" smtClean="0">
                <a:latin typeface="+mn-lt"/>
              </a:rPr>
              <a:t>INTRODUÇÃO</a:t>
            </a:r>
            <a:endParaRPr lang="pt-BR" sz="32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08758" y="2861953"/>
            <a:ext cx="110440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PROBLEMÁTICA – AUSÊNCIA DE INFORMAÇÕES PARA O PLANEJAMENTO</a:t>
            </a: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JUSTIFICATIVA – ELABORAÇÃO DO PLANO ESTADUAL DE RESÍDUOS SÓLIDOS</a:t>
            </a: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RELEVÂNCIA – ATENDIMENTO AOS DOCUMENTOS LEGAIS E MELHORIA DAS CONDIÇÕES DO SANEAMENTO E SAÚDE NA REGIÃO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76515" y="1515713"/>
            <a:ext cx="3055453" cy="574344"/>
          </a:xfrm>
        </p:spPr>
        <p:txBody>
          <a:bodyPr anchor="t" anchorCtr="0">
            <a:noAutofit/>
          </a:bodyPr>
          <a:lstStyle/>
          <a:p>
            <a:pPr algn="just"/>
            <a:r>
              <a:rPr lang="pt-BR" sz="3200" b="1" dirty="0" smtClean="0">
                <a:latin typeface="+mn-lt"/>
              </a:rPr>
              <a:t>METODOLOGIA</a:t>
            </a:r>
            <a:endParaRPr lang="pt-BR" sz="32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15635" y="2351315"/>
            <a:ext cx="111865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DADOS PRIMÁRIOS, OBTIDOS POR MEIO DE </a:t>
            </a:r>
            <a:r>
              <a:rPr lang="pt-BR" b="1" dirty="0" smtClean="0">
                <a:solidFill>
                  <a:srgbClr val="0070C0"/>
                </a:solidFill>
              </a:rPr>
              <a:t>QUESTIONÁRIOS</a:t>
            </a:r>
            <a:r>
              <a:rPr lang="pt-BR" dirty="0" smtClean="0"/>
              <a:t> ENVIADOS AOS 246 MUNICÍPIOS GOIANOS, COM A CHANCELA DA </a:t>
            </a:r>
            <a:r>
              <a:rPr lang="pt-BR" dirty="0" smtClean="0"/>
              <a:t>SECIMA/GO</a:t>
            </a: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70C0"/>
                </a:solidFill>
              </a:rPr>
              <a:t>CONTEÚDO DO QUESTIONÁRIO</a:t>
            </a:r>
            <a:r>
              <a:rPr lang="pt-BR" dirty="0" smtClean="0"/>
              <a:t>: A NATUREZA DO PRESTADOR DOS SERVIÇOS DE LIMPEZA PÚBLICA; O ÍNDICE DE COBERTURA DOS SERVIÇOS DE COLETA E TRANSPORTE DE RESÍDUOS SÓLIDOS URBANOS, INCLUINDO A COLETA SELETIVA; O TIPO DE DISPOSIÇÃO FINAL DADA AOS RESÍDUOS; E EXISTÊNCIA DE TAXAS DE COBRANÇA.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AS INFORMAÇÕES PRESTADAS FORAM AVALIADAS QUANTO A SUA QUALIDADE E PARA AQUELAS QUE APRESENTARAM INCOERÊNCIAS FORAM REALIZADAS </a:t>
            </a:r>
            <a:r>
              <a:rPr lang="pt-BR" b="1" dirty="0" smtClean="0">
                <a:solidFill>
                  <a:srgbClr val="0070C0"/>
                </a:solidFill>
              </a:rPr>
              <a:t>VISITAS </a:t>
            </a:r>
            <a:r>
              <a:rPr lang="pt-BR" b="1" i="1" dirty="0" smtClean="0">
                <a:solidFill>
                  <a:srgbClr val="0070C0"/>
                </a:solidFill>
              </a:rPr>
              <a:t>IN LOCO</a:t>
            </a:r>
            <a:r>
              <a:rPr lang="pt-BR" dirty="0" smtClean="0"/>
              <a:t>, A FIM DE ELUCIDAR OU CORRIGIR OS PONTOS INCONSISTENTES.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5390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76515" y="1515713"/>
            <a:ext cx="3055453" cy="574344"/>
          </a:xfrm>
        </p:spPr>
        <p:txBody>
          <a:bodyPr anchor="t" anchorCtr="0">
            <a:noAutofit/>
          </a:bodyPr>
          <a:lstStyle/>
          <a:p>
            <a:pPr algn="just"/>
            <a:r>
              <a:rPr lang="pt-BR" sz="3200" b="1" dirty="0" smtClean="0">
                <a:latin typeface="+mn-lt"/>
              </a:rPr>
              <a:t>METODOLOGIA</a:t>
            </a:r>
            <a:endParaRPr lang="pt-BR" sz="32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15635" y="2351315"/>
            <a:ext cx="111865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O LEVANTAMENTO FOI REALIZADO PARA AS 10 REGIÕES ADMINISTRATIVAS DE GOIÁS, DEFINIDAS PELA SECRETARIA ESTADUAL DE PLANEJAMENTO - SEGPLAN</a:t>
            </a: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5390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257761" y="1619324"/>
            <a:ext cx="4634872" cy="574344"/>
          </a:xfrm>
        </p:spPr>
        <p:txBody>
          <a:bodyPr anchor="t" anchorCtr="0">
            <a:noAutofit/>
          </a:bodyPr>
          <a:lstStyle/>
          <a:p>
            <a:pPr algn="just"/>
            <a:r>
              <a:rPr lang="pt-BR" sz="3200" b="1" dirty="0" smtClean="0">
                <a:latin typeface="+mn-lt"/>
              </a:rPr>
              <a:t>RESULTADOS/DISCUSSÃO</a:t>
            </a:r>
            <a:endParaRPr lang="pt-BR" sz="32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9523323"/>
              </p:ext>
            </p:extLst>
          </p:nvPr>
        </p:nvGraphicFramePr>
        <p:xfrm>
          <a:off x="346110" y="3293769"/>
          <a:ext cx="11388438" cy="3197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2721"/>
                <a:gridCol w="2220686"/>
                <a:gridCol w="2625130"/>
                <a:gridCol w="1482775"/>
                <a:gridCol w="1482775"/>
                <a:gridCol w="954351"/>
              </a:tblGrid>
              <a:tr h="3581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Região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Total de municípios por região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Número de municípios que prestaram informação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Prestador do serviço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9256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Prefeitura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Empresa contratada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Ambas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Norte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18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Nordeste Goiano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15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Noroeste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Centro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29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28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Entorno do Distrito Federal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19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Oeste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39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Metropolitana de Goiânia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19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14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Sudeste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Sudoeste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Sul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70C0"/>
                          </a:solidFill>
                          <a:effectLst/>
                        </a:rPr>
                        <a:t>246</a:t>
                      </a:r>
                      <a:endParaRPr lang="pt-BR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70C0"/>
                          </a:solidFill>
                          <a:effectLst/>
                        </a:rPr>
                        <a:t>228</a:t>
                      </a:r>
                      <a:endParaRPr lang="pt-BR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70C0"/>
                          </a:solidFill>
                          <a:effectLst/>
                        </a:rPr>
                        <a:t>198</a:t>
                      </a:r>
                      <a:endParaRPr lang="pt-BR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70C0"/>
                          </a:solidFill>
                          <a:effectLst/>
                        </a:rPr>
                        <a:t>27</a:t>
                      </a:r>
                      <a:endParaRPr lang="pt-BR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endParaRPr lang="pt-BR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92774" y="2893278"/>
            <a:ext cx="87787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x-none" b="1" smtClean="0">
                <a:solidFill>
                  <a:srgbClr val="0070C0"/>
                </a:solidFill>
              </a:rPr>
              <a:t>Prestador do serviço de coleta de resíduos sólidos urbanos, por regiões do estado de </a:t>
            </a:r>
            <a:r>
              <a:rPr lang="pt-BR" b="1" dirty="0">
                <a:solidFill>
                  <a:srgbClr val="0070C0"/>
                </a:solidFill>
              </a:rPr>
              <a:t>G</a:t>
            </a:r>
            <a:r>
              <a:rPr lang="x-none" b="1" smtClean="0">
                <a:solidFill>
                  <a:srgbClr val="0070C0"/>
                </a:solidFill>
              </a:rPr>
              <a:t>oiás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84755" y="2378334"/>
            <a:ext cx="11249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EM </a:t>
            </a:r>
            <a:r>
              <a:rPr lang="pt-B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81%</a:t>
            </a:r>
            <a:r>
              <a:rPr lang="pt-BR" dirty="0"/>
              <a:t> DOS MUNICÍPIOS, A PRESTAÇÃO DO SERVIÇO É FEITA PELO PODER PÚBLICO MUNICIPAL</a:t>
            </a:r>
          </a:p>
        </p:txBody>
      </p:sp>
    </p:spTree>
    <p:extLst>
      <p:ext uri="{BB962C8B-B14F-4D97-AF65-F5344CB8AC3E}">
        <p14:creationId xmlns:p14="http://schemas.microsoft.com/office/powerpoint/2010/main" xmlns="" val="207823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8815" y="2105808"/>
            <a:ext cx="1154776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dirty="0" smtClean="0"/>
              <a:t>APENAS </a:t>
            </a:r>
            <a:r>
              <a:rPr lang="pt-BR" b="1" dirty="0" smtClean="0">
                <a:solidFill>
                  <a:srgbClr val="0070C0"/>
                </a:solidFill>
              </a:rPr>
              <a:t>30% </a:t>
            </a:r>
            <a:r>
              <a:rPr lang="pt-BR" dirty="0" smtClean="0"/>
              <a:t>DOS MUNICÍPIOS PRESTARAM INFORMAÇÕES SOBRE O ALCANCE DOS SERVIÇOS DE COLETA DE RESÍDUOS SÓLIDOS URBANOS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70C0"/>
                </a:solidFill>
              </a:rPr>
              <a:t>COBERTURA</a:t>
            </a:r>
            <a:r>
              <a:rPr lang="pt-BR" dirty="0" smtClean="0"/>
              <a:t> MÉDIA DOS SERVIÇOS DE COLETA DE RESÍDUOS SÓLIDOS URBANOS: </a:t>
            </a:r>
            <a:r>
              <a:rPr lang="pt-BR" b="1" dirty="0" smtClean="0">
                <a:solidFill>
                  <a:srgbClr val="0070C0"/>
                </a:solidFill>
              </a:rPr>
              <a:t>92%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70C0"/>
                </a:solidFill>
              </a:rPr>
              <a:t>APENAS DOIS </a:t>
            </a:r>
            <a:r>
              <a:rPr lang="pt-BR" dirty="0" smtClean="0"/>
              <a:t>MUNICÍPIOS POSSUEM PLANO DE </a:t>
            </a:r>
            <a:r>
              <a:rPr lang="pt-BR" b="1" dirty="0" smtClean="0">
                <a:solidFill>
                  <a:srgbClr val="0070C0"/>
                </a:solidFill>
              </a:rPr>
              <a:t>OTIMIZAÇÃO DE ROTA </a:t>
            </a:r>
            <a:r>
              <a:rPr lang="pt-BR" dirty="0" smtClean="0"/>
              <a:t>(LOGÍSTICA)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dirty="0" smtClean="0"/>
              <a:t>NÃO SE OBSERVOU DIFERENÇA SIGNIFICATIVA NA </a:t>
            </a:r>
            <a:r>
              <a:rPr lang="pt-BR" b="1" dirty="0" smtClean="0">
                <a:solidFill>
                  <a:srgbClr val="0070C0"/>
                </a:solidFill>
              </a:rPr>
              <a:t>QUALIDADE </a:t>
            </a:r>
            <a:r>
              <a:rPr lang="pt-BR" dirty="0" smtClean="0"/>
              <a:t>DOS SERVIÇOS DE COLETA, QUANDO SE AVALIOU A NATUREZA DO </a:t>
            </a:r>
            <a:r>
              <a:rPr lang="pt-BR" dirty="0" smtClean="0"/>
              <a:t>PRESTADOR (PÚBLICO X PRIVADO)</a:t>
            </a: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257761" y="1619324"/>
            <a:ext cx="4634872" cy="5743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3200" b="1" smtClean="0">
                <a:latin typeface="+mn-lt"/>
              </a:rPr>
              <a:t>RESULTADOS/DISCUSSÃO</a:t>
            </a:r>
            <a:endParaRPr lang="pt-BR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8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68184" y="2261969"/>
            <a:ext cx="115477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70C0"/>
                </a:solidFill>
              </a:rPr>
              <a:t>89% </a:t>
            </a:r>
            <a:r>
              <a:rPr lang="pt-BR" dirty="0" smtClean="0"/>
              <a:t>DOS LOCAIS DE DISPOSIÇÃO FINAL DE R.S.U SÃO ADMINISTRADOS PELA PRÓPRIA PREFEITURA, SENDO OS DEMAIS PELA INICIATIVA PRIVADA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97216602"/>
              </p:ext>
            </p:extLst>
          </p:nvPr>
        </p:nvGraphicFramePr>
        <p:xfrm>
          <a:off x="784264" y="3288311"/>
          <a:ext cx="10515601" cy="3299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6268"/>
                <a:gridCol w="2258751"/>
                <a:gridCol w="2172523"/>
                <a:gridCol w="1499525"/>
                <a:gridCol w="1438534"/>
              </a:tblGrid>
              <a:tr h="3581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Região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Total de municípios por região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Número de municípios que prestaram informação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Responsável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86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Prefeitura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Empresa contratada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Norte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Nordeste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Noroeste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Centro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29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Entorno do Distrito Federal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19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Oeste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Metropolitana de Goiânia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19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18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Sudeste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Sudoeste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Sul Goiano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TOTAL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70C0"/>
                          </a:solidFill>
                          <a:effectLst/>
                        </a:rPr>
                        <a:t>246</a:t>
                      </a:r>
                      <a:endParaRPr lang="pt-BR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70C0"/>
                          </a:solidFill>
                          <a:effectLst/>
                        </a:rPr>
                        <a:t>228</a:t>
                      </a:r>
                      <a:endParaRPr lang="pt-BR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70C0"/>
                          </a:solidFill>
                          <a:effectLst/>
                        </a:rPr>
                        <a:t>218</a:t>
                      </a:r>
                      <a:endParaRPr lang="pt-BR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70C0"/>
                          </a:solidFill>
                          <a:effectLst/>
                        </a:rPr>
                        <a:t>10</a:t>
                      </a:r>
                      <a:endParaRPr lang="pt-BR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2451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660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660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660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660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660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60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60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60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60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0400" algn="l"/>
              </a:tabLst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56895" y="2979550"/>
            <a:ext cx="99396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1600" b="1">
                <a:solidFill>
                  <a:srgbClr val="0070C0"/>
                </a:solidFill>
              </a:rPr>
              <a:t>Responsável pela operação do local de disposição final de resíduos sólidos urbanos, por regiões do estado de Goiás</a:t>
            </a:r>
            <a:endParaRPr lang="pt-BR" sz="1600" b="1" dirty="0">
              <a:solidFill>
                <a:srgbClr val="0070C0"/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57761" y="1619324"/>
            <a:ext cx="4634872" cy="5743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3200" b="1" smtClean="0">
                <a:latin typeface="+mn-lt"/>
              </a:rPr>
              <a:t>RESULTADOS/DISCUSSÃO</a:t>
            </a:r>
            <a:endParaRPr lang="pt-BR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629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68182" y="2364050"/>
            <a:ext cx="1169027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70C0"/>
                </a:solidFill>
              </a:rPr>
              <a:t>APENAS 7%</a:t>
            </a:r>
            <a:r>
              <a:rPr lang="pt-BR" dirty="0" smtClean="0"/>
              <a:t> DOS MUNICÍPIOS POSSUI LOCAL DE DISPOSIÇÃO FINAL LICENCIADO PELO ÓRGÃO AMBIENTAL COMPETENTE; NOS DEMAIS PREVALECEM OS </a:t>
            </a:r>
            <a:r>
              <a:rPr lang="pt-BR" dirty="0" smtClean="0"/>
              <a:t>LOCAIS AMBIENTALMENTE INADEQUADOS</a:t>
            </a: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dirty="0" smtClean="0"/>
              <a:t>OS POUCOS LOCAIS LICENCIADOS GERALMENTE SÃO MELHOR OPERADOS PELO </a:t>
            </a:r>
            <a:r>
              <a:rPr lang="pt-BR" b="1" dirty="0" smtClean="0">
                <a:solidFill>
                  <a:srgbClr val="0070C0"/>
                </a:solidFill>
              </a:rPr>
              <a:t>PRESTADOR PRIVADO </a:t>
            </a:r>
            <a:r>
              <a:rPr lang="pt-BR" dirty="0" smtClean="0"/>
              <a:t>(AGILIDADE NA MANUTENÇÃO DOS EQUIPAMENTOS UTILIZADOS NA </a:t>
            </a:r>
            <a:r>
              <a:rPr lang="pt-BR" dirty="0" smtClean="0"/>
              <a:t>OPERAÇÃO, COBRANÇAS </a:t>
            </a:r>
            <a:r>
              <a:rPr lang="pt-BR" dirty="0" smtClean="0"/>
              <a:t>DAS CLÁUSULAS </a:t>
            </a:r>
            <a:r>
              <a:rPr lang="pt-BR" dirty="0" smtClean="0"/>
              <a:t>CONTRATUAIS, ETC.)</a:t>
            </a: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dirty="0" smtClean="0"/>
              <a:t>EXISTE UM ÚNICO MODELO DE </a:t>
            </a:r>
            <a:r>
              <a:rPr lang="pt-BR" b="1" dirty="0" smtClean="0">
                <a:solidFill>
                  <a:srgbClr val="0070C0"/>
                </a:solidFill>
              </a:rPr>
              <a:t>GESTÃO COMPARTILHADA DE ATERRO SANITÁRIO </a:t>
            </a:r>
            <a:r>
              <a:rPr lang="pt-BR" dirty="0" smtClean="0"/>
              <a:t>EM OPERAÇÃO NO ESTADO (MUNICÍPIOS DE CIDADE OCIDENTAL E VALPARAÍSO DE GOIÁS, SITUADO NA REGIÃO DO ENTORNO DO DISTRITO FEDERAL)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pt-BR" dirty="0" smtClean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57761" y="1619324"/>
            <a:ext cx="4634872" cy="5743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3200" b="1" smtClean="0">
                <a:latin typeface="+mn-lt"/>
              </a:rPr>
              <a:t>RESULTADOS/DISCUSSÃO</a:t>
            </a:r>
            <a:endParaRPr lang="pt-BR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34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1038</Words>
  <Application>Microsoft Office PowerPoint</Application>
  <PresentationFormat>Personalizar</PresentationFormat>
  <Paragraphs>307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DIAGNÓSTICO DA PRESTAÇÃO DOS SERVIÇOS DE LIMPEZA PÚBLICA NO ESTADO DE GOIÁS </vt:lpstr>
      <vt:lpstr>INTRODUÇÃO</vt:lpstr>
      <vt:lpstr>INTRODUÇÃO</vt:lpstr>
      <vt:lpstr>METODOLOGIA</vt:lpstr>
      <vt:lpstr>METODOLOGIA</vt:lpstr>
      <vt:lpstr>RESULTADOS/DISCUSSÃO</vt:lpstr>
      <vt:lpstr>Slide 7</vt:lpstr>
      <vt:lpstr>Slide 8</vt:lpstr>
      <vt:lpstr>Slide 9</vt:lpstr>
      <vt:lpstr>Slide 10</vt:lpstr>
      <vt:lpstr>Slide 11</vt:lpstr>
      <vt:lpstr>CONCLUSÕES</vt:lpstr>
      <vt:lpstr>CONCLUSÕES</vt:lpstr>
      <vt:lpstr>OBRIGADO!!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Eraldo</cp:lastModifiedBy>
  <cp:revision>27</cp:revision>
  <dcterms:created xsi:type="dcterms:W3CDTF">2017-05-30T09:26:55Z</dcterms:created>
  <dcterms:modified xsi:type="dcterms:W3CDTF">2017-06-21T16:46:02Z</dcterms:modified>
</cp:coreProperties>
</file>