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5" r:id="rId3"/>
    <p:sldId id="277" r:id="rId4"/>
    <p:sldId id="276" r:id="rId5"/>
    <p:sldId id="258" r:id="rId6"/>
    <p:sldId id="284" r:id="rId7"/>
    <p:sldId id="286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294" r:id="rId19"/>
    <p:sldId id="309" r:id="rId20"/>
    <p:sldId id="311" r:id="rId21"/>
    <p:sldId id="308" r:id="rId22"/>
    <p:sldId id="310" r:id="rId23"/>
    <p:sldId id="297" r:id="rId24"/>
    <p:sldId id="271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-230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103BC14-7FD3-3A49-833F-B18A5F7E85A9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AFBAF5E-89B5-1A47-865B-629FD45298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80782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15363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6077B7A-ED16-C246-8BB1-5305989358E2}" type="slidenum">
              <a:rPr lang="pt-BR" sz="1200"/>
              <a:pPr eaLnBrk="1" hangingPunct="1"/>
              <a:t>1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915291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 dirty="0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 dirty="0">
              <a:latin typeface="Calibri" charset="0"/>
            </a:endParaRPr>
          </a:p>
        </p:txBody>
      </p:sp>
      <p:sp>
        <p:nvSpPr>
          <p:cNvPr id="43011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DD729E8-C4FB-A743-B838-54D8F844737C}" type="slidenum">
              <a:rPr lang="pt-BR" sz="1200"/>
              <a:pPr eaLnBrk="1" hangingPunct="1"/>
              <a:t>24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163094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8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19459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BD6CBA3-E587-8448-975E-780622157E9C}" type="slidenum">
              <a:rPr lang="pt-BR" sz="1200"/>
              <a:pPr eaLnBrk="1" hangingPunct="1"/>
              <a:t>5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199985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6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61870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18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36040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19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4092280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20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109984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21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740597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22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315136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>
                <a:solidFill>
                  <a:srgbClr val="FF9900"/>
                </a:solidFill>
                <a:latin typeface="Calibri" charset="0"/>
              </a:rPr>
              <a:t>MARCO REGULATÓRIO DO SANEAMENTO BÁSICO E PODER NORMATIVO DAS AGÊNCIAS REGULADORAS</a:t>
            </a: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pt-BR">
                <a:latin typeface="Calibri" charset="0"/>
              </a:rPr>
              <a:t>MARCO REGULATÓRIO DO SANEAMENTO BÁSICO E PODER NORMATIVO DAS AGÊNCIAS REGULADORAS</a:t>
            </a: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endParaRPr lang="pt-BR">
              <a:latin typeface="Calibri" charset="0"/>
            </a:endParaRPr>
          </a:p>
        </p:txBody>
      </p:sp>
      <p:sp>
        <p:nvSpPr>
          <p:cNvPr id="21507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6E102B-4ED1-3A4F-8DCF-388D10A6020A}" type="slidenum">
              <a:rPr lang="pt-BR" sz="1200"/>
              <a:pPr eaLnBrk="1" hangingPunct="1"/>
              <a:t>23</a:t>
            </a:fld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26359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0068-A96A-2A4A-9F94-4BA28BBB3282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6A4D4-49B1-F14C-945F-E73B8E8C89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3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4C7D-ECE8-614F-84A7-B381D0A8A06A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B4BAF-F9FE-5D4C-9C42-3AC8D504A3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6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CA7B-1DD6-5043-9BE4-6CA70FF22058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9B48-BBBC-9446-B0BB-18E7FB9D42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298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E471F-D5A4-BC43-AEFF-49F8B4A7D62C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1E02-A5C8-9244-938C-E35B6AFA90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746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64538-4292-8B48-B9E0-F6561ACEEE0C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F26A-C97A-BE4E-A329-4FCBEA8B75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2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77DB7-0779-A346-8BD4-0AB003CA398E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E72E-8826-5D4D-B466-253ABFD144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57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B6592-20E5-6148-AE2A-077C51612ADE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DF015-2AD1-1A4B-A4AE-A3C8AA33223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38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23F5D-B39C-4347-8DBA-108701CC0695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DD3D6-4721-AB4C-9FDF-20CCECCA1D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60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4CF0E-1AE8-614C-89B6-BEBCF9515E8D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ADE2-2F9A-E248-A048-0CEB9E243C5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26F3B-125F-AC47-B4C1-2969E533987B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660AD-67D7-9447-A3AB-D8F18943B6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9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2B34-7EA8-9949-91D2-654B88A72822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3A4B7-1305-EC43-9F0B-6A976D1A01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5226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65FDDE5-F522-0444-8AC7-F47B331F186E}" type="datetimeFigureOut">
              <a:rPr lang="pt-BR"/>
              <a:pPr>
                <a:defRPr/>
              </a:pPr>
              <a:t>21/06/2017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A50D6DB-A147-8A49-AFC6-842DE6A801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ítulo 1"/>
          <p:cNvSpPr>
            <a:spLocks noGrp="1"/>
          </p:cNvSpPr>
          <p:nvPr>
            <p:ph type="ctrTitle"/>
          </p:nvPr>
        </p:nvSpPr>
        <p:spPr>
          <a:xfrm>
            <a:off x="375506" y="1466851"/>
            <a:ext cx="8392988" cy="2571750"/>
          </a:xfrm>
        </p:spPr>
        <p:txBody>
          <a:bodyPr/>
          <a:lstStyle/>
          <a:p>
            <a:r>
              <a:rPr lang="pt-BR" sz="2400" b="1" dirty="0">
                <a:latin typeface="Calibri" charset="0"/>
              </a:rPr>
              <a:t/>
            </a:r>
            <a:br>
              <a:rPr lang="pt-BR" sz="2400" b="1" dirty="0">
                <a:latin typeface="Calibri" charset="0"/>
              </a:rPr>
            </a:br>
            <a:r>
              <a:rPr lang="pt-BR" sz="3600" b="1" dirty="0">
                <a:solidFill>
                  <a:srgbClr val="002060"/>
                </a:solidFill>
              </a:rPr>
              <a:t>EVOLUÇÃO DA GERAÇÃO DE RESÍDUOS SÓLIDOS DOMICILIARES: ANÁLISE APLICADA À DISPOSIÇÃO EM UM     ATERRO SANITÁRIO CONSORCIADO</a:t>
            </a:r>
            <a:r>
              <a:rPr lang="pt-BR" dirty="0"/>
              <a:t/>
            </a:r>
            <a:br>
              <a:rPr lang="pt-BR" dirty="0"/>
            </a:br>
            <a:endParaRPr lang="pt-BR" sz="3600" b="1" dirty="0">
              <a:solidFill>
                <a:schemeClr val="accent1">
                  <a:lumMod val="50000"/>
                </a:schemeClr>
              </a:solidFill>
              <a:latin typeface="Calibri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43063" y="3929063"/>
            <a:ext cx="64008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pt-BR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Fernando Tomaselli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Vanessa Fernanda Schmitt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</a:rPr>
              <a:t>Ana Claudia Hafemann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rgbClr val="002060"/>
                </a:solidFill>
              </a:rPr>
              <a:t>André Domingos Goetzinger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t-BR" sz="28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7" y="5041435"/>
            <a:ext cx="2664296" cy="1816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4098" name="Gráfico 2">
            <a:extLst>
              <a:ext uri="{FF2B5EF4-FFF2-40B4-BE49-F238E27FC236}">
                <a16:creationId xmlns="" xmlns:a16="http://schemas.microsoft.com/office/drawing/2014/main" id="{6C7A549E-4641-4007-99E3-B6209E61809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" y="1206500"/>
            <a:ext cx="9138774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97CB5F2-8D1D-4196-82CC-F33DE478CE31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30319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5122" name="Gráfico 3">
            <a:extLst>
              <a:ext uri="{FF2B5EF4-FFF2-40B4-BE49-F238E27FC236}">
                <a16:creationId xmlns="" xmlns:a16="http://schemas.microsoft.com/office/drawing/2014/main" id="{9E40DDA5-35FD-4864-AE40-7276DB33027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04CB0688-5ACA-450A-94C3-1A80B2F30743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107127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6146" name="Gráfico 4">
            <a:extLst>
              <a:ext uri="{FF2B5EF4-FFF2-40B4-BE49-F238E27FC236}">
                <a16:creationId xmlns="" xmlns:a16="http://schemas.microsoft.com/office/drawing/2014/main" id="{5EE35263-54F5-48B6-991A-AD95649B4B7C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CA3380A7-8293-4C74-A864-333BC734E4F2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18818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7170" name="Gráfico 5">
            <a:extLst>
              <a:ext uri="{FF2B5EF4-FFF2-40B4-BE49-F238E27FC236}">
                <a16:creationId xmlns="" xmlns:a16="http://schemas.microsoft.com/office/drawing/2014/main" id="{0DC26B0D-27A7-4C19-9BAA-E4EFF996C6CB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9B430A7-93E5-48C1-9117-A12060A0D676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123413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8194" name="Gráfico 6">
            <a:extLst>
              <a:ext uri="{FF2B5EF4-FFF2-40B4-BE49-F238E27FC236}">
                <a16:creationId xmlns="" xmlns:a16="http://schemas.microsoft.com/office/drawing/2014/main" id="{82261D57-9900-4FFE-A142-C8F5ADF77B8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5907A1A6-3BE4-4461-A53D-8B3E88517139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31607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9218" name="Gráfico 7">
            <a:extLst>
              <a:ext uri="{FF2B5EF4-FFF2-40B4-BE49-F238E27FC236}">
                <a16:creationId xmlns="" xmlns:a16="http://schemas.microsoft.com/office/drawing/2014/main" id="{7596287F-E588-4C96-B6DF-97F2EABBC31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8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16C5450-E2F1-45E6-9BE7-0D6E1DF6B7A0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206170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10242" name="Gráfico 8">
            <a:extLst>
              <a:ext uri="{FF2B5EF4-FFF2-40B4-BE49-F238E27FC236}">
                <a16:creationId xmlns="" xmlns:a16="http://schemas.microsoft.com/office/drawing/2014/main" id="{86F78C69-76E8-4B53-965B-8821874F94D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3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DEBC4222-D3E5-425C-9E7F-8E783D476F56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88505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11266" name="Gráfico 9">
            <a:extLst>
              <a:ext uri="{FF2B5EF4-FFF2-40B4-BE49-F238E27FC236}">
                <a16:creationId xmlns="" xmlns:a16="http://schemas.microsoft.com/office/drawing/2014/main" id="{39530829-2E31-4671-8A68-37D5D1559DF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7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D37F1164-8D86-422B-8A96-CF66C8559AC6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35335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251519" y="2841015"/>
            <a:ext cx="8640961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2500" dirty="0"/>
              <a:t>Com estes dados apontados, torna-se possível delinear o </a:t>
            </a:r>
            <a:r>
              <a:rPr lang="pt-BR" sz="2500" b="1" u="sng" dirty="0"/>
              <a:t>panorama atual do aterro sanitário e elaborar planos de ação</a:t>
            </a:r>
            <a:r>
              <a:rPr lang="pt-BR" sz="2500" dirty="0"/>
              <a:t> para o médio e longo prazo a fim de viabilizar o foco       na sustentabilidade econômica e técnica. Nesse sentido, é possível verificar a expansão na disposição dos resíduos sólidos, com quedas pontuais em alguns municípios e      novas expansões e/ou retrações em sequência. </a:t>
            </a:r>
          </a:p>
          <a:p>
            <a:pPr algn="ctr"/>
            <a:r>
              <a:rPr lang="pt-BR" sz="2500" dirty="0"/>
              <a:t>Necessário se faz também </a:t>
            </a:r>
            <a:r>
              <a:rPr lang="pt-BR" sz="2500" b="1" u="sng" dirty="0"/>
              <a:t>apresentar a geração per                     capita de resíduos sólidos </a:t>
            </a:r>
            <a:r>
              <a:rPr lang="pt-BR" sz="2500" dirty="0"/>
              <a:t>nos municípios consorciados                 ao CIMVI, como forma de comparação e igualmente,                   base para futuros trabalhos de educação ambiental                       na diminuição da geração destes resíduos                                             por parte da população. </a:t>
            </a:r>
          </a:p>
        </p:txBody>
      </p:sp>
    </p:spTree>
    <p:extLst>
      <p:ext uri="{BB962C8B-B14F-4D97-AF65-F5344CB8AC3E}">
        <p14:creationId xmlns:p14="http://schemas.microsoft.com/office/powerpoint/2010/main" val="5343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2E6B6954-6C98-4060-A1DA-3DE560BA9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51640"/>
              </p:ext>
            </p:extLst>
          </p:nvPr>
        </p:nvGraphicFramePr>
        <p:xfrm>
          <a:off x="0" y="1196752"/>
          <a:ext cx="9144000" cy="5661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484">
                  <a:extLst>
                    <a:ext uri="{9D8B030D-6E8A-4147-A177-3AD203B41FA5}">
                      <a16:colId xmlns="" xmlns:a16="http://schemas.microsoft.com/office/drawing/2014/main" val="1732105312"/>
                    </a:ext>
                  </a:extLst>
                </a:gridCol>
                <a:gridCol w="2123488">
                  <a:extLst>
                    <a:ext uri="{9D8B030D-6E8A-4147-A177-3AD203B41FA5}">
                      <a16:colId xmlns="" xmlns:a16="http://schemas.microsoft.com/office/drawing/2014/main" val="4202031709"/>
                    </a:ext>
                  </a:extLst>
                </a:gridCol>
                <a:gridCol w="2643526">
                  <a:extLst>
                    <a:ext uri="{9D8B030D-6E8A-4147-A177-3AD203B41FA5}">
                      <a16:colId xmlns="" xmlns:a16="http://schemas.microsoft.com/office/drawing/2014/main" val="18170565"/>
                    </a:ext>
                  </a:extLst>
                </a:gridCol>
                <a:gridCol w="2318502">
                  <a:extLst>
                    <a:ext uri="{9D8B030D-6E8A-4147-A177-3AD203B41FA5}">
                      <a16:colId xmlns="" xmlns:a16="http://schemas.microsoft.com/office/drawing/2014/main" val="3987507186"/>
                    </a:ext>
                  </a:extLst>
                </a:gridCol>
              </a:tblGrid>
              <a:tr h="1056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Município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População estimada em 2015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Tonelada depositada no aterro em 2015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Geração per capita kg/habitante-2015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="" xmlns:a16="http://schemas.microsoft.com/office/drawing/2014/main" val="4212150414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Doutor Pedrinho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3.937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333,95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84,82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1477827787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Benedito Novo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11.168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1.080,31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96,73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416085575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Apiúna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10.322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1.157,78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112,17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3178985997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Pomerode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31.181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3.807,78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122,12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1749151060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Rio dos Cedros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11.157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1.461,21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130,97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3673507851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Rodeio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11.380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1.793,92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157,64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Ascurra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7.781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1.339,82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172,19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Indaial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63.489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11.148,66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175,60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Timbó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41.283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7.925,39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191,98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76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5516" y="1592933"/>
            <a:ext cx="8712968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500" dirty="0">
                <a:latin typeface="+mn-lt"/>
              </a:rPr>
              <a:t>Crescente cessão de responsabilidade de esferas federais          e estaduais </a:t>
            </a:r>
            <a:r>
              <a:rPr lang="pt-BR" sz="2500" b="1" u="sng" dirty="0">
                <a:latin typeface="+mn-lt"/>
              </a:rPr>
              <a:t>para os governos locais</a:t>
            </a:r>
            <a:r>
              <a:rPr lang="pt-BR" sz="2500" dirty="0">
                <a:latin typeface="+mn-lt"/>
              </a:rPr>
              <a:t>;</a:t>
            </a:r>
            <a:endParaRPr lang="pt-BR" altLang="pt-BR" sz="2500" dirty="0">
              <a:latin typeface="+mn-lt"/>
              <a:cs typeface="Times New Roman" panose="02020603050405020304" pitchFamily="18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500" b="1" u="sng" dirty="0">
                <a:latin typeface="+mn-lt"/>
              </a:rPr>
              <a:t>Os consórcios públicos</a:t>
            </a:r>
            <a:r>
              <a:rPr lang="pt-BR" sz="2500" dirty="0">
                <a:latin typeface="+mn-lt"/>
              </a:rPr>
              <a:t> se tornaram importantes                 atores e ferramentas de gestão</a:t>
            </a:r>
            <a:r>
              <a:rPr lang="pt-BR" altLang="pt-BR" sz="2500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500" dirty="0">
                <a:latin typeface="+mn-lt"/>
              </a:rPr>
              <a:t>A Lei Federal nº 11.445/2007, que estabelece diretrizes nacionais para o saneamento básico, inclui o </a:t>
            </a:r>
            <a:r>
              <a:rPr lang="pt-BR" sz="2500" b="1" u="sng" dirty="0">
                <a:latin typeface="+mn-lt"/>
              </a:rPr>
              <a:t>manejo de resíduos sólidos</a:t>
            </a:r>
            <a:r>
              <a:rPr lang="pt-BR" sz="2500" dirty="0">
                <a:latin typeface="+mn-lt"/>
              </a:rPr>
              <a:t> como uma vertente do saneamento básico</a:t>
            </a:r>
            <a:r>
              <a:rPr lang="pt-BR" altLang="pt-BR" sz="2500" dirty="0">
                <a:latin typeface="+mn-lt"/>
                <a:cs typeface="Times New Roman" panose="02020603050405020304" pitchFamily="18" charset="0"/>
              </a:rPr>
              <a:t>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500" b="1" u="sng" dirty="0">
                <a:latin typeface="+mn-lt"/>
              </a:rPr>
              <a:t>Consórcio Intermunicipal do Vale do Itajaí – CIMVI</a:t>
            </a:r>
            <a:r>
              <a:rPr lang="pt-BR" sz="2500" dirty="0">
                <a:latin typeface="+mn-lt"/>
              </a:rPr>
              <a:t>, visando o fortalecimento da autonomia municipal quanto ao diálogo junto aos demais entes e descentralização da prestação de serviços públicos, especialmente resíduos sólidos.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6C82C27-C1E8-479B-9E6A-9A928F1A2ED8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Introdução:</a:t>
            </a:r>
          </a:p>
        </p:txBody>
      </p:sp>
    </p:spTree>
    <p:extLst>
      <p:ext uri="{BB962C8B-B14F-4D97-AF65-F5344CB8AC3E}">
        <p14:creationId xmlns:p14="http://schemas.microsoft.com/office/powerpoint/2010/main" val="22683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="" xmlns:a16="http://schemas.microsoft.com/office/drawing/2014/main" id="{2E6B6954-6C98-4060-A1DA-3DE560BA97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230238"/>
              </p:ext>
            </p:extLst>
          </p:nvPr>
        </p:nvGraphicFramePr>
        <p:xfrm>
          <a:off x="0" y="1196752"/>
          <a:ext cx="9144000" cy="5661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8484">
                  <a:extLst>
                    <a:ext uri="{9D8B030D-6E8A-4147-A177-3AD203B41FA5}">
                      <a16:colId xmlns="" xmlns:a16="http://schemas.microsoft.com/office/drawing/2014/main" val="1732105312"/>
                    </a:ext>
                  </a:extLst>
                </a:gridCol>
                <a:gridCol w="2123488">
                  <a:extLst>
                    <a:ext uri="{9D8B030D-6E8A-4147-A177-3AD203B41FA5}">
                      <a16:colId xmlns="" xmlns:a16="http://schemas.microsoft.com/office/drawing/2014/main" val="4202031709"/>
                    </a:ext>
                  </a:extLst>
                </a:gridCol>
                <a:gridCol w="2643526">
                  <a:extLst>
                    <a:ext uri="{9D8B030D-6E8A-4147-A177-3AD203B41FA5}">
                      <a16:colId xmlns="" xmlns:a16="http://schemas.microsoft.com/office/drawing/2014/main" val="18170565"/>
                    </a:ext>
                  </a:extLst>
                </a:gridCol>
                <a:gridCol w="2318502">
                  <a:extLst>
                    <a:ext uri="{9D8B030D-6E8A-4147-A177-3AD203B41FA5}">
                      <a16:colId xmlns="" xmlns:a16="http://schemas.microsoft.com/office/drawing/2014/main" val="3987507186"/>
                    </a:ext>
                  </a:extLst>
                </a:gridCol>
              </a:tblGrid>
              <a:tr h="10562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Município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População estimada em 2015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Tonelada depositada no aterro em 2015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Geração per capita </a:t>
                      </a:r>
                      <a:r>
                        <a:rPr lang="pt-BR" sz="2000" dirty="0" smtClean="0">
                          <a:effectLst/>
                        </a:rPr>
                        <a:t>g/</a:t>
                      </a:r>
                      <a:r>
                        <a:rPr lang="pt-BR" sz="2000" dirty="0" err="1" smtClean="0">
                          <a:effectLst/>
                        </a:rPr>
                        <a:t>hab</a:t>
                      </a:r>
                      <a:r>
                        <a:rPr lang="pt-BR" sz="2000" dirty="0" smtClean="0">
                          <a:effectLst/>
                        </a:rPr>
                        <a:t>/dia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ctr"/>
                </a:tc>
                <a:extLst>
                  <a:ext uri="{0D108BD9-81ED-4DB2-BD59-A6C34878D82A}">
                    <a16:rowId xmlns="" xmlns:a16="http://schemas.microsoft.com/office/drawing/2014/main" val="4212150414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Doutor Pedrinho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3.937</a:t>
                      </a:r>
                      <a:endParaRPr lang="pt-B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333,95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0,236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1477827787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Benedito Novo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11.168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1.080,31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0,269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416085575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Apiúna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10.322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1.157,78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0,312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3178985997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Pomerode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31.181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3.807,78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0,339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1749151060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Rio dos Cedros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11.157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1.461,21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0,364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="" xmlns:a16="http://schemas.microsoft.com/office/drawing/2014/main" val="3673507851"/>
                  </a:ext>
                </a:extLst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Rodeio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11.380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1.793,92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0,438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err="1">
                          <a:effectLst/>
                        </a:rPr>
                        <a:t>Ascurra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7.781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1.339,82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0,478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Indaial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63.489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11.148,66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0,488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</a:tr>
              <a:tr h="51166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Timbó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41.283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 7.925,39 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0,533</a:t>
                      </a:r>
                      <a:endParaRPr lang="pt-B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9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Conclusões: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251519" y="2663753"/>
            <a:ext cx="8640961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sz="2700" dirty="0"/>
              <a:t>Consórcios públicos como ferramentas para implementação de políticas públicas em um          panorama regionalizado, apresentando-se como uma </a:t>
            </a:r>
            <a:r>
              <a:rPr lang="pt-BR" sz="2700" b="1" u="sng" dirty="0"/>
              <a:t>proposta de execução de serviços de responsabilidade   e interesse comuns</a:t>
            </a:r>
            <a:r>
              <a:rPr lang="pt-BR" sz="2700" dirty="0"/>
              <a:t> entre entes federados;</a:t>
            </a:r>
          </a:p>
          <a:p>
            <a:pPr algn="ctr">
              <a:spcBef>
                <a:spcPts val="0"/>
              </a:spcBef>
            </a:pPr>
            <a:r>
              <a:rPr lang="pt-BR" sz="2700" dirty="0"/>
              <a:t>Com esta pesquisa foi possível verificar o </a:t>
            </a:r>
            <a:r>
              <a:rPr lang="pt-BR" sz="2700" b="1" u="sng" dirty="0"/>
              <a:t>aumento       ano após ano</a:t>
            </a:r>
            <a:r>
              <a:rPr lang="pt-BR" sz="2700" dirty="0"/>
              <a:t> na quantidade de resíduos sólidos dispostos no aterro sanitário do Consórcio CIMVI;</a:t>
            </a:r>
          </a:p>
          <a:p>
            <a:pPr algn="ctr">
              <a:spcBef>
                <a:spcPts val="0"/>
              </a:spcBef>
            </a:pPr>
            <a:r>
              <a:rPr lang="pt-BR" sz="2700" dirty="0"/>
              <a:t>Ao verificar-se a constante evolução, esta informação traz à discussão a atuação das políticas públicas frente a </a:t>
            </a:r>
            <a:r>
              <a:rPr lang="pt-BR" sz="2700" b="1" u="sng" dirty="0"/>
              <a:t>necessidade de menor geração de resíduos</a:t>
            </a:r>
            <a:r>
              <a:rPr lang="pt-BR" sz="2700" dirty="0"/>
              <a:t>;</a:t>
            </a:r>
            <a:endParaRPr lang="en-US" altLang="pt-BR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5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Conclusões: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107504" y="2775679"/>
            <a:ext cx="892899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pt-BR" sz="2400" dirty="0"/>
              <a:t>Por meio do consorciamento, busca-se o fortalecimento e o desenvolvimento regional, com o objetivo de </a:t>
            </a:r>
            <a:r>
              <a:rPr lang="pt-BR" sz="2400" b="1" u="sng" dirty="0"/>
              <a:t>tornar viáveis investimentos em ações efetivas na área de resíduos sólidos</a:t>
            </a:r>
            <a:r>
              <a:rPr lang="pt-BR" sz="2400" dirty="0"/>
              <a:t>;</a:t>
            </a:r>
          </a:p>
          <a:p>
            <a:pPr algn="ctr">
              <a:spcBef>
                <a:spcPts val="0"/>
              </a:spcBef>
            </a:pPr>
            <a:r>
              <a:rPr lang="pt-BR" sz="2400" dirty="0"/>
              <a:t>A informação atribuída ao volume de resíduos sólidos representa uma ferramenta determinante à formulação de políticas públicas, à análise da capacidade de manejo destes resíduos, fatores estruturais, técnicos e econômico-financeiros, </a:t>
            </a:r>
            <a:r>
              <a:rPr lang="pt-BR" sz="2400" b="1" u="sng" dirty="0"/>
              <a:t>à sustentabilidade do sistema e, à elaboração e controle constante</a:t>
            </a:r>
            <a:r>
              <a:rPr lang="pt-BR" sz="2400" dirty="0"/>
              <a:t> de um planejamento de ações realista e aplicável;</a:t>
            </a:r>
          </a:p>
          <a:p>
            <a:pPr algn="ctr">
              <a:spcBef>
                <a:spcPts val="0"/>
              </a:spcBef>
            </a:pPr>
            <a:r>
              <a:rPr lang="pt-BR" sz="2400" dirty="0"/>
              <a:t>Cabe destacar a necessidade cada vez maior de uma               gestão mais democrática, agindo por meio da cooperação                 e do consenso entre </a:t>
            </a:r>
            <a:r>
              <a:rPr lang="pt-BR" sz="2400" b="1" u="sng" dirty="0"/>
              <a:t>os atores envolvidos no processo</a:t>
            </a:r>
            <a:r>
              <a:rPr lang="pt-BR" sz="2400" dirty="0"/>
              <a:t>                         de prestação dos serviços públicos. </a:t>
            </a:r>
            <a:endParaRPr lang="en-US" alt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1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Convite: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8885B1DC-7A49-489E-9F06-E9FDFA071093}"/>
              </a:ext>
            </a:extLst>
          </p:cNvPr>
          <p:cNvSpPr txBox="1">
            <a:spLocks/>
          </p:cNvSpPr>
          <p:nvPr/>
        </p:nvSpPr>
        <p:spPr bwMode="auto">
          <a:xfrm>
            <a:off x="468313" y="2924175"/>
            <a:ext cx="8218487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ctr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pt-BR" altLang="pt-BR" dirty="0">
              <a:latin typeface="+mn-lt"/>
              <a:cs typeface="Times New Roman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="" xmlns:a16="http://schemas.microsoft.com/office/drawing/2014/main" id="{09ED78FF-2216-45AE-BCED-7996BC05E69A}"/>
              </a:ext>
            </a:extLst>
          </p:cNvPr>
          <p:cNvSpPr txBox="1">
            <a:spLocks/>
          </p:cNvSpPr>
          <p:nvPr/>
        </p:nvSpPr>
        <p:spPr bwMode="auto">
          <a:xfrm>
            <a:off x="0" y="3054386"/>
            <a:ext cx="9143999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Tx/>
              <a:buChar char="-"/>
            </a:pPr>
            <a:endParaRPr lang="en-US" alt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53FF6579-1AD4-4CBE-AB64-98CE8DB7F3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198"/>
            <a:ext cx="9144000" cy="568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0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01208"/>
            <a:ext cx="2457931" cy="167586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" y="642367"/>
            <a:ext cx="8595360" cy="559384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en-US" sz="2800" dirty="0"/>
          </a:p>
          <a:p>
            <a:pPr marL="0" indent="0" algn="ctr">
              <a:buFont typeface="Arial" charset="0"/>
              <a:buNone/>
            </a:pPr>
            <a:r>
              <a:rPr lang="en-US" sz="7200" dirty="0"/>
              <a:t>Muito obrigado!</a:t>
            </a:r>
          </a:p>
          <a:p>
            <a:pPr marL="0" indent="0" algn="ctr">
              <a:buFont typeface="Arial" charset="0"/>
              <a:buNone/>
            </a:pPr>
            <a:endParaRPr lang="en-US" sz="2000" dirty="0"/>
          </a:p>
          <a:p>
            <a:pPr algn="ctr">
              <a:spcBef>
                <a:spcPct val="0"/>
              </a:spcBef>
              <a:buNone/>
            </a:pPr>
            <a:r>
              <a:rPr lang="pt-BR" altLang="pt-BR" sz="2000" dirty="0">
                <a:latin typeface="Arial" pitchFamily="34" charset="0"/>
              </a:rPr>
              <a:t>Fernando Tomaselli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diretoria@cimvi.sc.gov.br</a:t>
            </a:r>
            <a:endParaRPr lang="pt-BR" altLang="pt-BR" sz="2000" dirty="0">
              <a:latin typeface="Arial" pitchFamily="34" charset="0"/>
            </a:endParaRPr>
          </a:p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pt-BR" altLang="pt-BR" sz="2000" dirty="0">
                <a:latin typeface="Arial" pitchFamily="34" charset="0"/>
              </a:rPr>
              <a:t>Vanessa Fernanda Schmitt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vanessa@agir.sc.gov.br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rial" pitchFamily="34" charset="0"/>
              </a:rPr>
              <a:t>Ana Claudia Hafemann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ana@agir.sc.gov.br</a:t>
            </a:r>
          </a:p>
          <a:p>
            <a:pPr algn="ctr">
              <a:spcBef>
                <a:spcPct val="0"/>
              </a:spcBef>
              <a:buNone/>
            </a:pPr>
            <a:r>
              <a:rPr lang="pt-BR" altLang="pt-BR" sz="2000" dirty="0">
                <a:latin typeface="Arial" pitchFamily="34" charset="0"/>
              </a:rPr>
              <a:t>André Domingos Goetzinger - </a:t>
            </a:r>
            <a:r>
              <a:rPr lang="pt-BR" altLang="pt-BR" sz="20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</a:rPr>
              <a:t>andre@agir.sc.gov.br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pt-BR" altLang="pt-BR" sz="2000" b="1" dirty="0">
              <a:solidFill>
                <a:srgbClr val="1F497D">
                  <a:lumMod val="75000"/>
                </a:srgbClr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Telefone: (47) 3331-5827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1F497D">
                    <a:lumMod val="75000"/>
                  </a:srgbClr>
                </a:solidFill>
                <a:latin typeface="Arial" panose="020B0604020202020204" pitchFamily="34" charset="0"/>
              </a:rPr>
              <a:t>Site: www.agir.sc.gov.br</a:t>
            </a:r>
          </a:p>
          <a:p>
            <a:pPr marL="0" indent="0" algn="ctr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pt-BR" altLang="pt-B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Nos siga nas redes sociais: </a:t>
            </a: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algn="just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pt-BR" altLang="pt-BR" sz="1400" dirty="0">
              <a:latin typeface="Arial" pitchFamily="34" charset="0"/>
            </a:endParaRPr>
          </a:p>
          <a:p>
            <a:pPr marL="0" indent="0" algn="ctr">
              <a:buFont typeface="Arial" charset="0"/>
              <a:buNone/>
            </a:pPr>
            <a:endParaRPr lang="en-US" sz="2000" dirty="0"/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93A92934-5FBC-4B8A-A507-3EDDFF6497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33" y="5346296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6F53E0A8-7FA5-4F5F-96C7-A3D894D3A8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5266921"/>
            <a:ext cx="113665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CD970E29-26E3-4685-AA24-667ECFE5D16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72" y="5341990"/>
            <a:ext cx="979487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1620340"/>
            <a:ext cx="8352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Caráter descritivo, abordagem quali-quantitativa, realizada como uma pesquisa-participante,        através de levantamento bibliográfico,             documental e de campo;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Assuntos pertinentes à pesquisa: saneamento           básico, resíduos sólidos, consórcio público;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800" dirty="0">
                <a:latin typeface="+mn-lt"/>
              </a:rPr>
              <a:t>Os dados coletados apresentam a evolução anual   dos resíduos sólidos domiciliares gerados                      durante </a:t>
            </a:r>
            <a:r>
              <a:rPr lang="pt-BR" sz="2800" b="1" u="sng" dirty="0">
                <a:latin typeface="+mn-lt"/>
              </a:rPr>
              <a:t>os anos de 2003 até 2015</a:t>
            </a:r>
            <a:r>
              <a:rPr lang="pt-BR" sz="2800" dirty="0">
                <a:latin typeface="+mn-lt"/>
              </a:rPr>
              <a:t> e depositados                  no aterro sanitário do Consórcio Intermunicipal                  do Médio Vale do Itajaí – CIMVI.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5224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F6C82C27-C1E8-479B-9E6A-9A928F1A2ED8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Metodologia:</a:t>
            </a:r>
          </a:p>
        </p:txBody>
      </p:sp>
    </p:spTree>
    <p:extLst>
      <p:ext uri="{BB962C8B-B14F-4D97-AF65-F5344CB8AC3E}">
        <p14:creationId xmlns:p14="http://schemas.microsoft.com/office/powerpoint/2010/main" val="72070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5" descr="Slide_Power_Poin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2AFD97B2-767E-48B6-ACD3-F77EA94D6F8F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Apresentação CIMMVI: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38C96A01-7389-4251-8185-6A3201D478D6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7" y="1534683"/>
            <a:ext cx="8556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78844B1C-F24B-428F-8DAA-B27BB7309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64" y="3376409"/>
            <a:ext cx="8556625" cy="294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9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755576" y="1268760"/>
            <a:ext cx="7670874" cy="3944942"/>
          </a:xfrm>
        </p:spPr>
        <p:txBody>
          <a:bodyPr/>
          <a:lstStyle/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2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10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dirty="0">
              <a:latin typeface="Calibri" charset="0"/>
            </a:endParaRPr>
          </a:p>
          <a:p>
            <a:pPr marL="514350" indent="-514350" algn="just">
              <a:buFont typeface="Arial" charset="0"/>
              <a:buNone/>
            </a:pPr>
            <a:endParaRPr lang="pt-BR" sz="800" b="1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23" y="2021596"/>
            <a:ext cx="4712892" cy="29246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urved Down Arrow 2"/>
          <p:cNvSpPr/>
          <p:nvPr/>
        </p:nvSpPr>
        <p:spPr>
          <a:xfrm rot="1562927">
            <a:off x="5370909" y="1351575"/>
            <a:ext cx="1872208" cy="792088"/>
          </a:xfrm>
          <a:prstGeom prst="curved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1960" y="2309302"/>
            <a:ext cx="4680520" cy="396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213701"/>
            <a:ext cx="2457931" cy="1675862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BE33E896-AA91-4F13-9394-846475F14212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Apresentação AGIR: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F842A25B-D662-4781-B581-908DA590EF89}"/>
              </a:ext>
            </a:extLst>
          </p:cNvPr>
          <p:cNvSpPr txBox="1"/>
          <p:nvPr/>
        </p:nvSpPr>
        <p:spPr>
          <a:xfrm>
            <a:off x="509729" y="4519395"/>
            <a:ext cx="3608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charset="0"/>
              </a:rPr>
              <a:t>278.431 habitantes</a:t>
            </a:r>
          </a:p>
          <a:p>
            <a:endParaRPr lang="pt-BR" dirty="0"/>
          </a:p>
        </p:txBody>
      </p:sp>
      <p:pic>
        <p:nvPicPr>
          <p:cNvPr id="11" name="Espaço Reservado para Conteúdo 6" descr="C:\Users\Ana\Desktop\Cimvi com municípios.jpg">
            <a:extLst>
              <a:ext uri="{FF2B5EF4-FFF2-40B4-BE49-F238E27FC236}">
                <a16:creationId xmlns="" xmlns:a16="http://schemas.microsoft.com/office/drawing/2014/main" id="{91C2D59F-CDD1-4CC3-AF60-106D53290371}"/>
              </a:ext>
            </a:extLst>
          </p:cNvPr>
          <p:cNvPicPr>
            <a:picLocks noGr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356">
            <a:off x="4945567" y="2944633"/>
            <a:ext cx="3481815" cy="302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m 5" descr="Slide_Power_Poin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5410"/>
            <a:ext cx="2457931" cy="167586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D3CCD14E-56A0-4742-A033-FED8F643F1BD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="" xmlns:a16="http://schemas.microsoft.com/office/drawing/2014/main" id="{5E306599-C489-4154-B1C3-C5D86C484479}"/>
              </a:ext>
            </a:extLst>
          </p:cNvPr>
          <p:cNvSpPr>
            <a:spLocks noGrp="1"/>
          </p:cNvSpPr>
          <p:nvPr/>
        </p:nvSpPr>
        <p:spPr bwMode="auto">
          <a:xfrm>
            <a:off x="251520" y="1543050"/>
            <a:ext cx="865598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just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Char char="•"/>
              <a:defRPr/>
            </a:pPr>
            <a:r>
              <a:rPr lang="pt-BR" sz="2600" u="sng" dirty="0"/>
              <a:t>Levantamento dos dados do depósito dos resíduos </a:t>
            </a:r>
            <a:r>
              <a:rPr lang="pt-BR" sz="2600" dirty="0"/>
              <a:t>de cada município </a:t>
            </a:r>
            <a:r>
              <a:rPr lang="pt-BR" sz="2600" u="sng" dirty="0"/>
              <a:t>que se utiliza do aterro consorciado </a:t>
            </a:r>
            <a:r>
              <a:rPr lang="pt-BR" sz="2600" dirty="0"/>
              <a:t>e sua evolução (Ascurra, Apiúna, Benedito Novo, Doutor Pedrinho, Indaial, Pomerode, Rio dos Cedros, Rodeio e Timbó);</a:t>
            </a:r>
          </a:p>
          <a:p>
            <a:pPr algn="ctr">
              <a:buFont typeface="Arial" charset="0"/>
              <a:buChar char="•"/>
              <a:defRPr/>
            </a:pPr>
            <a:r>
              <a:rPr lang="pt-BR" sz="2600" dirty="0"/>
              <a:t>Traçar panorama atual do aterro sanitário e elaborar planos de ação para o médio e longo prazo a fim de viabilizar o   </a:t>
            </a:r>
            <a:r>
              <a:rPr lang="pt-BR" sz="2600" u="sng" dirty="0"/>
              <a:t>foco na sustentabilidade técnica e econômica</a:t>
            </a:r>
            <a:r>
              <a:rPr lang="pt-BR" sz="2600" dirty="0"/>
              <a:t>;</a:t>
            </a:r>
          </a:p>
          <a:p>
            <a:pPr algn="ctr">
              <a:buFont typeface="Arial" charset="0"/>
              <a:buChar char="•"/>
              <a:defRPr/>
            </a:pPr>
            <a:r>
              <a:rPr lang="pt-BR" sz="2600" dirty="0"/>
              <a:t>Período </a:t>
            </a:r>
            <a:r>
              <a:rPr lang="pt-BR" sz="2600" u="sng" dirty="0"/>
              <a:t>analisado individualmente e de forma          conjunta, entre os anos de 2003 e 2015</a:t>
            </a:r>
            <a:r>
              <a:rPr lang="pt-BR" sz="2600" dirty="0"/>
              <a:t>,                                 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quanto a evolução, à proporção e volume real                               da disposição final dos resíduos.</a:t>
            </a:r>
          </a:p>
        </p:txBody>
      </p:sp>
    </p:spTree>
    <p:extLst>
      <p:ext uri="{BB962C8B-B14F-4D97-AF65-F5344CB8AC3E}">
        <p14:creationId xmlns:p14="http://schemas.microsoft.com/office/powerpoint/2010/main" val="387762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1026" name="Gráfico 1">
            <a:extLst>
              <a:ext uri="{FF2B5EF4-FFF2-40B4-BE49-F238E27FC236}">
                <a16:creationId xmlns="" xmlns:a16="http://schemas.microsoft.com/office/drawing/2014/main" id="{540FBA41-1CBF-4F84-B155-15A963FEC69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1AD9C177-DBD4-4EE0-8AF3-10425CA94AC2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184752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2050" name="Gráfico 1">
            <a:extLst>
              <a:ext uri="{FF2B5EF4-FFF2-40B4-BE49-F238E27FC236}">
                <a16:creationId xmlns="" xmlns:a16="http://schemas.microsoft.com/office/drawing/2014/main" id="{F4616A0E-2A75-4D3E-9E95-3653C57AF92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C967F8D-E8C8-4B06-83D8-001E39552B7B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409227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Slide_Power_Point.jpg">
            <a:extLst>
              <a:ext uri="{FF2B5EF4-FFF2-40B4-BE49-F238E27FC236}">
                <a16:creationId xmlns="" xmlns:a16="http://schemas.microsoft.com/office/drawing/2014/main" id="{EF618146-259B-402C-9A00-1DDBA3E893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Espaço Reservado para Número de Slide 1">
            <a:extLst>
              <a:ext uri="{FF2B5EF4-FFF2-40B4-BE49-F238E27FC236}">
                <a16:creationId xmlns="" xmlns:a16="http://schemas.microsoft.com/office/drawing/2014/main" id="{160D5630-B89F-4CFF-A759-4E628AE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B76178-2962-4456-9548-C6AF56DFFB06}" type="slidenum">
              <a:rPr lang="pt-BR" altLang="pt-BR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>
              <a:solidFill>
                <a:srgbClr val="898989"/>
              </a:solidFill>
            </a:endParaRPr>
          </a:p>
        </p:txBody>
      </p:sp>
      <p:pic>
        <p:nvPicPr>
          <p:cNvPr id="3074" name="Gráfico 1">
            <a:extLst>
              <a:ext uri="{FF2B5EF4-FFF2-40B4-BE49-F238E27FC236}">
                <a16:creationId xmlns="" xmlns:a16="http://schemas.microsoft.com/office/drawing/2014/main" id="{DDCCBF5D-504B-4979-B85B-26F67784D00F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1" y="1196752"/>
            <a:ext cx="9147121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4D2882E9-0826-41B1-96D3-C93A6CED5C14}"/>
              </a:ext>
            </a:extLst>
          </p:cNvPr>
          <p:cNvSpPr txBox="1"/>
          <p:nvPr/>
        </p:nvSpPr>
        <p:spPr>
          <a:xfrm>
            <a:off x="3563888" y="332656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4000" b="1" dirty="0">
                <a:solidFill>
                  <a:schemeClr val="bg1"/>
                </a:solidFill>
                <a:latin typeface="+mj-lt"/>
              </a:rPr>
              <a:t>Resultados:</a:t>
            </a:r>
          </a:p>
        </p:txBody>
      </p:sp>
    </p:spTree>
    <p:extLst>
      <p:ext uri="{BB962C8B-B14F-4D97-AF65-F5344CB8AC3E}">
        <p14:creationId xmlns:p14="http://schemas.microsoft.com/office/powerpoint/2010/main" val="147855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985</Words>
  <Application>Microsoft Office PowerPoint</Application>
  <PresentationFormat>Apresentação na tela (4:3)</PresentationFormat>
  <Paragraphs>200</Paragraphs>
  <Slides>24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ＭＳ Ｐゴシック</vt:lpstr>
      <vt:lpstr>Arial</vt:lpstr>
      <vt:lpstr>Calibri</vt:lpstr>
      <vt:lpstr>Courier New</vt:lpstr>
      <vt:lpstr>Times New Roman</vt:lpstr>
      <vt:lpstr>Tema do Office</vt:lpstr>
      <vt:lpstr> EVOLUÇÃO DA GERAÇÃO DE RESÍDUOS SÓLIDOS DOMICILIARES: ANÁLISE APLICADA À DISPOSIÇÃO EM UM     ATERRO SANITÁRIO CONSORCIADO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Andre</cp:lastModifiedBy>
  <cp:revision>109</cp:revision>
  <dcterms:created xsi:type="dcterms:W3CDTF">2015-06-25T00:41:16Z</dcterms:created>
  <dcterms:modified xsi:type="dcterms:W3CDTF">2017-06-21T17:07:20Z</dcterms:modified>
</cp:coreProperties>
</file>