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h5RRt9Q+MWgxilRgzpup6ieT2S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4F39698-7A16-4678-B1AC-8998A2648810}">
  <a:tblStyle styleId="{44F39698-7A16-4678-B1AC-8998A264881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80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diogo@semasaitajai.com.br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20034" y="3671038"/>
            <a:ext cx="77724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20"/>
              <a:buFont typeface="Calibri"/>
              <a:buNone/>
            </a:pPr>
            <a:r>
              <a:rPr b="1" lang="pt-BR" sz="4220"/>
              <a:t>AUTARQUIA OU CONCESSÃO? SECRETARIA OU EMPRESA PÚBLICA? ASPECTOS RELEVANTES PARA ESCOLHA DA FORMA DE PRESTAÇÃO DOS SERVIÇOS DE SANEAMENTO NO BRASIL</a:t>
            </a:r>
            <a:endParaRPr sz="42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253380" y="4722598"/>
            <a:ext cx="290362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Autor: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Diogo Vitor Pinheiro</a:t>
            </a:r>
            <a:br>
              <a:rPr b="1" lang="pt-BR"/>
            </a:br>
            <a:r>
              <a:rPr b="1" lang="pt-BR" sz="2200"/>
              <a:t>Procurador</a:t>
            </a:r>
            <a:br>
              <a:rPr b="1" lang="pt-BR" sz="2200"/>
            </a:br>
            <a:r>
              <a:rPr b="1" lang="pt-BR" sz="2200"/>
              <a:t>Depto. Jurídico  - SEMASA Itajaí - SC</a:t>
            </a:r>
            <a:endParaRPr sz="2200"/>
          </a:p>
        </p:txBody>
      </p:sp>
      <p:graphicFrame>
        <p:nvGraphicFramePr>
          <p:cNvPr id="86" name="Google Shape;86;p1"/>
          <p:cNvGraphicFramePr/>
          <p:nvPr/>
        </p:nvGraphicFramePr>
        <p:xfrm>
          <a:off x="7431202" y="5277050"/>
          <a:ext cx="1553933" cy="1101310"/>
        </p:xfrm>
        <a:graphic>
          <a:graphicData uri="http://schemas.openxmlformats.org/presentationml/2006/ole">
            <mc:AlternateContent>
              <mc:Choice Requires="v">
                <p:oleObj r:id="rId4" imgH="1101310" imgW="1553933" progId="CorelDRAW.Graphic.11" spid="_x0000_s1">
                  <p:embed/>
                </p:oleObj>
              </mc:Choice>
              <mc:Fallback>
                <p:oleObj r:id="rId5" imgH="1101310" imgW="1553933" progId="CorelDRAW.Graphic.11">
                  <p:embed/>
                  <p:pic>
                    <p:nvPicPr>
                      <p:cNvPr id="86" name="Google Shape;86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7431202" y="5277050"/>
                        <a:ext cx="1553933" cy="1101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idx="1" type="subTitle"/>
          </p:nvPr>
        </p:nvSpPr>
        <p:spPr>
          <a:xfrm>
            <a:off x="270360" y="1411549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t-BR" sz="3200"/>
              <a:t>Variáveis Relevantes</a:t>
            </a:r>
            <a:endParaRPr sz="32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Aspectos Financeiros/Econômicos 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Aspectos Tributários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Aspectos Administrativos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Aspectos de Infraestrutura e Localização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/>
          <p:nvPr>
            <p:ph idx="1" type="subTitle"/>
          </p:nvPr>
        </p:nvSpPr>
        <p:spPr>
          <a:xfrm>
            <a:off x="343922" y="1380024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Conclusões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8" name="Google Shape;13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813252"/>
            <a:ext cx="9144000" cy="462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"/>
          <p:cNvSpPr txBox="1"/>
          <p:nvPr>
            <p:ph idx="1" type="subTitle"/>
          </p:nvPr>
        </p:nvSpPr>
        <p:spPr>
          <a:xfrm>
            <a:off x="343922" y="1380024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144" name="Google Shape;144;p12"/>
          <p:cNvGraphicFramePr/>
          <p:nvPr/>
        </p:nvGraphicFramePr>
        <p:xfrm>
          <a:off x="88087" y="107965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{44F39698-7A16-4678-B1AC-8998A2648810}</a:tableStyleId>
              </a:tblPr>
              <a:tblGrid>
                <a:gridCol w="1777200"/>
                <a:gridCol w="1950100"/>
                <a:gridCol w="2225175"/>
                <a:gridCol w="2785150"/>
              </a:tblGrid>
              <a:tr h="414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MODELO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ASPECTOS NEGATIVOS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ASPECTOS POSITIVOS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CENÁRIO FAVORÁVEL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graphicFrame>
        <p:nvGraphicFramePr>
          <p:cNvPr id="145" name="Google Shape;145;p12"/>
          <p:cNvGraphicFramePr/>
          <p:nvPr/>
        </p:nvGraphicFramePr>
        <p:xfrm>
          <a:off x="146143" y="161859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{44F39698-7A16-4678-B1AC-8998A2648810}</a:tableStyleId>
              </a:tblPr>
              <a:tblGrid>
                <a:gridCol w="1762425"/>
                <a:gridCol w="1933900"/>
                <a:gridCol w="2206700"/>
                <a:gridCol w="2762025"/>
              </a:tblGrid>
              <a:tr h="5108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Prestação descentralizada Pública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5975" marL="459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a) Necessidade de uso de licitações e concursos;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b) Grau de endividamento dividido com o ente federativo mãe;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c) Aspectos políticos no grupo de direção;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d) Aplicações financeiras sem risco e somente em bancos públicos.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5975" marL="459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a) Possível tarifa mais barata (imunidade tributária e ausência de lucro);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pt-BR" sz="1600" u="none" cap="none" strike="noStrike"/>
                        <a:t>b) Controle mais ajustável (regulação própria)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c) Pessoal especializado e próprio;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d) Ausência de lucro;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e) Subsidio cruzado possível;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f) Acesso a financiamento público – fundo perdido e empréstimos.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5975" marL="459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a) Renda preponderante classe média;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b) Área rural considerável;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c) Desafio pontuais de universalização, todavia com média/alta taxa de atendimento já efetivada;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cap="none" strike="noStrike"/>
                        <a:t>d) Serviços de drenagem e limpeza urbana não acoplados a tarifa (administração direta).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5975" marL="4597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"/>
          <p:cNvSpPr txBox="1"/>
          <p:nvPr>
            <p:ph idx="1" type="subTitle"/>
          </p:nvPr>
        </p:nvSpPr>
        <p:spPr>
          <a:xfrm>
            <a:off x="343922" y="1380024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151" name="Google Shape;151;p13"/>
          <p:cNvGraphicFramePr/>
          <p:nvPr/>
        </p:nvGraphicFramePr>
        <p:xfrm>
          <a:off x="88087" y="107965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{44F39698-7A16-4678-B1AC-8998A2648810}</a:tableStyleId>
              </a:tblPr>
              <a:tblGrid>
                <a:gridCol w="1777200"/>
                <a:gridCol w="1950100"/>
                <a:gridCol w="2225175"/>
                <a:gridCol w="2785150"/>
              </a:tblGrid>
              <a:tr h="414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MODELO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ASPECTOS NEGATIVOS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ASPECTOS POSITIVOS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cap="none" strike="noStrike"/>
                        <a:t>CENÁRIO FAVORÁVEL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graphicFrame>
        <p:nvGraphicFramePr>
          <p:cNvPr id="152" name="Google Shape;152;p13"/>
          <p:cNvGraphicFramePr/>
          <p:nvPr/>
        </p:nvGraphicFramePr>
        <p:xfrm>
          <a:off x="0" y="158755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{44F39698-7A16-4678-B1AC-8998A2648810}</a:tableStyleId>
              </a:tblPr>
              <a:tblGrid>
                <a:gridCol w="2012375"/>
                <a:gridCol w="1953325"/>
                <a:gridCol w="2228875"/>
                <a:gridCol w="2789775"/>
              </a:tblGrid>
              <a:tr h="4545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Prestação descentralizada Privada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a) Alta carga tributária;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b) impossibilidade de subsídio cruzado;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c) Tarifas mais elevadas (lucro);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d) Monopólio gerando ausência de controle por concorrência.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pt-BR" sz="1800" u="none" cap="none" strike="noStrike"/>
                        <a:t>A) Gestão em geral mais célere o que pode gerar maior eficiência;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pt-BR" sz="1800" u="none" cap="none" strike="noStrike"/>
                        <a:t>B) Possibilidade de investimento próprio e captação de recurso privado;</a:t>
                      </a:r>
                      <a:endParaRPr/>
                    </a:p>
                    <a:p>
                      <a:pPr indent="-228600" lvl="0" marL="3429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pt-BR" sz="1800" u="none" cap="none" strike="noStrike"/>
                        <a:t>C) Decisões sem gerencia politica.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a) Baixa universalização;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b) Alta renda per capita;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 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cap="none" strike="noStrike"/>
                        <a:t>c) Necessidade de grandes investimentos.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"/>
          <p:cNvSpPr txBox="1"/>
          <p:nvPr>
            <p:ph idx="1" type="subTitle"/>
          </p:nvPr>
        </p:nvSpPr>
        <p:spPr>
          <a:xfrm>
            <a:off x="361346" y="1380023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Agradecimentos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Professor Dr. Rafael Burlani – UFSC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Prof. Dr. Asensio Navarro Ortega - Universidade de Granada - Espanha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"/>
          <p:cNvSpPr txBox="1"/>
          <p:nvPr>
            <p:ph idx="1" type="subTitle"/>
          </p:nvPr>
        </p:nvSpPr>
        <p:spPr>
          <a:xfrm>
            <a:off x="692277" y="1632572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t-BR" sz="4000">
                <a:solidFill>
                  <a:schemeClr val="dk1"/>
                </a:solidFill>
              </a:rPr>
              <a:t>OBRIGADO!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Diogo Vitor Pinheiro</a:t>
            </a:r>
            <a:br>
              <a:rPr b="1" lang="pt-BR"/>
            </a:br>
            <a:r>
              <a:rPr b="1" lang="pt-BR"/>
              <a:t>Procurador</a:t>
            </a:r>
            <a:br>
              <a:rPr b="1" lang="pt-BR"/>
            </a:br>
            <a:r>
              <a:rPr b="1" lang="pt-BR"/>
              <a:t>Depto. Jurídico  - SEMASA Itajaí – SC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47 996580040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u="sng">
                <a:solidFill>
                  <a:schemeClr val="hlink"/>
                </a:solidFill>
                <a:hlinkClick r:id="rId3"/>
              </a:rPr>
              <a:t>diogo@semasaitajai.com.br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idx="1" type="subTitle"/>
          </p:nvPr>
        </p:nvSpPr>
        <p:spPr>
          <a:xfrm>
            <a:off x="343926" y="1380021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Introdução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>
                <a:solidFill>
                  <a:schemeClr val="dk1"/>
                </a:solidFill>
              </a:rPr>
              <a:t>Estudo desenvolvido buscando apresentar aspectos relevantes para escolha do gestor público sobre a modelagem da prestação dos serviços de saneamento no Brasil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idx="1" type="subTitle"/>
          </p:nvPr>
        </p:nvSpPr>
        <p:spPr>
          <a:xfrm>
            <a:off x="343930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Objetivos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Inferir sobre os diversos modelos para prestação dos serviços de saneamento básico no regramento jurídico - administrativo brasileiro, buscando comparar as alternativas e suas características diante do desafio da universalização.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Apontar os diversos modelos jurídicos – administrativos disponíveis, sejam públicos ou privados, para prestação dos serviços de saneamento básico, sua base legal e suas características principais;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Indicar as relações contratuais/legais existentes entre titulares e prestadores, comparar os modelos avaliando seus benefícios e dificuldades, propondo soluções e aspectos para a tomada de decisão.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ASPECTOS DA POLÍTICA PÚBLICA DE SANEAMENTO NO BRASIL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CENÁRIO: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Brasil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16,5% ainda não tem acesso à rede de abastecimento de água, 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47,6% não contam com rede de coleta de esgotos,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8,3% não dispõe de qualquer tipo de coleta domiciliar de resíduos sólidos 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16,2% das vias urbanas públicas brasileiras  não possuem drenagem pluvial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t-BR" sz="3600"/>
              <a:t>Questão preliminar sobre a prestação do Serviço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Titularidade Municipal / Serviço Local (STF)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Regionalização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t-BR" sz="3600"/>
              <a:t>Princípios Propostos pela PNSB</a:t>
            </a:r>
            <a:endParaRPr sz="3600"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rPr lang="pt-BR" sz="3400"/>
              <a:t>UNIVERSALIZAÇÃO / EFICIENCIA / TARIFA MÓDICA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/>
          <p:nvPr>
            <p:ph idx="1" type="subTitle"/>
          </p:nvPr>
        </p:nvSpPr>
        <p:spPr>
          <a:xfrm>
            <a:off x="343932" y="1217018"/>
            <a:ext cx="7776900" cy="4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MODELOS JURÍDICOS-ADMINISTRATIVOS PARA PRESTAÇÃO DOS SERVIÇOS DE SANEAMENTO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t-BR" sz="3200"/>
              <a:t>Administração Pública </a:t>
            </a:r>
            <a:endParaRPr sz="32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Prestação Centralizada ou Direta 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Prestação Descentralizada ou Indireta </a:t>
            </a:r>
            <a:endParaRPr/>
          </a:p>
          <a:p>
            <a:pPr indent="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Autarquia </a:t>
            </a:r>
            <a:endParaRPr/>
          </a:p>
          <a:p>
            <a:pPr indent="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Autarquia intermunicipal </a:t>
            </a:r>
            <a:endParaRPr/>
          </a:p>
          <a:p>
            <a:pPr indent="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Prestação Regionalizada (região metropolitana, Unidades de Saneamento, blocos de </a:t>
            </a:r>
            <a:r>
              <a:rPr lang="pt-BR" sz="2800"/>
              <a:t>referência</a:t>
            </a:r>
            <a:r>
              <a:rPr lang="pt-BR" sz="2800"/>
              <a:t>)</a:t>
            </a:r>
            <a:endParaRPr/>
          </a:p>
          <a:p>
            <a:pPr indent="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Consórcios públicos </a:t>
            </a:r>
            <a:endParaRPr/>
          </a:p>
          <a:p>
            <a:pPr indent="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/>
              <a:t>Empresa pública e Sociedade Economia Mista 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MODELOS JURÍDICOS-ADMINISTRATIVOS PARA PRESTAÇÃO DOS SERVIÇOS DE SANEAMENTO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 sz="2800"/>
              <a:t>Administração Privada</a:t>
            </a:r>
            <a:endParaRPr sz="28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Consórcios Privados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Empresas privadas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SPE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Terceiro Setor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Cenário Brasil (SNIS):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id="122" name="Google Shape;12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2368" y="2081048"/>
            <a:ext cx="8350140" cy="2971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lang="pt-BR" sz="3600"/>
              <a:t>Relações Contratuais/Legais</a:t>
            </a:r>
            <a:endParaRPr sz="36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Outorga por lei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Gestão Associada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PPP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Concessão comum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Terceirização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 sz="3200"/>
              <a:t>Privatização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2022-04-25T15:52:50Z</dcterms:created>
  <dc:creator>Paulo Scalize</dc:creator>
</cp:coreProperties>
</file>