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5" r:id="rId3"/>
    <p:sldId id="304" r:id="rId4"/>
    <p:sldId id="296" r:id="rId5"/>
    <p:sldId id="305" r:id="rId6"/>
    <p:sldId id="309" r:id="rId7"/>
    <p:sldId id="299" r:id="rId8"/>
    <p:sldId id="306" r:id="rId9"/>
    <p:sldId id="300" r:id="rId10"/>
    <p:sldId id="307" r:id="rId11"/>
    <p:sldId id="308" r:id="rId12"/>
    <p:sldId id="301" r:id="rId13"/>
    <p:sldId id="292" r:id="rId14"/>
    <p:sldId id="297" r:id="rId15"/>
    <p:sldId id="302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06E50-A411-E5B6-B22F-910806AA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9738-D013-48FE-A120-E4EDEE6FC01C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02580-8EE4-DFF0-D2F4-B34F8080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9FF16-1538-F2C6-3FC7-3C8D2E79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A39B-14E9-4084-9FAB-6ECB0250C4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6E4F7-77DB-C236-D591-49D62E35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7776C-D54E-46FD-97EC-ADEEB1D3BDD1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BBE17-E052-1888-D58F-95AA7E08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C78D1-F2E2-1F60-CC7C-904277D5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BE1F-C074-4FAA-B1AE-711D8C77EE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51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82E5-7555-87BE-DE7C-C4BEC16B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DDAC-AF8E-49F4-9758-53360B61FFBB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4FC81-5D09-4220-E80E-C9C953D7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3690-5F6A-A123-E388-DB475D25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C13D-F44D-4A3C-9DDB-60E1385FB3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70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1AD9-CA75-2068-ED9B-19B15F78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E915-9A8B-427A-B8C7-0C7F49323A60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6DC82-6A2B-AD55-F8B8-7954BF20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891B-3EB9-22D1-B520-C475B733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C027-405F-455C-9B24-395EFC4125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49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9220-BF17-F837-9230-24C6537E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CB62-C75B-4252-A3F4-888F35F145E3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FF6E5-0890-7CE6-A5DB-C099461A9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05C7D-E797-1157-422B-94740A4C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AFB1-0786-48BB-B94B-37400ED766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6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B8B5D1-D34C-EC64-9DCA-E8D25D82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5E8C-277A-466E-B24D-17744A3BCE5A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9E9502-DC08-9F80-6A13-2ACCE57E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594231-2D37-9C01-040A-8DE9E266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27BE-711B-4A22-A0F0-83622C2606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70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8D494E-9C57-28DC-2AA9-05A416AD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5E0C1-8898-4C29-8BA8-4C41C9BC8BA4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D02F2-F168-6D63-790D-86526422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25A48C-2A9F-5B7F-FF76-50526535A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AF1E-B6D1-4B4C-BF0D-AEFC9DAE47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57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B2C4EA-AB11-DA22-8CA1-C9E0C966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B8E8-19AE-4398-9870-327F579C7209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A422D5-AC59-E7F8-247E-49D96D72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D20922-DDF0-78C3-CD71-087D7EFD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1D86-EAFF-4C5F-9813-FB7951C03F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74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71728C-5D83-B66C-AB9B-2D117E501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E474-B017-4701-BC75-5AACAA85B965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D44069-DC99-08E4-E4F9-8742310FA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F19C32-E07D-B87E-0B9B-CC168EFD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922B-1FAE-4A71-B68E-411D8F9F74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29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60E62E-E5AA-79B9-090E-CDDFC18B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9408-9824-464A-9015-F0EDF6F7B4D4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098FF1-22F5-0E16-1A1A-05DBCD9B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44952C-E9B5-72EE-DFA6-A44FECBB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9C06C-8867-46EB-9F87-1A1515E6E6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1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CDCA09-B80D-5AC5-0944-6CFEA42F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0AFA5-EA04-4CBB-A965-FD208D52D6D1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8074B2-BDD4-1563-E2CF-C15DE21D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961FAD-2AAB-87F4-7A2C-6CC09911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BECA-F2EF-45FE-8A58-34250BE56E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BF124F-F059-3C3A-EACE-B64BD26ED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B6D3AD6-7EE9-5859-3890-C692829F7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2D136-FA59-DC66-1C8E-DACD57A9A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835AC-286D-4FD4-955D-F657AA30873F}" type="datetimeFigureOut">
              <a:rPr lang="pt-BR"/>
              <a:pPr>
                <a:defRPr/>
              </a:pPr>
              <a:t>11/05/2022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A5FC6-E18D-0921-6EDC-8C5EE18DC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FEC5C-F3EA-ED1F-A58A-513E32662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C55636-90B3-4EA6-ABDD-9FB24A6C29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iscila@dmaepc.mg.gov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768A7AF-D8EF-44C1-5EA1-8C310269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66988"/>
            <a:ext cx="7772400" cy="1052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/>
              <a:t>EMPREGO DE GEOTÊXTEIS PARA DESAGUAMENTO DE ESCUMA DE REATOR UASB</a:t>
            </a:r>
            <a:endParaRPr lang="pt-BR" sz="4800" dirty="0">
              <a:latin typeface="+mn-lt"/>
            </a:endParaRPr>
          </a:p>
        </p:txBody>
      </p:sp>
      <p:sp>
        <p:nvSpPr>
          <p:cNvPr id="2051" name="Subtítulo 2">
            <a:extLst>
              <a:ext uri="{FF2B5EF4-FFF2-40B4-BE49-F238E27FC236}">
                <a16:creationId xmlns:a16="http://schemas.microsoft.com/office/drawing/2014/main" id="{2010C6F4-C996-51B1-DA2A-54043C8F2D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12875" y="3800475"/>
            <a:ext cx="6892925" cy="1655763"/>
          </a:xfrm>
        </p:spPr>
        <p:txBody>
          <a:bodyPr/>
          <a:lstStyle/>
          <a:p>
            <a:pPr eaLnBrk="1" hangingPunct="1"/>
            <a:r>
              <a:rPr lang="pt-BR" altLang="pt-BR"/>
              <a:t>Autores: </a:t>
            </a:r>
            <a:r>
              <a:rPr lang="pt-BR" altLang="en-US"/>
              <a:t>André Felipe de Araújo</a:t>
            </a:r>
          </a:p>
          <a:p>
            <a:pPr eaLnBrk="1" hangingPunct="1"/>
            <a:r>
              <a:rPr lang="pt-BR" altLang="en-US"/>
              <a:t>Amanda Carvalhaes Souto Valim</a:t>
            </a:r>
          </a:p>
          <a:p>
            <a:pPr eaLnBrk="1" hangingPunct="1"/>
            <a:r>
              <a:rPr lang="pt-BR" altLang="en-US"/>
              <a:t>Priscila da Silva Ribeiro Leite</a:t>
            </a:r>
          </a:p>
          <a:p>
            <a:pPr algn="l" eaLnBrk="1" hangingPunct="1"/>
            <a:endParaRPr lang="pt-BR" altLang="pt-BR"/>
          </a:p>
          <a:p>
            <a:pPr algn="l" eaLnBrk="1" hangingPunct="1"/>
            <a:endParaRPr lang="pt-BR" alt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B35EADD-3E5E-CAC1-1CBA-059D14EC2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69" y="4786390"/>
            <a:ext cx="2012054" cy="1338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1760B14-9296-DCCD-E504-F5D4C8E11433}"/>
              </a:ext>
            </a:extLst>
          </p:cNvPr>
          <p:cNvSpPr>
            <a:spLocks noGrp="1"/>
          </p:cNvSpPr>
          <p:nvPr/>
        </p:nvSpPr>
        <p:spPr>
          <a:xfrm>
            <a:off x="193675" y="1489075"/>
            <a:ext cx="8756650" cy="3879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Quanto à taxa de filtração, os testes realizados sem aplicação de polímero apresentaram taxa média de 0,17 </a:t>
            </a:r>
            <a:r>
              <a:rPr lang="pt-BR" altLang="en-US" dirty="0" err="1"/>
              <a:t>mL</a:t>
            </a:r>
            <a:r>
              <a:rPr lang="pt-BR" altLang="en-US" dirty="0"/>
              <a:t>/min contra 1,53 </a:t>
            </a:r>
            <a:r>
              <a:rPr lang="pt-BR" altLang="en-US" dirty="0" err="1"/>
              <a:t>mL</a:t>
            </a:r>
            <a:r>
              <a:rPr lang="pt-BR" altLang="en-US" dirty="0"/>
              <a:t>/min nos testes com polímero;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Quanto à qualidade do líquido filtrado, os testes realizados sem polímero apresentaram valores médios de 3,17 g ST/L e 1,19 g SST/L, enquanto que os testes com polímero apresentaram valores médios de 1,12 g ST/L e 0,41 g ST/L. Estes valores são coerentes com o esperado, uma vez que os polímeros podem proporcionar alto poder de floculação, facilitando a filtração.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361FC77-2E0E-0B78-54EA-BC3C8CC24F01}"/>
              </a:ext>
            </a:extLst>
          </p:cNvPr>
          <p:cNvSpPr>
            <a:spLocks noGrp="1"/>
          </p:cNvSpPr>
          <p:nvPr/>
        </p:nvSpPr>
        <p:spPr>
          <a:xfrm>
            <a:off x="193675" y="1489075"/>
            <a:ext cx="8756650" cy="38798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Quanto à taxa de filtração, os testes realizados sem aplicação de polímero apresentaram taxa média de 0,17 </a:t>
            </a:r>
            <a:r>
              <a:rPr lang="pt-BR" altLang="en-US" dirty="0" err="1"/>
              <a:t>mL</a:t>
            </a:r>
            <a:r>
              <a:rPr lang="pt-BR" altLang="en-US" dirty="0"/>
              <a:t>/min contra 1,53 </a:t>
            </a:r>
            <a:r>
              <a:rPr lang="pt-BR" altLang="en-US" dirty="0" err="1"/>
              <a:t>mL</a:t>
            </a:r>
            <a:r>
              <a:rPr lang="pt-BR" altLang="en-US" dirty="0"/>
              <a:t>/min nos testes com polímero;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Quanto à qualidade do líquido filtrado, os testes realizados sem polímero apresentaram valores médios de 3,17 g ST/L e 1,19 g SST/L, enquanto que os testes com polímero apresentaram valores médios de 1,12 g ST/L e 0,41 g ST/L. Estes valores são coerentes com o esperado, uma vez que os polímeros podem proporcionar alto poder de floculação, facilitando a filtração.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pt-BR" altLang="en-US" dirty="0"/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O teor de sólidos médio da torta desaguada nos testes sem polímero foi de 34,37%, contra 25,99% nos testes com polímero. Este valor superior no teste sem polímero pode ser explicado em virtude do tempo de secagem ao ar livre;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t-B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ítulo 2">
            <a:extLst>
              <a:ext uri="{FF2B5EF4-FFF2-40B4-BE49-F238E27FC236}">
                <a16:creationId xmlns:a16="http://schemas.microsoft.com/office/drawing/2014/main" id="{D694B9DA-5D70-A5ED-1EB9-66E2179E4D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4488" y="1379538"/>
            <a:ext cx="7775575" cy="47529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pt-BR" altLang="pt-BR" b="1"/>
              <a:t>Conclusões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1775A58-BBD1-553C-637E-74D8D0EDC55C}"/>
              </a:ext>
            </a:extLst>
          </p:cNvPr>
          <p:cNvSpPr>
            <a:spLocks noGrp="1"/>
          </p:cNvSpPr>
          <p:nvPr/>
        </p:nvSpPr>
        <p:spPr>
          <a:xfrm>
            <a:off x="344488" y="1862138"/>
            <a:ext cx="8199437" cy="37877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Evidencia-se o emprego de </a:t>
            </a:r>
            <a:r>
              <a:rPr lang="pt-BR" altLang="en-US" dirty="0" err="1"/>
              <a:t>bag’s</a:t>
            </a:r>
            <a:r>
              <a:rPr lang="pt-BR" altLang="en-US" dirty="0"/>
              <a:t> de geotêxtil como uma possível alternativa válida para desaguamento de escuma de reatores UASB;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Os teores de sólidos no líquido filtrado são muito inferiores aos da escuma bruta, possibilitando sua recirculação no processo de tratamento, após estudos de carga orgânica;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Trabalhos em escala plena estão sendo desenvolvidos no DMAE de Poços de Caldas, para avaliação desta possibilidade.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ítulo 2">
            <a:extLst>
              <a:ext uri="{FF2B5EF4-FFF2-40B4-BE49-F238E27FC236}">
                <a16:creationId xmlns:a16="http://schemas.microsoft.com/office/drawing/2014/main" id="{1149522D-10B0-557E-5F18-15BEB8DC09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4488" y="1379538"/>
            <a:ext cx="7272337" cy="4321175"/>
          </a:xfrm>
        </p:spPr>
        <p:txBody>
          <a:bodyPr/>
          <a:lstStyle/>
          <a:p>
            <a:pPr algn="l" eaLnBrk="1" hangingPunct="1"/>
            <a:r>
              <a:rPr lang="pt-BR" altLang="pt-BR" b="1"/>
              <a:t>Referências</a:t>
            </a:r>
          </a:p>
          <a:p>
            <a:pPr algn="l" eaLnBrk="1" hangingPunct="1"/>
            <a:endParaRPr lang="pt-BR" altLang="pt-BR" sz="1800">
              <a:solidFill>
                <a:srgbClr val="000000"/>
              </a:solidFill>
            </a:endParaRPr>
          </a:p>
          <a:p>
            <a:pPr algn="just" eaLnBrk="1" hangingPunct="1"/>
            <a:r>
              <a:rPr lang="pt-BR" altLang="pt-BR" sz="1800">
                <a:solidFill>
                  <a:srgbClr val="000000"/>
                </a:solidFill>
              </a:rPr>
              <a:t> LOBATO, L. C. S., BRESSANI-RIBEIRO, T., SILVA, B. S., FLÓREZ, C. A. D., NEVES, P. N. P., CHERNICHARO, C. A. L. Contribuição para o aprimoramento de projeto, construção e operação de reatores UASB aplicados ao tratamento de esgoto sanitário – Parte 3: Gerenciamento de lodo e escuma. Revista DAE – edição especial, v. 66, n. 214, p. 30-55, 2018. </a:t>
            </a:r>
            <a:endParaRPr lang="pt-BR" alt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ítulo 2">
            <a:extLst>
              <a:ext uri="{FF2B5EF4-FFF2-40B4-BE49-F238E27FC236}">
                <a16:creationId xmlns:a16="http://schemas.microsoft.com/office/drawing/2014/main" id="{298A4B8B-AB02-0174-C670-C200824E28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1950" y="1379538"/>
            <a:ext cx="7272338" cy="4321175"/>
          </a:xfrm>
        </p:spPr>
        <p:txBody>
          <a:bodyPr/>
          <a:lstStyle/>
          <a:p>
            <a:pPr algn="l" eaLnBrk="1" hangingPunct="1"/>
            <a:r>
              <a:rPr lang="pt-BR" altLang="pt-BR" b="1"/>
              <a:t>Agradecimentos</a:t>
            </a:r>
          </a:p>
          <a:p>
            <a:pPr algn="l" eaLnBrk="1" hangingPunct="1"/>
            <a:endParaRPr lang="pt-BR" altLang="pt-BR"/>
          </a:p>
          <a:p>
            <a:pPr algn="l" eaLnBrk="1" hangingPunct="1"/>
            <a:endParaRPr lang="pt-BR" altLang="pt-BR"/>
          </a:p>
          <a:p>
            <a:pPr algn="l" eaLnBrk="1" hangingPunct="1"/>
            <a:endParaRPr lang="pt-BR" altLang="pt-BR" sz="1800">
              <a:solidFill>
                <a:srgbClr val="000000"/>
              </a:solidFill>
            </a:endParaRPr>
          </a:p>
          <a:p>
            <a:pPr eaLnBrk="1" hangingPunct="1"/>
            <a:r>
              <a:rPr lang="pt-BR" altLang="pt-BR" sz="1800">
                <a:solidFill>
                  <a:srgbClr val="000000"/>
                </a:solidFill>
              </a:rPr>
              <a:t> Aos servidores e direção do DMAE Poços de Caldas-MG e à empresa SNatural pela cessão dos materiais para os testes. </a:t>
            </a:r>
            <a:endParaRPr lang="pt-BR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ítulo 2">
            <a:extLst>
              <a:ext uri="{FF2B5EF4-FFF2-40B4-BE49-F238E27FC236}">
                <a16:creationId xmlns:a16="http://schemas.microsoft.com/office/drawing/2014/main" id="{831BFD5B-5EB6-60F2-ADF3-7983095B20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2150" y="1631950"/>
            <a:ext cx="7272338" cy="4321175"/>
          </a:xfrm>
        </p:spPr>
        <p:txBody>
          <a:bodyPr/>
          <a:lstStyle/>
          <a:p>
            <a:pPr algn="l" eaLnBrk="1" hangingPunct="1"/>
            <a:endParaRPr lang="pt-BR" altLang="pt-BR" b="1"/>
          </a:p>
          <a:p>
            <a:pPr algn="l" eaLnBrk="1" hangingPunct="1"/>
            <a:endParaRPr lang="pt-BR" altLang="pt-BR" b="1"/>
          </a:p>
          <a:p>
            <a:pPr algn="l" eaLnBrk="1" hangingPunct="1"/>
            <a:r>
              <a:rPr lang="pt-BR" altLang="pt-BR" b="1"/>
              <a:t>OBRIGADA!</a:t>
            </a:r>
          </a:p>
          <a:p>
            <a:pPr algn="l" eaLnBrk="1" hangingPunct="1"/>
            <a:endParaRPr lang="pt-BR" altLang="pt-BR"/>
          </a:p>
          <a:p>
            <a:pPr algn="l" eaLnBrk="1" hangingPunct="1"/>
            <a:r>
              <a:rPr lang="pt-BR" altLang="pt-BR"/>
              <a:t>Priscila da Silva Ribeiro Leite </a:t>
            </a:r>
          </a:p>
          <a:p>
            <a:pPr algn="l" eaLnBrk="1" hangingPunct="1">
              <a:lnSpc>
                <a:spcPct val="100000"/>
              </a:lnSpc>
            </a:pPr>
            <a:r>
              <a:rPr lang="pt-BR" altLang="pt-BR" sz="1800">
                <a:hlinkClick r:id="rId2"/>
              </a:rPr>
              <a:t>priscila@dmaepc.mg.gov.br</a:t>
            </a:r>
            <a:endParaRPr lang="pt-BR" altLang="pt-BR" sz="1800"/>
          </a:p>
          <a:p>
            <a:pPr algn="l" eaLnBrk="1" hangingPunct="1">
              <a:lnSpc>
                <a:spcPct val="100000"/>
              </a:lnSpc>
            </a:pPr>
            <a:r>
              <a:rPr lang="pt-BR" altLang="pt-BR" sz="1800"/>
              <a:t>(35)99186-2285</a:t>
            </a:r>
          </a:p>
          <a:p>
            <a:pPr algn="l" eaLnBrk="1" hangingPunct="1"/>
            <a:endParaRPr lang="pt-BR" altLang="pt-BR"/>
          </a:p>
          <a:p>
            <a:pPr algn="l" eaLnBrk="1" hangingPunct="1"/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2">
            <a:extLst>
              <a:ext uri="{FF2B5EF4-FFF2-40B4-BE49-F238E27FC236}">
                <a16:creationId xmlns:a16="http://schemas.microsoft.com/office/drawing/2014/main" id="{962E6DAB-5B11-2C0C-41C2-43109B4CA9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1600" y="1114425"/>
            <a:ext cx="8018463" cy="5018088"/>
          </a:xfrm>
        </p:spPr>
        <p:txBody>
          <a:bodyPr/>
          <a:lstStyle/>
          <a:p>
            <a:pPr algn="l" eaLnBrk="1" hangingPunct="1"/>
            <a:r>
              <a:rPr lang="pt-BR" altLang="pt-BR" b="1"/>
              <a:t>Introdução</a:t>
            </a:r>
          </a:p>
          <a:p>
            <a:pPr algn="l" eaLnBrk="1" hangingPunct="1"/>
            <a:endParaRPr lang="pt-BR" altLang="pt-BR"/>
          </a:p>
        </p:txBody>
      </p:sp>
      <p:sp>
        <p:nvSpPr>
          <p:cNvPr id="3075" name="Espaço Reservado para Conteúdo 2">
            <a:extLst>
              <a:ext uri="{FF2B5EF4-FFF2-40B4-BE49-F238E27FC236}">
                <a16:creationId xmlns:a16="http://schemas.microsoft.com/office/drawing/2014/main" id="{95F9ECD5-5462-F5C3-F7B1-3E4E3EAD3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2250"/>
            <a:ext cx="9677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</a:pPr>
            <a:r>
              <a:rPr lang="pt-BR" altLang="en-US" sz="2400"/>
              <a:t>Reator UASB: Reator anaeróbio de fluxo ascendente e manta de lodo.</a:t>
            </a:r>
          </a:p>
          <a:p>
            <a:pPr algn="just" defTabSz="914400" eaLnBrk="1" hangingPunct="1">
              <a:lnSpc>
                <a:spcPct val="100000"/>
              </a:lnSpc>
            </a:pPr>
            <a:endParaRPr lang="pt-BR" altLang="en-US" sz="2400"/>
          </a:p>
        </p:txBody>
      </p:sp>
      <p:pic>
        <p:nvPicPr>
          <p:cNvPr id="3076" name="Espaço Reservado para Conteúdo 3">
            <a:extLst>
              <a:ext uri="{FF2B5EF4-FFF2-40B4-BE49-F238E27FC236}">
                <a16:creationId xmlns:a16="http://schemas.microsoft.com/office/drawing/2014/main" id="{D105204B-6698-34A4-9D37-37BC964F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965325"/>
            <a:ext cx="51943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ixa de Texto 4">
            <a:extLst>
              <a:ext uri="{FF2B5EF4-FFF2-40B4-BE49-F238E27FC236}">
                <a16:creationId xmlns:a16="http://schemas.microsoft.com/office/drawing/2014/main" id="{100EA32E-B0A9-8D37-41E7-BEE2CE5A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661025"/>
            <a:ext cx="795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/>
              <a:t>Figura 1 </a:t>
            </a:r>
            <a:r>
              <a:rPr lang="pt-BR" altLang="en-US" sz="1800"/>
              <a:t>- Esquema de funcionamento do Reator UASB. Fonte: (Campos </a:t>
            </a:r>
            <a:r>
              <a:rPr lang="pt-BR" altLang="en-US" sz="1800" i="1"/>
              <a:t>et al., </a:t>
            </a:r>
            <a:r>
              <a:rPr lang="pt-BR" altLang="en-US" sz="1800"/>
              <a:t>1999).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9616F3B7-54A8-1DD4-A656-CD80719CE09C}"/>
              </a:ext>
            </a:extLst>
          </p:cNvPr>
          <p:cNvSpPr txBox="1">
            <a:spLocks/>
          </p:cNvSpPr>
          <p:nvPr/>
        </p:nvSpPr>
        <p:spPr>
          <a:xfrm>
            <a:off x="184150" y="1346200"/>
            <a:ext cx="109362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/>
              <a:t>ETE 1 - Rio Lambari - DMAE Poços de Caldas - MG</a:t>
            </a:r>
          </a:p>
          <a:p>
            <a:pPr marL="457200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/>
              <a:t>Vazão média: 285 L/s;</a:t>
            </a:r>
          </a:p>
          <a:p>
            <a:pPr marL="457200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/>
              <a:t>População de projeto: aprox. 150.000 habitantes;</a:t>
            </a:r>
          </a:p>
          <a:p>
            <a:pPr marL="457200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en-US"/>
              <a:t>Tratamento preliminar + 16 reatores UASB.</a:t>
            </a:r>
          </a:p>
          <a:p>
            <a:pPr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altLang="en-US" dirty="0"/>
          </a:p>
        </p:txBody>
      </p:sp>
      <p:pic>
        <p:nvPicPr>
          <p:cNvPr id="4099" name="Espaço Reservado para Conteúdo 7">
            <a:extLst>
              <a:ext uri="{FF2B5EF4-FFF2-40B4-BE49-F238E27FC236}">
                <a16:creationId xmlns:a16="http://schemas.microsoft.com/office/drawing/2014/main" id="{6DA723E9-8791-D29B-5D29-722C162C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2889250"/>
            <a:ext cx="40767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aixa de Texto 8">
            <a:extLst>
              <a:ext uri="{FF2B5EF4-FFF2-40B4-BE49-F238E27FC236}">
                <a16:creationId xmlns:a16="http://schemas.microsoft.com/office/drawing/2014/main" id="{7ABA8DD2-F8F0-A95C-09D8-B719442B9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5946775"/>
            <a:ext cx="735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/>
              <a:t>Figura 2 </a:t>
            </a:r>
            <a:r>
              <a:rPr lang="pt-BR" altLang="en-US" sz="1800"/>
              <a:t>- Reatores UASB da ETE 1 - Rio Lambari. Fonte: (Acervo pessoal).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Conteúdo 2">
            <a:extLst>
              <a:ext uri="{FF2B5EF4-FFF2-40B4-BE49-F238E27FC236}">
                <a16:creationId xmlns:a16="http://schemas.microsoft.com/office/drawing/2014/main" id="{62B55E97-BDB5-1948-388D-E9D48061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154113"/>
            <a:ext cx="8231187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en-US" sz="2400"/>
              <a:t>A escuma é formada por uma camada heterogênea de materiais flutuantes, que se origina de particulados provenientes do esgoto afluente (óleos, graxas, restos de alimentos, pontas de cigarro, etc.);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en-US" sz="2400"/>
              <a:t>No reator UASB: exterior e interior do separador trifásico (alvo deste trabalho)</a:t>
            </a:r>
          </a:p>
        </p:txBody>
      </p:sp>
      <p:pic>
        <p:nvPicPr>
          <p:cNvPr id="5123" name="Espaço Reservado para Conteúdo 3">
            <a:extLst>
              <a:ext uri="{FF2B5EF4-FFF2-40B4-BE49-F238E27FC236}">
                <a16:creationId xmlns:a16="http://schemas.microsoft.com/office/drawing/2014/main" id="{BD4A09D4-A78C-6BB9-5149-BF6B1A2E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471863"/>
            <a:ext cx="6589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 de Texto 8">
            <a:extLst>
              <a:ext uri="{FF2B5EF4-FFF2-40B4-BE49-F238E27FC236}">
                <a16:creationId xmlns:a16="http://schemas.microsoft.com/office/drawing/2014/main" id="{2B6D5B0D-B8F1-DC67-FA0C-C9690232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37213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800" b="1"/>
              <a:t>Figura 3 </a:t>
            </a:r>
            <a:r>
              <a:rPr lang="pt-BR" altLang="en-US" sz="1800"/>
              <a:t>- Pontos de acumulação de escuma nos reatores UASB. (a) esquema dos pontos, (b) escuma no decantador, (c) escuma no interior do separador trifásico. Fonte: (Chernicharo, 2007).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3CB76F2-79AE-803C-AFD2-21772FBE6612}"/>
              </a:ext>
            </a:extLst>
          </p:cNvPr>
          <p:cNvSpPr>
            <a:spLocks noGrp="1"/>
          </p:cNvSpPr>
          <p:nvPr/>
        </p:nvSpPr>
        <p:spPr>
          <a:xfrm>
            <a:off x="204788" y="1222375"/>
            <a:ext cx="5613400" cy="3587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>
                <a:sym typeface="+mn-ea"/>
              </a:rPr>
              <a:t>A remoção de escuma na ETE Lambari é realizada por meio da sucção com caminhões hidrovácuo;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>
                <a:sym typeface="+mn-ea"/>
              </a:rPr>
              <a:t>Neste sentido, tem-se a necessidade de viabilizar formas de desaguamento, visando reduzir o volume e os custos com a destinação final adequada deste resíduo;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 err="1">
                <a:sym typeface="+mn-ea"/>
              </a:rPr>
              <a:t>Geotêxteis</a:t>
            </a:r>
            <a:r>
              <a:rPr lang="pt-BR" altLang="en-US" dirty="0">
                <a:sym typeface="+mn-ea"/>
              </a:rPr>
              <a:t>: empregados amplamente para desaguamento de lodos de </a:t>
            </a:r>
            <a:r>
              <a:rPr lang="pt-BR" altLang="en-US" dirty="0" err="1">
                <a:sym typeface="+mn-ea"/>
              </a:rPr>
              <a:t>ETE’s</a:t>
            </a:r>
            <a:r>
              <a:rPr lang="pt-BR" altLang="en-US" dirty="0">
                <a:sym typeface="+mn-ea"/>
              </a:rPr>
              <a:t>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pt-BR" altLang="en-US" dirty="0"/>
          </a:p>
        </p:txBody>
      </p:sp>
      <p:pic>
        <p:nvPicPr>
          <p:cNvPr id="6147" name="Espaço Reservado para Conteúdo 3">
            <a:extLst>
              <a:ext uri="{FF2B5EF4-FFF2-40B4-BE49-F238E27FC236}">
                <a16:creationId xmlns:a16="http://schemas.microsoft.com/office/drawing/2014/main" id="{71C85F93-8985-A7BF-2449-B68C83DD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88" y="1222375"/>
            <a:ext cx="3325812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ítulo 2">
            <a:extLst>
              <a:ext uri="{FF2B5EF4-FFF2-40B4-BE49-F238E27FC236}">
                <a16:creationId xmlns:a16="http://schemas.microsoft.com/office/drawing/2014/main" id="{16573E54-4364-23D3-EBD6-645C1BEFC2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4488" y="1379538"/>
            <a:ext cx="7775575" cy="47529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pt-BR" altLang="pt-BR" b="1"/>
              <a:t>Objetivo</a:t>
            </a:r>
          </a:p>
          <a:p>
            <a:pPr algn="l" eaLnBrk="1" hangingPunct="1"/>
            <a:endParaRPr lang="pt-BR" altLang="pt-BR"/>
          </a:p>
        </p:txBody>
      </p:sp>
      <p:sp>
        <p:nvSpPr>
          <p:cNvPr id="9219" name="Espaço Reservado para Conteúdo 2">
            <a:extLst>
              <a:ext uri="{FF2B5EF4-FFF2-40B4-BE49-F238E27FC236}">
                <a16:creationId xmlns:a16="http://schemas.microsoft.com/office/drawing/2014/main" id="{E818E3CF-2AD3-FF94-6FA0-86581ED9E57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563" y="1822450"/>
            <a:ext cx="90884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defTabSz="9144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en-US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Avaliar a possibilidade de emprego de geotêxteis para desaguando de escuma de reator UASB.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ítulo 2">
            <a:extLst>
              <a:ext uri="{FF2B5EF4-FFF2-40B4-BE49-F238E27FC236}">
                <a16:creationId xmlns:a16="http://schemas.microsoft.com/office/drawing/2014/main" id="{D482EE8A-46E4-A88D-2F67-6A0F87F4A5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4488" y="1379538"/>
            <a:ext cx="7775575" cy="47529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pt-BR" altLang="pt-BR" b="1"/>
              <a:t>Material e métodos</a:t>
            </a:r>
          </a:p>
          <a:p>
            <a:pPr algn="l" eaLnBrk="1" hangingPunct="1">
              <a:spcBef>
                <a:spcPct val="0"/>
              </a:spcBef>
            </a:pPr>
            <a:endParaRPr lang="pt-BR" altLang="pt-BR" b="1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B0B40AF-FDC6-04C8-EA8B-40353E726212}"/>
              </a:ext>
            </a:extLst>
          </p:cNvPr>
          <p:cNvSpPr>
            <a:spLocks noGrp="1"/>
          </p:cNvSpPr>
          <p:nvPr/>
        </p:nvSpPr>
        <p:spPr>
          <a:xfrm>
            <a:off x="106363" y="1960563"/>
            <a:ext cx="6453187" cy="39751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Para avaliar o desempenho dos </a:t>
            </a:r>
            <a:r>
              <a:rPr lang="pt-BR" altLang="en-US" dirty="0" err="1"/>
              <a:t>geotêxteis</a:t>
            </a:r>
            <a:r>
              <a:rPr lang="pt-BR" altLang="en-US" dirty="0"/>
              <a:t> para filtração da escuma, foram realizados testes com 4 materiais diferentes, com e sem adição de polímero catiônico, totalizando 8 testes;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pt-BR" altLang="en-US" dirty="0"/>
              <a:t>Os testes foram conduzidos em laboratório, para avaliar os seguintes fatores:</a:t>
            </a:r>
          </a:p>
          <a:p>
            <a:pPr marL="914400" lvl="1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/>
              <a:t>Taxa de filtração: através de um cronômetro, eram realizadas leituras do volume filtrado em função do tempo do ensaio;</a:t>
            </a:r>
          </a:p>
          <a:p>
            <a:pPr marL="914400" lvl="1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/>
              <a:t>Caracterização da escuma bruta: ST, SST e O&amp;G;</a:t>
            </a:r>
          </a:p>
          <a:p>
            <a:pPr marL="914400" lvl="1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/>
              <a:t>Caracterização da torta retida no cone: ST;</a:t>
            </a:r>
          </a:p>
          <a:p>
            <a:pPr marL="914400" lvl="1" indent="-4572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en-US" dirty="0"/>
              <a:t>Caracterização do líquido filtrado: ST e SST.</a:t>
            </a:r>
          </a:p>
        </p:txBody>
      </p:sp>
      <p:pic>
        <p:nvPicPr>
          <p:cNvPr id="7172" name="image18.png">
            <a:extLst>
              <a:ext uri="{FF2B5EF4-FFF2-40B4-BE49-F238E27FC236}">
                <a16:creationId xmlns:a16="http://schemas.microsoft.com/office/drawing/2014/main" id="{B47C766F-EACC-5118-3993-28B67124393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4688" r="10243" b="488"/>
          <a:stretch>
            <a:fillRect/>
          </a:stretch>
        </p:blipFill>
        <p:spPr bwMode="auto">
          <a:xfrm>
            <a:off x="6611938" y="1409700"/>
            <a:ext cx="25574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ço Reservado para Conteúdo 12">
            <a:extLst>
              <a:ext uri="{FF2B5EF4-FFF2-40B4-BE49-F238E27FC236}">
                <a16:creationId xmlns:a16="http://schemas.microsoft.com/office/drawing/2014/main" id="{4329F5CB-1037-2130-9034-5E7353E6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" r="293"/>
          <a:stretch>
            <a:fillRect/>
          </a:stretch>
        </p:blipFill>
        <p:spPr bwMode="auto">
          <a:xfrm>
            <a:off x="1603375" y="1166813"/>
            <a:ext cx="6461125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ítulo 2">
            <a:extLst>
              <a:ext uri="{FF2B5EF4-FFF2-40B4-BE49-F238E27FC236}">
                <a16:creationId xmlns:a16="http://schemas.microsoft.com/office/drawing/2014/main" id="{F3B6BAB8-A491-7036-6837-1FB9D8258E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4488" y="1379538"/>
            <a:ext cx="7775575" cy="475297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pt-BR" altLang="pt-BR" b="1"/>
              <a:t>Resultados e discussão</a:t>
            </a:r>
          </a:p>
          <a:p>
            <a:pPr algn="l" eaLnBrk="1" hangingPunct="1"/>
            <a:endParaRPr lang="pt-BR" altLang="pt-BR"/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A95304A5-E031-CEA2-61FC-306898AAF09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563" y="1822450"/>
            <a:ext cx="90884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en-US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que se refere às taxas de filtração, os ensaios realizados com aplicação de polímero foram em geral superiores aos realizados sem polímero;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en-US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Enquanto nos testes sem polímero a filtração levou 6 horas para filtrar valores entre 51 e 75 mL, nos testes com polímero bastaram apenas 2 minutos para obter valores entre 51 e 76 mL.</a:t>
            </a:r>
          </a:p>
          <a:p>
            <a:pPr algn="just" defTabSz="914400" eaLnBrk="1" hangingPunct="1">
              <a:lnSpc>
                <a:spcPct val="100000"/>
              </a:lnSpc>
              <a:spcBef>
                <a:spcPct val="0"/>
              </a:spcBef>
            </a:pPr>
            <a:endParaRPr lang="pt-BR" altLang="en-US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898</Words>
  <Application>Microsoft Office PowerPoint</Application>
  <PresentationFormat>Apresentação na tela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EMPREGO DE GEOTÊXTEIS PARA DESAGUAMENTO DE ESCUMA DE REATOR UASB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Isis Alves</cp:lastModifiedBy>
  <cp:revision>8</cp:revision>
  <dcterms:created xsi:type="dcterms:W3CDTF">2022-04-25T15:52:50Z</dcterms:created>
  <dcterms:modified xsi:type="dcterms:W3CDTF">2022-05-11T13:35:12Z</dcterms:modified>
</cp:coreProperties>
</file>