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5" r:id="rId3"/>
    <p:sldId id="312" r:id="rId4"/>
    <p:sldId id="296" r:id="rId5"/>
    <p:sldId id="299" r:id="rId6"/>
    <p:sldId id="313" r:id="rId7"/>
    <p:sldId id="314" r:id="rId8"/>
    <p:sldId id="306" r:id="rId9"/>
    <p:sldId id="315" r:id="rId10"/>
    <p:sldId id="301" r:id="rId11"/>
    <p:sldId id="303" r:id="rId12"/>
    <p:sldId id="307" r:id="rId13"/>
    <p:sldId id="309" r:id="rId14"/>
    <p:sldId id="297" r:id="rId15"/>
    <p:sldId id="31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A3E2B-2A7D-4529-BC06-E17BCC1D81A2}" v="493" dt="2022-05-05T20:13:43.317"/>
    <p1510:client id="{32B2B1A7-3648-489A-A0ED-71D5A3BCD620}" v="231" dt="2022-05-06T15:09:31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6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06/05/2022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46462" y="1852747"/>
            <a:ext cx="7772400" cy="2122905"/>
          </a:xfrm>
        </p:spPr>
        <p:txBody>
          <a:bodyPr>
            <a:normAutofit fontScale="90000"/>
          </a:bodyPr>
          <a:lstStyle/>
          <a:p>
            <a:r>
              <a:rPr lang="pt-BR" sz="4800" dirty="0">
                <a:latin typeface="+mn-lt"/>
              </a:rPr>
              <a:t>Saneamento básico e criadouros de </a:t>
            </a:r>
            <a:r>
              <a:rPr lang="pt-BR" sz="4800" i="1" dirty="0">
                <a:latin typeface="+mn-lt"/>
              </a:rPr>
              <a:t>Aedes aegypti</a:t>
            </a:r>
            <a:r>
              <a:rPr lang="pt-BR" sz="4800" dirty="0">
                <a:latin typeface="+mn-lt"/>
              </a:rPr>
              <a:t> em Comunidades rurais de Goiás, Brasil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79503" y="4290424"/>
            <a:ext cx="4550306" cy="1578113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Autores: Adivânia Cardoso da Silva, </a:t>
            </a:r>
            <a:r>
              <a:rPr lang="pt-BR" dirty="0" err="1"/>
              <a:t>Kathyane</a:t>
            </a:r>
            <a:r>
              <a:rPr lang="pt-BR" dirty="0"/>
              <a:t> dos Santos Oliveira, Paulo Sérgio </a:t>
            </a:r>
            <a:r>
              <a:rPr lang="pt-BR" dirty="0" err="1"/>
              <a:t>Scalize</a:t>
            </a:r>
            <a:r>
              <a:rPr lang="pt-BR" dirty="0"/>
              <a:t>, Fabíola </a:t>
            </a:r>
            <a:r>
              <a:rPr lang="pt-BR" dirty="0" err="1"/>
              <a:t>Fiaccadori</a:t>
            </a:r>
            <a:endParaRPr lang="pt-BR" dirty="0"/>
          </a:p>
          <a:p>
            <a:pPr algn="l"/>
            <a:endParaRPr lang="pt-BR" dirty="0"/>
          </a:p>
        </p:txBody>
      </p:sp>
      <p:pic>
        <p:nvPicPr>
          <p:cNvPr id="7" name="Imagem 6" descr="Logotipo&#10;&#10;Descrição gerada automaticamente com confiança média">
            <a:extLst>
              <a:ext uri="{FF2B5EF4-FFF2-40B4-BE49-F238E27FC236}">
                <a16:creationId xmlns:a16="http://schemas.microsoft.com/office/drawing/2014/main" id="{3A9AA274-947B-110F-0EF9-5B6CFFF5E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13" y="5125047"/>
            <a:ext cx="1848164" cy="12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O </a:t>
            </a:r>
            <a:r>
              <a:rPr lang="pt-BR" b="1" dirty="0"/>
              <a:t>saneamento básico</a:t>
            </a:r>
            <a:r>
              <a:rPr lang="pt-BR" dirty="0"/>
              <a:t>, além de um determinante de saúde, conforme corrobora a literatura, é também um </a:t>
            </a:r>
            <a:r>
              <a:rPr lang="pt-BR" b="1" dirty="0"/>
              <a:t>indicador essencial </a:t>
            </a:r>
            <a:r>
              <a:rPr lang="pt-BR" dirty="0"/>
              <a:t>na identificação de </a:t>
            </a:r>
            <a:r>
              <a:rPr lang="pt-BR" b="1" dirty="0"/>
              <a:t>potenciais criadouros de </a:t>
            </a:r>
            <a:r>
              <a:rPr lang="pt-BR" i="1" dirty="0"/>
              <a:t>Aedes aegypti</a:t>
            </a:r>
            <a:r>
              <a:rPr lang="pt-BR" dirty="0"/>
              <a:t>. </a:t>
            </a:r>
          </a:p>
          <a:p>
            <a:pPr algn="l"/>
            <a:endParaRPr lang="pt-BR" dirty="0"/>
          </a:p>
          <a:p>
            <a:pPr algn="just"/>
            <a:r>
              <a:rPr lang="pt-BR" dirty="0"/>
              <a:t>A universalização dos serviços de saneamento é crucial no controle de vetores e, consequentemente, na prevenção de doenças.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3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Recomendações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Seja aplicado pesquisa no meio rural com identificação laboratorial de imaturos e adultos de culicídeos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melhor correlação aos índices de soroprevalência para arboviroses.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3151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905" y="1274008"/>
            <a:ext cx="8786190" cy="498101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/>
              <a:t>Carlton, E.J. </a:t>
            </a:r>
            <a:r>
              <a:rPr lang="pt-BR" i="1" dirty="0"/>
              <a:t>et al</a:t>
            </a:r>
            <a:r>
              <a:rPr lang="pt-BR" dirty="0"/>
              <a:t>. </a:t>
            </a:r>
            <a:r>
              <a:rPr lang="en-US" dirty="0"/>
              <a:t>Regional disparities in the burden of disease attributable to unsafe water and poor sanitation in China</a:t>
            </a:r>
            <a:r>
              <a:rPr lang="fr-FR" dirty="0"/>
              <a:t>. </a:t>
            </a:r>
            <a:r>
              <a:rPr lang="pt-BR" dirty="0"/>
              <a:t>Boletim da Organização Mundial da Saúde</a:t>
            </a:r>
            <a:r>
              <a:rPr lang="fr-FR" dirty="0"/>
              <a:t>, v. 90, 578-587p, Ed. 8, 2012.</a:t>
            </a:r>
          </a:p>
          <a:p>
            <a:pPr algn="l"/>
            <a:r>
              <a:rPr lang="pt-BR" dirty="0"/>
              <a:t>Center for </a:t>
            </a:r>
            <a:r>
              <a:rPr lang="pt-BR" dirty="0" err="1"/>
              <a:t>Disease</a:t>
            </a:r>
            <a:r>
              <a:rPr lang="pt-BR" dirty="0"/>
              <a:t> </a:t>
            </a:r>
            <a:r>
              <a:rPr lang="pt-BR" dirty="0" err="1"/>
              <a:t>Control</a:t>
            </a:r>
            <a:r>
              <a:rPr lang="pt-BR" dirty="0"/>
              <a:t> (CDC), Relatórios de fatos do CDC. Disponível em: https://www.cdc.gov/</a:t>
            </a:r>
            <a:r>
              <a:rPr lang="pt-BR" dirty="0" err="1"/>
              <a:t>zika</a:t>
            </a:r>
            <a:r>
              <a:rPr lang="pt-BR" dirty="0"/>
              <a:t>/. Acesso em: 3 mai. 2022.</a:t>
            </a:r>
          </a:p>
          <a:p>
            <a:pPr algn="l"/>
            <a:r>
              <a:rPr lang="fr-FR" dirty="0"/>
              <a:t>Ceron-Hernandez, V.A; Pena, M.R; Alexandre, N. </a:t>
            </a:r>
            <a:r>
              <a:rPr lang="en-US" dirty="0"/>
              <a:t>Randomized trial of a modification of rainwater street catch basins to physically control the Aedes aegypti dengue mosquito vector. </a:t>
            </a:r>
            <a:r>
              <a:rPr lang="pt-BR" b="1" dirty="0" err="1"/>
              <a:t>Ingenieria</a:t>
            </a:r>
            <a:r>
              <a:rPr lang="pt-BR" b="1" dirty="0"/>
              <a:t> y </a:t>
            </a:r>
            <a:r>
              <a:rPr lang="pt-BR" b="1" dirty="0" err="1"/>
              <a:t>Universidad</a:t>
            </a:r>
            <a:r>
              <a:rPr lang="pt-BR" dirty="0"/>
              <a:t>, v. 24, 1-14p, 2020.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Cysne, P. R. Arboviroses (dengue, </a:t>
            </a:r>
            <a:r>
              <a:rPr lang="pt-BR" dirty="0" err="1"/>
              <a:t>zika</a:t>
            </a:r>
            <a:r>
              <a:rPr lang="pt-BR" dirty="0"/>
              <a:t> e </a:t>
            </a:r>
            <a:r>
              <a:rPr lang="pt-BR" dirty="0" err="1"/>
              <a:t>chicungunya</a:t>
            </a:r>
            <a:r>
              <a:rPr lang="pt-BR" dirty="0"/>
              <a:t>) e saneamento básico. </a:t>
            </a:r>
            <a:r>
              <a:rPr lang="pt-BR" b="1" dirty="0"/>
              <a:t>Conjuntura Econômica</a:t>
            </a:r>
            <a:r>
              <a:rPr lang="pt-BR" dirty="0"/>
              <a:t>, v. 73, n. 6, p. 37-39, 2019.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pt-BR" dirty="0"/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5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4" y="1380025"/>
            <a:ext cx="8800065" cy="432048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t-BR" dirty="0" err="1"/>
              <a:t>Mariappan</a:t>
            </a:r>
            <a:r>
              <a:rPr lang="pt-BR" dirty="0"/>
              <a:t>, T.; </a:t>
            </a:r>
            <a:r>
              <a:rPr lang="pt-BR" dirty="0" err="1"/>
              <a:t>Srinivasan</a:t>
            </a:r>
            <a:r>
              <a:rPr lang="pt-BR" dirty="0"/>
              <a:t>, R.; </a:t>
            </a:r>
            <a:r>
              <a:rPr lang="pt-BR" dirty="0" err="1"/>
              <a:t>Jambulingam</a:t>
            </a:r>
            <a:r>
              <a:rPr lang="pt-BR" dirty="0"/>
              <a:t>, P. </a:t>
            </a:r>
            <a:r>
              <a:rPr lang="en-US" dirty="0"/>
              <a:t>Defective Rainwater Harvesting Structure and Dengue Vector Productivity Compared with </a:t>
            </a:r>
            <a:r>
              <a:rPr lang="en-US" dirty="0" err="1"/>
              <a:t>Peridomestic</a:t>
            </a:r>
            <a:r>
              <a:rPr lang="en-US" dirty="0"/>
              <a:t> Habitats in a Coastal Town in Southern India. </a:t>
            </a:r>
            <a:r>
              <a:rPr lang="en-US" b="1" dirty="0"/>
              <a:t>Journal of Medical Entomology</a:t>
            </a:r>
            <a:r>
              <a:rPr lang="en-US" dirty="0"/>
              <a:t>, v. 45 (1), 148-156p, 2008.</a:t>
            </a:r>
            <a:endParaRPr lang="fr-FR" dirty="0"/>
          </a:p>
          <a:p>
            <a:pPr algn="l">
              <a:lnSpc>
                <a:spcPct val="100000"/>
              </a:lnSpc>
            </a:pPr>
            <a:endParaRPr lang="pt-B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pt-BR" dirty="0"/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9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1346" y="1380023"/>
            <a:ext cx="8636880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Agradecimentos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À Fundação Nacional da Saúde (Funasa), financiadora do projeto </a:t>
            </a:r>
            <a:r>
              <a:rPr lang="pt-BR" dirty="0" err="1"/>
              <a:t>SanRural</a:t>
            </a:r>
            <a:r>
              <a:rPr lang="pt-BR" dirty="0"/>
              <a:t>, por meio do TED n° 05/2017.</a:t>
            </a:r>
          </a:p>
        </p:txBody>
      </p:sp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2FFF565-233B-9D1B-35EF-ACFCD648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17" y="4338180"/>
            <a:ext cx="1848164" cy="1295908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0AF4B37B-EDE2-4AF6-0703-228FFC2C1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57" y="4251604"/>
            <a:ext cx="1324563" cy="1226373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703E14C-A39E-3DA8-78DC-B8A4DF03E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57" y="4540112"/>
            <a:ext cx="2694333" cy="864748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4B90128C-9A52-5825-24D1-5153771F2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3" y="4148935"/>
            <a:ext cx="1647102" cy="16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8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OBRIGADA!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Adivânia Cardoso </a:t>
            </a:r>
            <a:r>
              <a:rPr lang="pt-BR">
                <a:solidFill>
                  <a:schemeClr val="tx1"/>
                </a:solidFill>
              </a:rPr>
              <a:t>da Silva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/>
              <a:t>adivania.cardoso@hotmail.com</a:t>
            </a:r>
          </a:p>
          <a:p>
            <a:pPr algn="l"/>
            <a:r>
              <a:rPr lang="pt-BR" dirty="0"/>
              <a:t>(62) 99947-1143</a:t>
            </a:r>
          </a:p>
        </p:txBody>
      </p:sp>
    </p:spTree>
    <p:extLst>
      <p:ext uri="{BB962C8B-B14F-4D97-AF65-F5344CB8AC3E}">
        <p14:creationId xmlns:p14="http://schemas.microsoft.com/office/powerpoint/2010/main" val="61538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/>
          </a:p>
          <a:p>
            <a:pPr algn="just"/>
            <a:r>
              <a:rPr lang="pt-BR" dirty="0"/>
              <a:t>O </a:t>
            </a:r>
            <a:r>
              <a:rPr lang="pt-BR" i="1" dirty="0"/>
              <a:t>Aedes aegypti, </a:t>
            </a:r>
            <a:r>
              <a:rPr lang="pt-BR" dirty="0"/>
              <a:t>vetor de doenças </a:t>
            </a:r>
            <a:r>
              <a:rPr lang="pt-BR" dirty="0" err="1"/>
              <a:t>arbovirais</a:t>
            </a:r>
            <a:r>
              <a:rPr lang="pt-BR" dirty="0"/>
              <a:t> como dengue, </a:t>
            </a:r>
            <a:r>
              <a:rPr lang="pt-BR" dirty="0" err="1"/>
              <a:t>zika</a:t>
            </a:r>
            <a:r>
              <a:rPr lang="pt-BR" dirty="0"/>
              <a:t> e </a:t>
            </a:r>
            <a:r>
              <a:rPr lang="pt-BR" dirty="0" err="1"/>
              <a:t>chikungunya</a:t>
            </a:r>
            <a:r>
              <a:rPr lang="pt-BR" dirty="0"/>
              <a:t>, é um </a:t>
            </a:r>
            <a:r>
              <a:rPr lang="pt-BR" u="sng" dirty="0"/>
              <a:t>sinantrópico</a:t>
            </a:r>
            <a:r>
              <a:rPr lang="pt-BR" dirty="0"/>
              <a:t> que utiliza </a:t>
            </a:r>
            <a:r>
              <a:rPr lang="pt-BR" b="1" dirty="0"/>
              <a:t>água parada </a:t>
            </a:r>
            <a:r>
              <a:rPr lang="pt-BR" dirty="0"/>
              <a:t>para completar seu ciclo reprodutivo.</a:t>
            </a:r>
          </a:p>
          <a:p>
            <a:pPr algn="just"/>
            <a:endParaRPr lang="pt-BR" dirty="0"/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Problema generalizado de saúde pública!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dirty="0">
                <a:sym typeface="Wingdings" panose="05000000000000000000" pitchFamily="2" charset="2"/>
              </a:rPr>
              <a:t>Controle ineficaz de vetores; </a:t>
            </a:r>
            <a:r>
              <a:rPr lang="pt-BR" dirty="0"/>
              <a:t>clima e urbanização desordenada; ausência ou precariedade de </a:t>
            </a:r>
            <a:r>
              <a:rPr lang="pt-BR" u="sng" dirty="0"/>
              <a:t>saneamento básico</a:t>
            </a:r>
            <a:r>
              <a:rPr lang="pt-BR" dirty="0"/>
              <a:t>, etc. 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l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11BA6A-BAA8-7A68-5594-08AA38EDF4F7}"/>
              </a:ext>
            </a:extLst>
          </p:cNvPr>
          <p:cNvSpPr txBox="1"/>
          <p:nvPr/>
        </p:nvSpPr>
        <p:spPr>
          <a:xfrm>
            <a:off x="92765" y="6132549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(MARIPPAN, SRINIVASAN, JAMBULINGAM, 2008; CARLTON </a:t>
            </a:r>
            <a:r>
              <a:rPr lang="pt-BR" sz="1200" i="1" dirty="0"/>
              <a:t>et al</a:t>
            </a:r>
            <a:r>
              <a:rPr lang="pt-BR" sz="1200" dirty="0"/>
              <a:t>., 2012; CERON-HERNANDEZ, PENA, ALEXANDRE, 2020; </a:t>
            </a:r>
            <a:r>
              <a:rPr lang="pt-BR" sz="1200" dirty="0">
                <a:sym typeface="Wingdings" panose="05000000000000000000" pitchFamily="2" charset="2"/>
              </a:rPr>
              <a:t>CDC, 2022; OMS, 2022</a:t>
            </a:r>
            <a:r>
              <a:rPr lang="pt-BR" sz="1200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17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90FF7D15-F3D6-F1ED-F3A0-AB5EF85AF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3" y="2007682"/>
            <a:ext cx="7829873" cy="41248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AF4DC39-75E0-4F54-DF72-3A952FDFAF0A}"/>
              </a:ext>
            </a:extLst>
          </p:cNvPr>
          <p:cNvSpPr txBox="1"/>
          <p:nvPr/>
        </p:nvSpPr>
        <p:spPr>
          <a:xfrm>
            <a:off x="575546" y="6132549"/>
            <a:ext cx="7937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alibri (corpo)"/>
              </a:rPr>
              <a:t>Fonte: </a:t>
            </a:r>
            <a:r>
              <a:rPr lang="pt-BR" sz="1600" dirty="0">
                <a:effectLst/>
                <a:latin typeface="Calibri (corpo)"/>
                <a:ea typeface="Calibri" panose="020F0502020204030204" pitchFamily="34" charset="0"/>
              </a:rPr>
              <a:t>acervo do Projeto </a:t>
            </a:r>
            <a:r>
              <a:rPr lang="pt-BR" sz="1600" dirty="0" err="1">
                <a:effectLst/>
                <a:latin typeface="Calibri (corpo)"/>
                <a:ea typeface="Calibri" panose="020F0502020204030204" pitchFamily="34" charset="0"/>
              </a:rPr>
              <a:t>SanRural</a:t>
            </a:r>
            <a:r>
              <a:rPr lang="pt-BR" sz="1600" dirty="0">
                <a:effectLst/>
                <a:latin typeface="Calibri (corpo)"/>
                <a:ea typeface="Calibri" panose="020F0502020204030204" pitchFamily="34" charset="0"/>
              </a:rPr>
              <a:t>. Ilustração: </a:t>
            </a:r>
            <a:r>
              <a:rPr lang="pt-BR" sz="1600" dirty="0" err="1">
                <a:effectLst/>
                <a:latin typeface="Calibri (corpo)"/>
                <a:ea typeface="Calibri" panose="020F0502020204030204" pitchFamily="34" charset="0"/>
              </a:rPr>
              <a:t>Maykell</a:t>
            </a:r>
            <a:r>
              <a:rPr lang="pt-BR" sz="1600" dirty="0">
                <a:effectLst/>
                <a:latin typeface="Calibri (corpo)"/>
                <a:ea typeface="Calibri" panose="020F0502020204030204" pitchFamily="34" charset="0"/>
              </a:rPr>
              <a:t> Guimarães.</a:t>
            </a:r>
            <a:endParaRPr lang="pt-BR" sz="16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221899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Relacionar o saneamento básico (SB) à existência de criadouros de vetores artrópodes da espécie </a:t>
            </a:r>
            <a:r>
              <a:rPr lang="pt-BR" i="1" dirty="0"/>
              <a:t>Aedes aegypti</a:t>
            </a:r>
            <a:r>
              <a:rPr lang="pt-BR" dirty="0"/>
              <a:t> e, consequentemente, de arboviroses em Comunidades Rurais e Tradicionais de Goiás, Brasil.</a:t>
            </a: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sz="2400" b="1" dirty="0">
              <a:solidFill>
                <a:schemeClr val="tx1"/>
              </a:solidFill>
            </a:endParaRPr>
          </a:p>
          <a:p>
            <a:pPr algn="just"/>
            <a:r>
              <a:rPr lang="pt-BR" b="1" dirty="0"/>
              <a:t>12</a:t>
            </a:r>
            <a:r>
              <a:rPr lang="pt-BR" dirty="0"/>
              <a:t> </a:t>
            </a:r>
            <a:r>
              <a:rPr lang="pt-BR" sz="2400" dirty="0">
                <a:solidFill>
                  <a:schemeClr val="tx1"/>
                </a:solidFill>
              </a:rPr>
              <a:t>Comunidades </a:t>
            </a:r>
            <a:r>
              <a:rPr lang="pt-BR" dirty="0"/>
              <a:t>R</a:t>
            </a:r>
            <a:r>
              <a:rPr lang="pt-BR" sz="2400" dirty="0">
                <a:solidFill>
                  <a:schemeClr val="tx1"/>
                </a:solidFill>
              </a:rPr>
              <a:t>urais e Tradicionais (assentamentos – INCRA – SR-04, quilombolas – </a:t>
            </a:r>
            <a:r>
              <a:rPr lang="pt-BR" sz="2400" dirty="0"/>
              <a:t>Fundação Palmares</a:t>
            </a:r>
            <a:r>
              <a:rPr lang="pt-BR" sz="24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pt-BR" b="1" dirty="0"/>
              <a:t>137</a:t>
            </a:r>
            <a:r>
              <a:rPr lang="pt-BR" dirty="0"/>
              <a:t> famílias, a</a:t>
            </a:r>
            <a:r>
              <a:rPr lang="pt-BR" sz="2400" dirty="0">
                <a:solidFill>
                  <a:schemeClr val="tx1"/>
                </a:solidFill>
              </a:rPr>
              <a:t>mostragem aleatória sistemática de domicílios e de participantes (TCLE)</a:t>
            </a:r>
          </a:p>
          <a:p>
            <a:pPr algn="just"/>
            <a:r>
              <a:rPr lang="pt-BR" b="1" dirty="0"/>
              <a:t>11</a:t>
            </a:r>
            <a:r>
              <a:rPr lang="pt-BR" sz="2400" dirty="0">
                <a:solidFill>
                  <a:schemeClr val="tx1"/>
                </a:solidFill>
              </a:rPr>
              <a:t> Municípios de Goiás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4B1460F0-74F9-6D8D-409E-484B9DA1E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00" y="4517409"/>
            <a:ext cx="3375599" cy="10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9206" y="1263000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 – Área de estudo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08F64-CFE1-97E6-A2CD-80D39D2B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783" y="5908510"/>
            <a:ext cx="618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pt-BR" sz="1600" dirty="0" err="1">
                <a:latin typeface="Calibri (corpo)"/>
                <a:ea typeface="ＭＳ Ｐゴシック" charset="-128"/>
              </a:rPr>
              <a:t>Mapa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1.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Municípios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goianos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e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respectivas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Comunidades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Rurais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e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Tradicionais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envolvidas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na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área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 de </a:t>
            </a:r>
            <a:r>
              <a:rPr lang="en-US" altLang="pt-BR" sz="1600" dirty="0" err="1">
                <a:latin typeface="Calibri (corpo)"/>
                <a:ea typeface="ＭＳ Ｐゴシック" charset="-128"/>
              </a:rPr>
              <a:t>estudo</a:t>
            </a:r>
            <a:r>
              <a:rPr lang="en-US" altLang="pt-BR" sz="1600" dirty="0">
                <a:latin typeface="Calibri (corpo)"/>
                <a:ea typeface="ＭＳ Ｐゴシック" charset="-128"/>
              </a:rPr>
              <a:t>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C6D65B9-71BA-ECBB-B93A-6E6D91193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06" y="1905447"/>
            <a:ext cx="20720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dirty="0"/>
              <a:t>Visitas </a:t>
            </a:r>
            <a:r>
              <a:rPr lang="pt-BR" i="1" dirty="0"/>
              <a:t>in loco.</a:t>
            </a:r>
          </a:p>
          <a:p>
            <a:endParaRPr lang="pt-BR" i="1" dirty="0"/>
          </a:p>
          <a:p>
            <a:r>
              <a:rPr lang="pt-BR" dirty="0"/>
              <a:t>Diagnóstico saúde-saneamento.</a:t>
            </a:r>
          </a:p>
          <a:p>
            <a:endParaRPr lang="pt-BR" dirty="0"/>
          </a:p>
          <a:p>
            <a:r>
              <a:rPr lang="pt-BR" dirty="0"/>
              <a:t>Investigação do ambiente casa e quintal, estação seca e chuvosa em 2019/2020.</a:t>
            </a:r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F25753C1-5E0F-4BDA-2B8C-7B68C1F62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94" y="1642520"/>
            <a:ext cx="610896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 – Coleta de dados</a:t>
            </a:r>
          </a:p>
          <a:p>
            <a:pPr algn="l"/>
            <a:endParaRPr lang="pt-BR" dirty="0"/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18C69F-506B-03BE-B76E-05182FD730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305" b="3050"/>
          <a:stretch/>
        </p:blipFill>
        <p:spPr>
          <a:xfrm>
            <a:off x="2318815" y="3079603"/>
            <a:ext cx="2663586" cy="143097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E1BE56-715B-D576-CCAA-7062BB14B697}"/>
              </a:ext>
            </a:extLst>
          </p:cNvPr>
          <p:cNvSpPr txBox="1"/>
          <p:nvPr/>
        </p:nvSpPr>
        <p:spPr>
          <a:xfrm>
            <a:off x="369330" y="6079225"/>
            <a:ext cx="6737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acervo do Projeto </a:t>
            </a:r>
            <a:r>
              <a:rPr lang="pt-BR" sz="1600" dirty="0" err="1"/>
              <a:t>SanRural</a:t>
            </a:r>
            <a:r>
              <a:rPr lang="pt-BR" sz="1600" dirty="0"/>
              <a:t>. Registrado por Adivânia Cardoso da Silva.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DB039E3-EE92-23F5-EB8C-B09A1B9F4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r="4830"/>
          <a:stretch/>
        </p:blipFill>
        <p:spPr>
          <a:xfrm>
            <a:off x="451828" y="4597798"/>
            <a:ext cx="2793634" cy="1476000"/>
          </a:xfrm>
          <a:prstGeom prst="rect">
            <a:avLst/>
          </a:prstGeom>
        </p:spPr>
      </p:pic>
      <p:pic>
        <p:nvPicPr>
          <p:cNvPr id="4" name="Imagem 3" descr="Uma imagem contendo no interior, pessoa, em pé, segurando&#10;&#10;Descrição gerada automaticamente">
            <a:extLst>
              <a:ext uri="{FF2B5EF4-FFF2-40B4-BE49-F238E27FC236}">
                <a16:creationId xmlns:a16="http://schemas.microsoft.com/office/drawing/2014/main" id="{D5FBE986-0C47-ADF9-9BD8-4827D95DC6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/>
        </p:blipFill>
        <p:spPr>
          <a:xfrm>
            <a:off x="6368896" y="4597798"/>
            <a:ext cx="1252231" cy="1476000"/>
          </a:xfrm>
          <a:prstGeom prst="rect">
            <a:avLst/>
          </a:prstGeom>
        </p:spPr>
      </p:pic>
      <p:pic>
        <p:nvPicPr>
          <p:cNvPr id="7" name="Imagem 6" descr="Uma imagem contendo no interior, mesa, quarto, azul&#10;&#10;Descrição gerada automaticamente">
            <a:extLst>
              <a:ext uri="{FF2B5EF4-FFF2-40B4-BE49-F238E27FC236}">
                <a16:creationId xmlns:a16="http://schemas.microsoft.com/office/drawing/2014/main" id="{28970E36-277C-8341-9448-11B8C300AD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3331179" y="4597798"/>
            <a:ext cx="2952000" cy="1476000"/>
          </a:xfrm>
          <a:prstGeom prst="rect">
            <a:avLst/>
          </a:prstGeom>
        </p:spPr>
      </p:pic>
      <p:pic>
        <p:nvPicPr>
          <p:cNvPr id="14" name="Imagem 13" descr="Uma imagem contendo grama, homem, mesa, vestindo&#10;&#10;Descrição gerada automaticamente">
            <a:extLst>
              <a:ext uri="{FF2B5EF4-FFF2-40B4-BE49-F238E27FC236}">
                <a16:creationId xmlns:a16="http://schemas.microsoft.com/office/drawing/2014/main" id="{8178EDFD-E10F-2A4A-F6D4-A40A85DB03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12919" r="22269" b="-1"/>
          <a:stretch/>
        </p:blipFill>
        <p:spPr bwMode="auto">
          <a:xfrm rot="10800000">
            <a:off x="453838" y="3079603"/>
            <a:ext cx="1785463" cy="1430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 descr="Casa com jardim na frente&#10;&#10;Descrição gerada automaticamente">
            <a:extLst>
              <a:ext uri="{FF2B5EF4-FFF2-40B4-BE49-F238E27FC236}">
                <a16:creationId xmlns:a16="http://schemas.microsoft.com/office/drawing/2014/main" id="{43B2A6F4-9317-DDFB-AC24-C5F2F1157C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05"/>
          <a:stretch/>
        </p:blipFill>
        <p:spPr bwMode="auto">
          <a:xfrm>
            <a:off x="5059003" y="3074841"/>
            <a:ext cx="2562124" cy="1435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EDF57A1F-EB2E-E4C4-C530-3C3DE18E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30" y="2212216"/>
            <a:ext cx="87619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sz="2400" dirty="0"/>
              <a:t>Dados saneamento e amostras de sangue para sorologia (anticorpos da classe IgG) de DENV, ZIKV, CHIKV </a:t>
            </a:r>
            <a:r>
              <a:rPr lang="pt-BR" sz="2400" dirty="0">
                <a:sym typeface="Wingdings" panose="05000000000000000000" pitchFamily="2" charset="2"/>
              </a:rPr>
              <a:t> </a:t>
            </a:r>
            <a:r>
              <a:rPr lang="pt-BR" sz="2400" dirty="0" err="1"/>
              <a:t>LabViCC</a:t>
            </a:r>
            <a:r>
              <a:rPr lang="pt-BR" sz="2400" dirty="0"/>
              <a:t>/IPTSP/UFG</a:t>
            </a:r>
          </a:p>
        </p:txBody>
      </p:sp>
    </p:spTree>
    <p:extLst>
      <p:ext uri="{BB962C8B-B14F-4D97-AF65-F5344CB8AC3E}">
        <p14:creationId xmlns:p14="http://schemas.microsoft.com/office/powerpoint/2010/main" val="14968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 descr="Casa com jardim na frente&#10;&#10;Descrição gerada automaticamente com confiança baixa">
            <a:extLst>
              <a:ext uri="{FF2B5EF4-FFF2-40B4-BE49-F238E27FC236}">
                <a16:creationId xmlns:a16="http://schemas.microsoft.com/office/drawing/2014/main" id="{E8D03D35-63F1-591F-B659-E29F16F3AA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r="13863"/>
          <a:stretch/>
        </p:blipFill>
        <p:spPr bwMode="auto">
          <a:xfrm>
            <a:off x="495245" y="3043682"/>
            <a:ext cx="2001090" cy="147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ntendo ao ar livre, edifício, velho, pedra&#10;&#10;Descrição gerada automaticamente">
            <a:extLst>
              <a:ext uri="{FF2B5EF4-FFF2-40B4-BE49-F238E27FC236}">
                <a16:creationId xmlns:a16="http://schemas.microsoft.com/office/drawing/2014/main" id="{BA9FBFE6-53A7-F4B4-02BF-9B449D641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r="9438"/>
          <a:stretch/>
        </p:blipFill>
        <p:spPr bwMode="auto">
          <a:xfrm>
            <a:off x="2570547" y="3048135"/>
            <a:ext cx="1923373" cy="147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Casa com jardim na terra&#10;&#10;Descrição gerada automaticamente com confiança média">
            <a:extLst>
              <a:ext uri="{FF2B5EF4-FFF2-40B4-BE49-F238E27FC236}">
                <a16:creationId xmlns:a16="http://schemas.microsoft.com/office/drawing/2014/main" id="{0F032538-A7DC-83FA-328A-F681692666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4112" b="695"/>
          <a:stretch/>
        </p:blipFill>
        <p:spPr bwMode="auto">
          <a:xfrm>
            <a:off x="4568132" y="3053933"/>
            <a:ext cx="2000205" cy="1465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 descr="Uma imagem contendo rosquinha, chocolate, pedra, marrom&#10;&#10;Descrição gerada automaticamente">
            <a:extLst>
              <a:ext uri="{FF2B5EF4-FFF2-40B4-BE49-F238E27FC236}">
                <a16:creationId xmlns:a16="http://schemas.microsoft.com/office/drawing/2014/main" id="{83E09BC4-B4CB-B8B6-C8CC-369AC6F13316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23964"/>
          <a:stretch/>
        </p:blipFill>
        <p:spPr bwMode="auto">
          <a:xfrm>
            <a:off x="512593" y="4588426"/>
            <a:ext cx="2001090" cy="147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 descr="Uma imagem contendo xícara, ao ar livre, panela, mesa&#10;&#10;Descrição gerada automaticamente">
            <a:extLst>
              <a:ext uri="{FF2B5EF4-FFF2-40B4-BE49-F238E27FC236}">
                <a16:creationId xmlns:a16="http://schemas.microsoft.com/office/drawing/2014/main" id="{740844E0-66E8-7A1F-7200-413439403E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r="26584"/>
          <a:stretch/>
        </p:blipFill>
        <p:spPr bwMode="auto">
          <a:xfrm>
            <a:off x="2584541" y="4599429"/>
            <a:ext cx="1923373" cy="147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Copo de plástico&#10;&#10;Descrição gerada automaticamente com confiança baixa">
            <a:extLst>
              <a:ext uri="{FF2B5EF4-FFF2-40B4-BE49-F238E27FC236}">
                <a16:creationId xmlns:a16="http://schemas.microsoft.com/office/drawing/2014/main" id="{2D529C27-0BE5-00ED-423F-08E0FFD02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r="22828" b="-8"/>
          <a:stretch/>
        </p:blipFill>
        <p:spPr bwMode="auto">
          <a:xfrm>
            <a:off x="4568131" y="4588426"/>
            <a:ext cx="2000205" cy="1495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 descr="Diagrama&#10;&#10;Descrição gerada automaticamente">
            <a:extLst>
              <a:ext uri="{FF2B5EF4-FFF2-40B4-BE49-F238E27FC236}">
                <a16:creationId xmlns:a16="http://schemas.microsoft.com/office/drawing/2014/main" id="{42518ABC-C619-43C1-CEF7-6C9B50E709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3" t="16048" r="44438" b="50435"/>
          <a:stretch/>
        </p:blipFill>
        <p:spPr bwMode="auto">
          <a:xfrm>
            <a:off x="6636605" y="4586668"/>
            <a:ext cx="1469850" cy="149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edes Aegypti Cartoon Ilustração - Imagens grátis no Pixabay">
            <a:extLst>
              <a:ext uri="{FF2B5EF4-FFF2-40B4-BE49-F238E27FC236}">
                <a16:creationId xmlns:a16="http://schemas.microsoft.com/office/drawing/2014/main" id="{9B6BE88A-D294-3AF4-2639-3DF9B9658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5100" y="3053932"/>
            <a:ext cx="1469850" cy="14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101C54-F369-F3C3-C73E-D931341FE252}"/>
              </a:ext>
            </a:extLst>
          </p:cNvPr>
          <p:cNvSpPr txBox="1"/>
          <p:nvPr/>
        </p:nvSpPr>
        <p:spPr>
          <a:xfrm>
            <a:off x="433204" y="6059303"/>
            <a:ext cx="7937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acervo do Projeto </a:t>
            </a:r>
            <a:r>
              <a:rPr lang="pt-BR" sz="1600" dirty="0" err="1"/>
              <a:t>SanRural</a:t>
            </a:r>
            <a:r>
              <a:rPr lang="pt-BR" sz="1600" dirty="0"/>
              <a:t>. Registrado por Adivânia Cardoso da Silva.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1A54A6D-28AF-480B-143E-672014E0D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14" y="2147550"/>
            <a:ext cx="8635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dirty="0"/>
              <a:t>100% comunidades </a:t>
            </a:r>
            <a:r>
              <a:rPr lang="pt-BR" sz="2400" dirty="0">
                <a:sym typeface="Wingdings" panose="05000000000000000000" pitchFamily="2" charset="2"/>
              </a:rPr>
              <a:t> deficiência nas instalações SB  1 potencial criadouro de </a:t>
            </a:r>
            <a:r>
              <a:rPr lang="pt-BR" sz="2400" dirty="0" err="1">
                <a:sym typeface="Wingdings" panose="05000000000000000000" pitchFamily="2" charset="2"/>
              </a:rPr>
              <a:t>culicídeo</a:t>
            </a:r>
            <a:r>
              <a:rPr lang="pt-BR" sz="2400" dirty="0">
                <a:sym typeface="Wingdings" panose="05000000000000000000" pitchFamily="2" charset="2"/>
              </a:rPr>
              <a:t>, independente da estação</a:t>
            </a:r>
          </a:p>
        </p:txBody>
      </p:sp>
    </p:spTree>
    <p:extLst>
      <p:ext uri="{BB962C8B-B14F-4D97-AF65-F5344CB8AC3E}">
        <p14:creationId xmlns:p14="http://schemas.microsoft.com/office/powerpoint/2010/main" val="61456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5601B94E-6B67-2F79-FAB4-3EA9BD3666EC}"/>
              </a:ext>
            </a:extLst>
          </p:cNvPr>
          <p:cNvGrpSpPr/>
          <p:nvPr/>
        </p:nvGrpSpPr>
        <p:grpSpPr>
          <a:xfrm>
            <a:off x="171655" y="1813274"/>
            <a:ext cx="7456031" cy="3780000"/>
            <a:chOff x="793736" y="1810510"/>
            <a:chExt cx="7456031" cy="3780000"/>
          </a:xfrm>
        </p:grpSpPr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1C0C4606-26A7-0DF7-AB93-EFD0D6798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736" y="1810510"/>
              <a:ext cx="7456031" cy="3780000"/>
            </a:xfrm>
            <a:prstGeom prst="rect">
              <a:avLst/>
            </a:prstGeom>
          </p:spPr>
        </p:pic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756659E5-C322-8262-54F3-83F6A3319146}"/>
                </a:ext>
              </a:extLst>
            </p:cNvPr>
            <p:cNvCxnSpPr>
              <a:cxnSpLocks/>
            </p:cNvCxnSpPr>
            <p:nvPr/>
          </p:nvCxnSpPr>
          <p:spPr>
            <a:xfrm>
              <a:off x="4529132" y="2759967"/>
              <a:ext cx="1" cy="223748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7">
            <a:extLst>
              <a:ext uri="{FF2B5EF4-FFF2-40B4-BE49-F238E27FC236}">
                <a16:creationId xmlns:a16="http://schemas.microsoft.com/office/drawing/2014/main" id="{01112147-B9A8-C725-5C09-83D06309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39" y="5593274"/>
            <a:ext cx="90609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dirty="0">
                <a:sym typeface="Wingdings" panose="05000000000000000000" pitchFamily="2" charset="2"/>
              </a:rPr>
              <a:t>Brasil: 4 sorotipos DENV, eficiência de transmissibilidade por este vetor</a:t>
            </a:r>
            <a:endParaRPr lang="pt-BR" i="1" dirty="0"/>
          </a:p>
          <a:p>
            <a:r>
              <a:rPr lang="pt-BR" dirty="0"/>
              <a:t>Ausência ou precariedade no SB </a:t>
            </a:r>
            <a:r>
              <a:rPr lang="pt-BR" dirty="0">
                <a:sym typeface="Wingdings" panose="05000000000000000000" pitchFamily="2" charset="2"/>
              </a:rPr>
              <a:t>→ proliferação de vetores</a:t>
            </a:r>
          </a:p>
          <a:p>
            <a:pPr algn="r"/>
            <a:r>
              <a:rPr lang="pt-BR" dirty="0">
                <a:sym typeface="Wingdings" panose="05000000000000000000" pitchFamily="2" charset="2"/>
              </a:rPr>
              <a:t> (</a:t>
            </a:r>
            <a:r>
              <a:rPr lang="pt-BR" dirty="0"/>
              <a:t>CARLTON </a:t>
            </a:r>
            <a:r>
              <a:rPr lang="pt-BR" i="1" dirty="0"/>
              <a:t>et al</a:t>
            </a:r>
            <a:r>
              <a:rPr lang="pt-BR" dirty="0"/>
              <a:t>., 2012; </a:t>
            </a:r>
            <a:r>
              <a:rPr lang="pt-BR" dirty="0">
                <a:sym typeface="Wingdings" panose="05000000000000000000" pitchFamily="2" charset="2"/>
              </a:rPr>
              <a:t>CYSNE, 2019)</a:t>
            </a:r>
            <a:r>
              <a:rPr lang="pt-BR" dirty="0"/>
              <a:t> </a:t>
            </a:r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30D9EFAE-9D97-14AF-98C7-20AD3235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7931" y="2765906"/>
            <a:ext cx="149891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dirty="0"/>
              <a:t>Tipologia:</a:t>
            </a:r>
          </a:p>
          <a:p>
            <a:pPr algn="just"/>
            <a:r>
              <a:rPr lang="pt-BR" dirty="0"/>
              <a:t>↑ criadouros </a:t>
            </a:r>
          </a:p>
          <a:p>
            <a:pPr algn="just"/>
            <a:r>
              <a:rPr lang="pt-BR" dirty="0"/>
              <a:t>com vetores </a:t>
            </a:r>
          </a:p>
          <a:p>
            <a:pPr algn="just"/>
            <a:r>
              <a:rPr lang="pt-BR" u="sng" dirty="0"/>
              <a:t>suspeitos</a:t>
            </a:r>
            <a:r>
              <a:rPr lang="pt-BR" dirty="0"/>
              <a:t> </a:t>
            </a:r>
          </a:p>
          <a:p>
            <a:pPr algn="just"/>
            <a:r>
              <a:rPr lang="pt-BR" i="1" dirty="0"/>
              <a:t>Aedes aegypti</a:t>
            </a:r>
          </a:p>
          <a:p>
            <a:pPr algn="just"/>
            <a:r>
              <a:rPr lang="pt-BR" dirty="0"/>
              <a:t> </a:t>
            </a:r>
          </a:p>
          <a:p>
            <a:pPr algn="just"/>
            <a:r>
              <a:rPr lang="pt-BR" dirty="0">
                <a:sym typeface="Wingdings" panose="05000000000000000000" pitchFamily="2" charset="2"/>
              </a:rPr>
              <a:t>↑ </a:t>
            </a:r>
            <a:r>
              <a:rPr lang="pt-BR" dirty="0"/>
              <a:t>%DENV</a:t>
            </a:r>
          </a:p>
        </p:txBody>
      </p:sp>
    </p:spTree>
    <p:extLst>
      <p:ext uri="{BB962C8B-B14F-4D97-AF65-F5344CB8AC3E}">
        <p14:creationId xmlns:p14="http://schemas.microsoft.com/office/powerpoint/2010/main" val="532518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7209</TotalTime>
  <Words>709</Words>
  <Application>Microsoft Office PowerPoint</Application>
  <PresentationFormat>Apresentação na tela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(corpo)</vt:lpstr>
      <vt:lpstr>Calibri Light</vt:lpstr>
      <vt:lpstr>Wingdings</vt:lpstr>
      <vt:lpstr>Tema do Office</vt:lpstr>
      <vt:lpstr>Saneamento básico e criadouros de Aedes aegypti em Comunidades rurais de Goiás,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Italo Augusto</cp:lastModifiedBy>
  <cp:revision>6</cp:revision>
  <dcterms:created xsi:type="dcterms:W3CDTF">2022-04-25T15:52:50Z</dcterms:created>
  <dcterms:modified xsi:type="dcterms:W3CDTF">2022-05-09T00:07:50Z</dcterms:modified>
</cp:coreProperties>
</file>