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22"/>
  </p:notesMasterIdLst>
  <p:handoutMasterIdLst>
    <p:handoutMasterId r:id="rId23"/>
  </p:handoutMasterIdLst>
  <p:sldIdLst>
    <p:sldId id="335" r:id="rId3"/>
    <p:sldId id="336" r:id="rId4"/>
    <p:sldId id="295" r:id="rId5"/>
    <p:sldId id="296" r:id="rId6"/>
    <p:sldId id="305" r:id="rId7"/>
    <p:sldId id="312" r:id="rId8"/>
    <p:sldId id="313" r:id="rId9"/>
    <p:sldId id="307" r:id="rId10"/>
    <p:sldId id="314" r:id="rId11"/>
    <p:sldId id="322" r:id="rId12"/>
    <p:sldId id="342" r:id="rId13"/>
    <p:sldId id="341" r:id="rId14"/>
    <p:sldId id="331" r:id="rId15"/>
    <p:sldId id="340" r:id="rId16"/>
    <p:sldId id="337" r:id="rId17"/>
    <p:sldId id="333" r:id="rId18"/>
    <p:sldId id="334" r:id="rId19"/>
    <p:sldId id="292" r:id="rId20"/>
    <p:sldId id="302" r:id="rId2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9" autoAdjust="0"/>
    <p:restoredTop sz="95742" autoAdjust="0"/>
  </p:normalViewPr>
  <p:slideViewPr>
    <p:cSldViewPr snapToGrid="0">
      <p:cViewPr varScale="1">
        <p:scale>
          <a:sx n="86" d="100"/>
          <a:sy n="86" d="100"/>
        </p:scale>
        <p:origin x="13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PGQ2029\Documents\RELAT&#211;RIOS\AN&#193;LISES\PAs_2019_2021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PGQ2029\Documents\RELAT&#211;RIOS\AN&#193;LISES\PAs_2019_2021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3F5-46CC-9A84-FD88C20B046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3F5-46CC-9A84-FD88C20B046D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3F5-46CC-9A84-FD88C20B046D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3F5-46CC-9A84-FD88C20B046D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3F5-46CC-9A84-FD88C20B046D}"/>
              </c:ext>
            </c:extLst>
          </c:dPt>
          <c:dPt>
            <c:idx val="5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3F5-46CC-9A84-FD88C20B04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Plan3!$B$4:$B$9</c:f>
              <c:strCache>
                <c:ptCount val="6"/>
                <c:pt idx="0">
                  <c:v>NÃO CONFORMIDADE</c:v>
                </c:pt>
                <c:pt idx="1">
                  <c:v>OPORTUNIDADE DE MELHORIA </c:v>
                </c:pt>
                <c:pt idx="2">
                  <c:v>CONFORMIDADE</c:v>
                </c:pt>
                <c:pt idx="3">
                  <c:v>MELHORIA EXECUTADA</c:v>
                </c:pt>
                <c:pt idx="4">
                  <c:v>OBSERVAÇÃO</c:v>
                </c:pt>
                <c:pt idx="5">
                  <c:v>CANCELADOS</c:v>
                </c:pt>
              </c:strCache>
            </c:strRef>
          </c:cat>
          <c:val>
            <c:numRef>
              <c:f>Plan3!$C$4:$C$9</c:f>
              <c:numCache>
                <c:formatCode>General</c:formatCode>
                <c:ptCount val="6"/>
                <c:pt idx="0">
                  <c:v>97</c:v>
                </c:pt>
                <c:pt idx="1">
                  <c:v>57</c:v>
                </c:pt>
                <c:pt idx="2">
                  <c:v>445</c:v>
                </c:pt>
                <c:pt idx="3">
                  <c:v>81</c:v>
                </c:pt>
                <c:pt idx="4">
                  <c:v>26</c:v>
                </c:pt>
                <c:pt idx="5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3F5-46CC-9A84-FD88C20B046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ayout>
        <c:manualLayout>
          <c:xMode val="edge"/>
          <c:yMode val="edge"/>
          <c:x val="2.0349641402441544E-2"/>
          <c:y val="0.75458315198037429"/>
          <c:w val="0.96137578059983209"/>
          <c:h val="0.225316345507062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solidFill>
              <a:srgbClr val="FF0000"/>
            </a:solidFill>
          </c:spPr>
          <c:explosion val="24"/>
          <c:dPt>
            <c:idx val="0"/>
            <c:bubble3D val="0"/>
            <c:spPr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6A14-40B4-8CE9-9A72C89EA40E}"/>
              </c:ext>
            </c:extLst>
          </c:dPt>
          <c:dPt>
            <c:idx val="1"/>
            <c:bubble3D val="0"/>
            <c:spPr>
              <a:solidFill>
                <a:srgbClr val="FF0000">
                  <a:alpha val="69000"/>
                </a:srgb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6A14-40B4-8CE9-9A72C89EA40E}"/>
              </c:ext>
            </c:extLst>
          </c:dPt>
          <c:dLbls>
            <c:dLbl>
              <c:idx val="0"/>
              <c:layout>
                <c:manualLayout>
                  <c:x val="-0.23767835736440268"/>
                  <c:y val="-0.281667526601909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12D44D8-2834-4185-B4D6-08F115EA1E51}" type="CATEGORYNAME">
                      <a:rPr lang="en-US" sz="1600" smtClean="0"/>
                      <a:pPr>
                        <a:defRPr sz="1600">
                          <a:solidFill>
                            <a:sysClr val="windowText" lastClr="000000"/>
                          </a:solidFill>
                        </a:defRPr>
                      </a:pPr>
                      <a:t>[NOME DA CATEGORIA]</a:t>
                    </a:fld>
                    <a:r>
                      <a:rPr lang="en-US" sz="1600" baseline="0" dirty="0"/>
                      <a:t>
97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508047555988303"/>
                      <c:h val="0.2339981006647673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A14-40B4-8CE9-9A72C89EA40E}"/>
                </c:ext>
              </c:extLst>
            </c:dLbl>
            <c:dLbl>
              <c:idx val="1"/>
              <c:layout>
                <c:manualLayout>
                  <c:x val="-7.953856230544229E-2"/>
                  <c:y val="3.789517763271043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CF70CBE-7909-42D5-BC9B-501681AF8DAC}" type="CATEGORYNAME">
                      <a:rPr lang="en-US" sz="1600" smtClean="0">
                        <a:solidFill>
                          <a:sysClr val="windowText" lastClr="000000"/>
                        </a:solidFill>
                      </a:rPr>
                      <a:pPr>
                        <a:defRPr sz="1600">
                          <a:solidFill>
                            <a:sysClr val="windowText" lastClr="000000"/>
                          </a:solidFill>
                        </a:defRPr>
                      </a:pPr>
                      <a:t>[NOME DA CATEGORIA]</a:t>
                    </a:fld>
                    <a:endParaRPr lang="pt-B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023454319168762"/>
                      <c:h val="0.2339601139601139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A14-40B4-8CE9-9A72C89EA4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Plan3!$B$30:$B$31</c:f>
              <c:strCache>
                <c:ptCount val="2"/>
                <c:pt idx="0">
                  <c:v>NÃO CONFORMIDADES</c:v>
                </c:pt>
                <c:pt idx="1">
                  <c:v>NÃO APLICÁVEIS</c:v>
                </c:pt>
              </c:strCache>
            </c:strRef>
          </c:cat>
          <c:val>
            <c:numRef>
              <c:f>Plan3!$C$30:$C$31</c:f>
              <c:numCache>
                <c:formatCode>0.00%</c:formatCode>
                <c:ptCount val="2"/>
                <c:pt idx="0" formatCode="General">
                  <c:v>97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14-40B4-8CE9-9A72C89EA40E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ofPieChart>
        <c:ofPieType val="bar"/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solidFill>
              <a:schemeClr val="accent2"/>
            </a:solidFill>
          </c:spPr>
          <c:explosion val="24"/>
          <c:dPt>
            <c:idx val="0"/>
            <c:bubble3D val="0"/>
            <c:spPr>
              <a:gradFill flip="none" rotWithShape="1">
                <a:gsLst>
                  <a:gs pos="0">
                    <a:schemeClr val="accent2">
                      <a:tint val="66000"/>
                      <a:satMod val="160000"/>
                    </a:schemeClr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074A-4489-AF59-D84344F1885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074A-4489-AF59-D84344F18856}"/>
              </c:ext>
            </c:extLst>
          </c:dPt>
          <c:dLbls>
            <c:dLbl>
              <c:idx val="0"/>
              <c:layout>
                <c:manualLayout>
                  <c:x val="-0.23767835736440268"/>
                  <c:y val="-0.281667526601909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dirty="0"/>
                      <a:t>OPORTUNIDADES</a:t>
                    </a:r>
                    <a:r>
                      <a:rPr lang="en-US" sz="1600" baseline="0" dirty="0"/>
                      <a:t> DE MELHORIA
57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508047555988303"/>
                      <c:h val="0.2339981006647673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074A-4489-AF59-D84344F18856}"/>
                </c:ext>
              </c:extLst>
            </c:dLbl>
            <c:dLbl>
              <c:idx val="1"/>
              <c:layout>
                <c:manualLayout>
                  <c:x val="-7.953856230544229E-2"/>
                  <c:y val="3.789517763271043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CF70CBE-7909-42D5-BC9B-501681AF8DAC}" type="CATEGORYNAME">
                      <a:rPr lang="en-US" sz="1600" smtClean="0">
                        <a:solidFill>
                          <a:sysClr val="windowText" lastClr="000000"/>
                        </a:solidFill>
                      </a:rPr>
                      <a:pPr>
                        <a:defRPr sz="1600">
                          <a:solidFill>
                            <a:sysClr val="windowText" lastClr="000000"/>
                          </a:solidFill>
                        </a:defRPr>
                      </a:pPr>
                      <a:t>[NOME DA CATEGORIA]</a:t>
                    </a:fld>
                    <a:endParaRPr lang="pt-B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023454319168762"/>
                      <c:h val="0.2339601139601139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74A-4489-AF59-D84344F188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Plan3!$B$30:$B$31</c:f>
              <c:strCache>
                <c:ptCount val="2"/>
                <c:pt idx="0">
                  <c:v>NÃO CONFORMIDADES</c:v>
                </c:pt>
                <c:pt idx="1">
                  <c:v>NÃO APLICÁVEIS</c:v>
                </c:pt>
              </c:strCache>
            </c:strRef>
          </c:cat>
          <c:val>
            <c:numRef>
              <c:f>Plan3!$C$30:$C$31</c:f>
              <c:numCache>
                <c:formatCode>0.00%</c:formatCode>
                <c:ptCount val="2"/>
                <c:pt idx="0" formatCode="General">
                  <c:v>97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4A-4489-AF59-D84344F18856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1FF39E-C79B-4D47-B17D-B9AC739A89D5}" type="doc">
      <dgm:prSet loTypeId="urn:microsoft.com/office/officeart/2005/8/layout/chevron1" loCatId="process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pt-BR"/>
        </a:p>
      </dgm:t>
    </dgm:pt>
    <dgm:pt modelId="{5E484700-30D5-4915-8AA3-321BD4A4708B}">
      <dgm:prSet phldrT="[Texto]" custT="1"/>
      <dgm:spPr/>
      <dgm:t>
        <a:bodyPr/>
        <a:lstStyle/>
        <a:p>
          <a:r>
            <a:rPr lang="pt-BR" sz="1600" b="1" dirty="0"/>
            <a:t>Planejamento</a:t>
          </a:r>
        </a:p>
      </dgm:t>
    </dgm:pt>
    <dgm:pt modelId="{34C41663-48F9-42AC-9A1D-78590D124FDF}" type="parTrans" cxnId="{26B9907E-9C52-442E-98DE-E428BFCCDC54}">
      <dgm:prSet/>
      <dgm:spPr/>
      <dgm:t>
        <a:bodyPr/>
        <a:lstStyle/>
        <a:p>
          <a:endParaRPr lang="pt-BR"/>
        </a:p>
      </dgm:t>
    </dgm:pt>
    <dgm:pt modelId="{AC0C34D5-B65E-416E-9884-7A2A821240D1}" type="sibTrans" cxnId="{26B9907E-9C52-442E-98DE-E428BFCCDC54}">
      <dgm:prSet/>
      <dgm:spPr/>
      <dgm:t>
        <a:bodyPr/>
        <a:lstStyle/>
        <a:p>
          <a:endParaRPr lang="pt-BR"/>
        </a:p>
      </dgm:t>
    </dgm:pt>
    <dgm:pt modelId="{498808E8-5380-4FF5-A20C-940ADB535315}">
      <dgm:prSet phldrT="[Texto]" custT="1"/>
      <dgm:spPr/>
      <dgm:t>
        <a:bodyPr/>
        <a:lstStyle/>
        <a:p>
          <a:r>
            <a:rPr lang="pt-BR" sz="1600" b="1" dirty="0"/>
            <a:t>Execução</a:t>
          </a:r>
        </a:p>
      </dgm:t>
    </dgm:pt>
    <dgm:pt modelId="{2333A5D8-5AAE-4076-95B2-87C1567ABF9F}" type="parTrans" cxnId="{B76C2BFB-CEA7-46C9-B84F-7822B003CE60}">
      <dgm:prSet/>
      <dgm:spPr/>
      <dgm:t>
        <a:bodyPr/>
        <a:lstStyle/>
        <a:p>
          <a:endParaRPr lang="pt-BR"/>
        </a:p>
      </dgm:t>
    </dgm:pt>
    <dgm:pt modelId="{321BCB27-14C2-4E53-A4C9-3FE249E32394}" type="sibTrans" cxnId="{B76C2BFB-CEA7-46C9-B84F-7822B003CE60}">
      <dgm:prSet/>
      <dgm:spPr/>
      <dgm:t>
        <a:bodyPr/>
        <a:lstStyle/>
        <a:p>
          <a:endParaRPr lang="pt-BR"/>
        </a:p>
      </dgm:t>
    </dgm:pt>
    <dgm:pt modelId="{464F8DEB-D4DD-4116-BBB2-4CDF030BC5B0}">
      <dgm:prSet phldrT="[Texto]" custT="1"/>
      <dgm:spPr/>
      <dgm:t>
        <a:bodyPr/>
        <a:lstStyle/>
        <a:p>
          <a:r>
            <a:rPr lang="pt-BR" sz="1600" b="1" dirty="0"/>
            <a:t>Relatório de auditoria</a:t>
          </a:r>
        </a:p>
      </dgm:t>
    </dgm:pt>
    <dgm:pt modelId="{10199592-163B-4E07-B488-5703C6F75F5A}" type="parTrans" cxnId="{DE8708A0-F054-4B52-A1F9-E6CD2E45A18A}">
      <dgm:prSet/>
      <dgm:spPr/>
      <dgm:t>
        <a:bodyPr/>
        <a:lstStyle/>
        <a:p>
          <a:endParaRPr lang="pt-BR"/>
        </a:p>
      </dgm:t>
    </dgm:pt>
    <dgm:pt modelId="{B3CB01ED-F5A6-4066-B8FF-47E9D9E707A2}" type="sibTrans" cxnId="{DE8708A0-F054-4B52-A1F9-E6CD2E45A18A}">
      <dgm:prSet/>
      <dgm:spPr/>
      <dgm:t>
        <a:bodyPr/>
        <a:lstStyle/>
        <a:p>
          <a:endParaRPr lang="pt-BR"/>
        </a:p>
      </dgm:t>
    </dgm:pt>
    <dgm:pt modelId="{8C0FBB9A-723E-4034-99F9-610F685DF858}">
      <dgm:prSet custT="1"/>
      <dgm:spPr/>
      <dgm:t>
        <a:bodyPr/>
        <a:lstStyle/>
        <a:p>
          <a:r>
            <a:rPr lang="pt-BR" sz="1600" b="1" dirty="0"/>
            <a:t>Gestão das Informações</a:t>
          </a:r>
        </a:p>
      </dgm:t>
    </dgm:pt>
    <dgm:pt modelId="{538F190B-1F19-46D7-A217-08EF408731C8}" type="parTrans" cxnId="{1A755073-CF7E-4A07-AF6E-4673FF6F4AAF}">
      <dgm:prSet/>
      <dgm:spPr/>
      <dgm:t>
        <a:bodyPr/>
        <a:lstStyle/>
        <a:p>
          <a:endParaRPr lang="pt-BR"/>
        </a:p>
      </dgm:t>
    </dgm:pt>
    <dgm:pt modelId="{856CCB93-6048-4D25-8F31-8925813412AB}" type="sibTrans" cxnId="{1A755073-CF7E-4A07-AF6E-4673FF6F4AAF}">
      <dgm:prSet/>
      <dgm:spPr/>
      <dgm:t>
        <a:bodyPr/>
        <a:lstStyle/>
        <a:p>
          <a:endParaRPr lang="pt-BR"/>
        </a:p>
      </dgm:t>
    </dgm:pt>
    <dgm:pt modelId="{D32E1961-080B-4875-842C-6F4DEC2C23F0}">
      <dgm:prSet custT="1"/>
      <dgm:spPr/>
      <dgm:t>
        <a:bodyPr/>
        <a:lstStyle/>
        <a:p>
          <a:r>
            <a:rPr lang="pt-BR" sz="1600" dirty="0"/>
            <a:t>Definindo a trilha de investigação</a:t>
          </a:r>
        </a:p>
      </dgm:t>
    </dgm:pt>
    <dgm:pt modelId="{4015927D-7766-4D1F-911B-32B74C477617}" type="parTrans" cxnId="{5458B269-8DF6-478B-A4CE-847B14EF7234}">
      <dgm:prSet/>
      <dgm:spPr/>
      <dgm:t>
        <a:bodyPr/>
        <a:lstStyle/>
        <a:p>
          <a:endParaRPr lang="pt-BR"/>
        </a:p>
      </dgm:t>
    </dgm:pt>
    <dgm:pt modelId="{7C76825E-F88F-46E0-8563-390EF1F8D8BC}" type="sibTrans" cxnId="{5458B269-8DF6-478B-A4CE-847B14EF7234}">
      <dgm:prSet/>
      <dgm:spPr/>
      <dgm:t>
        <a:bodyPr/>
        <a:lstStyle/>
        <a:p>
          <a:endParaRPr lang="pt-BR"/>
        </a:p>
      </dgm:t>
    </dgm:pt>
    <dgm:pt modelId="{639E0666-9F91-4724-8E34-A89938F67C67}">
      <dgm:prSet custT="1"/>
      <dgm:spPr/>
      <dgm:t>
        <a:bodyPr/>
        <a:lstStyle/>
        <a:p>
          <a:r>
            <a:rPr lang="pt-BR" sz="1600" dirty="0"/>
            <a:t>Conduzindo a auditoria</a:t>
          </a:r>
        </a:p>
      </dgm:t>
    </dgm:pt>
    <dgm:pt modelId="{85E9EB7C-5773-4785-B962-07D4B1D7B1F7}" type="parTrans" cxnId="{ABFD317D-D932-4146-A7FA-808CDF948B9D}">
      <dgm:prSet/>
      <dgm:spPr/>
      <dgm:t>
        <a:bodyPr/>
        <a:lstStyle/>
        <a:p>
          <a:endParaRPr lang="pt-BR"/>
        </a:p>
      </dgm:t>
    </dgm:pt>
    <dgm:pt modelId="{B90B9BBE-FD79-4565-8C26-2897103C830E}" type="sibTrans" cxnId="{ABFD317D-D932-4146-A7FA-808CDF948B9D}">
      <dgm:prSet/>
      <dgm:spPr/>
      <dgm:t>
        <a:bodyPr/>
        <a:lstStyle/>
        <a:p>
          <a:endParaRPr lang="pt-BR"/>
        </a:p>
      </dgm:t>
    </dgm:pt>
    <dgm:pt modelId="{7A60EAA7-F2D3-47C9-AB0D-25F0678F4329}">
      <dgm:prSet custT="1"/>
      <dgm:spPr/>
      <dgm:t>
        <a:bodyPr/>
        <a:lstStyle/>
        <a:p>
          <a:r>
            <a:rPr lang="pt-BR" sz="1600" dirty="0"/>
            <a:t>Gerando as constatações a partir das evidências objetivas</a:t>
          </a:r>
        </a:p>
      </dgm:t>
    </dgm:pt>
    <dgm:pt modelId="{007F5C3D-4F80-4CBB-85F2-A66281A61EA3}" type="parTrans" cxnId="{173694CC-CED5-44FF-A439-4FB14FA96B1E}">
      <dgm:prSet/>
      <dgm:spPr/>
      <dgm:t>
        <a:bodyPr/>
        <a:lstStyle/>
        <a:p>
          <a:endParaRPr lang="pt-BR"/>
        </a:p>
      </dgm:t>
    </dgm:pt>
    <dgm:pt modelId="{BD57359D-1DA8-4AD2-AF06-AFD0D7D549A2}" type="sibTrans" cxnId="{173694CC-CED5-44FF-A439-4FB14FA96B1E}">
      <dgm:prSet/>
      <dgm:spPr/>
      <dgm:t>
        <a:bodyPr/>
        <a:lstStyle/>
        <a:p>
          <a:endParaRPr lang="pt-BR"/>
        </a:p>
      </dgm:t>
    </dgm:pt>
    <dgm:pt modelId="{6E0A7D67-7BA5-47BD-9028-73450D4B670F}">
      <dgm:prSet custT="1"/>
      <dgm:spPr/>
      <dgm:t>
        <a:bodyPr/>
        <a:lstStyle/>
        <a:p>
          <a:r>
            <a:rPr lang="pt-BR" sz="1600"/>
            <a:t>Tratamento </a:t>
          </a:r>
          <a:r>
            <a:rPr lang="pt-BR" sz="1600" dirty="0"/>
            <a:t>das não conformidades</a:t>
          </a:r>
        </a:p>
      </dgm:t>
    </dgm:pt>
    <dgm:pt modelId="{D1C2EB78-9136-4830-BFB1-6D98A812BF55}" type="parTrans" cxnId="{28AE8702-D9FB-479B-A0B0-FC64D5C5A3A6}">
      <dgm:prSet/>
      <dgm:spPr/>
      <dgm:t>
        <a:bodyPr/>
        <a:lstStyle/>
        <a:p>
          <a:endParaRPr lang="pt-BR"/>
        </a:p>
      </dgm:t>
    </dgm:pt>
    <dgm:pt modelId="{1EAAFA65-7381-4D44-A872-F2065635D0EB}" type="sibTrans" cxnId="{28AE8702-D9FB-479B-A0B0-FC64D5C5A3A6}">
      <dgm:prSet/>
      <dgm:spPr/>
      <dgm:t>
        <a:bodyPr/>
        <a:lstStyle/>
        <a:p>
          <a:endParaRPr lang="pt-BR"/>
        </a:p>
      </dgm:t>
    </dgm:pt>
    <dgm:pt modelId="{5FE76DF4-129A-46F5-82C4-C6618BD92821}" type="pres">
      <dgm:prSet presAssocID="{BE1FF39E-C79B-4D47-B17D-B9AC739A89D5}" presName="Name0" presStyleCnt="0">
        <dgm:presLayoutVars>
          <dgm:dir/>
          <dgm:animLvl val="lvl"/>
          <dgm:resizeHandles val="exact"/>
        </dgm:presLayoutVars>
      </dgm:prSet>
      <dgm:spPr/>
    </dgm:pt>
    <dgm:pt modelId="{AAA6B902-B1D2-4F04-8D1C-EB4B8712CCD2}" type="pres">
      <dgm:prSet presAssocID="{5E484700-30D5-4915-8AA3-321BD4A4708B}" presName="composite" presStyleCnt="0"/>
      <dgm:spPr/>
    </dgm:pt>
    <dgm:pt modelId="{E59D3252-B631-4E8C-9691-CF27638327CA}" type="pres">
      <dgm:prSet presAssocID="{5E484700-30D5-4915-8AA3-321BD4A4708B}" presName="parTx" presStyleLbl="node1" presStyleIdx="0" presStyleCnt="4" custScaleX="102954">
        <dgm:presLayoutVars>
          <dgm:chMax val="0"/>
          <dgm:chPref val="0"/>
          <dgm:bulletEnabled val="1"/>
        </dgm:presLayoutVars>
      </dgm:prSet>
      <dgm:spPr/>
    </dgm:pt>
    <dgm:pt modelId="{F28FAC34-E07B-447A-A8F1-ADC565FB0B36}" type="pres">
      <dgm:prSet presAssocID="{5E484700-30D5-4915-8AA3-321BD4A4708B}" presName="desTx" presStyleLbl="revTx" presStyleIdx="0" presStyleCnt="4">
        <dgm:presLayoutVars>
          <dgm:bulletEnabled val="1"/>
        </dgm:presLayoutVars>
      </dgm:prSet>
      <dgm:spPr/>
    </dgm:pt>
    <dgm:pt modelId="{03FB934A-E3B4-4DD1-9712-D36261ABFCBD}" type="pres">
      <dgm:prSet presAssocID="{AC0C34D5-B65E-416E-9884-7A2A821240D1}" presName="space" presStyleCnt="0"/>
      <dgm:spPr/>
    </dgm:pt>
    <dgm:pt modelId="{F2A45BAE-A91D-4E7F-B468-5A8E3079A1A0}" type="pres">
      <dgm:prSet presAssocID="{498808E8-5380-4FF5-A20C-940ADB535315}" presName="composite" presStyleCnt="0"/>
      <dgm:spPr/>
    </dgm:pt>
    <dgm:pt modelId="{64AC2ABA-664F-4E03-AC00-F894D35BA117}" type="pres">
      <dgm:prSet presAssocID="{498808E8-5380-4FF5-A20C-940ADB535315}" presName="parTx" presStyleLbl="node1" presStyleIdx="1" presStyleCnt="4" custScaleX="103453">
        <dgm:presLayoutVars>
          <dgm:chMax val="0"/>
          <dgm:chPref val="0"/>
          <dgm:bulletEnabled val="1"/>
        </dgm:presLayoutVars>
      </dgm:prSet>
      <dgm:spPr/>
    </dgm:pt>
    <dgm:pt modelId="{EBB21EB9-C077-4574-95ED-A596BA5CD5DD}" type="pres">
      <dgm:prSet presAssocID="{498808E8-5380-4FF5-A20C-940ADB535315}" presName="desTx" presStyleLbl="revTx" presStyleIdx="1" presStyleCnt="4">
        <dgm:presLayoutVars>
          <dgm:bulletEnabled val="1"/>
        </dgm:presLayoutVars>
      </dgm:prSet>
      <dgm:spPr/>
    </dgm:pt>
    <dgm:pt modelId="{A568B1E8-FB49-487C-98F7-0D11028728C6}" type="pres">
      <dgm:prSet presAssocID="{321BCB27-14C2-4E53-A4C9-3FE249E32394}" presName="space" presStyleCnt="0"/>
      <dgm:spPr/>
    </dgm:pt>
    <dgm:pt modelId="{2E2DD084-A197-4497-9DA6-599750AEBE47}" type="pres">
      <dgm:prSet presAssocID="{464F8DEB-D4DD-4116-BBB2-4CDF030BC5B0}" presName="composite" presStyleCnt="0"/>
      <dgm:spPr/>
    </dgm:pt>
    <dgm:pt modelId="{A4AB4198-C04D-4BF9-99B7-5142F0997D9A}" type="pres">
      <dgm:prSet presAssocID="{464F8DEB-D4DD-4116-BBB2-4CDF030BC5B0}" presName="parTx" presStyleLbl="node1" presStyleIdx="2" presStyleCnt="4" custScaleX="105150" custLinFactNeighborX="-5664" custLinFactNeighborY="-1208">
        <dgm:presLayoutVars>
          <dgm:chMax val="0"/>
          <dgm:chPref val="0"/>
          <dgm:bulletEnabled val="1"/>
        </dgm:presLayoutVars>
      </dgm:prSet>
      <dgm:spPr/>
    </dgm:pt>
    <dgm:pt modelId="{F0E8999F-9D6E-4E71-8D4E-EE30DFCA859A}" type="pres">
      <dgm:prSet presAssocID="{464F8DEB-D4DD-4116-BBB2-4CDF030BC5B0}" presName="desTx" presStyleLbl="revTx" presStyleIdx="2" presStyleCnt="4" custScaleX="124262">
        <dgm:presLayoutVars>
          <dgm:bulletEnabled val="1"/>
        </dgm:presLayoutVars>
      </dgm:prSet>
      <dgm:spPr/>
    </dgm:pt>
    <dgm:pt modelId="{C44C53AF-65E4-41A4-9DF1-8356220707D4}" type="pres">
      <dgm:prSet presAssocID="{B3CB01ED-F5A6-4066-B8FF-47E9D9E707A2}" presName="space" presStyleCnt="0"/>
      <dgm:spPr/>
    </dgm:pt>
    <dgm:pt modelId="{324007C0-B863-4788-A28D-503F7D4FC421}" type="pres">
      <dgm:prSet presAssocID="{8C0FBB9A-723E-4034-99F9-610F685DF858}" presName="composite" presStyleCnt="0"/>
      <dgm:spPr/>
    </dgm:pt>
    <dgm:pt modelId="{4EAF009C-0C03-4826-9CAF-D8DAF3F30888}" type="pres">
      <dgm:prSet presAssocID="{8C0FBB9A-723E-4034-99F9-610F685DF858}" presName="parTx" presStyleLbl="node1" presStyleIdx="3" presStyleCnt="4" custScaleX="110092" custLinFactNeighborX="-21124" custLinFactNeighborY="-1262">
        <dgm:presLayoutVars>
          <dgm:chMax val="0"/>
          <dgm:chPref val="0"/>
          <dgm:bulletEnabled val="1"/>
        </dgm:presLayoutVars>
      </dgm:prSet>
      <dgm:spPr/>
    </dgm:pt>
    <dgm:pt modelId="{EECE0B06-BC25-42C5-ADC6-7AAF52F412ED}" type="pres">
      <dgm:prSet presAssocID="{8C0FBB9A-723E-4034-99F9-610F685DF858}" presName="desTx" presStyleLbl="revTx" presStyleIdx="3" presStyleCnt="4" custScaleX="156174" custLinFactNeighborX="16822">
        <dgm:presLayoutVars>
          <dgm:bulletEnabled val="1"/>
        </dgm:presLayoutVars>
      </dgm:prSet>
      <dgm:spPr/>
    </dgm:pt>
  </dgm:ptLst>
  <dgm:cxnLst>
    <dgm:cxn modelId="{28AE8702-D9FB-479B-A0B0-FC64D5C5A3A6}" srcId="{8C0FBB9A-723E-4034-99F9-610F685DF858}" destId="{6E0A7D67-7BA5-47BD-9028-73450D4B670F}" srcOrd="0" destOrd="0" parTransId="{D1C2EB78-9136-4830-BFB1-6D98A812BF55}" sibTransId="{1EAAFA65-7381-4D44-A872-F2065635D0EB}"/>
    <dgm:cxn modelId="{72513163-9FFE-463A-B363-443B46E6ACEF}" type="presOf" srcId="{BE1FF39E-C79B-4D47-B17D-B9AC739A89D5}" destId="{5FE76DF4-129A-46F5-82C4-C6618BD92821}" srcOrd="0" destOrd="0" presId="urn:microsoft.com/office/officeart/2005/8/layout/chevron1"/>
    <dgm:cxn modelId="{3F83D363-5291-4D22-BEA2-649BF0541391}" type="presOf" srcId="{639E0666-9F91-4724-8E34-A89938F67C67}" destId="{EBB21EB9-C077-4574-95ED-A596BA5CD5DD}" srcOrd="0" destOrd="0" presId="urn:microsoft.com/office/officeart/2005/8/layout/chevron1"/>
    <dgm:cxn modelId="{717EE463-8B35-4CE1-8EC6-39F79A7C6901}" type="presOf" srcId="{7A60EAA7-F2D3-47C9-AB0D-25F0678F4329}" destId="{F0E8999F-9D6E-4E71-8D4E-EE30DFCA859A}" srcOrd="0" destOrd="0" presId="urn:microsoft.com/office/officeart/2005/8/layout/chevron1"/>
    <dgm:cxn modelId="{4A030668-22D8-49D9-8CC5-C5C0EF1F9997}" type="presOf" srcId="{498808E8-5380-4FF5-A20C-940ADB535315}" destId="{64AC2ABA-664F-4E03-AC00-F894D35BA117}" srcOrd="0" destOrd="0" presId="urn:microsoft.com/office/officeart/2005/8/layout/chevron1"/>
    <dgm:cxn modelId="{5458B269-8DF6-478B-A4CE-847B14EF7234}" srcId="{5E484700-30D5-4915-8AA3-321BD4A4708B}" destId="{D32E1961-080B-4875-842C-6F4DEC2C23F0}" srcOrd="0" destOrd="0" parTransId="{4015927D-7766-4D1F-911B-32B74C477617}" sibTransId="{7C76825E-F88F-46E0-8563-390EF1F8D8BC}"/>
    <dgm:cxn modelId="{1A755073-CF7E-4A07-AF6E-4673FF6F4AAF}" srcId="{BE1FF39E-C79B-4D47-B17D-B9AC739A89D5}" destId="{8C0FBB9A-723E-4034-99F9-610F685DF858}" srcOrd="3" destOrd="0" parTransId="{538F190B-1F19-46D7-A217-08EF408731C8}" sibTransId="{856CCB93-6048-4D25-8F31-8925813412AB}"/>
    <dgm:cxn modelId="{0A1C6A77-D115-4A52-A79E-1C92EC378EF6}" type="presOf" srcId="{464F8DEB-D4DD-4116-BBB2-4CDF030BC5B0}" destId="{A4AB4198-C04D-4BF9-99B7-5142F0997D9A}" srcOrd="0" destOrd="0" presId="urn:microsoft.com/office/officeart/2005/8/layout/chevron1"/>
    <dgm:cxn modelId="{ABFD317D-D932-4146-A7FA-808CDF948B9D}" srcId="{498808E8-5380-4FF5-A20C-940ADB535315}" destId="{639E0666-9F91-4724-8E34-A89938F67C67}" srcOrd="0" destOrd="0" parTransId="{85E9EB7C-5773-4785-B962-07D4B1D7B1F7}" sibTransId="{B90B9BBE-FD79-4565-8C26-2897103C830E}"/>
    <dgm:cxn modelId="{26B9907E-9C52-442E-98DE-E428BFCCDC54}" srcId="{BE1FF39E-C79B-4D47-B17D-B9AC739A89D5}" destId="{5E484700-30D5-4915-8AA3-321BD4A4708B}" srcOrd="0" destOrd="0" parTransId="{34C41663-48F9-42AC-9A1D-78590D124FDF}" sibTransId="{AC0C34D5-B65E-416E-9884-7A2A821240D1}"/>
    <dgm:cxn modelId="{CE4E3689-8590-44C9-90F0-A2F7C8042F8F}" type="presOf" srcId="{D32E1961-080B-4875-842C-6F4DEC2C23F0}" destId="{F28FAC34-E07B-447A-A8F1-ADC565FB0B36}" srcOrd="0" destOrd="0" presId="urn:microsoft.com/office/officeart/2005/8/layout/chevron1"/>
    <dgm:cxn modelId="{DE8708A0-F054-4B52-A1F9-E6CD2E45A18A}" srcId="{BE1FF39E-C79B-4D47-B17D-B9AC739A89D5}" destId="{464F8DEB-D4DD-4116-BBB2-4CDF030BC5B0}" srcOrd="2" destOrd="0" parTransId="{10199592-163B-4E07-B488-5703C6F75F5A}" sibTransId="{B3CB01ED-F5A6-4066-B8FF-47E9D9E707A2}"/>
    <dgm:cxn modelId="{EAAAFDAF-5332-4D17-A9F0-4D9386A50E3F}" type="presOf" srcId="{6E0A7D67-7BA5-47BD-9028-73450D4B670F}" destId="{EECE0B06-BC25-42C5-ADC6-7AAF52F412ED}" srcOrd="0" destOrd="0" presId="urn:microsoft.com/office/officeart/2005/8/layout/chevron1"/>
    <dgm:cxn modelId="{173694CC-CED5-44FF-A439-4FB14FA96B1E}" srcId="{464F8DEB-D4DD-4116-BBB2-4CDF030BC5B0}" destId="{7A60EAA7-F2D3-47C9-AB0D-25F0678F4329}" srcOrd="0" destOrd="0" parTransId="{007F5C3D-4F80-4CBB-85F2-A66281A61EA3}" sibTransId="{BD57359D-1DA8-4AD2-AF06-AFD0D7D549A2}"/>
    <dgm:cxn modelId="{847CEDEF-23CC-439F-BBD8-653E14D4FDC3}" type="presOf" srcId="{5E484700-30D5-4915-8AA3-321BD4A4708B}" destId="{E59D3252-B631-4E8C-9691-CF27638327CA}" srcOrd="0" destOrd="0" presId="urn:microsoft.com/office/officeart/2005/8/layout/chevron1"/>
    <dgm:cxn modelId="{44CB57F9-DD57-470A-9DAA-B91CE09AC782}" type="presOf" srcId="{8C0FBB9A-723E-4034-99F9-610F685DF858}" destId="{4EAF009C-0C03-4826-9CAF-D8DAF3F30888}" srcOrd="0" destOrd="0" presId="urn:microsoft.com/office/officeart/2005/8/layout/chevron1"/>
    <dgm:cxn modelId="{B76C2BFB-CEA7-46C9-B84F-7822B003CE60}" srcId="{BE1FF39E-C79B-4D47-B17D-B9AC739A89D5}" destId="{498808E8-5380-4FF5-A20C-940ADB535315}" srcOrd="1" destOrd="0" parTransId="{2333A5D8-5AAE-4076-95B2-87C1567ABF9F}" sibTransId="{321BCB27-14C2-4E53-A4C9-3FE249E32394}"/>
    <dgm:cxn modelId="{92BF6405-405B-479E-AF05-1356D883E44B}" type="presParOf" srcId="{5FE76DF4-129A-46F5-82C4-C6618BD92821}" destId="{AAA6B902-B1D2-4F04-8D1C-EB4B8712CCD2}" srcOrd="0" destOrd="0" presId="urn:microsoft.com/office/officeart/2005/8/layout/chevron1"/>
    <dgm:cxn modelId="{17D5D59E-C2A2-40F6-BFE9-94A735FC2D02}" type="presParOf" srcId="{AAA6B902-B1D2-4F04-8D1C-EB4B8712CCD2}" destId="{E59D3252-B631-4E8C-9691-CF27638327CA}" srcOrd="0" destOrd="0" presId="urn:microsoft.com/office/officeart/2005/8/layout/chevron1"/>
    <dgm:cxn modelId="{DA279BA5-AB39-4E1A-A73A-84D724298E8D}" type="presParOf" srcId="{AAA6B902-B1D2-4F04-8D1C-EB4B8712CCD2}" destId="{F28FAC34-E07B-447A-A8F1-ADC565FB0B36}" srcOrd="1" destOrd="0" presId="urn:microsoft.com/office/officeart/2005/8/layout/chevron1"/>
    <dgm:cxn modelId="{7708FBFE-ACFE-4A28-B146-4336889D4E1C}" type="presParOf" srcId="{5FE76DF4-129A-46F5-82C4-C6618BD92821}" destId="{03FB934A-E3B4-4DD1-9712-D36261ABFCBD}" srcOrd="1" destOrd="0" presId="urn:microsoft.com/office/officeart/2005/8/layout/chevron1"/>
    <dgm:cxn modelId="{E70CF6A0-6661-4659-8ABB-7F6CC8EC362A}" type="presParOf" srcId="{5FE76DF4-129A-46F5-82C4-C6618BD92821}" destId="{F2A45BAE-A91D-4E7F-B468-5A8E3079A1A0}" srcOrd="2" destOrd="0" presId="urn:microsoft.com/office/officeart/2005/8/layout/chevron1"/>
    <dgm:cxn modelId="{8966E47F-ED18-43DF-9DD4-14C7E03CEB7C}" type="presParOf" srcId="{F2A45BAE-A91D-4E7F-B468-5A8E3079A1A0}" destId="{64AC2ABA-664F-4E03-AC00-F894D35BA117}" srcOrd="0" destOrd="0" presId="urn:microsoft.com/office/officeart/2005/8/layout/chevron1"/>
    <dgm:cxn modelId="{F82D6D0B-C8DA-4185-9331-1625E5E87128}" type="presParOf" srcId="{F2A45BAE-A91D-4E7F-B468-5A8E3079A1A0}" destId="{EBB21EB9-C077-4574-95ED-A596BA5CD5DD}" srcOrd="1" destOrd="0" presId="urn:microsoft.com/office/officeart/2005/8/layout/chevron1"/>
    <dgm:cxn modelId="{7A6A16E7-5407-4E4A-B1AD-D5D2B9936D8A}" type="presParOf" srcId="{5FE76DF4-129A-46F5-82C4-C6618BD92821}" destId="{A568B1E8-FB49-487C-98F7-0D11028728C6}" srcOrd="3" destOrd="0" presId="urn:microsoft.com/office/officeart/2005/8/layout/chevron1"/>
    <dgm:cxn modelId="{38F09032-069E-4A77-B119-FBF988C12FB6}" type="presParOf" srcId="{5FE76DF4-129A-46F5-82C4-C6618BD92821}" destId="{2E2DD084-A197-4497-9DA6-599750AEBE47}" srcOrd="4" destOrd="0" presId="urn:microsoft.com/office/officeart/2005/8/layout/chevron1"/>
    <dgm:cxn modelId="{B292BAA6-5A1B-4634-9339-4FE00B96A0FD}" type="presParOf" srcId="{2E2DD084-A197-4497-9DA6-599750AEBE47}" destId="{A4AB4198-C04D-4BF9-99B7-5142F0997D9A}" srcOrd="0" destOrd="0" presId="urn:microsoft.com/office/officeart/2005/8/layout/chevron1"/>
    <dgm:cxn modelId="{502EA2D5-3274-4ECD-8DE2-2A83C3DAF542}" type="presParOf" srcId="{2E2DD084-A197-4497-9DA6-599750AEBE47}" destId="{F0E8999F-9D6E-4E71-8D4E-EE30DFCA859A}" srcOrd="1" destOrd="0" presId="urn:microsoft.com/office/officeart/2005/8/layout/chevron1"/>
    <dgm:cxn modelId="{5FE10569-AE13-4C21-93C3-EAD098DCBC90}" type="presParOf" srcId="{5FE76DF4-129A-46F5-82C4-C6618BD92821}" destId="{C44C53AF-65E4-41A4-9DF1-8356220707D4}" srcOrd="5" destOrd="0" presId="urn:microsoft.com/office/officeart/2005/8/layout/chevron1"/>
    <dgm:cxn modelId="{1902ED04-1CB2-4612-8F82-68B5BC0BE7A4}" type="presParOf" srcId="{5FE76DF4-129A-46F5-82C4-C6618BD92821}" destId="{324007C0-B863-4788-A28D-503F7D4FC421}" srcOrd="6" destOrd="0" presId="urn:microsoft.com/office/officeart/2005/8/layout/chevron1"/>
    <dgm:cxn modelId="{AF05585C-6764-44F6-81D1-97ABB0AEC22C}" type="presParOf" srcId="{324007C0-B863-4788-A28D-503F7D4FC421}" destId="{4EAF009C-0C03-4826-9CAF-D8DAF3F30888}" srcOrd="0" destOrd="0" presId="urn:microsoft.com/office/officeart/2005/8/layout/chevron1"/>
    <dgm:cxn modelId="{D6DB2DB8-BC6A-4393-BA07-295DF3F08484}" type="presParOf" srcId="{324007C0-B863-4788-A28D-503F7D4FC421}" destId="{EECE0B06-BC25-42C5-ADC6-7AAF52F412ED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D3252-B631-4E8C-9691-CF27638327CA}">
      <dsp:nvSpPr>
        <dsp:cNvPr id="0" name=""/>
        <dsp:cNvSpPr/>
      </dsp:nvSpPr>
      <dsp:spPr>
        <a:xfrm>
          <a:off x="1419" y="588595"/>
          <a:ext cx="2072663" cy="8052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Planejamento</a:t>
          </a:r>
        </a:p>
      </dsp:txBody>
      <dsp:txXfrm>
        <a:off x="404058" y="588595"/>
        <a:ext cx="1267386" cy="805277"/>
      </dsp:txXfrm>
    </dsp:sp>
    <dsp:sp modelId="{F28FAC34-E07B-447A-A8F1-ADC565FB0B36}">
      <dsp:nvSpPr>
        <dsp:cNvPr id="0" name=""/>
        <dsp:cNvSpPr/>
      </dsp:nvSpPr>
      <dsp:spPr>
        <a:xfrm>
          <a:off x="31153" y="1494532"/>
          <a:ext cx="1610554" cy="112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Definindo a trilha de investigação</a:t>
          </a:r>
        </a:p>
      </dsp:txBody>
      <dsp:txXfrm>
        <a:off x="31153" y="1494532"/>
        <a:ext cx="1610554" cy="1122187"/>
      </dsp:txXfrm>
    </dsp:sp>
    <dsp:sp modelId="{64AC2ABA-664F-4E03-AC00-F894D35BA117}">
      <dsp:nvSpPr>
        <dsp:cNvPr id="0" name=""/>
        <dsp:cNvSpPr/>
      </dsp:nvSpPr>
      <dsp:spPr>
        <a:xfrm>
          <a:off x="1858082" y="588595"/>
          <a:ext cx="2082708" cy="8052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Execução</a:t>
          </a:r>
        </a:p>
      </dsp:txBody>
      <dsp:txXfrm>
        <a:off x="2260721" y="588595"/>
        <a:ext cx="1277431" cy="805277"/>
      </dsp:txXfrm>
    </dsp:sp>
    <dsp:sp modelId="{EBB21EB9-C077-4574-95ED-A596BA5CD5DD}">
      <dsp:nvSpPr>
        <dsp:cNvPr id="0" name=""/>
        <dsp:cNvSpPr/>
      </dsp:nvSpPr>
      <dsp:spPr>
        <a:xfrm>
          <a:off x="1892839" y="1494532"/>
          <a:ext cx="1610554" cy="112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Conduzindo a auditoria</a:t>
          </a:r>
        </a:p>
      </dsp:txBody>
      <dsp:txXfrm>
        <a:off x="1892839" y="1494532"/>
        <a:ext cx="1610554" cy="1122187"/>
      </dsp:txXfrm>
    </dsp:sp>
    <dsp:sp modelId="{A4AB4198-C04D-4BF9-99B7-5142F0997D9A}">
      <dsp:nvSpPr>
        <dsp:cNvPr id="0" name=""/>
        <dsp:cNvSpPr/>
      </dsp:nvSpPr>
      <dsp:spPr>
        <a:xfrm>
          <a:off x="3754300" y="578868"/>
          <a:ext cx="2116872" cy="8052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Relatório de auditoria</a:t>
          </a:r>
        </a:p>
      </dsp:txBody>
      <dsp:txXfrm>
        <a:off x="4156939" y="578868"/>
        <a:ext cx="1311595" cy="805277"/>
      </dsp:txXfrm>
    </dsp:sp>
    <dsp:sp modelId="{F0E8999F-9D6E-4E71-8D4E-EE30DFCA859A}">
      <dsp:nvSpPr>
        <dsp:cNvPr id="0" name=""/>
        <dsp:cNvSpPr/>
      </dsp:nvSpPr>
      <dsp:spPr>
        <a:xfrm>
          <a:off x="3724790" y="1494532"/>
          <a:ext cx="2001307" cy="112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Gerando as constatações a partir das evidências objetivas</a:t>
          </a:r>
        </a:p>
      </dsp:txBody>
      <dsp:txXfrm>
        <a:off x="3724790" y="1494532"/>
        <a:ext cx="2001307" cy="1122187"/>
      </dsp:txXfrm>
    </dsp:sp>
    <dsp:sp modelId="{4EAF009C-0C03-4826-9CAF-D8DAF3F30888}">
      <dsp:nvSpPr>
        <dsp:cNvPr id="0" name=""/>
        <dsp:cNvSpPr/>
      </dsp:nvSpPr>
      <dsp:spPr>
        <a:xfrm>
          <a:off x="5694704" y="578433"/>
          <a:ext cx="2216364" cy="8052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Gestão das Informações</a:t>
          </a:r>
        </a:p>
      </dsp:txBody>
      <dsp:txXfrm>
        <a:off x="6097343" y="578433"/>
        <a:ext cx="1411087" cy="805277"/>
      </dsp:txXfrm>
    </dsp:sp>
    <dsp:sp modelId="{EECE0B06-BC25-42C5-ADC6-7AAF52F412ED}">
      <dsp:nvSpPr>
        <dsp:cNvPr id="0" name=""/>
        <dsp:cNvSpPr/>
      </dsp:nvSpPr>
      <dsp:spPr>
        <a:xfrm>
          <a:off x="5822487" y="1494532"/>
          <a:ext cx="2515267" cy="112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/>
            <a:t>Tratamento </a:t>
          </a:r>
          <a:r>
            <a:rPr lang="pt-BR" sz="1600" kern="1200" dirty="0"/>
            <a:t>das não conformidades</a:t>
          </a:r>
        </a:p>
      </dsp:txBody>
      <dsp:txXfrm>
        <a:off x="5822487" y="1494532"/>
        <a:ext cx="2515267" cy="11221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0.35311</cdr:x>
      <cdr:y>0.12903</cdr:y>
    </cdr:from>
    <cdr:to>
      <cdr:x>0.47552</cdr:x>
      <cdr:y>0.22902</cdr:y>
    </cdr:to>
    <cdr:sp macro="" textlink="">
      <cdr:nvSpPr>
        <cdr:cNvPr id="2" name="Retângulo 1"/>
        <cdr:cNvSpPr/>
      </cdr:nvSpPr>
      <cdr:spPr>
        <a:xfrm xmlns:a="http://schemas.openxmlformats.org/drawingml/2006/main">
          <a:off x="2127357" y="431374"/>
          <a:ext cx="737467" cy="334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pt-BR" sz="1600" b="1" dirty="0"/>
            <a:t>19,6</a:t>
          </a:r>
          <a:r>
            <a:rPr lang="pt-BR" sz="1400" b="1" dirty="0"/>
            <a:t>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0.35311</cdr:x>
      <cdr:y>0.12903</cdr:y>
    </cdr:from>
    <cdr:to>
      <cdr:x>0.47552</cdr:x>
      <cdr:y>0.22902</cdr:y>
    </cdr:to>
    <cdr:sp macro="" textlink="">
      <cdr:nvSpPr>
        <cdr:cNvPr id="2" name="Retângulo 1"/>
        <cdr:cNvSpPr/>
      </cdr:nvSpPr>
      <cdr:spPr>
        <a:xfrm xmlns:a="http://schemas.openxmlformats.org/drawingml/2006/main">
          <a:off x="2127357" y="431374"/>
          <a:ext cx="737467" cy="334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pt-BR" sz="1600" b="1" dirty="0"/>
            <a:t>23</a:t>
          </a:r>
          <a:r>
            <a:rPr lang="pt-BR" sz="1400" b="1" dirty="0"/>
            <a:t>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21B39-8F84-43F1-8A6A-A461ECD08EE3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54152-47E7-482F-8101-35484148E1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197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A3F56-9E1F-4563-9CA8-FE032D9AC07B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09E88-3207-4B61-8562-2B7DD1FA72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7755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09E88-3207-4B61-8562-2B7DD1FA72A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1590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09E88-3207-4B61-8562-2B7DD1FA72A1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5413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09E88-3207-4B61-8562-2B7DD1FA72A1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8891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09E88-3207-4B61-8562-2B7DD1FA72A1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9676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09E88-3207-4B61-8562-2B7DD1FA72A1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85277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09E88-3207-4B61-8562-2B7DD1FA72A1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29231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09E88-3207-4B61-8562-2B7DD1FA72A1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62736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09E88-3207-4B61-8562-2B7DD1FA72A1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14429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09E88-3207-4B61-8562-2B7DD1FA72A1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124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09E88-3207-4B61-8562-2B7DD1FA72A1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2598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09E88-3207-4B61-8562-2B7DD1FA72A1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5377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09E88-3207-4B61-8562-2B7DD1FA72A1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0662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09E88-3207-4B61-8562-2B7DD1FA72A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7826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09E88-3207-4B61-8562-2B7DD1FA72A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9198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09E88-3207-4B61-8562-2B7DD1FA72A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2278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09E88-3207-4B61-8562-2B7DD1FA72A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2051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09E88-3207-4B61-8562-2B7DD1FA72A1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1209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09E88-3207-4B61-8562-2B7DD1FA72A1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6793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09E88-3207-4B61-8562-2B7DD1FA72A1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5473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422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5837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601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31569"/>
            <a:ext cx="9144000" cy="532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98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626695" y="1447634"/>
            <a:ext cx="7772400" cy="266716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latin typeface="+mn-lt"/>
              </a:rPr>
              <a:t>Gerando constatações consistentes em Auditorias Internas de </a:t>
            </a:r>
            <a:br>
              <a:rPr lang="pt-BR" sz="4000" b="1" dirty="0">
                <a:latin typeface="+mn-lt"/>
              </a:rPr>
            </a:br>
            <a:r>
              <a:rPr lang="pt-BR" sz="4000" b="1" dirty="0">
                <a:latin typeface="+mn-lt"/>
              </a:rPr>
              <a:t>Sistemas de Gestão</a:t>
            </a:r>
          </a:p>
        </p:txBody>
      </p:sp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321630" y="4280269"/>
            <a:ext cx="8382531" cy="466392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pt-BR" b="1" dirty="0"/>
              <a:t>Dandare M. Pereira Lima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411" t="90961"/>
          <a:stretch/>
        </p:blipFill>
        <p:spPr>
          <a:xfrm>
            <a:off x="5602147" y="5946186"/>
            <a:ext cx="3442745" cy="42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500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4294967295"/>
          </p:nvPr>
        </p:nvSpPr>
        <p:spPr>
          <a:xfrm>
            <a:off x="466726" y="1497013"/>
            <a:ext cx="3488826" cy="42068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b="1" dirty="0"/>
              <a:t>Ações implementadas</a:t>
            </a:r>
          </a:p>
        </p:txBody>
      </p:sp>
      <p:sp>
        <p:nvSpPr>
          <p:cNvPr id="5" name="Retângulo 4"/>
          <p:cNvSpPr/>
          <p:nvPr/>
        </p:nvSpPr>
        <p:spPr>
          <a:xfrm>
            <a:off x="1493111" y="3097161"/>
            <a:ext cx="2862000" cy="26547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400" dirty="0"/>
              <a:t>Treinamento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400" dirty="0"/>
              <a:t>Suporte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400" dirty="0"/>
              <a:t>Conteúdo das constatações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lvl="0"/>
            <a:endParaRPr lang="pt-BR" sz="2400" dirty="0"/>
          </a:p>
        </p:txBody>
      </p:sp>
      <p:grpSp>
        <p:nvGrpSpPr>
          <p:cNvPr id="9" name="Grupo 8"/>
          <p:cNvGrpSpPr/>
          <p:nvPr/>
        </p:nvGrpSpPr>
        <p:grpSpPr>
          <a:xfrm>
            <a:off x="1495896" y="2396127"/>
            <a:ext cx="2848570" cy="691200"/>
            <a:chOff x="29" y="198441"/>
            <a:chExt cx="2848570" cy="691200"/>
          </a:xfrm>
        </p:grpSpPr>
        <p:sp>
          <p:nvSpPr>
            <p:cNvPr id="10" name="Retângulo 9"/>
            <p:cNvSpPr/>
            <p:nvPr/>
          </p:nvSpPr>
          <p:spPr>
            <a:xfrm>
              <a:off x="29" y="198441"/>
              <a:ext cx="2848570" cy="691200"/>
            </a:xfrm>
            <a:prstGeom prst="rect">
              <a:avLst/>
            </a:prstGeom>
          </p:spPr>
          <p:style>
            <a:ln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tângulo 10"/>
            <p:cNvSpPr/>
            <p:nvPr/>
          </p:nvSpPr>
          <p:spPr>
            <a:xfrm>
              <a:off x="29" y="198441"/>
              <a:ext cx="2848570" cy="691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kern="1200" dirty="0"/>
                <a:t>Capacitação</a:t>
              </a:r>
            </a:p>
          </p:txBody>
        </p:sp>
      </p:grpSp>
      <p:sp>
        <p:nvSpPr>
          <p:cNvPr id="18" name="Retângulo 17"/>
          <p:cNvSpPr/>
          <p:nvPr/>
        </p:nvSpPr>
        <p:spPr>
          <a:xfrm>
            <a:off x="5083277" y="3097161"/>
            <a:ext cx="2861188" cy="26547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400" dirty="0"/>
              <a:t>Melhorias nas interfaces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400" dirty="0"/>
              <a:t>Redefinição de termos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400" dirty="0"/>
              <a:t>Inserção de etapas intermediárias 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5004618" y="2386298"/>
            <a:ext cx="2927228" cy="710863"/>
            <a:chOff x="3168741" y="375424"/>
            <a:chExt cx="2927228" cy="710863"/>
          </a:xfrm>
        </p:grpSpPr>
        <p:sp>
          <p:nvSpPr>
            <p:cNvPr id="20" name="Retângulo 19"/>
            <p:cNvSpPr/>
            <p:nvPr/>
          </p:nvSpPr>
          <p:spPr>
            <a:xfrm>
              <a:off x="3247399" y="375424"/>
              <a:ext cx="2848570" cy="691200"/>
            </a:xfrm>
            <a:prstGeom prst="rect">
              <a:avLst/>
            </a:prstGeom>
          </p:spPr>
          <p:style>
            <a:ln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endParaRPr lang="pt-BR" sz="2400" dirty="0"/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3168741" y="395087"/>
              <a:ext cx="2848570" cy="691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kern="1200" dirty="0"/>
                <a:t>Software</a:t>
              </a:r>
            </a:p>
          </p:txBody>
        </p:sp>
      </p:grpSp>
      <p:sp>
        <p:nvSpPr>
          <p:cNvPr id="12" name="Subtítulo 2"/>
          <p:cNvSpPr txBox="1">
            <a:spLocks/>
          </p:cNvSpPr>
          <p:nvPr/>
        </p:nvSpPr>
        <p:spPr>
          <a:xfrm>
            <a:off x="1493110" y="6030089"/>
            <a:ext cx="6451355" cy="288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t-BR" sz="2000" dirty="0"/>
              <a:t>Nota: Período de implantação – 2018 a 2021</a:t>
            </a:r>
          </a:p>
        </p:txBody>
      </p:sp>
    </p:spTree>
    <p:extLst>
      <p:ext uri="{BB962C8B-B14F-4D97-AF65-F5344CB8AC3E}">
        <p14:creationId xmlns:p14="http://schemas.microsoft.com/office/powerpoint/2010/main" val="190509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431909" y="5622520"/>
            <a:ext cx="3091725" cy="387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t-BR" sz="2000" b="1" dirty="0"/>
              <a:t>Ações de engajamento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06" y="1229193"/>
            <a:ext cx="3819525" cy="440104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69256" y="2462093"/>
            <a:ext cx="4222679" cy="2666121"/>
          </a:xfrm>
          <a:prstGeom prst="rect">
            <a:avLst/>
          </a:prstGeom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5034732" y="2094676"/>
            <a:ext cx="3091725" cy="4684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t-BR" sz="2000" b="1" dirty="0"/>
              <a:t>Formação de auditores</a:t>
            </a:r>
          </a:p>
        </p:txBody>
      </p:sp>
    </p:spTree>
    <p:extLst>
      <p:ext uri="{BB962C8B-B14F-4D97-AF65-F5344CB8AC3E}">
        <p14:creationId xmlns:p14="http://schemas.microsoft.com/office/powerpoint/2010/main" val="591774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98071"/>
            <a:ext cx="9144000" cy="3778328"/>
          </a:xfrm>
          <a:prstGeom prst="rect">
            <a:avLst/>
          </a:prstGeom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663903" y="1469669"/>
            <a:ext cx="7776864" cy="4684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t-BR" b="1" dirty="0"/>
              <a:t>Sistema de Relatórios Eletrônicos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36385"/>
            <a:ext cx="9144000" cy="56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55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493683" y="1183131"/>
            <a:ext cx="7776864" cy="4684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t-BR" b="1" dirty="0"/>
              <a:t>Sistema de Relatórios Eletrônicos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3549" t="16388" r="3333" b="803"/>
          <a:stretch/>
        </p:blipFill>
        <p:spPr>
          <a:xfrm>
            <a:off x="324465" y="2052484"/>
            <a:ext cx="8514736" cy="318565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465" y="5247661"/>
            <a:ext cx="8514736" cy="4572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465" y="5714386"/>
            <a:ext cx="4057650" cy="40957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2115" y="5714386"/>
            <a:ext cx="1533525" cy="40957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5640" y="5714386"/>
            <a:ext cx="904875" cy="419099"/>
          </a:xfrm>
          <a:prstGeom prst="rect">
            <a:avLst/>
          </a:prstGeom>
        </p:spPr>
      </p:pic>
      <p:sp>
        <p:nvSpPr>
          <p:cNvPr id="13" name="Subtítulo 2"/>
          <p:cNvSpPr txBox="1">
            <a:spLocks/>
          </p:cNvSpPr>
          <p:nvPr/>
        </p:nvSpPr>
        <p:spPr>
          <a:xfrm>
            <a:off x="257790" y="1754315"/>
            <a:ext cx="2192367" cy="4684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pt-BR" sz="2000" b="1" dirty="0"/>
              <a:t>Gerar Relatório</a:t>
            </a:r>
          </a:p>
        </p:txBody>
      </p:sp>
    </p:spTree>
    <p:extLst>
      <p:ext uri="{BB962C8B-B14F-4D97-AF65-F5344CB8AC3E}">
        <p14:creationId xmlns:p14="http://schemas.microsoft.com/office/powerpoint/2010/main" val="3455933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>
          <a:xfrm>
            <a:off x="343934" y="1380025"/>
            <a:ext cx="8440469" cy="43204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 b="1" dirty="0"/>
              <a:t>     </a:t>
            </a:r>
            <a:endParaRPr lang="pt-BR" sz="2400" dirty="0"/>
          </a:p>
        </p:txBody>
      </p:sp>
      <p:cxnSp>
        <p:nvCxnSpPr>
          <p:cNvPr id="6" name="Conector de seta reta 5"/>
          <p:cNvCxnSpPr/>
          <p:nvPr/>
        </p:nvCxnSpPr>
        <p:spPr>
          <a:xfrm>
            <a:off x="4537751" y="1541124"/>
            <a:ext cx="0" cy="174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Fluxograma: Decisão 3"/>
          <p:cNvSpPr/>
          <p:nvPr/>
        </p:nvSpPr>
        <p:spPr>
          <a:xfrm>
            <a:off x="3407912" y="1735694"/>
            <a:ext cx="2259673" cy="612648"/>
          </a:xfrm>
          <a:prstGeom prst="flowChartDecisi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Fato procede?</a:t>
            </a:r>
          </a:p>
        </p:txBody>
      </p:sp>
      <p:sp>
        <p:nvSpPr>
          <p:cNvPr id="9" name="Retângulo 8"/>
          <p:cNvSpPr/>
          <p:nvPr/>
        </p:nvSpPr>
        <p:spPr>
          <a:xfrm>
            <a:off x="2808591" y="1202077"/>
            <a:ext cx="3493213" cy="33904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PREENCHER RELATÓRIO</a:t>
            </a:r>
          </a:p>
        </p:txBody>
      </p:sp>
      <p:cxnSp>
        <p:nvCxnSpPr>
          <p:cNvPr id="12" name="Conector de seta reta 11"/>
          <p:cNvCxnSpPr/>
          <p:nvPr/>
        </p:nvCxnSpPr>
        <p:spPr>
          <a:xfrm>
            <a:off x="4564168" y="2348342"/>
            <a:ext cx="0" cy="174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1654139" y="3518985"/>
            <a:ext cx="1967959" cy="35099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Ação a ser tomada </a:t>
            </a:r>
          </a:p>
        </p:txBody>
      </p:sp>
      <p:sp>
        <p:nvSpPr>
          <p:cNvPr id="15" name="Fluxograma: Decisão 14"/>
          <p:cNvSpPr/>
          <p:nvPr/>
        </p:nvSpPr>
        <p:spPr>
          <a:xfrm>
            <a:off x="1513002" y="2706151"/>
            <a:ext cx="2259673" cy="612648"/>
          </a:xfrm>
          <a:prstGeom prst="flowChartDecisi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Será implementada ação?</a:t>
            </a:r>
          </a:p>
        </p:txBody>
      </p:sp>
      <p:cxnSp>
        <p:nvCxnSpPr>
          <p:cNvPr id="18" name="Conector de seta reta 17"/>
          <p:cNvCxnSpPr/>
          <p:nvPr/>
        </p:nvCxnSpPr>
        <p:spPr>
          <a:xfrm>
            <a:off x="2648059" y="2511908"/>
            <a:ext cx="0" cy="174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2648059" y="2521486"/>
            <a:ext cx="3732997" cy="205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>
            <a:off x="6381056" y="2542043"/>
            <a:ext cx="0" cy="174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tângulo 23"/>
          <p:cNvSpPr/>
          <p:nvPr/>
        </p:nvSpPr>
        <p:spPr>
          <a:xfrm>
            <a:off x="2662287" y="2292507"/>
            <a:ext cx="509853" cy="17928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Sim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5900859" y="2292507"/>
            <a:ext cx="509853" cy="17928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Não</a:t>
            </a:r>
          </a:p>
        </p:txBody>
      </p:sp>
      <p:cxnSp>
        <p:nvCxnSpPr>
          <p:cNvPr id="26" name="Conector de seta reta 25"/>
          <p:cNvCxnSpPr/>
          <p:nvPr/>
        </p:nvCxnSpPr>
        <p:spPr>
          <a:xfrm>
            <a:off x="2648059" y="3325935"/>
            <a:ext cx="0" cy="174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>
            <a:off x="3522249" y="3869978"/>
            <a:ext cx="0" cy="174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ector de seta reta 32"/>
          <p:cNvCxnSpPr/>
          <p:nvPr/>
        </p:nvCxnSpPr>
        <p:spPr>
          <a:xfrm>
            <a:off x="1772628" y="3869978"/>
            <a:ext cx="0" cy="174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tângulo 33"/>
          <p:cNvSpPr/>
          <p:nvPr/>
        </p:nvSpPr>
        <p:spPr>
          <a:xfrm>
            <a:off x="1374728" y="4078849"/>
            <a:ext cx="784691" cy="35099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Correção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3143272" y="4081638"/>
            <a:ext cx="784691" cy="35099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Ação corretiva</a:t>
            </a:r>
          </a:p>
        </p:txBody>
      </p:sp>
      <p:cxnSp>
        <p:nvCxnSpPr>
          <p:cNvPr id="36" name="Conector de seta reta 35"/>
          <p:cNvCxnSpPr/>
          <p:nvPr/>
        </p:nvCxnSpPr>
        <p:spPr>
          <a:xfrm>
            <a:off x="1772628" y="4429842"/>
            <a:ext cx="0" cy="174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/>
          <p:nvPr/>
        </p:nvCxnSpPr>
        <p:spPr>
          <a:xfrm>
            <a:off x="3772675" y="3006112"/>
            <a:ext cx="9406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Retângulo 44"/>
          <p:cNvSpPr/>
          <p:nvPr/>
        </p:nvSpPr>
        <p:spPr>
          <a:xfrm>
            <a:off x="4184146" y="3518984"/>
            <a:ext cx="1041865" cy="35099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Motivo</a:t>
            </a:r>
          </a:p>
        </p:txBody>
      </p:sp>
      <p:sp>
        <p:nvSpPr>
          <p:cNvPr id="46" name="Retângulo 45"/>
          <p:cNvSpPr/>
          <p:nvPr/>
        </p:nvSpPr>
        <p:spPr>
          <a:xfrm>
            <a:off x="1871129" y="3311932"/>
            <a:ext cx="509853" cy="17928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Sim</a:t>
            </a:r>
          </a:p>
        </p:txBody>
      </p:sp>
      <p:sp>
        <p:nvSpPr>
          <p:cNvPr id="47" name="Retângulo 46"/>
          <p:cNvSpPr/>
          <p:nvPr/>
        </p:nvSpPr>
        <p:spPr>
          <a:xfrm>
            <a:off x="3673036" y="2805926"/>
            <a:ext cx="509853" cy="17928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Não</a:t>
            </a:r>
          </a:p>
        </p:txBody>
      </p:sp>
      <p:sp>
        <p:nvSpPr>
          <p:cNvPr id="50" name="Retângulo 49"/>
          <p:cNvSpPr/>
          <p:nvPr/>
        </p:nvSpPr>
        <p:spPr>
          <a:xfrm>
            <a:off x="110660" y="5839116"/>
            <a:ext cx="8909515" cy="35099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/>
              <a:t>Encaminhar</a:t>
            </a:r>
          </a:p>
        </p:txBody>
      </p:sp>
      <p:cxnSp>
        <p:nvCxnSpPr>
          <p:cNvPr id="54" name="Conector de seta reta 53"/>
          <p:cNvCxnSpPr/>
          <p:nvPr/>
        </p:nvCxnSpPr>
        <p:spPr>
          <a:xfrm>
            <a:off x="3535617" y="4429842"/>
            <a:ext cx="0" cy="174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tângulo 36"/>
          <p:cNvSpPr/>
          <p:nvPr/>
        </p:nvSpPr>
        <p:spPr>
          <a:xfrm>
            <a:off x="5416458" y="2742984"/>
            <a:ext cx="1967959" cy="35099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Justificativa</a:t>
            </a:r>
          </a:p>
        </p:txBody>
      </p:sp>
      <p:cxnSp>
        <p:nvCxnSpPr>
          <p:cNvPr id="19" name="Conector reto 18"/>
          <p:cNvCxnSpPr/>
          <p:nvPr/>
        </p:nvCxnSpPr>
        <p:spPr>
          <a:xfrm>
            <a:off x="1767073" y="4604502"/>
            <a:ext cx="176854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>
            <a:off x="2662287" y="4604502"/>
            <a:ext cx="0" cy="1234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Conector de seta reta 56"/>
          <p:cNvCxnSpPr>
            <a:stCxn id="37" idx="2"/>
          </p:cNvCxnSpPr>
          <p:nvPr/>
        </p:nvCxnSpPr>
        <p:spPr>
          <a:xfrm>
            <a:off x="6400438" y="3093977"/>
            <a:ext cx="10274" cy="2745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Conector de seta reta 60"/>
          <p:cNvCxnSpPr/>
          <p:nvPr/>
        </p:nvCxnSpPr>
        <p:spPr>
          <a:xfrm>
            <a:off x="4692785" y="3012475"/>
            <a:ext cx="10274" cy="4923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Conector de seta reta 65"/>
          <p:cNvCxnSpPr/>
          <p:nvPr/>
        </p:nvCxnSpPr>
        <p:spPr>
          <a:xfrm flipH="1">
            <a:off x="4703059" y="3859703"/>
            <a:ext cx="2020" cy="1969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238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Retângulo 281"/>
          <p:cNvSpPr/>
          <p:nvPr/>
        </p:nvSpPr>
        <p:spPr>
          <a:xfrm>
            <a:off x="2856216" y="1202077"/>
            <a:ext cx="3493213" cy="339047"/>
          </a:xfrm>
          <a:prstGeom prst="rect">
            <a:avLst/>
          </a:prstGeom>
          <a:solidFill>
            <a:srgbClr val="FF0000">
              <a:alpha val="69804"/>
            </a:srgb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NÃO CONFORMIDADE</a:t>
            </a:r>
          </a:p>
        </p:txBody>
      </p:sp>
      <p:sp>
        <p:nvSpPr>
          <p:cNvPr id="283" name="Retângulo 282"/>
          <p:cNvSpPr/>
          <p:nvPr/>
        </p:nvSpPr>
        <p:spPr>
          <a:xfrm>
            <a:off x="1736335" y="1890445"/>
            <a:ext cx="1530849" cy="27740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/>
              <a:t>Procedente</a:t>
            </a:r>
          </a:p>
        </p:txBody>
      </p:sp>
      <p:sp>
        <p:nvSpPr>
          <p:cNvPr id="284" name="Retângulo 283"/>
          <p:cNvSpPr/>
          <p:nvPr/>
        </p:nvSpPr>
        <p:spPr>
          <a:xfrm>
            <a:off x="6072026" y="1890445"/>
            <a:ext cx="1530849" cy="27740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/>
              <a:t>Improcedente</a:t>
            </a:r>
          </a:p>
        </p:txBody>
      </p:sp>
      <p:cxnSp>
        <p:nvCxnSpPr>
          <p:cNvPr id="288" name="Conector de seta reta 287"/>
          <p:cNvCxnSpPr>
            <a:stCxn id="282" idx="2"/>
          </p:cNvCxnSpPr>
          <p:nvPr/>
        </p:nvCxnSpPr>
        <p:spPr>
          <a:xfrm>
            <a:off x="4602823" y="1541124"/>
            <a:ext cx="0" cy="174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0" name="Conector reto 289"/>
          <p:cNvCxnSpPr/>
          <p:nvPr/>
        </p:nvCxnSpPr>
        <p:spPr>
          <a:xfrm>
            <a:off x="2486346" y="1715784"/>
            <a:ext cx="433569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1" name="Conector de seta reta 290"/>
          <p:cNvCxnSpPr/>
          <p:nvPr/>
        </p:nvCxnSpPr>
        <p:spPr>
          <a:xfrm flipH="1">
            <a:off x="2486346" y="1715786"/>
            <a:ext cx="1" cy="154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2" name="Conector de seta reta 291"/>
          <p:cNvCxnSpPr/>
          <p:nvPr/>
        </p:nvCxnSpPr>
        <p:spPr>
          <a:xfrm flipH="1">
            <a:off x="6830611" y="1720921"/>
            <a:ext cx="1" cy="154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3" name="Conector de seta reta 292"/>
          <p:cNvCxnSpPr/>
          <p:nvPr/>
        </p:nvCxnSpPr>
        <p:spPr>
          <a:xfrm flipH="1">
            <a:off x="2484636" y="2166132"/>
            <a:ext cx="1" cy="154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9" name="Conector reto 298"/>
          <p:cNvCxnSpPr/>
          <p:nvPr/>
        </p:nvCxnSpPr>
        <p:spPr>
          <a:xfrm>
            <a:off x="1202076" y="2320244"/>
            <a:ext cx="25582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0" name="Conector de seta reta 299"/>
          <p:cNvCxnSpPr/>
          <p:nvPr/>
        </p:nvCxnSpPr>
        <p:spPr>
          <a:xfrm flipH="1">
            <a:off x="1202075" y="2323667"/>
            <a:ext cx="1" cy="154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1" name="Conector de seta reta 300"/>
          <p:cNvCxnSpPr/>
          <p:nvPr/>
        </p:nvCxnSpPr>
        <p:spPr>
          <a:xfrm flipH="1">
            <a:off x="3760341" y="2327096"/>
            <a:ext cx="1" cy="154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tângulo 13"/>
          <p:cNvSpPr/>
          <p:nvPr/>
        </p:nvSpPr>
        <p:spPr>
          <a:xfrm>
            <a:off x="575355" y="2494904"/>
            <a:ext cx="1268856" cy="27740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Correção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125913" y="2494904"/>
            <a:ext cx="1268856" cy="27740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Ação corretiva</a:t>
            </a:r>
          </a:p>
        </p:txBody>
      </p:sp>
      <p:cxnSp>
        <p:nvCxnSpPr>
          <p:cNvPr id="17" name="Conector de seta reta 16"/>
          <p:cNvCxnSpPr/>
          <p:nvPr/>
        </p:nvCxnSpPr>
        <p:spPr>
          <a:xfrm flipH="1">
            <a:off x="3760341" y="2772307"/>
            <a:ext cx="1" cy="154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tângulo 17"/>
          <p:cNvSpPr/>
          <p:nvPr/>
        </p:nvSpPr>
        <p:spPr>
          <a:xfrm>
            <a:off x="3125913" y="2950388"/>
            <a:ext cx="1268856" cy="27740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Causa raiz</a:t>
            </a:r>
          </a:p>
        </p:txBody>
      </p:sp>
      <p:cxnSp>
        <p:nvCxnSpPr>
          <p:cNvPr id="19" name="Conector de seta reta 18"/>
          <p:cNvCxnSpPr/>
          <p:nvPr/>
        </p:nvCxnSpPr>
        <p:spPr>
          <a:xfrm flipH="1">
            <a:off x="3760340" y="3227791"/>
            <a:ext cx="1" cy="154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>
            <a:stCxn id="14" idx="2"/>
          </p:cNvCxnSpPr>
          <p:nvPr/>
        </p:nvCxnSpPr>
        <p:spPr>
          <a:xfrm flipH="1">
            <a:off x="1202075" y="2772307"/>
            <a:ext cx="7708" cy="609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1202075" y="3376016"/>
            <a:ext cx="255826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 flipH="1">
            <a:off x="2481206" y="3366482"/>
            <a:ext cx="1" cy="154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tângulo 29"/>
          <p:cNvSpPr/>
          <p:nvPr/>
        </p:nvSpPr>
        <p:spPr>
          <a:xfrm>
            <a:off x="1643869" y="3544567"/>
            <a:ext cx="1664411" cy="27570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Verificar aplicabilidade</a:t>
            </a:r>
          </a:p>
        </p:txBody>
      </p:sp>
      <p:cxnSp>
        <p:nvCxnSpPr>
          <p:cNvPr id="31" name="Conector de seta reta 30"/>
          <p:cNvCxnSpPr/>
          <p:nvPr/>
        </p:nvCxnSpPr>
        <p:spPr>
          <a:xfrm flipH="1">
            <a:off x="2476073" y="3827112"/>
            <a:ext cx="1" cy="154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tângulo 31"/>
          <p:cNvSpPr/>
          <p:nvPr/>
        </p:nvSpPr>
        <p:spPr>
          <a:xfrm>
            <a:off x="1643867" y="3992345"/>
            <a:ext cx="1664411" cy="27570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Verificar eficácia</a:t>
            </a:r>
          </a:p>
        </p:txBody>
      </p:sp>
      <p:cxnSp>
        <p:nvCxnSpPr>
          <p:cNvPr id="33" name="Conector de seta reta 32"/>
          <p:cNvCxnSpPr/>
          <p:nvPr/>
        </p:nvCxnSpPr>
        <p:spPr>
          <a:xfrm flipH="1">
            <a:off x="2453383" y="4268151"/>
            <a:ext cx="1" cy="154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>
            <a:off x="3038475" y="4685325"/>
            <a:ext cx="721865" cy="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ector de seta reta 43"/>
          <p:cNvCxnSpPr/>
          <p:nvPr/>
        </p:nvCxnSpPr>
        <p:spPr>
          <a:xfrm flipH="1">
            <a:off x="2443857" y="4893899"/>
            <a:ext cx="1" cy="154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Fluxograma: Decisão 44"/>
          <p:cNvSpPr/>
          <p:nvPr/>
        </p:nvSpPr>
        <p:spPr>
          <a:xfrm>
            <a:off x="1541444" y="5057775"/>
            <a:ext cx="1823984" cy="485118"/>
          </a:xfrm>
          <a:prstGeom prst="flowChartDecision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Abrir novo RNC?</a:t>
            </a:r>
          </a:p>
        </p:txBody>
      </p:sp>
      <p:sp>
        <p:nvSpPr>
          <p:cNvPr id="46" name="Fluxograma: Decisão 45"/>
          <p:cNvSpPr/>
          <p:nvPr/>
        </p:nvSpPr>
        <p:spPr>
          <a:xfrm>
            <a:off x="5873656" y="3400000"/>
            <a:ext cx="1898743" cy="485118"/>
          </a:xfrm>
          <a:prstGeom prst="flowChartDecision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Justificativa aceita?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2628900" y="4906191"/>
            <a:ext cx="509853" cy="17928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Não</a:t>
            </a:r>
          </a:p>
        </p:txBody>
      </p:sp>
      <p:cxnSp>
        <p:nvCxnSpPr>
          <p:cNvPr id="48" name="Conector de seta reta 47"/>
          <p:cNvCxnSpPr/>
          <p:nvPr/>
        </p:nvCxnSpPr>
        <p:spPr>
          <a:xfrm flipH="1">
            <a:off x="2457021" y="5540365"/>
            <a:ext cx="1" cy="154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Retângulo 48"/>
          <p:cNvSpPr/>
          <p:nvPr/>
        </p:nvSpPr>
        <p:spPr>
          <a:xfrm>
            <a:off x="1831797" y="5702419"/>
            <a:ext cx="1268856" cy="27740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/>
              <a:t>Finalizar</a:t>
            </a:r>
          </a:p>
        </p:txBody>
      </p:sp>
      <p:cxnSp>
        <p:nvCxnSpPr>
          <p:cNvPr id="256" name="Conector de seta reta 255"/>
          <p:cNvCxnSpPr/>
          <p:nvPr/>
        </p:nvCxnSpPr>
        <p:spPr>
          <a:xfrm>
            <a:off x="3760340" y="4682682"/>
            <a:ext cx="0" cy="1158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8" name="Conector de seta reta 257"/>
          <p:cNvCxnSpPr>
            <a:endCxn id="49" idx="3"/>
          </p:cNvCxnSpPr>
          <p:nvPr/>
        </p:nvCxnSpPr>
        <p:spPr>
          <a:xfrm flipH="1">
            <a:off x="3100653" y="5841120"/>
            <a:ext cx="65016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Retângulo 54"/>
          <p:cNvSpPr/>
          <p:nvPr/>
        </p:nvSpPr>
        <p:spPr>
          <a:xfrm>
            <a:off x="6220466" y="2494903"/>
            <a:ext cx="1268856" cy="27740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Justificativa</a:t>
            </a:r>
          </a:p>
        </p:txBody>
      </p:sp>
      <p:cxnSp>
        <p:nvCxnSpPr>
          <p:cNvPr id="36" name="Conector de seta reta 35"/>
          <p:cNvCxnSpPr/>
          <p:nvPr/>
        </p:nvCxnSpPr>
        <p:spPr>
          <a:xfrm>
            <a:off x="6830611" y="2178119"/>
            <a:ext cx="0" cy="316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Conector de seta reta 83"/>
          <p:cNvCxnSpPr/>
          <p:nvPr/>
        </p:nvCxnSpPr>
        <p:spPr>
          <a:xfrm flipH="1">
            <a:off x="6822039" y="2767701"/>
            <a:ext cx="1" cy="154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Retângulo 84"/>
          <p:cNvSpPr/>
          <p:nvPr/>
        </p:nvSpPr>
        <p:spPr>
          <a:xfrm>
            <a:off x="5983522" y="2953687"/>
            <a:ext cx="1664411" cy="27570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Verificar aplicabilidade</a:t>
            </a:r>
          </a:p>
        </p:txBody>
      </p:sp>
      <p:cxnSp>
        <p:nvCxnSpPr>
          <p:cNvPr id="86" name="Conector de seta reta 85"/>
          <p:cNvCxnSpPr/>
          <p:nvPr/>
        </p:nvCxnSpPr>
        <p:spPr>
          <a:xfrm flipH="1">
            <a:off x="6821395" y="3241473"/>
            <a:ext cx="1" cy="154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Fluxograma: Decisão 89"/>
          <p:cNvSpPr/>
          <p:nvPr/>
        </p:nvSpPr>
        <p:spPr>
          <a:xfrm>
            <a:off x="1554608" y="4440123"/>
            <a:ext cx="1801295" cy="485118"/>
          </a:xfrm>
          <a:prstGeom prst="flowChartDecision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Ação eficaz?</a:t>
            </a:r>
          </a:p>
        </p:txBody>
      </p:sp>
      <p:sp>
        <p:nvSpPr>
          <p:cNvPr id="91" name="Retângulo 90"/>
          <p:cNvSpPr/>
          <p:nvPr/>
        </p:nvSpPr>
        <p:spPr>
          <a:xfrm>
            <a:off x="3250487" y="4469230"/>
            <a:ext cx="509853" cy="17928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Sim</a:t>
            </a:r>
          </a:p>
        </p:txBody>
      </p:sp>
      <p:sp>
        <p:nvSpPr>
          <p:cNvPr id="92" name="Retângulo 91"/>
          <p:cNvSpPr/>
          <p:nvPr/>
        </p:nvSpPr>
        <p:spPr>
          <a:xfrm>
            <a:off x="8089877" y="3395585"/>
            <a:ext cx="509853" cy="17928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Sim</a:t>
            </a:r>
          </a:p>
        </p:txBody>
      </p:sp>
      <p:cxnSp>
        <p:nvCxnSpPr>
          <p:cNvPr id="93" name="Conector de seta reta 92"/>
          <p:cNvCxnSpPr/>
          <p:nvPr/>
        </p:nvCxnSpPr>
        <p:spPr>
          <a:xfrm flipH="1">
            <a:off x="6827925" y="3885118"/>
            <a:ext cx="1" cy="154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Retângulo 93"/>
          <p:cNvSpPr/>
          <p:nvPr/>
        </p:nvSpPr>
        <p:spPr>
          <a:xfrm>
            <a:off x="6205376" y="4070468"/>
            <a:ext cx="1268856" cy="53652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Reencaminhar para o setor responsável</a:t>
            </a:r>
          </a:p>
        </p:txBody>
      </p:sp>
      <p:sp>
        <p:nvSpPr>
          <p:cNvPr id="95" name="Retângulo 94"/>
          <p:cNvSpPr/>
          <p:nvPr/>
        </p:nvSpPr>
        <p:spPr>
          <a:xfrm>
            <a:off x="7598275" y="5709754"/>
            <a:ext cx="1268856" cy="27740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/>
              <a:t>Finalizar</a:t>
            </a:r>
          </a:p>
        </p:txBody>
      </p:sp>
      <p:sp>
        <p:nvSpPr>
          <p:cNvPr id="96" name="Retângulo 95"/>
          <p:cNvSpPr/>
          <p:nvPr/>
        </p:nvSpPr>
        <p:spPr>
          <a:xfrm>
            <a:off x="6964379" y="3866131"/>
            <a:ext cx="509853" cy="17928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Não</a:t>
            </a:r>
          </a:p>
        </p:txBody>
      </p:sp>
      <p:cxnSp>
        <p:nvCxnSpPr>
          <p:cNvPr id="99" name="Conector de seta reta 98"/>
          <p:cNvCxnSpPr/>
          <p:nvPr/>
        </p:nvCxnSpPr>
        <p:spPr>
          <a:xfrm>
            <a:off x="7734299" y="3642559"/>
            <a:ext cx="513333" cy="4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1" name="Retângulo 100"/>
          <p:cNvSpPr/>
          <p:nvPr/>
        </p:nvSpPr>
        <p:spPr>
          <a:xfrm>
            <a:off x="7598057" y="4064172"/>
            <a:ext cx="1268856" cy="5428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Encaminhar ao solicitante para ciência</a:t>
            </a:r>
          </a:p>
        </p:txBody>
      </p:sp>
      <p:cxnSp>
        <p:nvCxnSpPr>
          <p:cNvPr id="39" name="Conector de seta reta 38"/>
          <p:cNvCxnSpPr/>
          <p:nvPr/>
        </p:nvCxnSpPr>
        <p:spPr>
          <a:xfrm>
            <a:off x="8238107" y="3642559"/>
            <a:ext cx="0" cy="427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ector de seta reta 40"/>
          <p:cNvCxnSpPr>
            <a:stCxn id="94" idx="1"/>
          </p:cNvCxnSpPr>
          <p:nvPr/>
        </p:nvCxnSpPr>
        <p:spPr>
          <a:xfrm flipH="1">
            <a:off x="5553075" y="4338729"/>
            <a:ext cx="652301" cy="4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ector de seta reta 51"/>
          <p:cNvCxnSpPr>
            <a:endCxn id="85" idx="1"/>
          </p:cNvCxnSpPr>
          <p:nvPr/>
        </p:nvCxnSpPr>
        <p:spPr>
          <a:xfrm>
            <a:off x="5562600" y="3086100"/>
            <a:ext cx="420922" cy="5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5562600" y="3086100"/>
            <a:ext cx="0" cy="12526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Conector de seta reta 57"/>
          <p:cNvCxnSpPr/>
          <p:nvPr/>
        </p:nvCxnSpPr>
        <p:spPr>
          <a:xfrm>
            <a:off x="8232485" y="4597464"/>
            <a:ext cx="0" cy="11027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7" name="Retângulo 116"/>
          <p:cNvSpPr/>
          <p:nvPr/>
        </p:nvSpPr>
        <p:spPr>
          <a:xfrm>
            <a:off x="2619375" y="5507110"/>
            <a:ext cx="509853" cy="17928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Não</a:t>
            </a:r>
          </a:p>
        </p:txBody>
      </p:sp>
      <p:cxnSp>
        <p:nvCxnSpPr>
          <p:cNvPr id="295" name="Conector de seta reta 294"/>
          <p:cNvCxnSpPr>
            <a:endCxn id="282" idx="1"/>
          </p:cNvCxnSpPr>
          <p:nvPr/>
        </p:nvCxnSpPr>
        <p:spPr>
          <a:xfrm>
            <a:off x="190500" y="1371600"/>
            <a:ext cx="266571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7" name="Conector reto 296"/>
          <p:cNvCxnSpPr/>
          <p:nvPr/>
        </p:nvCxnSpPr>
        <p:spPr>
          <a:xfrm>
            <a:off x="190500" y="1371600"/>
            <a:ext cx="0" cy="44768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2" name="Conector de seta reta 301"/>
          <p:cNvCxnSpPr>
            <a:stCxn id="49" idx="1"/>
          </p:cNvCxnSpPr>
          <p:nvPr/>
        </p:nvCxnSpPr>
        <p:spPr>
          <a:xfrm flipH="1">
            <a:off x="180975" y="5841121"/>
            <a:ext cx="1650822" cy="7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0" name="Retângulo 129"/>
          <p:cNvSpPr/>
          <p:nvPr/>
        </p:nvSpPr>
        <p:spPr>
          <a:xfrm>
            <a:off x="1312523" y="5645208"/>
            <a:ext cx="509853" cy="17928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Sim</a:t>
            </a:r>
          </a:p>
        </p:txBody>
      </p:sp>
    </p:spTree>
    <p:extLst>
      <p:ext uri="{BB962C8B-B14F-4D97-AF65-F5344CB8AC3E}">
        <p14:creationId xmlns:p14="http://schemas.microsoft.com/office/powerpoint/2010/main" val="4253207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0" y="2271478"/>
            <a:ext cx="7777163" cy="2547099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t-BR" sz="2400" dirty="0"/>
              <a:t>Relatórios completos e exatos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t-BR" sz="2400" dirty="0"/>
              <a:t>Celeridade no processo de análise das conclusões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t-BR" sz="2400" dirty="0"/>
              <a:t>Eficácia das ações corretivas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t-BR" sz="2400" dirty="0"/>
              <a:t>Gestão padronizada de não conformidades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t-BR" sz="2400" dirty="0"/>
              <a:t>Monitoramento do desempenho dos processos</a:t>
            </a:r>
          </a:p>
          <a:p>
            <a:pPr marL="0" indent="0" algn="l">
              <a:buNone/>
            </a:pP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329184" y="1296443"/>
            <a:ext cx="3955140" cy="4296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b="1" dirty="0"/>
              <a:t>Resultados e discussão</a:t>
            </a:r>
          </a:p>
          <a:p>
            <a:pPr algn="l"/>
            <a:endParaRPr lang="pt-BR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584208" y="4816482"/>
            <a:ext cx="7776864" cy="10578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100% Relatórios de NÃO CONFORMIDADE </a:t>
            </a:r>
          </a:p>
          <a:p>
            <a:r>
              <a:rPr lang="pt-BR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finalizados de modo EFICAZ                         </a:t>
            </a:r>
          </a:p>
        </p:txBody>
      </p:sp>
      <p:sp>
        <p:nvSpPr>
          <p:cNvPr id="6" name="Retângulo 5"/>
          <p:cNvSpPr/>
          <p:nvPr/>
        </p:nvSpPr>
        <p:spPr>
          <a:xfrm>
            <a:off x="7613151" y="5589142"/>
            <a:ext cx="698642" cy="24657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83459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0" y="1243174"/>
            <a:ext cx="9144000" cy="48893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l">
              <a:spcBef>
                <a:spcPts val="0"/>
              </a:spcBef>
              <a:buNone/>
            </a:pPr>
            <a:endParaRPr lang="pt-BR" b="1" dirty="0">
              <a:solidFill>
                <a:schemeClr val="tx1"/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endParaRPr lang="pt-BR" b="1" dirty="0">
              <a:solidFill>
                <a:schemeClr val="tx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pt-BR" sz="240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/>
              <a:t>O </a:t>
            </a:r>
            <a:r>
              <a:rPr lang="pt-BR" sz="2400" dirty="0"/>
              <a:t>aperfeiçoamento das </a:t>
            </a:r>
            <a:r>
              <a:rPr lang="pt-BR" sz="2400" i="1" dirty="0"/>
              <a:t>ferramentas de gestão </a:t>
            </a:r>
            <a:r>
              <a:rPr lang="pt-BR" sz="2400" dirty="0"/>
              <a:t>e o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/>
              <a:t>investimento no desenvolvimento de </a:t>
            </a:r>
            <a:r>
              <a:rPr lang="pt-BR" sz="2400" i="1" dirty="0"/>
              <a:t>habilidades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i="1" dirty="0"/>
              <a:t>comportamentais</a:t>
            </a:r>
            <a:r>
              <a:rPr lang="pt-BR" sz="2400" dirty="0"/>
              <a:t> são fundamentais para monitorar o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/>
              <a:t>desempenho dos processos e disseminar a cultura da qualidade.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/>
              <a:t>É notável o reflexo de auditorias internas bem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/>
              <a:t>conduzidas sobre a </a:t>
            </a:r>
            <a:r>
              <a:rPr lang="pt-BR" sz="2400" i="1" dirty="0"/>
              <a:t>manutenção das certificações </a:t>
            </a:r>
            <a:r>
              <a:rPr lang="pt-BR" sz="2400" dirty="0"/>
              <a:t>e a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i="1" dirty="0"/>
              <a:t>adequação continuada </a:t>
            </a:r>
            <a:r>
              <a:rPr lang="pt-BR" sz="2400" dirty="0"/>
              <a:t>dos sistemas de gestão.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0" y="1243174"/>
            <a:ext cx="3955140" cy="4296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b="1" dirty="0"/>
              <a:t>Conclusão</a:t>
            </a:r>
          </a:p>
          <a:p>
            <a:pPr algn="l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4304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>
          <a:xfrm>
            <a:off x="343934" y="1380025"/>
            <a:ext cx="8440469" cy="43204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 b="1" dirty="0"/>
              <a:t>     Referências</a:t>
            </a:r>
          </a:p>
          <a:p>
            <a:endParaRPr lang="pt-BR" sz="24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/>
              <a:t>ABNT NBR ISO 19011 Diretrizes para auditoria de sistemas de gestão.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/>
              <a:t>ABNT NBR ISO 9000:2015 Sistemas de gestão da qualidade – Fundamentos e vocabulário.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/>
              <a:t>RAMOS, Davidson. Por que minhas auditorias em sistemas de gestão falham? Blog da qualidade, 2019. Disponível em: &lt;https://blogdaqualidade.com.br/auditorias-em-sistema-de-gestao/&gt;. Acesso em: 14/04/2022.</a:t>
            </a:r>
          </a:p>
        </p:txBody>
      </p:sp>
    </p:spTree>
    <p:extLst>
      <p:ext uri="{BB962C8B-B14F-4D97-AF65-F5344CB8AC3E}">
        <p14:creationId xmlns:p14="http://schemas.microsoft.com/office/powerpoint/2010/main" val="1076192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5"/>
          <p:cNvSpPr txBox="1">
            <a:spLocks noChangeArrowheads="1"/>
          </p:cNvSpPr>
          <p:nvPr/>
        </p:nvSpPr>
        <p:spPr bwMode="auto">
          <a:xfrm>
            <a:off x="348987" y="2740116"/>
            <a:ext cx="8353425" cy="297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44000" algn="ctr">
              <a:spcBef>
                <a:spcPts val="300"/>
              </a:spcBef>
              <a:spcAft>
                <a:spcPts val="300"/>
              </a:spcAft>
              <a:buSzPct val="95000"/>
              <a:defRPr/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</a:rPr>
              <a:t>DIRETORIA EXECUTIVA DA SANASA</a:t>
            </a:r>
            <a:endParaRPr lang="pt-BR" sz="1600" b="1" kern="1200" dirty="0">
              <a:solidFill>
                <a:schemeClr val="accent1">
                  <a:lumMod val="50000"/>
                </a:schemeClr>
              </a:solidFill>
              <a:ea typeface="MS PGothic" charset="0"/>
              <a:cs typeface="MS PGothic" charset="0"/>
            </a:endParaRPr>
          </a:p>
          <a:p>
            <a:pPr marL="144000" algn="ctr" eaLnBrk="1" hangingPunct="1">
              <a:spcBef>
                <a:spcPts val="300"/>
              </a:spcBef>
              <a:spcAft>
                <a:spcPts val="300"/>
              </a:spcAft>
            </a:pPr>
            <a:r>
              <a:rPr lang="pt-BR" sz="1400" b="1" kern="12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Diretor Presidente  </a:t>
            </a:r>
            <a:r>
              <a:rPr lang="pt-BR" sz="1400" kern="12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- </a:t>
            </a:r>
            <a:r>
              <a:rPr lang="pt-BR" sz="1400" kern="1200" dirty="0" err="1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Manuelito</a:t>
            </a:r>
            <a:r>
              <a:rPr lang="pt-BR" sz="1400" kern="12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 P. Magalhães Júnior</a:t>
            </a:r>
          </a:p>
          <a:p>
            <a:pPr marL="144000" algn="ctr" eaLnBrk="1" hangingPunct="1">
              <a:spcBef>
                <a:spcPts val="300"/>
              </a:spcBef>
              <a:spcAft>
                <a:spcPts val="300"/>
              </a:spcAft>
            </a:pPr>
            <a:r>
              <a:rPr lang="pt-BR" sz="1400" b="1" kern="12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Procurador Geral </a:t>
            </a:r>
            <a:r>
              <a:rPr lang="pt-BR" sz="1400" kern="12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– </a:t>
            </a:r>
            <a:r>
              <a:rPr lang="pt-BR" sz="1400" dirty="0" err="1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Rander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 Augusto Andrade</a:t>
            </a:r>
          </a:p>
          <a:p>
            <a:pPr marL="144000" algn="ctr" eaLnBrk="1" hangingPunct="1">
              <a:spcBef>
                <a:spcPts val="300"/>
              </a:spcBef>
              <a:spcAft>
                <a:spcPts val="300"/>
              </a:spcAft>
            </a:pPr>
            <a:r>
              <a:rPr lang="pt-BR" sz="1400" b="1" kern="12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Chefe de Gabinete </a:t>
            </a:r>
            <a:r>
              <a:rPr lang="pt-BR" sz="1400" kern="12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– 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Eduardo </a:t>
            </a:r>
            <a:r>
              <a:rPr lang="pt-BR" sz="1400" dirty="0" err="1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Betenjane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 Romano</a:t>
            </a:r>
            <a:endParaRPr lang="pt-BR" sz="1400" b="1" kern="1200" dirty="0">
              <a:solidFill>
                <a:schemeClr val="accent1">
                  <a:lumMod val="50000"/>
                </a:schemeClr>
              </a:solidFill>
              <a:ea typeface="MS PGothic" charset="0"/>
              <a:cs typeface="MS PGothic" charset="0"/>
            </a:endParaRPr>
          </a:p>
          <a:p>
            <a:pPr marL="144000" algn="ctr" eaLnBrk="1" hangingPunct="1">
              <a:spcBef>
                <a:spcPts val="300"/>
              </a:spcBef>
              <a:spcAft>
                <a:spcPts val="300"/>
              </a:spcAft>
            </a:pPr>
            <a:r>
              <a:rPr lang="pt-BR" sz="1400" b="1" kern="12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Diretor Administrativo </a:t>
            </a:r>
            <a:r>
              <a:rPr lang="pt-BR" sz="1400" kern="12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– Paulo Jorge Zeraik</a:t>
            </a:r>
            <a:endParaRPr lang="pt-BR" sz="1400" b="1" kern="1200" dirty="0">
              <a:solidFill>
                <a:schemeClr val="accent1">
                  <a:lumMod val="50000"/>
                </a:schemeClr>
              </a:solidFill>
              <a:ea typeface="MS PGothic" charset="0"/>
              <a:cs typeface="MS PGothic" charset="0"/>
            </a:endParaRPr>
          </a:p>
          <a:p>
            <a:pPr marL="14400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pt-BR" sz="1400" b="1" kern="12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Diretor Financeiro e de Rel. com Investidores</a:t>
            </a:r>
            <a:r>
              <a:rPr lang="pt-BR" sz="1400" b="1" kern="1200" baseline="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 </a:t>
            </a:r>
            <a:r>
              <a:rPr lang="pt-BR" sz="1400" b="0" kern="1200" baseline="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–</a:t>
            </a:r>
            <a:r>
              <a:rPr lang="pt-BR" sz="1400" b="1" kern="1200" baseline="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 </a:t>
            </a:r>
            <a:r>
              <a:rPr lang="pt-BR" sz="1400" kern="12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Pedro Cláudio da Silva</a:t>
            </a:r>
          </a:p>
          <a:p>
            <a:pPr marL="14400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pt-BR" sz="1400" b="1" kern="12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Diretor Comercial </a:t>
            </a:r>
            <a:r>
              <a:rPr lang="pt-BR" sz="1400" kern="12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– Fernando Sérgio </a:t>
            </a:r>
            <a:r>
              <a:rPr lang="pt-BR" sz="1400" kern="1200" dirty="0" err="1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Mancilha</a:t>
            </a:r>
            <a:r>
              <a:rPr lang="pt-BR" sz="1400" kern="12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 Neves</a:t>
            </a:r>
          </a:p>
          <a:p>
            <a:pPr marL="14400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pt-BR" sz="1400" b="1" kern="12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Diretor Técnico </a:t>
            </a:r>
            <a:r>
              <a:rPr lang="pt-BR" sz="1400" kern="12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– Marco Antônio dos Santos</a:t>
            </a:r>
          </a:p>
          <a:p>
            <a:pPr marL="144000" algn="ctr" eaLnBrk="1" hangingPunct="1">
              <a:spcBef>
                <a:spcPts val="300"/>
              </a:spcBef>
              <a:spcAft>
                <a:spcPts val="300"/>
              </a:spcAft>
            </a:pPr>
            <a:endParaRPr lang="pt-BR" sz="1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144000" algn="ctr">
              <a:spcBef>
                <a:spcPts val="300"/>
              </a:spcBef>
              <a:spcAft>
                <a:spcPts val="300"/>
              </a:spcAft>
              <a:buSzPct val="95000"/>
              <a:defRPr/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</a:rPr>
              <a:t>www.sanasa.com.br    3735 5000</a:t>
            </a:r>
            <a:endParaRPr lang="pt-BR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162043" y="1392604"/>
            <a:ext cx="8727312" cy="99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Dandare M. Pereira Lima</a:t>
            </a: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Analista Administrativo</a:t>
            </a: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(19)3348-5852/dandare.pereira@sanasa.com.br</a:t>
            </a:r>
          </a:p>
        </p:txBody>
      </p:sp>
    </p:spTree>
    <p:extLst>
      <p:ext uri="{BB962C8B-B14F-4D97-AF65-F5344CB8AC3E}">
        <p14:creationId xmlns:p14="http://schemas.microsoft.com/office/powerpoint/2010/main" val="3542914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5372143" y="2427288"/>
            <a:ext cx="3032125" cy="47783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pt-BR" sz="2400" b="1" dirty="0">
                <a:solidFill>
                  <a:schemeClr val="tx1"/>
                </a:solidFill>
              </a:rPr>
              <a:t>Ferramenta de gestão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648726" y="3980654"/>
            <a:ext cx="7776864" cy="478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b="1" dirty="0"/>
          </a:p>
        </p:txBody>
      </p:sp>
      <p:sp>
        <p:nvSpPr>
          <p:cNvPr id="2" name="Seta para a direita 1"/>
          <p:cNvSpPr/>
          <p:nvPr/>
        </p:nvSpPr>
        <p:spPr>
          <a:xfrm>
            <a:off x="3856894" y="2420800"/>
            <a:ext cx="978408" cy="4846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648726" y="2427156"/>
            <a:ext cx="2689326" cy="478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b="1" dirty="0"/>
              <a:t>Auditorias Internas 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22474" y="3229970"/>
            <a:ext cx="8829368" cy="1115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/>
              <a:t>A coleta adequada de evidências e a gestão das informações são imprescindíveis para o alcance dos resultados pretendidos com as auditorias internas.</a:t>
            </a:r>
          </a:p>
          <a:p>
            <a:pPr algn="just"/>
            <a:endParaRPr lang="pt-BR" dirty="0"/>
          </a:p>
          <a:p>
            <a:r>
              <a:rPr lang="pt-BR" dirty="0"/>
              <a:t>Quais estratégias podemos adotar </a:t>
            </a:r>
          </a:p>
          <a:p>
            <a:r>
              <a:rPr lang="pt-BR" dirty="0"/>
              <a:t>para gerar constatações consistentes?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363592" y="1347894"/>
            <a:ext cx="2102022" cy="478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b="1" dirty="0"/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4108000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648726" y="3980654"/>
            <a:ext cx="7776864" cy="478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b="1" dirty="0"/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43836" y="2849772"/>
            <a:ext cx="8829368" cy="14961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“Processo sistemático, independente e documentado para obter evidência objetiva e avaliá-la objetivamente para determinar a extensão na qual os critérios de auditoria são atendidos”. </a:t>
            </a:r>
          </a:p>
          <a:p>
            <a:r>
              <a:rPr lang="pt-BR" sz="2000" b="1" dirty="0"/>
              <a:t>(ABNT NBR ISO 9000:2015)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3361771" y="1976375"/>
            <a:ext cx="1878164" cy="478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/>
              <a:t>Auditoria</a:t>
            </a:r>
          </a:p>
        </p:txBody>
      </p:sp>
    </p:spTree>
    <p:extLst>
      <p:ext uri="{BB962C8B-B14F-4D97-AF65-F5344CB8AC3E}">
        <p14:creationId xmlns:p14="http://schemas.microsoft.com/office/powerpoint/2010/main" val="3608938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206839" y="1400086"/>
            <a:ext cx="8464550" cy="52118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t-BR" sz="2400" b="1" dirty="0">
                <a:solidFill>
                  <a:schemeClr val="tx1"/>
                </a:solidFill>
              </a:rPr>
              <a:t>Objetivo</a:t>
            </a:r>
          </a:p>
          <a:p>
            <a:pPr algn="l"/>
            <a:endParaRPr lang="pt-BR" sz="2400" b="1" dirty="0"/>
          </a:p>
          <a:p>
            <a:pPr algn="l"/>
            <a:endParaRPr lang="pt-BR" sz="2400" dirty="0"/>
          </a:p>
          <a:p>
            <a:pPr marL="0" indent="0" algn="just">
              <a:buNone/>
            </a:pPr>
            <a:r>
              <a:rPr lang="pt-BR" sz="2400" dirty="0"/>
              <a:t>Analisar como o investimento na capacitação de auditores internos e a otimização do registro de não conformidades por meio de um software contribuem com a avaliação de desempenho do sistema de gestão e o desenvolvimento de planos de ação efetivos.</a:t>
            </a:r>
          </a:p>
        </p:txBody>
      </p:sp>
    </p:spTree>
    <p:extLst>
      <p:ext uri="{BB962C8B-B14F-4D97-AF65-F5344CB8AC3E}">
        <p14:creationId xmlns:p14="http://schemas.microsoft.com/office/powerpoint/2010/main" val="2870655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0" y="1228725"/>
            <a:ext cx="3373438" cy="409575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sz="2400" b="1" dirty="0">
                <a:solidFill>
                  <a:schemeClr val="tx1"/>
                </a:solidFill>
              </a:rPr>
              <a:t>Material e métodos</a:t>
            </a:r>
          </a:p>
          <a:p>
            <a:pPr algn="l"/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7808887" y="6039774"/>
            <a:ext cx="1109919" cy="3299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t-BR" sz="1600" dirty="0"/>
              <a:t>Ano 2018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2675187"/>
              </p:ext>
            </p:extLst>
          </p:nvPr>
        </p:nvGraphicFramePr>
        <p:xfrm>
          <a:off x="1689074" y="2413819"/>
          <a:ext cx="6119813" cy="3790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ubtítulo 2"/>
          <p:cNvSpPr txBox="1">
            <a:spLocks/>
          </p:cNvSpPr>
          <p:nvPr/>
        </p:nvSpPr>
        <p:spPr>
          <a:xfrm>
            <a:off x="861007" y="1864385"/>
            <a:ext cx="7776864" cy="409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t-BR" dirty="0"/>
              <a:t>Análise dos relatórios eletrônicos</a:t>
            </a:r>
          </a:p>
        </p:txBody>
      </p:sp>
    </p:spTree>
    <p:extLst>
      <p:ext uri="{BB962C8B-B14F-4D97-AF65-F5344CB8AC3E}">
        <p14:creationId xmlns:p14="http://schemas.microsoft.com/office/powerpoint/2010/main" val="3148339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0803644"/>
              </p:ext>
            </p:extLst>
          </p:nvPr>
        </p:nvGraphicFramePr>
        <p:xfrm>
          <a:off x="1562482" y="2304103"/>
          <a:ext cx="6024562" cy="3343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Subtítulo 2"/>
          <p:cNvSpPr txBox="1">
            <a:spLocks/>
          </p:cNvSpPr>
          <p:nvPr/>
        </p:nvSpPr>
        <p:spPr>
          <a:xfrm>
            <a:off x="1902316" y="1486767"/>
            <a:ext cx="5181799" cy="4979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t-BR" dirty="0"/>
              <a:t>Análise dos relatórios eletrônicos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7808887" y="6039774"/>
            <a:ext cx="1109919" cy="3299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t-BR" sz="1600" dirty="0"/>
              <a:t>Ano 2018</a:t>
            </a:r>
          </a:p>
        </p:txBody>
      </p:sp>
    </p:spTree>
    <p:extLst>
      <p:ext uri="{BB962C8B-B14F-4D97-AF65-F5344CB8AC3E}">
        <p14:creationId xmlns:p14="http://schemas.microsoft.com/office/powerpoint/2010/main" val="3324923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592436984"/>
              </p:ext>
            </p:extLst>
          </p:nvPr>
        </p:nvGraphicFramePr>
        <p:xfrm>
          <a:off x="1902316" y="1686119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6918500"/>
              </p:ext>
            </p:extLst>
          </p:nvPr>
        </p:nvGraphicFramePr>
        <p:xfrm>
          <a:off x="1603579" y="2602052"/>
          <a:ext cx="6024562" cy="3343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Subtítulo 2"/>
          <p:cNvSpPr txBox="1">
            <a:spLocks/>
          </p:cNvSpPr>
          <p:nvPr/>
        </p:nvSpPr>
        <p:spPr>
          <a:xfrm>
            <a:off x="1902316" y="1610056"/>
            <a:ext cx="5181799" cy="4979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t-BR" dirty="0"/>
              <a:t>Análise dos relatórios eletrônicos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7808887" y="6039774"/>
            <a:ext cx="1109919" cy="3299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t-BR" sz="1600" dirty="0"/>
              <a:t>Ano 2018</a:t>
            </a:r>
          </a:p>
        </p:txBody>
      </p:sp>
    </p:spTree>
    <p:extLst>
      <p:ext uri="{BB962C8B-B14F-4D97-AF65-F5344CB8AC3E}">
        <p14:creationId xmlns:p14="http://schemas.microsoft.com/office/powerpoint/2010/main" val="2869069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1" y="1604963"/>
            <a:ext cx="4041056" cy="229921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pt-BR" sz="2400" b="1" dirty="0"/>
              <a:t>     Identificação das causas</a:t>
            </a:r>
          </a:p>
          <a:p>
            <a:pPr algn="l"/>
            <a:endParaRPr lang="pt-BR" sz="2400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2400" dirty="0"/>
              <a:t>Investigação insuficiente</a:t>
            </a:r>
          </a:p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chemeClr val="tx1"/>
                </a:solidFill>
              </a:rPr>
              <a:t>Falha de comunicação</a:t>
            </a:r>
          </a:p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2400" dirty="0"/>
              <a:t>Engessamento do sistema </a:t>
            </a:r>
            <a:endParaRPr lang="pt-BR" sz="2400" dirty="0">
              <a:solidFill>
                <a:schemeClr val="tx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5CA3B5"/>
              </a:clrFrom>
              <a:clrTo>
                <a:srgbClr val="5CA3B5">
                  <a:alpha val="0"/>
                </a:srgbClr>
              </a:clrTo>
            </a:clrChange>
          </a:blip>
          <a:srcRect l="3512" t="709" r="540" b="2604"/>
          <a:stretch/>
        </p:blipFill>
        <p:spPr>
          <a:xfrm>
            <a:off x="4041057" y="2641784"/>
            <a:ext cx="5102943" cy="358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41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624150" y="1629132"/>
            <a:ext cx="3359649" cy="4397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BR" sz="2400" b="1" dirty="0">
                <a:solidFill>
                  <a:schemeClr val="tx1"/>
                </a:solidFill>
              </a:rPr>
              <a:t>Processo de auditoria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093058437"/>
              </p:ext>
            </p:extLst>
          </p:nvPr>
        </p:nvGraphicFramePr>
        <p:xfrm>
          <a:off x="624150" y="2454902"/>
          <a:ext cx="8337755" cy="3205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72158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1493</TotalTime>
  <Words>584</Words>
  <Application>Microsoft Office PowerPoint</Application>
  <PresentationFormat>Apresentação na tela (4:3)</PresentationFormat>
  <Paragraphs>152</Paragraphs>
  <Slides>19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Corbel</vt:lpstr>
      <vt:lpstr>Wingdings</vt:lpstr>
      <vt:lpstr>Tema do Office</vt:lpstr>
      <vt:lpstr>1_Tema do Office</vt:lpstr>
      <vt:lpstr>Gerando constatações consistentes em Auditorias Internas de  Sistemas de Gestão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 Scalize</dc:creator>
  <cp:lastModifiedBy>Visual</cp:lastModifiedBy>
  <cp:revision>156</cp:revision>
  <cp:lastPrinted>2022-05-09T19:54:45Z</cp:lastPrinted>
  <dcterms:created xsi:type="dcterms:W3CDTF">2022-04-25T15:52:50Z</dcterms:created>
  <dcterms:modified xsi:type="dcterms:W3CDTF">2022-05-10T13:10:55Z</dcterms:modified>
</cp:coreProperties>
</file>