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21"/>
  </p:notesMasterIdLst>
  <p:handoutMasterIdLst>
    <p:handoutMasterId r:id="rId22"/>
  </p:handoutMasterIdLst>
  <p:sldIdLst>
    <p:sldId id="260" r:id="rId4"/>
    <p:sldId id="258" r:id="rId5"/>
    <p:sldId id="262" r:id="rId6"/>
    <p:sldId id="263" r:id="rId7"/>
    <p:sldId id="266" r:id="rId8"/>
    <p:sldId id="268" r:id="rId9"/>
    <p:sldId id="270" r:id="rId10"/>
    <p:sldId id="271" r:id="rId11"/>
    <p:sldId id="274" r:id="rId12"/>
    <p:sldId id="275" r:id="rId13"/>
    <p:sldId id="279" r:id="rId14"/>
    <p:sldId id="276" r:id="rId15"/>
    <p:sldId id="278" r:id="rId16"/>
    <p:sldId id="280" r:id="rId17"/>
    <p:sldId id="281" r:id="rId18"/>
    <p:sldId id="282" r:id="rId19"/>
    <p:sldId id="261" r:id="rId20"/>
  </p:sldIdLst>
  <p:sldSz cx="9144000" cy="6858000" type="screen4x3"/>
  <p:notesSz cx="9774238" cy="67246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660"/>
  </p:normalViewPr>
  <p:slideViewPr>
    <p:cSldViewPr>
      <p:cViewPr varScale="1">
        <p:scale>
          <a:sx n="87" d="100"/>
          <a:sy n="87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1818" y="-90"/>
      </p:cViewPr>
      <p:guideLst>
        <p:guide orient="horz" pos="2118"/>
        <p:guide pos="307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6568" cy="336555"/>
          </a:xfrm>
          <a:prstGeom prst="rect">
            <a:avLst/>
          </a:prstGeom>
        </p:spPr>
        <p:txBody>
          <a:bodyPr vert="horz" lIns="90185" tIns="45092" rIns="90185" bIns="4509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35389" y="1"/>
            <a:ext cx="4236568" cy="336555"/>
          </a:xfrm>
          <a:prstGeom prst="rect">
            <a:avLst/>
          </a:prstGeom>
        </p:spPr>
        <p:txBody>
          <a:bodyPr vert="horz" lIns="90185" tIns="45092" rIns="90185" bIns="4509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6387020"/>
            <a:ext cx="4236568" cy="336555"/>
          </a:xfrm>
          <a:prstGeom prst="rect">
            <a:avLst/>
          </a:prstGeom>
        </p:spPr>
        <p:txBody>
          <a:bodyPr vert="horz" lIns="90185" tIns="45092" rIns="90185" bIns="4509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35389" y="6387020"/>
            <a:ext cx="4236568" cy="336555"/>
          </a:xfrm>
          <a:prstGeom prst="rect">
            <a:avLst/>
          </a:prstGeom>
        </p:spPr>
        <p:txBody>
          <a:bodyPr vert="horz" lIns="90185" tIns="45092" rIns="90185" bIns="4509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6568" cy="336555"/>
          </a:xfrm>
          <a:prstGeom prst="rect">
            <a:avLst/>
          </a:prstGeom>
        </p:spPr>
        <p:txBody>
          <a:bodyPr vert="horz" lIns="90185" tIns="45092" rIns="90185" bIns="4509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535389" y="1"/>
            <a:ext cx="4236568" cy="336555"/>
          </a:xfrm>
          <a:prstGeom prst="rect">
            <a:avLst/>
          </a:prstGeom>
        </p:spPr>
        <p:txBody>
          <a:bodyPr vert="horz" lIns="90185" tIns="45092" rIns="90185" bIns="4509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16/05/2016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06750" y="504825"/>
            <a:ext cx="3360738" cy="2520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5" tIns="45092" rIns="90185" bIns="45092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76969" y="3194586"/>
            <a:ext cx="7820304" cy="3025770"/>
          </a:xfrm>
          <a:prstGeom prst="rect">
            <a:avLst/>
          </a:prstGeom>
        </p:spPr>
        <p:txBody>
          <a:bodyPr vert="horz" lIns="90185" tIns="45092" rIns="90185" bIns="4509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387020"/>
            <a:ext cx="4236568" cy="336555"/>
          </a:xfrm>
          <a:prstGeom prst="rect">
            <a:avLst/>
          </a:prstGeom>
        </p:spPr>
        <p:txBody>
          <a:bodyPr vert="horz" lIns="90185" tIns="45092" rIns="90185" bIns="4509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535389" y="6387020"/>
            <a:ext cx="4236568" cy="336555"/>
          </a:xfrm>
          <a:prstGeom prst="rect">
            <a:avLst/>
          </a:prstGeom>
        </p:spPr>
        <p:txBody>
          <a:bodyPr vert="horz" lIns="90185" tIns="45092" rIns="90185" bIns="4509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822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659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659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659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65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659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659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659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980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2751" indent="-28182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7309" indent="-22546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8232" indent="-22546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9156" indent="-22546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0080" indent="-2254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1003" indent="-2254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1927" indent="-2254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32850" indent="-2254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2751" indent="-28182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7309" indent="-22546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8232" indent="-22546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9156" indent="-22546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0080" indent="-2254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1003" indent="-2254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1927" indent="-2254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32850" indent="-2254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988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286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370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819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5225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027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cs2036\Desktop\Projeto Reagua\textura 7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 userDrawn="1"/>
        </p:nvSpPr>
        <p:spPr>
          <a:xfrm>
            <a:off x="4067944" y="58772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2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38" y="5569452"/>
            <a:ext cx="20510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/>
          <a:stretch/>
        </p:blipFill>
        <p:spPr bwMode="auto">
          <a:xfrm>
            <a:off x="6725766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052736"/>
            <a:ext cx="835342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Presidente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Arly de Lara Romêo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Chefe de Gabinete </a:t>
            </a:r>
            <a:r>
              <a:rPr lang="pt-BR" sz="1600" dirty="0" smtClean="0">
                <a:solidFill>
                  <a:srgbClr val="002060"/>
                </a:solidFill>
              </a:rPr>
              <a:t>– Fernando Ribeiro Rossilho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>Procuradora Jurídica </a:t>
            </a:r>
            <a:r>
              <a:rPr lang="pt-BR" sz="1600" dirty="0" smtClean="0">
                <a:solidFill>
                  <a:srgbClr val="002060"/>
                </a:solidFill>
              </a:rPr>
              <a:t>– Maria P. P. A. Balesteros Silva 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Administrativo </a:t>
            </a:r>
            <a:r>
              <a:rPr lang="pt-BR" sz="1600" dirty="0" smtClean="0">
                <a:solidFill>
                  <a:srgbClr val="002060"/>
                </a:solidFill>
              </a:rPr>
              <a:t>– Paulo Jorge Zeraik</a:t>
            </a:r>
            <a:r>
              <a:rPr lang="pt-BR" sz="1600" u="none" strike="noStrike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Arial" charset="0"/>
              </a:rPr>
              <a:t> </a:t>
            </a:r>
            <a:endParaRPr lang="pt-BR" sz="1600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Comercial</a:t>
            </a:r>
            <a:r>
              <a:rPr lang="pt-BR" sz="1600" dirty="0" smtClean="0">
                <a:solidFill>
                  <a:srgbClr val="002060"/>
                </a:solidFill>
              </a:rPr>
              <a:t> – Luiz Carlos de Souza</a:t>
            </a:r>
            <a:endParaRPr lang="pt-BR" sz="16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Financeiro e de Relações com Investidores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Pedro Cláudio da Silva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Técnico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Marco Antônio dos Santos</a:t>
            </a:r>
            <a:endParaRPr lang="pt-BR" sz="20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sp>
        <p:nvSpPr>
          <p:cNvPr id="7" name="Elipse 6"/>
          <p:cNvSpPr/>
          <p:nvPr userDrawn="1"/>
        </p:nvSpPr>
        <p:spPr>
          <a:xfrm>
            <a:off x="4325326" y="5949280"/>
            <a:ext cx="246674" cy="212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2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692315"/>
            <a:ext cx="1756544" cy="73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4"/>
          <a:stretch/>
        </p:blipFill>
        <p:spPr bwMode="auto">
          <a:xfrm>
            <a:off x="6954164" y="5805264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39750" y="620713"/>
            <a:ext cx="7993063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683568" y="704760"/>
            <a:ext cx="7489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sz="2400" b="1" dirty="0"/>
              <a:t>ESCUMAS EM REATORES UASB, PRÁTICAS OPERACIONAIS E MELHORIAS INDICADAS PARA SUA REMOÇÃO, TRATAMENTO E DISPOSIÇÃO FINAL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827584" y="4725144"/>
            <a:ext cx="81001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buSzPct val="95000"/>
              <a:buFont typeface="Corbel" pitchFamily="34" charset="0"/>
              <a:buNone/>
            </a:pPr>
            <a:r>
              <a:rPr lang="pt-BR" sz="1400" b="1" dirty="0">
                <a:solidFill>
                  <a:srgbClr val="000066"/>
                </a:solidFill>
                <a:latin typeface="Arial" charset="0"/>
              </a:rPr>
              <a:t>OTÁVIO SPERCHI HENRIQUE</a:t>
            </a:r>
          </a:p>
          <a:p>
            <a:pPr algn="r" eaLnBrk="1" hangingPunct="1">
              <a:buSzPct val="95000"/>
              <a:buFont typeface="Corbel" pitchFamily="34" charset="0"/>
              <a:buNone/>
            </a:pPr>
            <a:r>
              <a:rPr lang="pt-BR" sz="1400" b="1" i="1" dirty="0">
                <a:solidFill>
                  <a:srgbClr val="000066"/>
                </a:solidFill>
                <a:latin typeface="Arial" charset="0"/>
              </a:rPr>
              <a:t>ENGENHEIRO TS3</a:t>
            </a:r>
          </a:p>
          <a:p>
            <a:pPr algn="r" eaLnBrk="1" hangingPunct="1">
              <a:buSzPct val="95000"/>
              <a:buFont typeface="Corbel" pitchFamily="34" charset="0"/>
              <a:buNone/>
            </a:pPr>
            <a:r>
              <a:rPr lang="pt-BR" sz="1400" i="1" dirty="0" smtClean="0">
                <a:solidFill>
                  <a:srgbClr val="000066"/>
                </a:solidFill>
                <a:latin typeface="Arial" charset="0"/>
              </a:rPr>
              <a:t>(19) 33485692 </a:t>
            </a:r>
            <a:r>
              <a:rPr lang="pt-BR" sz="1400" i="1" dirty="0">
                <a:solidFill>
                  <a:srgbClr val="000066"/>
                </a:solidFill>
                <a:latin typeface="Arial" charset="0"/>
              </a:rPr>
              <a:t>– eteanhumas2@sanasa.com.br</a:t>
            </a:r>
            <a:endParaRPr lang="pt-BR" sz="14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9512" y="190381"/>
            <a:ext cx="728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ESCUMAS EM REATORES UASB, PRÁTICAS OPERACIONAIS E MELHORIAS INDICADAS PARA SUA REMOÇÃO, TRATAMENTO E DISPOSIÇÃO FINAL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142" y="1257727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ETE </a:t>
            </a:r>
            <a:r>
              <a:rPr lang="pt-BR" b="1" u="sng" dirty="0" smtClean="0"/>
              <a:t>Anhumas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307" y="836712"/>
            <a:ext cx="357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RESULTADOS E DISCUSSÃO</a:t>
            </a:r>
            <a:endParaRPr lang="pt-BR" sz="2400" b="1" dirty="0"/>
          </a:p>
        </p:txBody>
      </p:sp>
      <p:pic>
        <p:nvPicPr>
          <p:cNvPr id="6146" name="Picture 2" descr="Escuma 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2595"/>
            <a:ext cx="1932743" cy="256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escuma cal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81" y="1673447"/>
            <a:ext cx="3391231" cy="254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DSC000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11" y="1681242"/>
            <a:ext cx="3403393" cy="253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O:\2 - ETE ANHUMAS\ESCUMA_X\Fotos Trabalho Escuma ASSEMAE\DSC021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07"/>
          <a:stretch/>
        </p:blipFill>
        <p:spPr bwMode="auto">
          <a:xfrm>
            <a:off x="179512" y="4294486"/>
            <a:ext cx="2816829" cy="24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O:\2 - ETE ANHUMAS\ESCUMA_X\Fotos Trabalho Escuma ASSEMAE\DSC0214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61"/>
          <a:stretch/>
        </p:blipFill>
        <p:spPr bwMode="auto">
          <a:xfrm>
            <a:off x="3092557" y="4293096"/>
            <a:ext cx="2631571" cy="243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:\2 - ETE ANHUMAS\ESCUMA_X\Fotos Trabalho Escuma ASSEMAE\DSC019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36" y="4305899"/>
            <a:ext cx="3274068" cy="23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9512" y="190381"/>
            <a:ext cx="728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ESCUMAS EM REATORES UASB, PRÁTICAS OPERACIONAIS E MELHORIAS INDICADAS PARA SUA REMOÇÃO, TRATAMENTO E DISPOSIÇÃO FINAL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791" y="1358259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ETE </a:t>
            </a:r>
            <a:r>
              <a:rPr lang="pt-BR" b="1" u="sng" dirty="0" smtClean="0"/>
              <a:t>Anhumas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7791" y="899126"/>
            <a:ext cx="357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RESULTADOS E DISCUSSÃO</a:t>
            </a:r>
            <a:endParaRPr lang="pt-BR" sz="2400" b="1" dirty="0"/>
          </a:p>
        </p:txBody>
      </p:sp>
      <p:pic>
        <p:nvPicPr>
          <p:cNvPr id="6149" name="Picture 5" descr="sobra da esc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78680"/>
            <a:ext cx="2827580" cy="212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escuma grade 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582" y="4149080"/>
            <a:ext cx="3332133" cy="249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98" y="4149080"/>
            <a:ext cx="3337743" cy="249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O:\2 - ETE ANHUMAS\ESCUMA_X\LIMPEZA DOS RAFAS E TESTE COM TRITURADOR_NOV 2013\DSC023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89" y="1887506"/>
            <a:ext cx="2820409" cy="211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O:\2 - ETE ANHUMAS\ESCUMA_X\LIMPEZA DOS RAFAS E TESTE COM TRITURADOR_NOV 2013\DSC0227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65"/>
          <a:stretch/>
        </p:blipFill>
        <p:spPr bwMode="auto">
          <a:xfrm>
            <a:off x="107504" y="4149079"/>
            <a:ext cx="1927412" cy="249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20160513_1521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0" y="1844824"/>
            <a:ext cx="2877317" cy="21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9512" y="190381"/>
            <a:ext cx="728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ESCUMAS EM REATORES UASB, PRÁTICAS OPERACIONAIS E MELHORIAS INDICADAS PARA SUA REMOÇÃO, TRATAMENTO E DISPOSIÇÃO FINAL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1835532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ETE </a:t>
            </a:r>
            <a:r>
              <a:rPr lang="pt-BR" b="1" u="sng" dirty="0" smtClean="0"/>
              <a:t>Anhumas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64345" y="1052736"/>
            <a:ext cx="357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RESULTADOS E DISCUSSÃO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323528" y="2682786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 smtClean="0"/>
              <a:t>Teste Operacional: </a:t>
            </a:r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Reator paralisado e drenado         Estação </a:t>
            </a:r>
            <a:r>
              <a:rPr lang="pt-BR" dirty="0"/>
              <a:t>Elevatória de Lodo dos RAFA</a:t>
            </a:r>
            <a:r>
              <a:rPr lang="pt-BR" baseline="-25000" dirty="0"/>
              <a:t>S</a:t>
            </a:r>
            <a:r>
              <a:rPr lang="pt-BR" dirty="0"/>
              <a:t> (EELRAFA</a:t>
            </a:r>
            <a:r>
              <a:rPr lang="pt-BR" baseline="-25000" dirty="0"/>
              <a:t>S</a:t>
            </a:r>
            <a:r>
              <a:rPr lang="pt-BR" dirty="0"/>
              <a:t>),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Triturador </a:t>
            </a:r>
            <a:r>
              <a:rPr lang="pt-BR" dirty="0"/>
              <a:t>de </a:t>
            </a:r>
            <a:r>
              <a:rPr lang="pt-BR" dirty="0" smtClean="0"/>
              <a:t>resíduos           </a:t>
            </a:r>
            <a:r>
              <a:rPr lang="pt-BR" dirty="0" err="1" smtClean="0"/>
              <a:t>Hidrojateamento</a:t>
            </a:r>
            <a:r>
              <a:rPr lang="pt-BR" dirty="0" smtClean="0"/>
              <a:t>            Triturador </a:t>
            </a:r>
            <a:r>
              <a:rPr lang="pt-BR" dirty="0"/>
              <a:t>de </a:t>
            </a:r>
            <a:r>
              <a:rPr lang="pt-BR" dirty="0" smtClean="0"/>
              <a:t>resíduos  </a:t>
            </a:r>
            <a:endParaRPr lang="pt-BR" dirty="0"/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Bombeamento          Cesto </a:t>
            </a:r>
            <a:r>
              <a:rPr lang="pt-BR" dirty="0"/>
              <a:t>metálico </a:t>
            </a:r>
            <a:r>
              <a:rPr lang="pt-BR" dirty="0" smtClean="0"/>
              <a:t>(55 </a:t>
            </a:r>
            <a:r>
              <a:rPr lang="pt-BR" dirty="0"/>
              <a:t>mm x 10 </a:t>
            </a:r>
            <a:r>
              <a:rPr lang="pt-BR" dirty="0" smtClean="0"/>
              <a:t>mm)          Coleta </a:t>
            </a:r>
            <a:r>
              <a:rPr lang="pt-BR" dirty="0"/>
              <a:t>e inspeção do </a:t>
            </a:r>
            <a:endParaRPr lang="pt-BR" dirty="0" smtClean="0"/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Material triturado           Cesto removido          Entrada da estação </a:t>
            </a:r>
            <a:endParaRPr lang="pt-BR" dirty="0"/>
          </a:p>
          <a:p>
            <a:pPr lvl="0"/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4231025" y="5023275"/>
            <a:ext cx="32191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3131840" y="3360475"/>
            <a:ext cx="32191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4762410" y="3926064"/>
            <a:ext cx="32191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7459787" y="3938640"/>
            <a:ext cx="32191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2211975" y="5023275"/>
            <a:ext cx="32191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1890065" y="4473345"/>
            <a:ext cx="32191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2542969" y="3938640"/>
            <a:ext cx="32191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5508104" y="4490193"/>
            <a:ext cx="32191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7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9512" y="190381"/>
            <a:ext cx="728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ESCUMAS EM REATORES UASB, PRÁTICAS OPERACIONAIS E MELHORIAS INDICADAS PARA SUA REMOÇÃO, TRATAMENTO E DISPOSIÇÃO FINAL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1566084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ETE </a:t>
            </a:r>
            <a:r>
              <a:rPr lang="pt-BR" b="1" u="sng" dirty="0" smtClean="0"/>
              <a:t>Anhumas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64345" y="980728"/>
            <a:ext cx="357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RESULTADOS E DISCUSSÃO</a:t>
            </a:r>
            <a:endParaRPr lang="pt-BR" sz="2400" b="1" dirty="0"/>
          </a:p>
        </p:txBody>
      </p:sp>
      <p:pic>
        <p:nvPicPr>
          <p:cNvPr id="12" name="Picture 2" descr="O:\2 - ETE ANHUMAS\ESCUMA_X\LIMPEZA DOS RAFAS E TESTE COM TRITURADOR_NOV 2013\DSC069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/>
          <a:stretch/>
        </p:blipFill>
        <p:spPr bwMode="auto">
          <a:xfrm>
            <a:off x="179512" y="2060848"/>
            <a:ext cx="2582072" cy="21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SC0697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8"/>
          <a:stretch/>
        </p:blipFill>
        <p:spPr bwMode="auto">
          <a:xfrm>
            <a:off x="3171577" y="2060848"/>
            <a:ext cx="2264519" cy="21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esto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98" y="4360194"/>
            <a:ext cx="1711182" cy="226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triturador aberto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35448"/>
            <a:ext cx="2950506" cy="219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O:\2 - ETE ANHUMAS\ESCUMA_X\LIMPEZA DOS RAFAS E TESTE COM TRITURADOR_NOV 2013\DSC023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83" y="4360194"/>
            <a:ext cx="3078889" cy="230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O:\2 - ETE ANHUMAS\ESCUMA_X\LIMPEZA DOS RAFAS E TESTE COM TRITURADOR_NOV 2013\DSC069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0194"/>
            <a:ext cx="3022087" cy="22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9512" y="190381"/>
            <a:ext cx="728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ESCUMAS EM REATORES UASB, PRÁTICAS OPERACIONAIS E MELHORIAS INDICADAS PARA SUA REMOÇÃO, TRATAMENTO E DISPOSIÇÃO FINAL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4345" y="836712"/>
            <a:ext cx="1774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CONCLUSÃO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179512" y="4846320"/>
            <a:ext cx="80520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323528" y="4244895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23528" y="1483043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Maiores dimensões das calhas coletoras menores comprimentos de abrangência, maior eficiência na remoção de escumas de características fluidas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Não foi percebida visualmente nas </a:t>
            </a:r>
            <a:r>
              <a:rPr lang="pt-BR" dirty="0" err="1"/>
              <a:t>ETEs</a:t>
            </a:r>
            <a:r>
              <a:rPr lang="pt-BR" dirty="0"/>
              <a:t> Barão Geraldo e Capivari I a saída </a:t>
            </a:r>
            <a:r>
              <a:rPr lang="pt-BR" dirty="0" smtClean="0"/>
              <a:t>da escuma </a:t>
            </a:r>
            <a:r>
              <a:rPr lang="pt-BR" dirty="0"/>
              <a:t>concentrada na forma de placas de gordura no momento do descarte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Percebe-se que o longo tempo sem descarte corroboram para a formação de placas de escuma de características sólidas e de difícil </a:t>
            </a:r>
            <a:r>
              <a:rPr lang="pt-BR" dirty="0" smtClean="0"/>
              <a:t>remoção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  <a:p>
            <a:pPr algn="just"/>
            <a:endParaRPr lang="pt-BR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ETE </a:t>
            </a:r>
            <a:r>
              <a:rPr lang="pt-BR" dirty="0" err="1"/>
              <a:t>Piçarrão</a:t>
            </a:r>
            <a:r>
              <a:rPr lang="pt-BR" dirty="0"/>
              <a:t>  </a:t>
            </a:r>
            <a:r>
              <a:rPr lang="pt-BR" dirty="0" smtClean="0"/>
              <a:t>- </a:t>
            </a:r>
            <a:r>
              <a:rPr lang="pt-BR" dirty="0"/>
              <a:t>frequências maiores de limpeza, diminuiu significativamente o acúmulo de resíduos nas escumas dos separadores trifásicos. </a:t>
            </a:r>
            <a:endParaRPr lang="pt-BR" dirty="0" smtClean="0"/>
          </a:p>
          <a:p>
            <a:pPr algn="just"/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Peneiras </a:t>
            </a:r>
            <a:r>
              <a:rPr lang="pt-BR" dirty="0"/>
              <a:t>com espaçamento entre barras de 2 a 6 mm (como recomendado pela NBR 12209:2011)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9512" y="190381"/>
            <a:ext cx="728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ESCUMAS EM REATORES UASB, PRÁTICAS OPERACIONAIS E MELHORIAS INDICADAS PARA SUA REMOÇÃO, TRATAMENTO E DISPOSIÇÃO FINAL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879103"/>
            <a:ext cx="1774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CONCLUSÃO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1520" y="352243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 smtClean="0"/>
              <a:t>Recomenda-se, no caso da ETE Anhumas: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Aumentar as dimensões das calhas de coleta de escuma / diminuir a região de abrangência</a:t>
            </a:r>
            <a:endParaRPr lang="pt-BR" dirty="0"/>
          </a:p>
        </p:txBody>
      </p:sp>
      <p:sp>
        <p:nvSpPr>
          <p:cNvPr id="5157" name="AutoShape 89"/>
          <p:cNvSpPr>
            <a:spLocks noChangeShapeType="1"/>
          </p:cNvSpPr>
          <p:nvPr/>
        </p:nvSpPr>
        <p:spPr bwMode="auto">
          <a:xfrm>
            <a:off x="2584450" y="550863"/>
            <a:ext cx="0" cy="95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58" name="AutoShape 88"/>
          <p:cNvSpPr>
            <a:spLocks noChangeShapeType="1"/>
          </p:cNvSpPr>
          <p:nvPr/>
        </p:nvSpPr>
        <p:spPr bwMode="auto">
          <a:xfrm>
            <a:off x="2870200" y="541338"/>
            <a:ext cx="0" cy="95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86" name="Rectangle 9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7" name="Rectangle 97"/>
          <p:cNvSpPr>
            <a:spLocks noChangeArrowheads="1"/>
          </p:cNvSpPr>
          <p:nvPr/>
        </p:nvSpPr>
        <p:spPr bwMode="auto">
          <a:xfrm>
            <a:off x="869685" y="602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</a:t>
            </a:r>
            <a:r>
              <a:rPr kumimoji="0" lang="pt-BR" alt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ETE Anhumas                                    ETE Barão Geraldo                           ETE Capivari I</a:t>
            </a:r>
            <a:endParaRPr kumimoji="0" lang="pt-BR" altLang="pt-B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938190" y="4562771"/>
            <a:ext cx="5154090" cy="1267985"/>
            <a:chOff x="1305719" y="5029647"/>
            <a:chExt cx="5154090" cy="1267985"/>
          </a:xfrm>
        </p:grpSpPr>
        <p:sp>
          <p:nvSpPr>
            <p:cNvPr id="5154" name="Caixa de Texto 2"/>
            <p:cNvSpPr txBox="1">
              <a:spLocks noChangeArrowheads="1"/>
            </p:cNvSpPr>
            <p:nvPr/>
          </p:nvSpPr>
          <p:spPr bwMode="auto">
            <a:xfrm>
              <a:off x="5888309" y="5951829"/>
              <a:ext cx="571500" cy="266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1,3 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5" name="Text Box 91"/>
            <p:cNvSpPr txBox="1">
              <a:spLocks noChangeArrowheads="1"/>
            </p:cNvSpPr>
            <p:nvPr/>
          </p:nvSpPr>
          <p:spPr bwMode="auto">
            <a:xfrm>
              <a:off x="3998912" y="5941079"/>
              <a:ext cx="588963" cy="266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1,6 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6" name="Text Box 90"/>
            <p:cNvSpPr txBox="1">
              <a:spLocks noChangeArrowheads="1"/>
            </p:cNvSpPr>
            <p:nvPr/>
          </p:nvSpPr>
          <p:spPr bwMode="auto">
            <a:xfrm>
              <a:off x="2044700" y="5818479"/>
              <a:ext cx="520700" cy="266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4,9 m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59" name="Group 61"/>
            <p:cNvGrpSpPr>
              <a:grpSpLocks/>
            </p:cNvGrpSpPr>
            <p:nvPr/>
          </p:nvGrpSpPr>
          <p:grpSpPr bwMode="auto">
            <a:xfrm>
              <a:off x="1444625" y="5307032"/>
              <a:ext cx="4410075" cy="990600"/>
              <a:chOff x="2085" y="2922"/>
              <a:chExt cx="6945" cy="1560"/>
            </a:xfrm>
          </p:grpSpPr>
          <p:sp>
            <p:nvSpPr>
              <p:cNvPr id="5160" name="AutoShape 87"/>
              <p:cNvSpPr>
                <a:spLocks noChangeShapeType="1"/>
              </p:cNvSpPr>
              <p:nvPr/>
            </p:nvSpPr>
            <p:spPr bwMode="auto">
              <a:xfrm>
                <a:off x="2085" y="2922"/>
                <a:ext cx="0" cy="1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61" name="AutoShape 86"/>
              <p:cNvSpPr>
                <a:spLocks noChangeShapeType="1"/>
              </p:cNvSpPr>
              <p:nvPr/>
            </p:nvSpPr>
            <p:spPr bwMode="auto">
              <a:xfrm>
                <a:off x="2085" y="3012"/>
                <a:ext cx="45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62" name="AutoShape 85"/>
              <p:cNvSpPr>
                <a:spLocks noChangeShapeType="1"/>
              </p:cNvSpPr>
              <p:nvPr/>
            </p:nvSpPr>
            <p:spPr bwMode="auto">
              <a:xfrm>
                <a:off x="2535" y="2937"/>
                <a:ext cx="0" cy="1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grpSp>
            <p:nvGrpSpPr>
              <p:cNvPr id="5163" name="Group 62"/>
              <p:cNvGrpSpPr>
                <a:grpSpLocks/>
              </p:cNvGrpSpPr>
              <p:nvPr/>
            </p:nvGrpSpPr>
            <p:grpSpPr bwMode="auto">
              <a:xfrm>
                <a:off x="2085" y="2948"/>
                <a:ext cx="6945" cy="1534"/>
                <a:chOff x="2085" y="2937"/>
                <a:chExt cx="6945" cy="1534"/>
              </a:xfrm>
            </p:grpSpPr>
            <p:sp>
              <p:nvSpPr>
                <p:cNvPr id="5164" name="Rectangle 84"/>
                <p:cNvSpPr>
                  <a:spLocks noChangeArrowheads="1"/>
                </p:cNvSpPr>
                <p:nvPr/>
              </p:nvSpPr>
              <p:spPr bwMode="auto">
                <a:xfrm>
                  <a:off x="2085" y="3221"/>
                  <a:ext cx="450" cy="12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65" name="Rectangle 83"/>
                <p:cNvSpPr>
                  <a:spLocks noChangeArrowheads="1"/>
                </p:cNvSpPr>
                <p:nvPr/>
              </p:nvSpPr>
              <p:spPr bwMode="auto">
                <a:xfrm>
                  <a:off x="2171" y="3238"/>
                  <a:ext cx="259" cy="143"/>
                </a:xfrm>
                <a:prstGeom prst="rect">
                  <a:avLst/>
                </a:prstGeom>
                <a:solidFill>
                  <a:srgbClr val="C4BC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66" name="AutoShape 82"/>
                <p:cNvSpPr>
                  <a:spLocks noChangeShapeType="1"/>
                </p:cNvSpPr>
                <p:nvPr/>
              </p:nvSpPr>
              <p:spPr bwMode="auto">
                <a:xfrm>
                  <a:off x="2880" y="3381"/>
                  <a:ext cx="0" cy="108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67" name="AutoShape 81"/>
                <p:cNvSpPr>
                  <a:spLocks noChangeShapeType="1"/>
                </p:cNvSpPr>
                <p:nvPr/>
              </p:nvSpPr>
              <p:spPr bwMode="auto">
                <a:xfrm>
                  <a:off x="2745" y="4468"/>
                  <a:ext cx="28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68" name="Rectangle 80"/>
                <p:cNvSpPr>
                  <a:spLocks noChangeArrowheads="1"/>
                </p:cNvSpPr>
                <p:nvPr/>
              </p:nvSpPr>
              <p:spPr bwMode="auto">
                <a:xfrm>
                  <a:off x="5205" y="3140"/>
                  <a:ext cx="450" cy="132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69" name="Rectangle 79"/>
                <p:cNvSpPr>
                  <a:spLocks noChangeArrowheads="1"/>
                </p:cNvSpPr>
                <p:nvPr/>
              </p:nvSpPr>
              <p:spPr bwMode="auto">
                <a:xfrm>
                  <a:off x="5355" y="3245"/>
                  <a:ext cx="143" cy="457"/>
                </a:xfrm>
                <a:prstGeom prst="rect">
                  <a:avLst/>
                </a:prstGeom>
                <a:solidFill>
                  <a:srgbClr val="C4BC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70" name="AutoShape 78"/>
                <p:cNvSpPr>
                  <a:spLocks noChangeShapeType="1"/>
                </p:cNvSpPr>
                <p:nvPr/>
              </p:nvSpPr>
              <p:spPr bwMode="auto">
                <a:xfrm>
                  <a:off x="2745" y="3380"/>
                  <a:ext cx="28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71" name="AutoShape 77"/>
                <p:cNvSpPr>
                  <a:spLocks noChangeShapeType="1"/>
                </p:cNvSpPr>
                <p:nvPr/>
              </p:nvSpPr>
              <p:spPr bwMode="auto">
                <a:xfrm>
                  <a:off x="5838" y="3777"/>
                  <a:ext cx="32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72" name="AutoShape 76"/>
                <p:cNvSpPr>
                  <a:spLocks noChangeShapeType="1"/>
                </p:cNvSpPr>
                <p:nvPr/>
              </p:nvSpPr>
              <p:spPr bwMode="auto">
                <a:xfrm>
                  <a:off x="6015" y="3777"/>
                  <a:ext cx="1" cy="67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73" name="AutoShape 75"/>
                <p:cNvSpPr>
                  <a:spLocks noChangeShapeType="1"/>
                </p:cNvSpPr>
                <p:nvPr/>
              </p:nvSpPr>
              <p:spPr bwMode="auto">
                <a:xfrm flipV="1">
                  <a:off x="5838" y="4452"/>
                  <a:ext cx="327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74" name="Rectangle 74"/>
                <p:cNvSpPr>
                  <a:spLocks noChangeArrowheads="1"/>
                </p:cNvSpPr>
                <p:nvPr/>
              </p:nvSpPr>
              <p:spPr bwMode="auto">
                <a:xfrm>
                  <a:off x="7815" y="3237"/>
                  <a:ext cx="795" cy="123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75" name="Oval 73"/>
                <p:cNvSpPr>
                  <a:spLocks noChangeArrowheads="1"/>
                </p:cNvSpPr>
                <p:nvPr/>
              </p:nvSpPr>
              <p:spPr bwMode="auto">
                <a:xfrm>
                  <a:off x="8040" y="3627"/>
                  <a:ext cx="343" cy="375"/>
                </a:xfrm>
                <a:prstGeom prst="ellipse">
                  <a:avLst/>
                </a:prstGeom>
                <a:solidFill>
                  <a:srgbClr val="C4BC9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5176" name="Group 69"/>
                <p:cNvGrpSpPr>
                  <a:grpSpLocks/>
                </p:cNvGrpSpPr>
                <p:nvPr/>
              </p:nvGrpSpPr>
              <p:grpSpPr bwMode="auto">
                <a:xfrm>
                  <a:off x="7830" y="2937"/>
                  <a:ext cx="765" cy="225"/>
                  <a:chOff x="7725" y="4545"/>
                  <a:chExt cx="765" cy="225"/>
                </a:xfrm>
              </p:grpSpPr>
              <p:sp>
                <p:nvSpPr>
                  <p:cNvPr id="5183" name="AutoShape 72"/>
                  <p:cNvSpPr>
                    <a:spLocks noChangeShapeType="1"/>
                  </p:cNvSpPr>
                  <p:nvPr/>
                </p:nvSpPr>
                <p:spPr bwMode="auto">
                  <a:xfrm>
                    <a:off x="7725" y="4545"/>
                    <a:ext cx="0" cy="22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184" name="AutoShape 71"/>
                  <p:cNvSpPr>
                    <a:spLocks noChangeShapeType="1"/>
                  </p:cNvSpPr>
                  <p:nvPr/>
                </p:nvSpPr>
                <p:spPr bwMode="auto">
                  <a:xfrm>
                    <a:off x="7740" y="4658"/>
                    <a:ext cx="73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185" name="AutoShape 70"/>
                  <p:cNvSpPr>
                    <a:spLocks noChangeShapeType="1"/>
                  </p:cNvSpPr>
                  <p:nvPr/>
                </p:nvSpPr>
                <p:spPr bwMode="auto">
                  <a:xfrm>
                    <a:off x="8490" y="4545"/>
                    <a:ext cx="0" cy="22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5177" name="AutoShape 68"/>
                <p:cNvSpPr>
                  <a:spLocks noChangeShapeType="1"/>
                </p:cNvSpPr>
                <p:nvPr/>
              </p:nvSpPr>
              <p:spPr bwMode="auto">
                <a:xfrm>
                  <a:off x="5205" y="2967"/>
                  <a:ext cx="450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grpSp>
              <p:nvGrpSpPr>
                <p:cNvPr id="5178" name="Group 63"/>
                <p:cNvGrpSpPr>
                  <a:grpSpLocks/>
                </p:cNvGrpSpPr>
                <p:nvPr/>
              </p:nvGrpSpPr>
              <p:grpSpPr bwMode="auto">
                <a:xfrm>
                  <a:off x="8713" y="3222"/>
                  <a:ext cx="317" cy="1231"/>
                  <a:chOff x="8713" y="3087"/>
                  <a:chExt cx="317" cy="1231"/>
                </a:xfrm>
              </p:grpSpPr>
              <p:sp>
                <p:nvSpPr>
                  <p:cNvPr id="5179" name="AutoShape 67"/>
                  <p:cNvSpPr>
                    <a:spLocks noChangeShapeType="1"/>
                  </p:cNvSpPr>
                  <p:nvPr/>
                </p:nvSpPr>
                <p:spPr bwMode="auto">
                  <a:xfrm>
                    <a:off x="8843" y="3087"/>
                    <a:ext cx="0" cy="123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180" name="AutoShape 66"/>
                  <p:cNvSpPr>
                    <a:spLocks noChangeShapeType="1"/>
                  </p:cNvSpPr>
                  <p:nvPr/>
                </p:nvSpPr>
                <p:spPr bwMode="auto">
                  <a:xfrm>
                    <a:off x="8713" y="3702"/>
                    <a:ext cx="317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181" name="AutoShape 65"/>
                  <p:cNvSpPr>
                    <a:spLocks noChangeShapeType="1"/>
                  </p:cNvSpPr>
                  <p:nvPr/>
                </p:nvSpPr>
                <p:spPr bwMode="auto">
                  <a:xfrm>
                    <a:off x="8713" y="4318"/>
                    <a:ext cx="257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5182" name="AutoShape 64"/>
                  <p:cNvSpPr>
                    <a:spLocks noChangeShapeType="1"/>
                  </p:cNvSpPr>
                  <p:nvPr/>
                </p:nvSpPr>
                <p:spPr bwMode="auto">
                  <a:xfrm>
                    <a:off x="8713" y="3087"/>
                    <a:ext cx="317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</p:grpSp>
        </p:grpSp>
        <p:sp>
          <p:nvSpPr>
            <p:cNvPr id="101" name="AutoShape 85"/>
            <p:cNvSpPr>
              <a:spLocks noChangeShapeType="1"/>
            </p:cNvSpPr>
            <p:nvPr/>
          </p:nvSpPr>
          <p:spPr bwMode="auto">
            <a:xfrm>
              <a:off x="3732893" y="5296574"/>
              <a:ext cx="0" cy="95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" name="AutoShape 85"/>
            <p:cNvSpPr>
              <a:spLocks noChangeShapeType="1"/>
            </p:cNvSpPr>
            <p:nvPr/>
          </p:nvSpPr>
          <p:spPr bwMode="auto">
            <a:xfrm>
              <a:off x="3425825" y="5301208"/>
              <a:ext cx="0" cy="95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89" name="Caixa de Texto 2"/>
            <p:cNvSpPr txBox="1">
              <a:spLocks noChangeArrowheads="1"/>
            </p:cNvSpPr>
            <p:nvPr/>
          </p:nvSpPr>
          <p:spPr bwMode="auto">
            <a:xfrm>
              <a:off x="1305719" y="5052099"/>
              <a:ext cx="563562" cy="244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0,5 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0" name="Caixa de Texto 2"/>
            <p:cNvSpPr txBox="1">
              <a:spLocks noChangeArrowheads="1"/>
            </p:cNvSpPr>
            <p:nvPr/>
          </p:nvSpPr>
          <p:spPr bwMode="auto">
            <a:xfrm>
              <a:off x="3313734" y="5048698"/>
              <a:ext cx="512763" cy="242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0,6 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1" name="Caixa de Texto 2"/>
            <p:cNvSpPr txBox="1">
              <a:spLocks noChangeArrowheads="1"/>
            </p:cNvSpPr>
            <p:nvPr/>
          </p:nvSpPr>
          <p:spPr bwMode="auto">
            <a:xfrm>
              <a:off x="5033962" y="5029647"/>
              <a:ext cx="603250" cy="2619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1,3 m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etângulo 44"/>
          <p:cNvSpPr/>
          <p:nvPr/>
        </p:nvSpPr>
        <p:spPr>
          <a:xfrm>
            <a:off x="348223" y="165732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No </a:t>
            </a:r>
            <a:r>
              <a:rPr lang="pt-BR" dirty="0"/>
              <a:t>caso da ETE Anhumas, é possível concluir que as reduzidas dimensões das calhas e longas distâncias para a escuma percorrer até a calha de saída impossibilitam a remoção das escumas. </a:t>
            </a:r>
            <a:endParaRPr lang="pt-BR" dirty="0" smtClean="0"/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Elevada quantidade de válvulas de descarte (112) impossibilitam rotina de descarte apropriada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03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9512" y="190381"/>
            <a:ext cx="728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ESCUMAS EM REATORES UASB, PRÁTICAS OPERACIONAIS E MELHORIAS INDICADAS PARA SUA REMOÇÃO, TRATAMENTO E DISPOSIÇÃO FINAL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7003" y="908720"/>
            <a:ext cx="1774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CONCLUSÃO</a:t>
            </a:r>
            <a:endParaRPr lang="pt-BR" sz="2400" b="1" dirty="0"/>
          </a:p>
        </p:txBody>
      </p:sp>
      <p:sp>
        <p:nvSpPr>
          <p:cNvPr id="5157" name="AutoShape 89"/>
          <p:cNvSpPr>
            <a:spLocks noChangeShapeType="1"/>
          </p:cNvSpPr>
          <p:nvPr/>
        </p:nvSpPr>
        <p:spPr bwMode="auto">
          <a:xfrm>
            <a:off x="2584450" y="550863"/>
            <a:ext cx="0" cy="95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58" name="AutoShape 88"/>
          <p:cNvSpPr>
            <a:spLocks noChangeShapeType="1"/>
          </p:cNvSpPr>
          <p:nvPr/>
        </p:nvSpPr>
        <p:spPr bwMode="auto">
          <a:xfrm>
            <a:off x="2870200" y="541338"/>
            <a:ext cx="0" cy="95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86" name="Rectangle 9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272052" y="1412776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Instalação de sistemas para a quebra das escumas solidificadas</a:t>
            </a:r>
          </a:p>
          <a:p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Instalação de triturador de resíduos</a:t>
            </a:r>
          </a:p>
          <a:p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Instalação de peneira de 1,5 mm após o triturador</a:t>
            </a:r>
          </a:p>
          <a:p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Automação das 112 válvulas de descarte de escuma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24452" y="350100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 smtClean="0"/>
              <a:t>Recomenda-se, ainda de forma geral</a:t>
            </a:r>
          </a:p>
          <a:p>
            <a:pPr marL="285750" indent="-285750">
              <a:buFontTx/>
              <a:buChar char="-"/>
            </a:pPr>
            <a:r>
              <a:rPr lang="pt-BR" dirty="0"/>
              <a:t>aplicação de produtos biotecnológicos ou </a:t>
            </a:r>
            <a:r>
              <a:rPr lang="pt-BR" dirty="0" err="1"/>
              <a:t>biorremediadores</a:t>
            </a:r>
            <a:r>
              <a:rPr lang="pt-BR" dirty="0"/>
              <a:t> </a:t>
            </a:r>
            <a:endParaRPr lang="pt-BR" dirty="0" smtClean="0"/>
          </a:p>
          <a:p>
            <a:pPr marL="285750" indent="-285750">
              <a:buFontTx/>
              <a:buChar char="-"/>
            </a:pPr>
            <a:endParaRPr lang="pt-BR" u="sng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764545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 de Texto 2"/>
          <p:cNvSpPr txBox="1">
            <a:spLocks noChangeArrowheads="1"/>
          </p:cNvSpPr>
          <p:nvPr/>
        </p:nvSpPr>
        <p:spPr bwMode="auto">
          <a:xfrm>
            <a:off x="6084168" y="5864696"/>
            <a:ext cx="1100138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altLang="pt-B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Disposição final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0" y="254000"/>
            <a:ext cx="93249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OTÁVIO SPERCHI HENRIQUE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ENGENHEIRO TS3</a:t>
            </a:r>
            <a:endParaRPr lang="pt-BR" sz="16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33485692 </a:t>
            </a:r>
            <a:r>
              <a:rPr lang="pt-BR" sz="1600" i="1" dirty="0">
                <a:solidFill>
                  <a:srgbClr val="000066"/>
                </a:solidFill>
                <a:latin typeface="Arial" charset="0"/>
              </a:rPr>
              <a:t>– </a:t>
            </a: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eteanhumas2@sanasa.com.br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179512" y="190381"/>
            <a:ext cx="728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ESCUMAS EM REATORES UASB, PRÁTICAS OPERACIONAIS E MELHORIAS INDICADAS PARA SUA REMOÇÃO, TRATAMENTO E DISPOSIÇÃO FINAL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179512" y="1125538"/>
            <a:ext cx="8713788" cy="71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BR" sz="2400" b="1" dirty="0"/>
              <a:t>INTRODUÇÃO/OBJETIVOS</a:t>
            </a:r>
          </a:p>
          <a:p>
            <a:pPr eaLnBrk="1" hangingPunct="1"/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algn="just"/>
            <a:r>
              <a:rPr lang="pt-BR" dirty="0" smtClean="0"/>
              <a:t>Escuma:  </a:t>
            </a:r>
            <a:r>
              <a:rPr lang="pt-BR" dirty="0"/>
              <a:t>“Uma camada de material flutuante que se desenvolve nas superfícies dos reatores, constituída principalmente de gordura, óleos, ceras, sabões, restos de comida, cabelos, papel, algodão, materiais plásticos, partículas de areia e materiais similares</a:t>
            </a:r>
            <a:r>
              <a:rPr lang="pt-BR" dirty="0" smtClean="0"/>
              <a:t>”. </a:t>
            </a:r>
            <a:r>
              <a:rPr lang="pt-BR" dirty="0"/>
              <a:t>Souza </a:t>
            </a:r>
            <a:r>
              <a:rPr lang="pt-BR" i="1" dirty="0"/>
              <a:t>et. al. </a:t>
            </a:r>
            <a:r>
              <a:rPr lang="pt-BR" dirty="0"/>
              <a:t>(2005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endParaRPr lang="pt-BR" dirty="0" smtClean="0"/>
          </a:p>
          <a:p>
            <a:pPr marL="400050" indent="-400050">
              <a:buAutoNum type="romanLcParenR"/>
            </a:pPr>
            <a:r>
              <a:rPr lang="pt-BR" dirty="0" smtClean="0"/>
              <a:t>queda </a:t>
            </a:r>
            <a:r>
              <a:rPr lang="pt-BR" dirty="0"/>
              <a:t>na produção de biogás dos </a:t>
            </a:r>
            <a:r>
              <a:rPr lang="pt-BR" dirty="0" smtClean="0"/>
              <a:t>reatores</a:t>
            </a:r>
          </a:p>
          <a:p>
            <a:r>
              <a:rPr lang="pt-BR" dirty="0" smtClean="0"/>
              <a:t> </a:t>
            </a:r>
          </a:p>
          <a:p>
            <a:r>
              <a:rPr lang="pt-BR" dirty="0" err="1" smtClean="0"/>
              <a:t>ii</a:t>
            </a:r>
            <a:r>
              <a:rPr lang="pt-BR" dirty="0" smtClean="0"/>
              <a:t>)    dificuldade </a:t>
            </a:r>
            <a:r>
              <a:rPr lang="pt-BR" dirty="0"/>
              <a:t>de controle da altura da manta de lodo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iii</a:t>
            </a:r>
            <a:r>
              <a:rPr lang="pt-BR" dirty="0" smtClean="0"/>
              <a:t>)   custos </a:t>
            </a:r>
            <a:r>
              <a:rPr lang="pt-BR" dirty="0"/>
              <a:t>elevados com produtos químicos para o controle do odor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iv</a:t>
            </a:r>
            <a:r>
              <a:rPr lang="pt-BR" dirty="0"/>
              <a:t>) </a:t>
            </a:r>
            <a:r>
              <a:rPr lang="pt-BR" dirty="0" smtClean="0"/>
              <a:t>  </a:t>
            </a:r>
            <a:r>
              <a:rPr lang="pt-BR" dirty="0"/>
              <a:t>desprendimentos dos gases em unidades </a:t>
            </a:r>
            <a:r>
              <a:rPr lang="pt-BR" dirty="0" smtClean="0"/>
              <a:t>subsequentes </a:t>
            </a:r>
            <a:endParaRPr lang="pt-BR" dirty="0"/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200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179512" y="190381"/>
            <a:ext cx="728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ESCUMAS EM REATORES UASB, PRÁTICAS OPERACIONAIS E MELHORIAS INDICADAS PARA SUA REMOÇÃO, TRATAMENTO E DISPOSIÇÃO FINAL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251520" y="849397"/>
            <a:ext cx="8713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BR" sz="2400" b="1" dirty="0"/>
              <a:t>INTRODUÇÃO/OBJETIVOS</a:t>
            </a:r>
          </a:p>
        </p:txBody>
      </p:sp>
      <p:pic>
        <p:nvPicPr>
          <p:cNvPr id="8" name="Picture 7" descr="ete anhumas"/>
          <p:cNvPicPr>
            <a:picLocks noChangeArrowheads="1"/>
          </p:cNvPicPr>
          <p:nvPr/>
        </p:nvPicPr>
        <p:blipFill>
          <a:blip r:embed="rId3">
            <a:lum bright="-20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32806"/>
            <a:ext cx="271462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ete barao geraldo"/>
          <p:cNvPicPr>
            <a:picLocks noChangeAspect="1" noChangeArrowheads="1"/>
          </p:cNvPicPr>
          <p:nvPr/>
        </p:nvPicPr>
        <p:blipFill>
          <a:blip r:embed="rId4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43262"/>
            <a:ext cx="304941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ete capivari 1"/>
          <p:cNvPicPr>
            <a:picLocks noChangeAspect="1" noChangeArrowheads="1"/>
          </p:cNvPicPr>
          <p:nvPr/>
        </p:nvPicPr>
        <p:blipFill>
          <a:blip r:embed="rId5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01" y="4519761"/>
            <a:ext cx="27146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ete piçarrao A"/>
          <p:cNvPicPr>
            <a:picLocks noChangeArrowheads="1"/>
          </p:cNvPicPr>
          <p:nvPr/>
        </p:nvPicPr>
        <p:blipFill>
          <a:blip r:embed="rId6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19762"/>
            <a:ext cx="3049411" cy="196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50837" y="1451153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ETE ANHUMAS 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402483" y="1507968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ETE BARÃO GERALDO 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452917" y="4077072"/>
            <a:ext cx="160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ETE CAPIVARI I 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696451" y="4077072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ETE PIÇARRÃO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75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854312"/>
              </p:ext>
            </p:extLst>
          </p:nvPr>
        </p:nvGraphicFramePr>
        <p:xfrm>
          <a:off x="467954" y="1628800"/>
          <a:ext cx="8136904" cy="5361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Documento" r:id="rId4" imgW="6156626" imgH="4365117" progId="Word.Document.12">
                  <p:embed/>
                </p:oleObj>
              </mc:Choice>
              <mc:Fallback>
                <p:oleObj name="Documento" r:id="rId4" imgW="6156626" imgH="43651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954" y="1628800"/>
                        <a:ext cx="8136904" cy="5361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9512" y="190381"/>
            <a:ext cx="728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ESCUMAS EM REATORES UASB, PRÁTICAS OPERACIONAIS E MELHORIAS INDICADAS PARA SUA REMOÇÃO, TRATAMENTO E DISPOSIÇÃO FINAL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179512" y="894705"/>
            <a:ext cx="8713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BR" sz="2400" b="1" dirty="0" smtClean="0"/>
              <a:t>MATERIAL E MÉTODOS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487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9512" y="190381"/>
            <a:ext cx="728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ESCUMAS EM REATORES UASB, PRÁTICAS OPERACIONAIS E MELHORIAS INDICADAS PARA SUA REMOÇÃO, TRATAMENTO E DISPOSIÇÃO FINAL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1566084"/>
            <a:ext cx="19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ETE Barão Geraldo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46298" y="878232"/>
            <a:ext cx="357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pt-BR" sz="2400" b="1" dirty="0"/>
              <a:t>RESULTADOS E DISCUSSÃO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4499992" y="203297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u="sng" dirty="0" smtClean="0"/>
              <a:t>Sistema / procedimento</a:t>
            </a:r>
            <a:r>
              <a:rPr lang="pt-BR" u="sng" dirty="0" smtClean="0"/>
              <a:t> </a:t>
            </a:r>
            <a:r>
              <a:rPr lang="pt-BR" u="sng" dirty="0" smtClean="0"/>
              <a:t>descarte de escuma</a:t>
            </a:r>
          </a:p>
          <a:p>
            <a:r>
              <a:rPr lang="pt-BR" sz="1600" dirty="0" smtClean="0"/>
              <a:t>5 linhas de descarte com cinco calhas em cada linha, 5 válvulas por reator</a:t>
            </a:r>
            <a:r>
              <a:rPr lang="pt-BR" sz="1600" dirty="0"/>
              <a:t>, R1M1 + outro reator</a:t>
            </a:r>
            <a:r>
              <a:rPr lang="pt-BR" sz="1600" dirty="0" smtClean="0"/>
              <a:t>,  3 voltas na válvula , 1 min, 7,5 m3 de escuma</a:t>
            </a:r>
            <a:endParaRPr lang="pt-BR" sz="1600" dirty="0"/>
          </a:p>
        </p:txBody>
      </p:sp>
      <p:pic>
        <p:nvPicPr>
          <p:cNvPr id="5122" name="Picture 2" descr="Calha coletora de escuma 1 reduz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4" r="3911" b="6404"/>
          <a:stretch>
            <a:fillRect/>
          </a:stretch>
        </p:blipFill>
        <p:spPr bwMode="auto">
          <a:xfrm>
            <a:off x="300680" y="3140967"/>
            <a:ext cx="1982017" cy="152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O:\8 - ARTIGOS, LEGISLAÇÃO E TRABALHOS\ASSEMAE\ASSEMAE 2015\FOTOS\ete barao\tub. descarte escuma 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86" y="3140968"/>
            <a:ext cx="2290442" cy="152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:\2 - ETE ANHUMAS\ESCUMA_X\LIMPEZA ESCUMA ETE BARÃO\IMG_04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30844"/>
            <a:ext cx="1944216" cy="346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O:\8 - ARTIGOS, LEGISLAÇÃO E TRABALHOS\ASSEMAE\ASSEMAE 2015\FOTOS\ete barao\descarte escuma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86" y="4928259"/>
            <a:ext cx="2264756" cy="169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:\8 - ARTIGOS, LEGISLAÇÃO E TRABALHOS\ASSEMAE\ASSEMAE 2015\FOTOS\ete barao\Calha de Escuma Suj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3" y="4941168"/>
            <a:ext cx="2817809" cy="158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316204" y="1371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i="1" dirty="0" smtClean="0"/>
              <a:t>Reatores </a:t>
            </a:r>
            <a:r>
              <a:rPr lang="pt-BR" b="1" i="1" dirty="0"/>
              <a:t>UASB </a:t>
            </a:r>
            <a:r>
              <a:rPr lang="pt-BR" b="1" i="1" dirty="0" smtClean="0"/>
              <a:t>- Filtros Biológicos Percoladores </a:t>
            </a:r>
            <a:r>
              <a:rPr lang="pt-BR" b="1" i="1" dirty="0"/>
              <a:t>e </a:t>
            </a:r>
            <a:r>
              <a:rPr lang="pt-BR" b="1" i="1" dirty="0" err="1" smtClean="0"/>
              <a:t>Decantadores</a:t>
            </a:r>
            <a:r>
              <a:rPr lang="pt-BR" b="1" i="1" dirty="0" smtClean="0"/>
              <a:t> Secundários</a:t>
            </a:r>
          </a:p>
          <a:p>
            <a:endParaRPr lang="pt-BR" b="1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02640" y="2073735"/>
            <a:ext cx="2619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TDH = 27,11 </a:t>
            </a:r>
            <a:r>
              <a:rPr lang="pt-BR" dirty="0" err="1" smtClean="0"/>
              <a:t>hr</a:t>
            </a:r>
            <a:endParaRPr lang="pt-BR" dirty="0" smtClean="0"/>
          </a:p>
          <a:p>
            <a:r>
              <a:rPr lang="pt-BR" dirty="0" smtClean="0"/>
              <a:t>Q (2015) = 80,67 L/S</a:t>
            </a:r>
          </a:p>
          <a:p>
            <a:r>
              <a:rPr lang="pt-BR" dirty="0" smtClean="0"/>
              <a:t>Capacidade inst. = 240 L/s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22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9512" y="190381"/>
            <a:ext cx="728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ESCUMAS EM REATORES UASB, PRÁTICAS OPERACIONAIS E MELHORIAS INDICADAS PARA SUA REMOÇÃO, TRATAMENTO E DISPOSIÇÃO FINAL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7749" y="1410739"/>
            <a:ext cx="1462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ETE </a:t>
            </a:r>
            <a:r>
              <a:rPr lang="pt-BR" b="1" u="sng" dirty="0" smtClean="0"/>
              <a:t>Capivari I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51520" y="876051"/>
            <a:ext cx="357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RESULTADOS E DISCUSSÃO</a:t>
            </a:r>
            <a:endParaRPr lang="pt-BR" sz="2400" b="1" dirty="0"/>
          </a:p>
        </p:txBody>
      </p:sp>
      <p:pic>
        <p:nvPicPr>
          <p:cNvPr id="6146" name="Picture 2" descr="O:\8 - ARTIGOS, LEGISLAÇÃO E TRABALHOS\ASSEMAE\ASSEMAE 2015\FOTOS\ete capivari\DSC087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32" y="4883586"/>
            <a:ext cx="2285024" cy="171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O:\8 - ARTIGOS, LEGISLAÇÃO E TRABALHOS\ASSEMAE\ASSEMAE 2015\FOTOS\ete capivari\DSC08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05" y="4005065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:\8 - ARTIGOS, LEGISLAÇÃO E TRABALHOS\ASSEMAE\ASSEMAE 2015\FOTOS\ete capivari\IMG-20160426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05" y="1192694"/>
            <a:ext cx="3456384" cy="25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44016" y="3429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u="sng" dirty="0" smtClean="0"/>
              <a:t>Sistema / Procedimento </a:t>
            </a:r>
            <a:r>
              <a:rPr lang="pt-BR" u="sng" dirty="0" smtClean="0"/>
              <a:t>descarte de escuma</a:t>
            </a:r>
          </a:p>
          <a:p>
            <a:r>
              <a:rPr lang="pt-BR" dirty="0" smtClean="0"/>
              <a:t>4 linhas de descarte; 4 calhas por linha, 4 válvulas por reator; 1 a 2 vezes por semana por reator</a:t>
            </a:r>
          </a:p>
          <a:p>
            <a:r>
              <a:rPr lang="pt-BR" dirty="0" smtClean="0"/>
              <a:t>Abrir totalmente a válvula e depois fechar</a:t>
            </a:r>
          </a:p>
          <a:p>
            <a:r>
              <a:rPr lang="pt-BR" dirty="0" smtClean="0"/>
              <a:t>17 m3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07504" y="18445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i="1" dirty="0" smtClean="0"/>
              <a:t>Reatores </a:t>
            </a:r>
            <a:r>
              <a:rPr lang="pt-BR" b="1" i="1" dirty="0"/>
              <a:t>UASB </a:t>
            </a:r>
            <a:r>
              <a:rPr lang="pt-BR" b="1" i="1" dirty="0" smtClean="0"/>
              <a:t>- reatores </a:t>
            </a:r>
            <a:r>
              <a:rPr lang="pt-BR" b="1" i="1" dirty="0"/>
              <a:t>biológicos de leito móvel (MBBR/IFAS) e decantador secundário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25752" y="2522513"/>
            <a:ext cx="2502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TDH = 8,1 </a:t>
            </a:r>
            <a:r>
              <a:rPr lang="pt-BR" dirty="0" err="1" smtClean="0"/>
              <a:t>hr</a:t>
            </a:r>
            <a:endParaRPr lang="pt-BR" dirty="0" smtClean="0"/>
          </a:p>
          <a:p>
            <a:r>
              <a:rPr lang="pt-BR" dirty="0" smtClean="0"/>
              <a:t>Q (2015) = 68,66 L/S</a:t>
            </a:r>
          </a:p>
          <a:p>
            <a:r>
              <a:rPr lang="pt-BR" dirty="0" smtClean="0"/>
              <a:t>Capacidade inst. = 86 L/s</a:t>
            </a:r>
            <a:endParaRPr lang="pt-BR" dirty="0"/>
          </a:p>
        </p:txBody>
      </p:sp>
      <p:pic>
        <p:nvPicPr>
          <p:cNvPr id="2050" name="Picture 2" descr="O:\8 - ARTIGOS, LEGISLAÇÃO E TRABALHOS\ASSEMAE\ASSEMAE 2015\FOTOS\ete capivari\DSC087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83585"/>
            <a:ext cx="2285024" cy="171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8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9512" y="190381"/>
            <a:ext cx="728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ESCUMAS EM REATORES UASB, PRÁTICAS OPERACIONAIS E MELHORIAS INDICADAS PARA SUA REMOÇÃO, TRATAMENTO E DISPOSIÇÃO FINAL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3179" y="1341760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ETE </a:t>
            </a:r>
            <a:r>
              <a:rPr lang="pt-BR" b="1" u="sng" dirty="0" smtClean="0"/>
              <a:t>Piçarrão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883694"/>
            <a:ext cx="357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RESULTADOS E DISCUSSÃO</a:t>
            </a:r>
            <a:endParaRPr lang="pt-BR" sz="2400" b="1" dirty="0"/>
          </a:p>
        </p:txBody>
      </p:sp>
      <p:pic>
        <p:nvPicPr>
          <p:cNvPr id="8" name="Imagem 7" descr="C:\Users\rts12007\Desktop\OTAVIO\Separador trifásico-limpeza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90" y="1780451"/>
            <a:ext cx="3016870" cy="222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:\Users\rts12007\Desktop\OTAVIO\Separador trifásico-limpeza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66" y="1780451"/>
            <a:ext cx="1238250" cy="222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5" name="Picture 3" descr="O:\2 - ETE ANHUMAS\EQUIPAMENTOS\TESTE TRITURADOR\TRITURADOR VOGELSAN - PIÇARRÃO\DSC070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90" y="4077073"/>
            <a:ext cx="3038230" cy="22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:\2 - ETE ANHUMAS\EQUIPAMENTOS\TESTE TRITURADOR\TRITURADOR VOGELSAN - PIÇARRÃO\DSC070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72" y="4077073"/>
            <a:ext cx="29763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C:\Users\rts12007\Desktop\OTAVIO\DSC06052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"/>
          <a:stretch/>
        </p:blipFill>
        <p:spPr bwMode="auto">
          <a:xfrm>
            <a:off x="107504" y="4077073"/>
            <a:ext cx="2815778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O:\8 - ARTIGOS, LEGISLAÇÃO E TRABALHOS\ASSEMAE\ASSEMAE 2015\FOTOS\ete picarrao\DSC086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26" y="1772816"/>
            <a:ext cx="3026978" cy="22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3885457" y="883694"/>
            <a:ext cx="5098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Reatores </a:t>
            </a:r>
            <a:r>
              <a:rPr lang="pt-BR" b="1" i="1" dirty="0"/>
              <a:t>UASB </a:t>
            </a:r>
            <a:r>
              <a:rPr lang="pt-BR" b="1" i="1" dirty="0" smtClean="0"/>
              <a:t>- lodos </a:t>
            </a:r>
            <a:r>
              <a:rPr lang="pt-BR" b="1" i="1" dirty="0"/>
              <a:t>ativados com ar difuso e </a:t>
            </a:r>
            <a:r>
              <a:rPr lang="pt-BR" b="1" i="1" dirty="0" err="1"/>
              <a:t>flotadores</a:t>
            </a:r>
            <a:r>
              <a:rPr lang="pt-BR" b="1" i="1" dirty="0"/>
              <a:t> por ar dissolvido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9546" y="2060848"/>
            <a:ext cx="1513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TDH = 10,5 </a:t>
            </a:r>
            <a:r>
              <a:rPr lang="pt-BR" sz="1600" dirty="0" err="1" smtClean="0"/>
              <a:t>hr</a:t>
            </a:r>
            <a:endParaRPr lang="pt-BR" sz="1600" dirty="0" smtClean="0"/>
          </a:p>
          <a:p>
            <a:r>
              <a:rPr lang="pt-BR" sz="1600" dirty="0" smtClean="0"/>
              <a:t>Q (2015) = </a:t>
            </a:r>
            <a:r>
              <a:rPr lang="pt-BR" sz="1600" dirty="0"/>
              <a:t>436,46 </a:t>
            </a:r>
            <a:r>
              <a:rPr lang="pt-BR" sz="1600" dirty="0" smtClean="0"/>
              <a:t>L/s</a:t>
            </a:r>
          </a:p>
          <a:p>
            <a:r>
              <a:rPr lang="pt-BR" sz="1600" dirty="0" smtClean="0"/>
              <a:t>Capacidade inst. = 556 L/s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694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9512" y="190381"/>
            <a:ext cx="728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ESCUMAS EM REATORES UASB, PRÁTICAS OPERACIONAIS E MELHORIAS INDICADAS PARA SUA REMOÇÃO, TRATAMENTO E DISPOSIÇÃO FINAL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1566084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ETE </a:t>
            </a:r>
            <a:r>
              <a:rPr lang="pt-BR" b="1" u="sng" dirty="0" smtClean="0"/>
              <a:t>Piçarrão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882391"/>
            <a:ext cx="357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RESULTADOS E DISCUSSÃO</a:t>
            </a:r>
            <a:endParaRPr lang="pt-BR" sz="2400" b="1" dirty="0"/>
          </a:p>
        </p:txBody>
      </p:sp>
      <p:pic>
        <p:nvPicPr>
          <p:cNvPr id="10" name="Imagem 9" descr="C:\Users\rts12007\Desktop\OTAVIO\IMG_084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" t="17725" r="14508" b="12821"/>
          <a:stretch/>
        </p:blipFill>
        <p:spPr bwMode="auto">
          <a:xfrm>
            <a:off x="323529" y="2134173"/>
            <a:ext cx="2232248" cy="1870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 descr="C:\Users\rts12007\Desktop\OTAVIO\Cópia de IMG_605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4" t="652"/>
          <a:stretch/>
        </p:blipFill>
        <p:spPr bwMode="auto">
          <a:xfrm>
            <a:off x="3151548" y="1388693"/>
            <a:ext cx="2376264" cy="2616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11" descr="C:\Users\rts12007\Desktop\OTAVIO\CENTRIFUGA PAINEL E OPERAÇÃO 15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57" y="1340769"/>
            <a:ext cx="259150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:\Users\rts12007\Desktop\OTAVIO\DSCN004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0" y="4284788"/>
            <a:ext cx="3024335" cy="2418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O:\8 - ARTIGOS, LEGISLAÇÃO E TRABALHOS\ASSEMAE\ASSEMAE 2015\FOTOS\ete picarrao\DSC087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84788"/>
            <a:ext cx="3206259" cy="240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79512" y="190381"/>
            <a:ext cx="728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ESCUMAS EM REATORES UASB, PRÁTICAS OPERACIONAIS E MELHORIAS INDICADAS PARA SUA REMOÇÃO, TRATAMENTO E DISPOSIÇÃO FINAL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1340768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/>
              <a:t>ETE </a:t>
            </a:r>
            <a:r>
              <a:rPr lang="pt-BR" b="1" u="sng" dirty="0" smtClean="0"/>
              <a:t>Anhumas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908720"/>
            <a:ext cx="357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RESULTADOS E DISCUSSÃO</a:t>
            </a:r>
            <a:endParaRPr lang="pt-BR" sz="2400" b="1" dirty="0"/>
          </a:p>
        </p:txBody>
      </p:sp>
      <p:pic>
        <p:nvPicPr>
          <p:cNvPr id="5122" name="Picture 2" descr="O:\2 - ETE ANHUMAS\ESCUMA_X\sistema de coleta de escuma\Imagem 0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5"/>
          <a:stretch/>
        </p:blipFill>
        <p:spPr bwMode="auto">
          <a:xfrm>
            <a:off x="3716796" y="1525433"/>
            <a:ext cx="2007332" cy="233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O:\2 - ETE ANHUMAS\ESCUMA_X\Fotos junho 2011\101MSDCF\DSC011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"/>
          <a:stretch/>
        </p:blipFill>
        <p:spPr bwMode="auto">
          <a:xfrm>
            <a:off x="5855455" y="1527561"/>
            <a:ext cx="2848480" cy="23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s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6" y="3933056"/>
            <a:ext cx="2120581" cy="282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desc escuma anhumas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r="26543"/>
          <a:stretch>
            <a:fillRect/>
          </a:stretch>
        </p:blipFill>
        <p:spPr bwMode="auto">
          <a:xfrm>
            <a:off x="6763182" y="3933056"/>
            <a:ext cx="1940753" cy="27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O:\2 - ETE ANHUMAS\ESCUMA_X\Descartes de escuma pelas válvulas\DSC016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736805" cy="28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198436" y="836712"/>
            <a:ext cx="5126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Reatores UASB </a:t>
            </a:r>
            <a:r>
              <a:rPr lang="pt-BR" b="1" i="1" dirty="0"/>
              <a:t>seguidos de tratamento físico químico e </a:t>
            </a:r>
            <a:r>
              <a:rPr lang="pt-BR" b="1" i="1" dirty="0" err="1"/>
              <a:t>flotadores</a:t>
            </a:r>
            <a:r>
              <a:rPr lang="pt-BR" b="1" i="1" dirty="0"/>
              <a:t> por ar dissolvido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7290" y="1661899"/>
            <a:ext cx="33903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TDH = 16,5 </a:t>
            </a:r>
            <a:r>
              <a:rPr lang="pt-BR" sz="1600" dirty="0" err="1" smtClean="0"/>
              <a:t>hr</a:t>
            </a:r>
            <a:endParaRPr lang="pt-BR" sz="1600" dirty="0" smtClean="0"/>
          </a:p>
          <a:p>
            <a:r>
              <a:rPr lang="pt-BR" sz="1600" dirty="0" smtClean="0"/>
              <a:t>Q (2015) = 618 L/s</a:t>
            </a:r>
          </a:p>
          <a:p>
            <a:r>
              <a:rPr lang="pt-BR" sz="1600" dirty="0" smtClean="0"/>
              <a:t>Capacidade inst. = 1200 L/s</a:t>
            </a:r>
          </a:p>
          <a:p>
            <a:r>
              <a:rPr lang="pt-BR" sz="1600" u="sng" dirty="0" smtClean="0"/>
              <a:t>Sistema </a:t>
            </a:r>
            <a:r>
              <a:rPr lang="pt-BR" sz="1600" u="sng" dirty="0" smtClean="0"/>
              <a:t>descarte escuma</a:t>
            </a:r>
            <a:endParaRPr lang="pt-BR" sz="1600" u="sng" dirty="0" smtClean="0"/>
          </a:p>
          <a:p>
            <a:r>
              <a:rPr lang="pt-BR" sz="1600" dirty="0" smtClean="0"/>
              <a:t>7 linhas de descarte</a:t>
            </a:r>
          </a:p>
          <a:p>
            <a:r>
              <a:rPr lang="pt-BR" sz="1600" dirty="0" smtClean="0"/>
              <a:t>4 calhas por linha</a:t>
            </a:r>
          </a:p>
          <a:p>
            <a:r>
              <a:rPr lang="pt-BR" sz="1600" dirty="0" smtClean="0"/>
              <a:t>7 válvulas por reator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8789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966</Words>
  <Application>Microsoft Office PowerPoint</Application>
  <PresentationFormat>Apresentação na tela (4:3)</PresentationFormat>
  <Paragraphs>154</Paragraphs>
  <Slides>17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1_Personalizar design</vt:lpstr>
      <vt:lpstr>Personalizar design</vt:lpstr>
      <vt:lpstr>2_Personalizar design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Otavio Sperchi Henrique</cp:lastModifiedBy>
  <cp:revision>170</cp:revision>
  <cp:lastPrinted>2016-05-16T14:00:32Z</cp:lastPrinted>
  <dcterms:created xsi:type="dcterms:W3CDTF">2013-01-21T13:05:03Z</dcterms:created>
  <dcterms:modified xsi:type="dcterms:W3CDTF">2016-05-16T20:26:08Z</dcterms:modified>
</cp:coreProperties>
</file>