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304" r:id="rId3"/>
    <p:sldId id="295" r:id="rId4"/>
    <p:sldId id="296" r:id="rId5"/>
    <p:sldId id="299" r:id="rId6"/>
    <p:sldId id="300" r:id="rId7"/>
    <p:sldId id="307" r:id="rId8"/>
    <p:sldId id="301" r:id="rId9"/>
    <p:sldId id="292" r:id="rId10"/>
    <p:sldId id="29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CF9A28E-8AF8-43EA-AF7C-EFAC1E0B5B94}" type="datetimeFigureOut">
              <a:rPr lang="pt-BR" smtClean="0"/>
              <a:t>02/05/2022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272842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F9A28E-8AF8-43EA-AF7C-EFAC1E0B5B94}" type="datetimeFigureOut">
              <a:rPr lang="pt-BR" smtClean="0"/>
              <a:t>02/05/2022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176169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F9A28E-8AF8-43EA-AF7C-EFAC1E0B5B94}" type="datetimeFigureOut">
              <a:rPr lang="pt-BR" smtClean="0"/>
              <a:t>02/05/2022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343151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F9A28E-8AF8-43EA-AF7C-EFAC1E0B5B94}" type="datetimeFigureOut">
              <a:rPr lang="pt-BR" smtClean="0"/>
              <a:t>02/05/2022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249829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CF9A28E-8AF8-43EA-AF7C-EFAC1E0B5B94}" type="datetimeFigureOut">
              <a:rPr lang="pt-BR" smtClean="0"/>
              <a:t>02/05/2022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21811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CF9A28E-8AF8-43EA-AF7C-EFAC1E0B5B94}" type="datetimeFigureOut">
              <a:rPr lang="pt-BR" smtClean="0"/>
              <a:t>02/05/2022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377535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CF9A28E-8AF8-43EA-AF7C-EFAC1E0B5B94}" type="datetimeFigureOut">
              <a:rPr lang="pt-BR" smtClean="0"/>
              <a:t>02/05/2022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368720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CF9A28E-8AF8-43EA-AF7C-EFAC1E0B5B94}" type="datetimeFigureOut">
              <a:rPr lang="pt-BR" smtClean="0"/>
              <a:t>02/05/2022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367644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9A28E-8AF8-43EA-AF7C-EFAC1E0B5B94}" type="datetimeFigureOut">
              <a:rPr lang="pt-BR" smtClean="0"/>
              <a:t>02/05/2022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247655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CF9A28E-8AF8-43EA-AF7C-EFAC1E0B5B94}" type="datetimeFigureOut">
              <a:rPr lang="pt-BR" smtClean="0"/>
              <a:t>02/05/2022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250333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CF9A28E-8AF8-43EA-AF7C-EFAC1E0B5B94}" type="datetimeFigureOut">
              <a:rPr lang="pt-BR" smtClean="0"/>
              <a:t>02/05/2022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8231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9A28E-8AF8-43EA-AF7C-EFAC1E0B5B94}" type="datetimeFigureOut">
              <a:rPr lang="pt-BR" smtClean="0"/>
              <a:t>02/05/2022</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FC3E5-AACB-4103-AE59-21FFE13A57F0}" type="slidenum">
              <a:rPr lang="pt-BR" smtClean="0"/>
              <a:t>‹nº›</a:t>
            </a:fld>
            <a:endParaRPr lang="pt-BR"/>
          </a:p>
        </p:txBody>
      </p:sp>
    </p:spTree>
    <p:extLst>
      <p:ext uri="{BB962C8B-B14F-4D97-AF65-F5344CB8AC3E}">
        <p14:creationId xmlns:p14="http://schemas.microsoft.com/office/powerpoint/2010/main" val="415601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85800" y="2041796"/>
            <a:ext cx="7772400" cy="1051560"/>
          </a:xfrm>
        </p:spPr>
        <p:txBody>
          <a:bodyPr>
            <a:noAutofit/>
          </a:bodyPr>
          <a:lstStyle/>
          <a:p>
            <a:pPr algn="ctr">
              <a:lnSpc>
                <a:spcPct val="115000"/>
              </a:lnSpc>
              <a:spcAft>
                <a:spcPts val="1000"/>
              </a:spcAft>
            </a:pPr>
            <a:r>
              <a:rPr lang="pt-BR" sz="3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GESTÃO DE RISCOS COMO INSTRUMENTO PARA MINIMIZAÇÃO DO IMPACTO DE EVENTOS EXTERNOS ADVERSOS NO SANEAMENTO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título 2"/>
          <p:cNvSpPr>
            <a:spLocks noGrp="1"/>
          </p:cNvSpPr>
          <p:nvPr>
            <p:ph type="subTitle" idx="1"/>
          </p:nvPr>
        </p:nvSpPr>
        <p:spPr>
          <a:xfrm>
            <a:off x="379503" y="4290424"/>
            <a:ext cx="5053887" cy="1655762"/>
          </a:xfrm>
        </p:spPr>
        <p:txBody>
          <a:bodyPr>
            <a:normAutofit lnSpcReduction="10000"/>
          </a:bodyPr>
          <a:lstStyle/>
          <a:p>
            <a:pPr algn="l"/>
            <a:r>
              <a:rPr lang="pt-BR" b="1" dirty="0"/>
              <a:t>Autores: </a:t>
            </a:r>
            <a:r>
              <a:rPr lang="pt-BR" dirty="0"/>
              <a:t>Thiago Zschornack</a:t>
            </a:r>
          </a:p>
          <a:p>
            <a:pPr algn="l"/>
            <a:r>
              <a:rPr lang="pt-BR" dirty="0"/>
              <a:t>                 Everton Willian Gonçalves</a:t>
            </a:r>
          </a:p>
          <a:p>
            <a:pPr algn="l"/>
            <a:r>
              <a:rPr lang="pt-BR" dirty="0"/>
              <a:t>                 Patricia Carolina Muller</a:t>
            </a:r>
          </a:p>
          <a:p>
            <a:pPr algn="l"/>
            <a:r>
              <a:rPr lang="pt-BR" dirty="0"/>
              <a:t>        </a:t>
            </a:r>
          </a:p>
          <a:p>
            <a:pPr algn="l"/>
            <a:endParaRPr lang="pt-BR" dirty="0"/>
          </a:p>
          <a:p>
            <a:pPr algn="l"/>
            <a:endParaRPr lang="pt-BR" dirty="0"/>
          </a:p>
        </p:txBody>
      </p:sp>
      <p:pic>
        <p:nvPicPr>
          <p:cNvPr id="6" name="Picture 2" descr="cia-de-aguas-de-joinville - D/Araújo Comunicação">
            <a:extLst>
              <a:ext uri="{FF2B5EF4-FFF2-40B4-BE49-F238E27FC236}">
                <a16:creationId xmlns:a16="http://schemas.microsoft.com/office/drawing/2014/main" id="{6150EE44-8856-40E6-8C10-C32365FBB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386" y="4566134"/>
            <a:ext cx="1655762" cy="16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57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9FFBD785-377C-49C9-A8AC-9E78C63F77D4}"/>
              </a:ext>
            </a:extLst>
          </p:cNvPr>
          <p:cNvSpPr>
            <a:spLocks noGrp="1"/>
          </p:cNvSpPr>
          <p:nvPr>
            <p:ph type="subTitle" idx="1"/>
          </p:nvPr>
        </p:nvSpPr>
        <p:spPr>
          <a:xfrm>
            <a:off x="361345" y="1380023"/>
            <a:ext cx="8385089" cy="4320480"/>
          </a:xfrm>
        </p:spPr>
        <p:txBody>
          <a:bodyPr>
            <a:normAutofit/>
          </a:bodyPr>
          <a:lstStyle/>
          <a:p>
            <a:endParaRPr lang="pt-BR" b="1" dirty="0">
              <a:solidFill>
                <a:schemeClr val="tx1"/>
              </a:solidFill>
            </a:endParaRPr>
          </a:p>
          <a:p>
            <a:r>
              <a:rPr lang="pt-BR" b="1" dirty="0">
                <a:solidFill>
                  <a:schemeClr val="tx1"/>
                </a:solidFill>
              </a:rPr>
              <a:t>Obrigado</a:t>
            </a:r>
          </a:p>
          <a:p>
            <a:pPr algn="l"/>
            <a:endParaRPr lang="pt-BR" dirty="0">
              <a:solidFill>
                <a:schemeClr val="tx1"/>
              </a:solidFill>
            </a:endParaRPr>
          </a:p>
          <a:p>
            <a:pPr algn="l"/>
            <a:endParaRPr lang="pt-BR" sz="2400" dirty="0">
              <a:solidFill>
                <a:schemeClr val="tx1"/>
              </a:solidFill>
            </a:endParaRPr>
          </a:p>
          <a:p>
            <a:r>
              <a:rPr lang="pt-BR" sz="2400" dirty="0">
                <a:solidFill>
                  <a:schemeClr val="tx1"/>
                </a:solidFill>
              </a:rPr>
              <a:t>Thiago Zschornack</a:t>
            </a:r>
          </a:p>
          <a:p>
            <a:r>
              <a:rPr lang="pt-BR" dirty="0"/>
              <a:t>thiago.zschornack@aguasdejoinville.com.br</a:t>
            </a:r>
            <a:endParaRPr lang="pt-BR" sz="2400" dirty="0">
              <a:solidFill>
                <a:schemeClr val="tx1"/>
              </a:solidFill>
            </a:endParaRPr>
          </a:p>
        </p:txBody>
      </p:sp>
    </p:spTree>
    <p:extLst>
      <p:ext uri="{BB962C8B-B14F-4D97-AF65-F5344CB8AC3E}">
        <p14:creationId xmlns:p14="http://schemas.microsoft.com/office/powerpoint/2010/main" val="191918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26" y="1380021"/>
            <a:ext cx="5831587" cy="4752528"/>
          </a:xfrm>
        </p:spPr>
        <p:txBody>
          <a:bodyPr>
            <a:noAutofit/>
          </a:bodyPr>
          <a:lstStyle/>
          <a:p>
            <a:pPr algn="l">
              <a:lnSpc>
                <a:spcPct val="100000"/>
              </a:lnSpc>
              <a:spcBef>
                <a:spcPts val="0"/>
              </a:spcBef>
            </a:pPr>
            <a:r>
              <a:rPr lang="pt-BR" b="1" dirty="0">
                <a:solidFill>
                  <a:schemeClr val="tx1"/>
                </a:solidFill>
              </a:rPr>
              <a:t>Introdução</a:t>
            </a:r>
          </a:p>
          <a:p>
            <a:pPr algn="l">
              <a:lnSpc>
                <a:spcPct val="100000"/>
              </a:lnSpc>
              <a:spcBef>
                <a:spcPts val="0"/>
              </a:spcBef>
            </a:pPr>
            <a:endParaRPr lang="pt-BR" b="1" dirty="0">
              <a:solidFill>
                <a:schemeClr val="tx1"/>
              </a:solidFill>
            </a:endParaRPr>
          </a:p>
        </p:txBody>
      </p:sp>
      <p:pic>
        <p:nvPicPr>
          <p:cNvPr id="4" name="Imagem 3">
            <a:extLst>
              <a:ext uri="{FF2B5EF4-FFF2-40B4-BE49-F238E27FC236}">
                <a16:creationId xmlns:a16="http://schemas.microsoft.com/office/drawing/2014/main" id="{F93606E5-1378-48F1-BE02-0AB126EE3805}"/>
              </a:ext>
            </a:extLst>
          </p:cNvPr>
          <p:cNvPicPr>
            <a:picLocks noChangeAspect="1"/>
          </p:cNvPicPr>
          <p:nvPr/>
        </p:nvPicPr>
        <p:blipFill rotWithShape="1">
          <a:blip r:embed="rId2"/>
          <a:srcRect l="35073" t="33567" r="29565" b="32862"/>
          <a:stretch/>
        </p:blipFill>
        <p:spPr>
          <a:xfrm>
            <a:off x="5680937" y="1380021"/>
            <a:ext cx="3233531" cy="17258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m 10">
            <a:extLst>
              <a:ext uri="{FF2B5EF4-FFF2-40B4-BE49-F238E27FC236}">
                <a16:creationId xmlns:a16="http://schemas.microsoft.com/office/drawing/2014/main" id="{0925CD84-D0EA-3343-08C2-D42D162BCF12}"/>
              </a:ext>
            </a:extLst>
          </p:cNvPr>
          <p:cNvPicPr>
            <a:picLocks noChangeAspect="1"/>
          </p:cNvPicPr>
          <p:nvPr/>
        </p:nvPicPr>
        <p:blipFill>
          <a:blip r:embed="rId3">
            <a:extLst>
              <a:ext uri="{28A0092B-C50C-407E-A947-70E740481C1C}">
                <a14:useLocalDpi xmlns:a14="http://schemas.microsoft.com/office/drawing/2010/main" val="0"/>
              </a:ext>
            </a:extLst>
          </a:blip>
          <a:srcRect l="14027" t="24406" r="47786" b="20470"/>
          <a:stretch>
            <a:fillRect/>
          </a:stretch>
        </p:blipFill>
        <p:spPr bwMode="auto">
          <a:xfrm>
            <a:off x="4458697" y="5047218"/>
            <a:ext cx="1506770" cy="1222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12">
            <a:extLst>
              <a:ext uri="{FF2B5EF4-FFF2-40B4-BE49-F238E27FC236}">
                <a16:creationId xmlns:a16="http://schemas.microsoft.com/office/drawing/2014/main" id="{05E8CD2C-23EE-7E67-51B2-F739801C1164}"/>
              </a:ext>
            </a:extLst>
          </p:cNvPr>
          <p:cNvPicPr>
            <a:picLocks noChangeAspect="1"/>
          </p:cNvPicPr>
          <p:nvPr/>
        </p:nvPicPr>
        <p:blipFill>
          <a:blip r:embed="rId4">
            <a:extLst>
              <a:ext uri="{28A0092B-C50C-407E-A947-70E740481C1C}">
                <a14:useLocalDpi xmlns:a14="http://schemas.microsoft.com/office/drawing/2010/main" val="0"/>
              </a:ext>
            </a:extLst>
          </a:blip>
          <a:srcRect l="10706" t="24406" r="42805" b="30313"/>
          <a:stretch>
            <a:fillRect/>
          </a:stretch>
        </p:blipFill>
        <p:spPr bwMode="auto">
          <a:xfrm>
            <a:off x="6456964" y="5047217"/>
            <a:ext cx="2143697" cy="1174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1">
            <a:extLst>
              <a:ext uri="{FF2B5EF4-FFF2-40B4-BE49-F238E27FC236}">
                <a16:creationId xmlns:a16="http://schemas.microsoft.com/office/drawing/2014/main" id="{F6991C36-D8FB-FCC6-3966-E9503B2A273A}"/>
              </a:ext>
            </a:extLst>
          </p:cNvPr>
          <p:cNvPicPr>
            <a:picLocks noChangeAspect="1"/>
          </p:cNvPicPr>
          <p:nvPr/>
        </p:nvPicPr>
        <p:blipFill>
          <a:blip r:embed="rId5">
            <a:extLst>
              <a:ext uri="{28A0092B-C50C-407E-A947-70E740481C1C}">
                <a14:useLocalDpi xmlns:a14="http://schemas.microsoft.com/office/drawing/2010/main" val="0"/>
              </a:ext>
            </a:extLst>
          </a:blip>
          <a:srcRect l="6833" t="13579" r="37271" b="9642"/>
          <a:stretch>
            <a:fillRect/>
          </a:stretch>
        </p:blipFill>
        <p:spPr bwMode="auto">
          <a:xfrm>
            <a:off x="5152188" y="3429000"/>
            <a:ext cx="1717301" cy="132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7">
            <a:extLst>
              <a:ext uri="{FF2B5EF4-FFF2-40B4-BE49-F238E27FC236}">
                <a16:creationId xmlns:a16="http://schemas.microsoft.com/office/drawing/2014/main" id="{3A275E10-E581-E923-D37B-2A64770DDE09}"/>
              </a:ext>
            </a:extLst>
          </p:cNvPr>
          <p:cNvPicPr>
            <a:picLocks noChangeAspect="1"/>
          </p:cNvPicPr>
          <p:nvPr/>
        </p:nvPicPr>
        <p:blipFill>
          <a:blip r:embed="rId6">
            <a:extLst>
              <a:ext uri="{28A0092B-C50C-407E-A947-70E740481C1C}">
                <a14:useLocalDpi xmlns:a14="http://schemas.microsoft.com/office/drawing/2010/main" val="0"/>
              </a:ext>
            </a:extLst>
          </a:blip>
          <a:srcRect l="15688" t="27361" r="48340" b="20470"/>
          <a:stretch>
            <a:fillRect/>
          </a:stretch>
        </p:blipFill>
        <p:spPr bwMode="auto">
          <a:xfrm>
            <a:off x="2420564" y="4495606"/>
            <a:ext cx="1795186" cy="14643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8">
            <a:extLst>
              <a:ext uri="{FF2B5EF4-FFF2-40B4-BE49-F238E27FC236}">
                <a16:creationId xmlns:a16="http://schemas.microsoft.com/office/drawing/2014/main" id="{3D8BD392-FBED-1D83-0967-401B12333E31}"/>
              </a:ext>
            </a:extLst>
          </p:cNvPr>
          <p:cNvPicPr>
            <a:picLocks noChangeAspect="1"/>
          </p:cNvPicPr>
          <p:nvPr/>
        </p:nvPicPr>
        <p:blipFill>
          <a:blip r:embed="rId7">
            <a:extLst>
              <a:ext uri="{28A0092B-C50C-407E-A947-70E740481C1C}">
                <a14:useLocalDpi xmlns:a14="http://schemas.microsoft.com/office/drawing/2010/main" val="0"/>
              </a:ext>
            </a:extLst>
          </a:blip>
          <a:srcRect l="9045" t="21454" r="45572" b="23422"/>
          <a:stretch>
            <a:fillRect/>
          </a:stretch>
        </p:blipFill>
        <p:spPr bwMode="auto">
          <a:xfrm>
            <a:off x="7253692" y="3607980"/>
            <a:ext cx="1679667" cy="1146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m 9">
            <a:extLst>
              <a:ext uri="{FF2B5EF4-FFF2-40B4-BE49-F238E27FC236}">
                <a16:creationId xmlns:a16="http://schemas.microsoft.com/office/drawing/2014/main" id="{AC8C12D3-59FC-C57B-AC3A-6DE9958BE523}"/>
              </a:ext>
            </a:extLst>
          </p:cNvPr>
          <p:cNvPicPr>
            <a:picLocks noChangeAspect="1"/>
          </p:cNvPicPr>
          <p:nvPr/>
        </p:nvPicPr>
        <p:blipFill>
          <a:blip r:embed="rId8">
            <a:extLst>
              <a:ext uri="{28A0092B-C50C-407E-A947-70E740481C1C}">
                <a14:useLocalDpi xmlns:a14="http://schemas.microsoft.com/office/drawing/2010/main" val="0"/>
              </a:ext>
            </a:extLst>
          </a:blip>
          <a:srcRect l="15134" t="30313" r="48340" b="23422"/>
          <a:stretch>
            <a:fillRect/>
          </a:stretch>
        </p:blipFill>
        <p:spPr bwMode="auto">
          <a:xfrm>
            <a:off x="202049" y="4217896"/>
            <a:ext cx="2008469" cy="1430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a:extLst>
              <a:ext uri="{FF2B5EF4-FFF2-40B4-BE49-F238E27FC236}">
                <a16:creationId xmlns:a16="http://schemas.microsoft.com/office/drawing/2014/main" id="{A8AFA3D2-648E-8849-0665-03F279B9F033}"/>
              </a:ext>
            </a:extLst>
          </p:cNvPr>
          <p:cNvSpPr txBox="1"/>
          <p:nvPr/>
        </p:nvSpPr>
        <p:spPr>
          <a:xfrm>
            <a:off x="162855" y="1951613"/>
            <a:ext cx="4605130" cy="2062103"/>
          </a:xfrm>
          <a:prstGeom prst="rect">
            <a:avLst/>
          </a:prstGeom>
          <a:noFill/>
        </p:spPr>
        <p:txBody>
          <a:bodyPr wrap="square">
            <a:spAutoFit/>
          </a:bodyPr>
          <a:lstStyle/>
          <a:p>
            <a:r>
              <a:rPr lang="pt-BR" altLang="pt-BR" sz="1600" dirty="0"/>
              <a:t>- Por muito tempo a gestão de riscos foi subestimada nos negócios no Brasil.</a:t>
            </a:r>
          </a:p>
          <a:p>
            <a:r>
              <a:rPr lang="pt-BR" altLang="pt-BR" sz="1600" dirty="0"/>
              <a:t>- No saneamento a gestão de riscos passou a fazer parte nas empresas pela condição de S.A de capital aberto e Lei 13.303/2026.</a:t>
            </a:r>
          </a:p>
          <a:p>
            <a:r>
              <a:rPr lang="pt-BR" altLang="pt-BR" sz="1600" dirty="0"/>
              <a:t>- Quando você se propõe a realizar um processo, um projeto ou uma contratação, qualquer situação que desvie do </a:t>
            </a:r>
            <a:r>
              <a:rPr lang="pt-BR" altLang="pt-BR" sz="1600" b="1" dirty="0"/>
              <a:t>objetivo</a:t>
            </a:r>
            <a:r>
              <a:rPr lang="pt-BR" altLang="pt-BR" sz="1600" dirty="0"/>
              <a:t> pode ser considerada um </a:t>
            </a:r>
            <a:r>
              <a:rPr lang="pt-BR" altLang="pt-BR" sz="1600" b="1" dirty="0"/>
              <a:t>risco.</a:t>
            </a:r>
            <a:endParaRPr lang="pt-BR" sz="1600" dirty="0"/>
          </a:p>
        </p:txBody>
      </p:sp>
      <p:sp>
        <p:nvSpPr>
          <p:cNvPr id="16" name="Seta: para a Direita 15">
            <a:extLst>
              <a:ext uri="{FF2B5EF4-FFF2-40B4-BE49-F238E27FC236}">
                <a16:creationId xmlns:a16="http://schemas.microsoft.com/office/drawing/2014/main" id="{3DABF036-48D0-7749-63CF-D4F0E024A9FC}"/>
              </a:ext>
            </a:extLst>
          </p:cNvPr>
          <p:cNvSpPr/>
          <p:nvPr/>
        </p:nvSpPr>
        <p:spPr>
          <a:xfrm rot="20050570">
            <a:off x="4703474" y="2968825"/>
            <a:ext cx="764174" cy="274157"/>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8709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26" y="1380021"/>
            <a:ext cx="4135309" cy="4752528"/>
          </a:xfrm>
        </p:spPr>
        <p:txBody>
          <a:bodyPr>
            <a:noAutofit/>
          </a:bodyPr>
          <a:lstStyle/>
          <a:p>
            <a:pPr algn="l"/>
            <a:r>
              <a:rPr lang="pt-BR" b="1" dirty="0">
                <a:solidFill>
                  <a:schemeClr val="tx1"/>
                </a:solidFill>
              </a:rPr>
              <a:t>Introdução</a:t>
            </a:r>
          </a:p>
          <a:p>
            <a:pPr algn="just">
              <a:lnSpc>
                <a:spcPct val="115000"/>
              </a:lnSpc>
              <a:spcAft>
                <a:spcPts val="1000"/>
              </a:spcAf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Desde 2018 a Companhia Águas de Joinville dispõe de metodologia própria de gestão de riscos, a qual está pautada na norma ISO 31.000:2018 e nas melhores práticas do mercado. De forma geral, a empresa considera três categorias de riscos: </a:t>
            </a:r>
            <a:r>
              <a:rPr lang="pt-BR"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Riscos Corporativos</a:t>
            </a: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(Top Down, via Planejamento Estratégico), </a:t>
            </a:r>
            <a:r>
              <a:rPr lang="pt-BR"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Riscos de</a:t>
            </a:r>
            <a:r>
              <a:rPr lang="pt-B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Processos</a:t>
            </a:r>
            <a:r>
              <a:rPr lang="pt-B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pt-BR"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Bottom-up</a:t>
            </a: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via mapeamento de processos) e</a:t>
            </a:r>
            <a:r>
              <a:rPr lang="pt-B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Riscos de Contratos</a:t>
            </a: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(alocação de riscos entre contratante e contratado).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effectLst/>
                <a:latin typeface="Calibri" panose="020F0502020204030204" pitchFamily="34" charset="0"/>
                <a:ea typeface="Calibri" panose="020F0502020204030204" pitchFamily="34" charset="0"/>
                <a:cs typeface="Calibri" panose="020F0502020204030204" pitchFamily="34"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33AA88A9-7C3B-4258-ACF8-5B89B06DAA3D}"/>
              </a:ext>
            </a:extLst>
          </p:cNvPr>
          <p:cNvPicPr>
            <a:picLocks noChangeAspect="1"/>
          </p:cNvPicPr>
          <p:nvPr/>
        </p:nvPicPr>
        <p:blipFill rotWithShape="1">
          <a:blip r:embed="rId2"/>
          <a:srcRect l="34920" t="22998" r="19856" b="15910"/>
          <a:stretch/>
        </p:blipFill>
        <p:spPr>
          <a:xfrm>
            <a:off x="5500286" y="1266825"/>
            <a:ext cx="3008242" cy="2284758"/>
          </a:xfrm>
          <a:prstGeom prst="rect">
            <a:avLst/>
          </a:prstGeom>
        </p:spPr>
      </p:pic>
      <p:pic>
        <p:nvPicPr>
          <p:cNvPr id="8" name="Imagem 7">
            <a:extLst>
              <a:ext uri="{FF2B5EF4-FFF2-40B4-BE49-F238E27FC236}">
                <a16:creationId xmlns:a16="http://schemas.microsoft.com/office/drawing/2014/main" id="{00DFB59A-E3F7-4AE4-8B04-EAB66878738D}"/>
              </a:ext>
            </a:extLst>
          </p:cNvPr>
          <p:cNvPicPr>
            <a:picLocks noChangeAspect="1"/>
          </p:cNvPicPr>
          <p:nvPr/>
        </p:nvPicPr>
        <p:blipFill rotWithShape="1">
          <a:blip r:embed="rId3"/>
          <a:srcRect l="34783" t="23513" r="18696" b="14105"/>
          <a:stretch/>
        </p:blipFill>
        <p:spPr>
          <a:xfrm>
            <a:off x="5500286" y="3847790"/>
            <a:ext cx="3008242" cy="2284759"/>
          </a:xfrm>
          <a:prstGeom prst="rect">
            <a:avLst/>
          </a:prstGeom>
        </p:spPr>
      </p:pic>
    </p:spTree>
    <p:extLst>
      <p:ext uri="{BB962C8B-B14F-4D97-AF65-F5344CB8AC3E}">
        <p14:creationId xmlns:p14="http://schemas.microsoft.com/office/powerpoint/2010/main" val="360893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30" y="1380018"/>
            <a:ext cx="4228070" cy="4752528"/>
          </a:xfrm>
        </p:spPr>
        <p:txBody>
          <a:bodyPr>
            <a:noAutofit/>
          </a:bodyPr>
          <a:lstStyle/>
          <a:p>
            <a:pPr algn="l"/>
            <a:r>
              <a:rPr lang="pt-BR" b="1" dirty="0">
                <a:solidFill>
                  <a:schemeClr val="tx1"/>
                </a:solidFill>
              </a:rPr>
              <a:t>Objetivo</a:t>
            </a:r>
          </a:p>
          <a:p>
            <a:pPr algn="l"/>
            <a:endParaRPr lang="pt-BR" dirty="0">
              <a:solidFill>
                <a:schemeClr val="tx1"/>
              </a:solidFill>
            </a:endParaRPr>
          </a:p>
          <a:p>
            <a:pPr algn="just"/>
            <a:r>
              <a:rPr lang="pt-BR" sz="1800" dirty="0">
                <a:solidFill>
                  <a:srgbClr val="000000"/>
                </a:solidFill>
                <a:latin typeface="Calibri" panose="020F0502020204030204" pitchFamily="34" charset="0"/>
                <a:ea typeface="Calibri" panose="020F0502020204030204" pitchFamily="34" charset="0"/>
              </a:rPr>
              <a:t>A</a:t>
            </a:r>
            <a:r>
              <a:rPr lang="pt-BR" sz="1800" dirty="0">
                <a:solidFill>
                  <a:srgbClr val="000000"/>
                </a:solidFill>
                <a:effectLst/>
                <a:latin typeface="Calibri" panose="020F0502020204030204" pitchFamily="34" charset="0"/>
                <a:ea typeface="Calibri" panose="020F0502020204030204" pitchFamily="34" charset="0"/>
              </a:rPr>
              <a:t>presentar a experiência da Companhia Águas de Joinville na gestão de riscos externos, destacando eventos adversos que foram neutralizados por meio de ações de mitigação e contingência adotadas.</a:t>
            </a:r>
            <a:endParaRPr lang="pt-BR" sz="2400" dirty="0">
              <a:solidFill>
                <a:schemeClr val="tx1"/>
              </a:solidFill>
            </a:endParaRPr>
          </a:p>
        </p:txBody>
      </p:sp>
      <p:pic>
        <p:nvPicPr>
          <p:cNvPr id="4" name="Imagem 3">
            <a:extLst>
              <a:ext uri="{FF2B5EF4-FFF2-40B4-BE49-F238E27FC236}">
                <a16:creationId xmlns:a16="http://schemas.microsoft.com/office/drawing/2014/main" id="{EFFCD3D9-3A05-96FC-2339-FFD5F5B555D7}"/>
              </a:ext>
            </a:extLst>
          </p:cNvPr>
          <p:cNvPicPr>
            <a:picLocks noChangeAspect="1"/>
          </p:cNvPicPr>
          <p:nvPr/>
        </p:nvPicPr>
        <p:blipFill>
          <a:blip r:embed="rId2"/>
          <a:stretch>
            <a:fillRect/>
          </a:stretch>
        </p:blipFill>
        <p:spPr>
          <a:xfrm>
            <a:off x="5062330" y="4014686"/>
            <a:ext cx="3233530" cy="1382912"/>
          </a:xfrm>
          <a:prstGeom prst="rect">
            <a:avLst/>
          </a:prstGeom>
        </p:spPr>
      </p:pic>
      <p:pic>
        <p:nvPicPr>
          <p:cNvPr id="5" name="Picture 2" descr="Quais são os Objetivos dos Amigos da Juventude? - Tiago Mota">
            <a:extLst>
              <a:ext uri="{FF2B5EF4-FFF2-40B4-BE49-F238E27FC236}">
                <a16:creationId xmlns:a16="http://schemas.microsoft.com/office/drawing/2014/main" id="{F433CD2C-7639-539B-5484-926F56DE0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675" y="1390028"/>
            <a:ext cx="2131055" cy="203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65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30" y="1380021"/>
            <a:ext cx="7776864" cy="4752528"/>
          </a:xfrm>
        </p:spPr>
        <p:txBody>
          <a:bodyPr>
            <a:noAutofit/>
          </a:bodyPr>
          <a:lstStyle/>
          <a:p>
            <a:pPr algn="l">
              <a:spcBef>
                <a:spcPts val="0"/>
              </a:spcBef>
            </a:pPr>
            <a:r>
              <a:rPr lang="pt-BR" b="1" dirty="0">
                <a:solidFill>
                  <a:schemeClr val="tx1"/>
                </a:solidFill>
              </a:rPr>
              <a:t>Material e métodos</a:t>
            </a:r>
          </a:p>
          <a:p>
            <a:pPr algn="l"/>
            <a:endParaRPr lang="pt-BR" dirty="0">
              <a:solidFill>
                <a:schemeClr val="tx1"/>
              </a:solidFill>
            </a:endParaRPr>
          </a:p>
        </p:txBody>
      </p:sp>
      <p:sp>
        <p:nvSpPr>
          <p:cNvPr id="4" name="CaixaDeTexto 3">
            <a:extLst>
              <a:ext uri="{FF2B5EF4-FFF2-40B4-BE49-F238E27FC236}">
                <a16:creationId xmlns:a16="http://schemas.microsoft.com/office/drawing/2014/main" id="{39BEE4EB-E411-4E60-95CB-9590FF54BA53}"/>
              </a:ext>
            </a:extLst>
          </p:cNvPr>
          <p:cNvSpPr txBox="1"/>
          <p:nvPr/>
        </p:nvSpPr>
        <p:spPr>
          <a:xfrm>
            <a:off x="343931" y="1936588"/>
            <a:ext cx="5036452" cy="4980081"/>
          </a:xfrm>
          <a:prstGeom prst="rect">
            <a:avLst/>
          </a:prstGeom>
          <a:noFill/>
        </p:spPr>
        <p:txBody>
          <a:bodyPr wrap="square">
            <a:spAutoFit/>
          </a:bodyPr>
          <a:lstStyle/>
          <a:p>
            <a:pPr algn="just">
              <a:lnSpc>
                <a:spcPct val="115000"/>
              </a:lnSpc>
              <a:spcAft>
                <a:spcPts val="1000"/>
              </a:spcAft>
            </a:pPr>
            <a:r>
              <a:rPr lang="pt-BR" sz="1800" dirty="0">
                <a:effectLst/>
                <a:latin typeface="Calibri" panose="020F0502020204030204" pitchFamily="34" charset="0"/>
                <a:ea typeface="Calibri" panose="020F0502020204030204" pitchFamily="34" charset="0"/>
                <a:cs typeface="Calibri" panose="020F0502020204030204" pitchFamily="34" charset="0"/>
              </a:rPr>
              <a:t>Os planos de mitigação e contingenciamento de riscos são abertos de forma sistemática e contínua para todos os riscos, independente da natureza, que apresentem </a:t>
            </a:r>
            <a:r>
              <a:rPr lang="pt-BR" sz="1800" u="sng" dirty="0">
                <a:effectLst/>
                <a:latin typeface="Calibri" panose="020F0502020204030204" pitchFamily="34" charset="0"/>
                <a:ea typeface="Calibri" panose="020F0502020204030204" pitchFamily="34" charset="0"/>
                <a:cs typeface="Calibri" panose="020F0502020204030204" pitchFamily="34" charset="0"/>
              </a:rPr>
              <a:t>grau de criticidade alto ou extremo</a:t>
            </a:r>
            <a:r>
              <a:rPr lang="pt-BR" sz="1800" dirty="0">
                <a:effectLst/>
                <a:latin typeface="Calibri" panose="020F0502020204030204" pitchFamily="34" charset="0"/>
                <a:ea typeface="Calibri" panose="020F0502020204030204" pitchFamily="34" charset="0"/>
                <a:cs typeface="Calibri" panose="020F0502020204030204" pitchFamily="34" charset="0"/>
              </a:rPr>
              <a:t>. Esse planos culminarão, após executados e comprovada a eficácia das ações, na redução do nível de criticidade do risco. Além desse processo de tratamento dos riscos, que se encontra estruturado dentro de um processo de workflow, a empresa dispõem também de três planos de contingenciamento de riscos, sendo eles: </a:t>
            </a:r>
            <a:r>
              <a:rPr lang="pt-BR" sz="1800" u="sng" dirty="0">
                <a:effectLst/>
                <a:latin typeface="Calibri" panose="020F0502020204030204" pitchFamily="34" charset="0"/>
                <a:ea typeface="Calibri" panose="020F0502020204030204" pitchFamily="34" charset="0"/>
                <a:cs typeface="Calibri" panose="020F0502020204030204" pitchFamily="34" charset="0"/>
              </a:rPr>
              <a:t>Plano de Ação a Emergência, Plano de Gerenciamento de Crise e Plano de Continuidade de Negócio e Recuperação de Desastres</a:t>
            </a:r>
            <a:r>
              <a:rPr lang="pt-BR" sz="18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pPr>
            <a:endParaRPr lang="pt-BR"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Imagem 4">
            <a:extLst>
              <a:ext uri="{FF2B5EF4-FFF2-40B4-BE49-F238E27FC236}">
                <a16:creationId xmlns:a16="http://schemas.microsoft.com/office/drawing/2014/main" id="{BAB050A7-3946-4B6C-8995-130C58DE8174}"/>
              </a:ext>
            </a:extLst>
          </p:cNvPr>
          <p:cNvPicPr>
            <a:picLocks noChangeAspect="1"/>
          </p:cNvPicPr>
          <p:nvPr/>
        </p:nvPicPr>
        <p:blipFill rotWithShape="1">
          <a:blip r:embed="rId2"/>
          <a:srcRect l="20290" t="16038" r="24783" b="16940"/>
          <a:stretch/>
        </p:blipFill>
        <p:spPr>
          <a:xfrm>
            <a:off x="5819829" y="3884750"/>
            <a:ext cx="2966983" cy="2035397"/>
          </a:xfrm>
          <a:prstGeom prst="rect">
            <a:avLst/>
          </a:prstGeom>
        </p:spPr>
      </p:pic>
      <p:pic>
        <p:nvPicPr>
          <p:cNvPr id="6" name="Imagem 5">
            <a:extLst>
              <a:ext uri="{FF2B5EF4-FFF2-40B4-BE49-F238E27FC236}">
                <a16:creationId xmlns:a16="http://schemas.microsoft.com/office/drawing/2014/main" id="{44EC91E7-7DEB-422F-8BE4-CE3FCF93FB5E}"/>
              </a:ext>
            </a:extLst>
          </p:cNvPr>
          <p:cNvPicPr>
            <a:picLocks noChangeAspect="1"/>
          </p:cNvPicPr>
          <p:nvPr/>
        </p:nvPicPr>
        <p:blipFill rotWithShape="1">
          <a:blip r:embed="rId3"/>
          <a:srcRect l="13623" t="14750" r="12608"/>
          <a:stretch/>
        </p:blipFill>
        <p:spPr>
          <a:xfrm>
            <a:off x="5819829" y="1274083"/>
            <a:ext cx="2966983" cy="1927768"/>
          </a:xfrm>
          <a:prstGeom prst="rect">
            <a:avLst/>
          </a:prstGeom>
        </p:spPr>
      </p:pic>
      <p:cxnSp>
        <p:nvCxnSpPr>
          <p:cNvPr id="8" name="Conector de Seta Reta 7">
            <a:extLst>
              <a:ext uri="{FF2B5EF4-FFF2-40B4-BE49-F238E27FC236}">
                <a16:creationId xmlns:a16="http://schemas.microsoft.com/office/drawing/2014/main" id="{5955B610-6BDF-4588-851E-1143F5B9C178}"/>
              </a:ext>
            </a:extLst>
          </p:cNvPr>
          <p:cNvCxnSpPr>
            <a:cxnSpLocks/>
          </p:cNvCxnSpPr>
          <p:nvPr/>
        </p:nvCxnSpPr>
        <p:spPr>
          <a:xfrm flipV="1">
            <a:off x="5327165" y="2875722"/>
            <a:ext cx="492664" cy="3261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FF1D80FD-32FE-4742-BC62-F73A183A29C2}"/>
              </a:ext>
            </a:extLst>
          </p:cNvPr>
          <p:cNvCxnSpPr>
            <a:cxnSpLocks/>
          </p:cNvCxnSpPr>
          <p:nvPr/>
        </p:nvCxnSpPr>
        <p:spPr>
          <a:xfrm flipV="1">
            <a:off x="5327165" y="5477979"/>
            <a:ext cx="492663" cy="54810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9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32" y="1380018"/>
            <a:ext cx="5248485" cy="4752528"/>
          </a:xfrm>
        </p:spPr>
        <p:txBody>
          <a:bodyPr>
            <a:noAutofit/>
          </a:bodyPr>
          <a:lstStyle/>
          <a:p>
            <a:pPr algn="l">
              <a:spcBef>
                <a:spcPts val="0"/>
              </a:spcBef>
            </a:pPr>
            <a:r>
              <a:rPr lang="pt-BR" b="1" dirty="0">
                <a:solidFill>
                  <a:schemeClr val="tx1"/>
                </a:solidFill>
              </a:rPr>
              <a:t>Resultados e discussão</a:t>
            </a:r>
          </a:p>
          <a:p>
            <a:pPr algn="l"/>
            <a:endParaRPr lang="pt-BR" dirty="0">
              <a:solidFill>
                <a:schemeClr val="tx1"/>
              </a:solidFill>
            </a:endParaRPr>
          </a:p>
          <a:p>
            <a:pPr algn="just">
              <a:lnSpc>
                <a:spcPct val="115000"/>
              </a:lnSpc>
              <a:spcBef>
                <a:spcPts val="600"/>
              </a:spcBef>
              <a:spcAft>
                <a:spcPts val="1000"/>
              </a:spcAf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Nos anos de 2020 e 2021 a Companhia passou por eventos adversos significativos, em especial a estiagem de 2020, o início da pandemia do covid-19 no mesmo ano e os desdobramentos econômicos provocados pela pandemia em 2021. Ter uma estrutura de gestão de riscos dotada de instrumentos efetivos de gestão, tais como: políticas, planos de mitigação e contingenciamento, procedimentos-padrão, sistema de gerenciamento informatizado, comitês temáticos, indicadores de performance, entre outros, foi essencial para a empresa minimizar os impactos decorrentes de tais situações.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Rio Piraí opera com níveis muito abaixo do esperado para esta época do ano &amp;#8211; Foto: Juliano Masselai/NDTV">
            <a:extLst>
              <a:ext uri="{FF2B5EF4-FFF2-40B4-BE49-F238E27FC236}">
                <a16:creationId xmlns:a16="http://schemas.microsoft.com/office/drawing/2014/main" id="{3EE53987-70F5-4D2C-B6D8-226278633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825" y="2002025"/>
            <a:ext cx="2339009" cy="17542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72ABCE06-3F7B-4F80-AAA1-EF3B9EF5680D}"/>
              </a:ext>
            </a:extLst>
          </p:cNvPr>
          <p:cNvPicPr>
            <a:picLocks noChangeAspect="1"/>
          </p:cNvPicPr>
          <p:nvPr/>
        </p:nvPicPr>
        <p:blipFill rotWithShape="1">
          <a:blip r:embed="rId3"/>
          <a:srcRect l="7971" t="27380" r="36377" b="23384"/>
          <a:stretch/>
        </p:blipFill>
        <p:spPr>
          <a:xfrm>
            <a:off x="5698434" y="1237591"/>
            <a:ext cx="2239617" cy="1113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eta: para Baixo 4">
            <a:extLst>
              <a:ext uri="{FF2B5EF4-FFF2-40B4-BE49-F238E27FC236}">
                <a16:creationId xmlns:a16="http://schemas.microsoft.com/office/drawing/2014/main" id="{C2DB59A0-F4E7-4AE2-BAF4-98228971552F}"/>
              </a:ext>
            </a:extLst>
          </p:cNvPr>
          <p:cNvSpPr/>
          <p:nvPr/>
        </p:nvSpPr>
        <p:spPr>
          <a:xfrm>
            <a:off x="7374831" y="3967471"/>
            <a:ext cx="354498" cy="312982"/>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D13FB58F-5697-3367-782F-5A8670C1CBB2}"/>
              </a:ext>
            </a:extLst>
          </p:cNvPr>
          <p:cNvPicPr>
            <a:picLocks noChangeAspect="1"/>
          </p:cNvPicPr>
          <p:nvPr/>
        </p:nvPicPr>
        <p:blipFill rotWithShape="1">
          <a:blip r:embed="rId4"/>
          <a:srcRect l="13188" r="13188"/>
          <a:stretch/>
        </p:blipFill>
        <p:spPr>
          <a:xfrm>
            <a:off x="6109877" y="4432386"/>
            <a:ext cx="2239617" cy="17102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7487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31" y="1380018"/>
            <a:ext cx="7965182" cy="4752528"/>
          </a:xfrm>
        </p:spPr>
        <p:txBody>
          <a:bodyPr>
            <a:noAutofit/>
          </a:bodyPr>
          <a:lstStyle/>
          <a:p>
            <a:pPr algn="l">
              <a:spcBef>
                <a:spcPts val="0"/>
              </a:spcBef>
            </a:pPr>
            <a:r>
              <a:rPr lang="pt-BR" b="1" dirty="0">
                <a:solidFill>
                  <a:schemeClr val="tx1"/>
                </a:solidFill>
              </a:rPr>
              <a:t>Resultados e discussão</a:t>
            </a:r>
          </a:p>
          <a:p>
            <a:pPr algn="l"/>
            <a:endParaRPr lang="pt-BR" dirty="0">
              <a:solidFill>
                <a:schemeClr val="tx1"/>
              </a:solidFill>
            </a:endParaRPr>
          </a:p>
          <a:p>
            <a:pPr algn="just">
              <a:lnSpc>
                <a:spcPct val="115000"/>
              </a:lnSpc>
              <a:spcBef>
                <a:spcPts val="600"/>
              </a:spcBef>
              <a:spcAft>
                <a:spcPts val="1000"/>
              </a:spcAf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 uso de simulação hidráulica como ferramenta para a modelagem de cenários adversos nos sistemas de abastecimento de água, como no caso do SAA do Rio Piraí (projeto premiado </a:t>
            </a:r>
            <a:r>
              <a:rPr lang="pt-B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internacionamelnte</a:t>
            </a: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possibilitou a definição das ações necessárias a serem implantadas previamente, o que minimizou os impactos da estiagem de 2020. A constituição de comitês temáticos, como no caso da gestão da pandemia, também foi uma ação que possibilitou a tomada de ações rápidas e sistemáticas, bem como o estabelecimento de protocolos, sem, assim, comprometer o funcionamento das principais atividades da empresa. A existência de um Plano de Continuidade de Negócio e Recuperação de Desastres também representou um marco importante para o direcionamento dos investimentos a partir de 2021, auxiliando, desta forma, na priorização dos projetos estratégicos voltados aos processos principais da empresa.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779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22" y="1380024"/>
            <a:ext cx="7776864" cy="4752528"/>
          </a:xfrm>
        </p:spPr>
        <p:txBody>
          <a:bodyPr>
            <a:noAutofit/>
          </a:bodyPr>
          <a:lstStyle/>
          <a:p>
            <a:pPr algn="l">
              <a:spcBef>
                <a:spcPts val="0"/>
              </a:spcBef>
            </a:pPr>
            <a:r>
              <a:rPr lang="pt-BR" b="1" dirty="0">
                <a:solidFill>
                  <a:schemeClr val="tx1"/>
                </a:solidFill>
              </a:rPr>
              <a:t>Conclusões</a:t>
            </a:r>
          </a:p>
          <a:p>
            <a:pPr algn="l"/>
            <a:endParaRPr lang="pt-BR" dirty="0">
              <a:solidFill>
                <a:schemeClr val="tx1"/>
              </a:solidFill>
            </a:endParaRPr>
          </a:p>
          <a:p>
            <a:pPr algn="just">
              <a:lnSpc>
                <a:spcPct val="115000"/>
              </a:lnSpc>
              <a:spcBef>
                <a:spcPts val="600"/>
              </a:spcBef>
              <a:spcAft>
                <a:spcPts val="1000"/>
              </a:spcAft>
            </a:pPr>
            <a:r>
              <a:rPr lang="pt-BR" sz="1800" dirty="0">
                <a:effectLst/>
                <a:latin typeface="Calibri" panose="020F0502020204030204" pitchFamily="34" charset="0"/>
                <a:ea typeface="Calibri" panose="020F0502020204030204" pitchFamily="34" charset="0"/>
                <a:cs typeface="Calibri" panose="020F0502020204030204" pitchFamily="34" charset="0"/>
              </a:rPr>
              <a:t>De forma geral, conclui-se que essa prática tem repercutido positivamente, seja por meio da redução de denúncias envolvendo terceiros, da redução na aplicação de penalidades por motivo de descumprimento contratual ou mesmo em função de um maior engajamento dos funcionários terceiros quanto aos aspectos de conduta ética.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311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35" y="1380025"/>
            <a:ext cx="7272808" cy="4320480"/>
          </a:xfrm>
        </p:spPr>
        <p:txBody>
          <a:bodyPr>
            <a:normAutofit/>
          </a:bodyPr>
          <a:lstStyle/>
          <a:p>
            <a:pPr algn="l"/>
            <a:r>
              <a:rPr lang="pt-BR" b="1" dirty="0">
                <a:solidFill>
                  <a:schemeClr val="tx1"/>
                </a:solidFill>
              </a:rPr>
              <a:t>Referências</a:t>
            </a:r>
            <a:endParaRPr lang="pt-BR" dirty="0">
              <a:solidFill>
                <a:schemeClr val="tx1"/>
              </a:solidFill>
            </a:endParaRPr>
          </a:p>
          <a:p>
            <a:pPr algn="l"/>
            <a:endParaRPr lang="pt-BR" sz="2400" dirty="0">
              <a:solidFill>
                <a:schemeClr val="tx1"/>
              </a:solidFill>
            </a:endParaRPr>
          </a:p>
          <a:p>
            <a:pPr algn="l">
              <a:lnSpc>
                <a:spcPct val="115000"/>
              </a:lnSpc>
              <a:spcBef>
                <a:spcPts val="600"/>
              </a:spcBef>
              <a:spcAft>
                <a:spcPts val="1000"/>
              </a:spcAft>
            </a:pPr>
            <a:r>
              <a:rPr lang="pt-B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NBR ISO 31000. Associação Brasileira de Normas Técnicas. 2018.</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pt-BR" sz="1800" dirty="0">
                <a:solidFill>
                  <a:srgbClr val="000000"/>
                </a:solidFill>
                <a:effectLst/>
                <a:latin typeface="Calibri" panose="020F0502020204030204" pitchFamily="34" charset="0"/>
                <a:ea typeface="Calibri" panose="020F0502020204030204" pitchFamily="34" charset="0"/>
              </a:rPr>
              <a:t>PURDY, G. ISO 31000 2009: setting a new standard for </a:t>
            </a:r>
            <a:r>
              <a:rPr lang="pt-BR" sz="1800" dirty="0" err="1">
                <a:solidFill>
                  <a:srgbClr val="000000"/>
                </a:solidFill>
                <a:effectLst/>
                <a:latin typeface="Calibri" panose="020F0502020204030204" pitchFamily="34" charset="0"/>
                <a:ea typeface="Calibri" panose="020F0502020204030204" pitchFamily="34" charset="0"/>
              </a:rPr>
              <a:t>risk</a:t>
            </a:r>
            <a:r>
              <a:rPr lang="pt-BR" sz="1800" dirty="0">
                <a:solidFill>
                  <a:srgbClr val="000000"/>
                </a:solidFill>
                <a:effectLst/>
                <a:latin typeface="Calibri" panose="020F0502020204030204" pitchFamily="34" charset="0"/>
                <a:ea typeface="Calibri" panose="020F0502020204030204" pitchFamily="34" charset="0"/>
              </a:rPr>
              <a:t> management. Risk </a:t>
            </a:r>
            <a:r>
              <a:rPr lang="pt-BR" sz="1800" dirty="0" err="1">
                <a:solidFill>
                  <a:srgbClr val="000000"/>
                </a:solidFill>
                <a:effectLst/>
                <a:latin typeface="Calibri" panose="020F0502020204030204" pitchFamily="34" charset="0"/>
                <a:ea typeface="Calibri" panose="020F0502020204030204" pitchFamily="34" charset="0"/>
              </a:rPr>
              <a:t>Analysis</a:t>
            </a:r>
            <a:r>
              <a:rPr lang="pt-BR" sz="1800" dirty="0">
                <a:solidFill>
                  <a:srgbClr val="000000"/>
                </a:solidFill>
                <a:effectLst/>
                <a:latin typeface="Calibri" panose="020F0502020204030204" pitchFamily="34" charset="0"/>
                <a:ea typeface="Calibri" panose="020F0502020204030204" pitchFamily="34" charset="0"/>
              </a:rPr>
              <a:t>. Vol. 30, n. 6, p. 881-886, 2010</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619282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373</TotalTime>
  <Words>681</Words>
  <Application>Microsoft Office PowerPoint</Application>
  <PresentationFormat>Apresentação na tela (4:3)</PresentationFormat>
  <Paragraphs>36</Paragraphs>
  <Slides>10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10</vt:i4>
      </vt:variant>
    </vt:vector>
  </HeadingPairs>
  <TitlesOfParts>
    <vt:vector size="14" baseType="lpstr">
      <vt:lpstr>Arial</vt:lpstr>
      <vt:lpstr>Calibri</vt:lpstr>
      <vt:lpstr>Calibri Light</vt:lpstr>
      <vt:lpstr>Tema do Office</vt:lpstr>
      <vt:lpstr>A GESTÃO DE RISCOS COMO INSTRUMENTO PARA MINIMIZAÇÃO DO IMPACTO DE EVENTOS EXTERNOS ADVERSOS NO SANEAMENTO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Paulo Scalize</dc:creator>
  <cp:lastModifiedBy>Thiago Zschornack</cp:lastModifiedBy>
  <cp:revision>28</cp:revision>
  <dcterms:created xsi:type="dcterms:W3CDTF">2022-04-25T15:52:50Z</dcterms:created>
  <dcterms:modified xsi:type="dcterms:W3CDTF">2022-05-02T16:44:09Z</dcterms:modified>
</cp:coreProperties>
</file>